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3729" r:id="rId2"/>
    <p:sldId id="1950" r:id="rId3"/>
    <p:sldId id="551" r:id="rId4"/>
    <p:sldId id="283" r:id="rId5"/>
    <p:sldId id="3932" r:id="rId6"/>
    <p:sldId id="3864" r:id="rId7"/>
    <p:sldId id="3865" r:id="rId8"/>
    <p:sldId id="3867" r:id="rId9"/>
    <p:sldId id="3868" r:id="rId10"/>
    <p:sldId id="3869" r:id="rId11"/>
    <p:sldId id="3915" r:id="rId12"/>
    <p:sldId id="3922" r:id="rId13"/>
    <p:sldId id="3929" r:id="rId14"/>
    <p:sldId id="3931" r:id="rId15"/>
    <p:sldId id="3586" r:id="rId16"/>
    <p:sldId id="3587" r:id="rId17"/>
    <p:sldId id="3831" r:id="rId18"/>
    <p:sldId id="3897" r:id="rId19"/>
    <p:sldId id="3590" r:id="rId20"/>
    <p:sldId id="3906" r:id="rId21"/>
    <p:sldId id="3591" r:id="rId22"/>
    <p:sldId id="3592" r:id="rId23"/>
    <p:sldId id="3826" r:id="rId24"/>
    <p:sldId id="3594" r:id="rId25"/>
    <p:sldId id="3612" r:id="rId26"/>
    <p:sldId id="3610" r:id="rId27"/>
    <p:sldId id="3611" r:id="rId28"/>
    <p:sldId id="3876" r:id="rId29"/>
    <p:sldId id="3595" r:id="rId30"/>
    <p:sldId id="3596" r:id="rId31"/>
    <p:sldId id="3597" r:id="rId32"/>
    <p:sldId id="3898" r:id="rId33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97" d="100"/>
          <a:sy n="97" d="100"/>
        </p:scale>
        <p:origin x="86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3050"/>
            <a:ext cx="9784080" cy="86995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31520" y="2438400"/>
            <a:ext cx="466344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760720" y="2438400"/>
            <a:ext cx="466344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31520" y="1752600"/>
            <a:ext cx="466344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760720" y="1752600"/>
            <a:ext cx="466344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7315200" y="6248401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5089E9-DE4F-4101-86F2-A16A82B4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Inheritance (10)</a:t>
            </a:r>
          </a:p>
        </p:txBody>
      </p:sp>
    </p:spTree>
    <p:extLst>
      <p:ext uri="{BB962C8B-B14F-4D97-AF65-F5344CB8AC3E}">
        <p14:creationId xmlns:p14="http://schemas.microsoft.com/office/powerpoint/2010/main" val="260297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FD836B-DE42-43D4-9F19-6B0E02278132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Inheritance, 3.4-6 (10)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5398-0FFE-4AE2-BB19-673A001A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Functions and Polymorphism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90A3D-F8A9-4D60-9C6B-34A7B894B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D23BA-8827-41EA-986E-1E2CBAC0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5652FD-18C4-4A26-9A3A-C0E8B351BDBC}"/>
              </a:ext>
            </a:extLst>
          </p:cNvPr>
          <p:cNvSpPr txBox="1"/>
          <p:nvPr/>
        </p:nvSpPr>
        <p:spPr>
          <a:xfrm>
            <a:off x="566530" y="1305342"/>
            <a:ext cx="919369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&lt;vector&gt;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"</a:t>
            </a:r>
            <a:r>
              <a:rPr lang="en-US" sz="1600" b="1" dirty="0" err="1">
                <a:latin typeface="Consolas" panose="020B0609020204030204" pitchFamily="49" charset="0"/>
              </a:rPr>
              <a:t>lapTop.h</a:t>
            </a:r>
            <a:r>
              <a:rPr lang="en-US" sz="1600" b="1" dirty="0">
                <a:latin typeface="Consolas" panose="020B0609020204030204" pitchFamily="49" charset="0"/>
              </a:rPr>
              <a:t>"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using namespace std;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int main(int argc, char* argv[])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vector&lt;Computer*&gt; computers;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computers.push_back</a:t>
            </a:r>
            <a:r>
              <a:rPr lang="en-US" sz="1600" b="1" dirty="0">
                <a:latin typeface="Consolas" panose="020B0609020204030204" pitchFamily="49" charset="0"/>
              </a:rPr>
              <a:t>(new Computer("Acer", "I3", 8, 256));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computers.push_back</a:t>
            </a:r>
            <a:r>
              <a:rPr lang="en-US" sz="1600" b="1" dirty="0">
                <a:latin typeface="Consolas" panose="020B0609020204030204" pitchFamily="49" charset="0"/>
              </a:rPr>
              <a:t>(new LapTop("HP", "I5", 16, 500, 13, 6.5));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for (unsigned int i = 0; i &lt; </a:t>
            </a:r>
            <a:r>
              <a:rPr lang="en-US" sz="1600" b="1" dirty="0" err="1">
                <a:latin typeface="Consolas" panose="020B0609020204030204" pitchFamily="49" charset="0"/>
              </a:rPr>
              <a:t>computers.size</a:t>
            </a:r>
            <a:r>
              <a:rPr lang="en-US" sz="1600" b="1" dirty="0">
                <a:latin typeface="Consolas" panose="020B0609020204030204" pitchFamily="49" charset="0"/>
              </a:rPr>
              <a:t>(); i++)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cout &lt;&lt; endl &lt;&lt; computers[i]-&gt;toString() &lt;&lt; endl;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DAF3C85-B9AA-473B-BC77-CA243BB401A3}"/>
              </a:ext>
            </a:extLst>
          </p:cNvPr>
          <p:cNvSpPr txBox="1">
            <a:spLocks/>
          </p:cNvSpPr>
          <p:nvPr/>
        </p:nvSpPr>
        <p:spPr bwMode="auto">
          <a:xfrm>
            <a:off x="5486400" y="1295400"/>
            <a:ext cx="49198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class Computer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virtual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string toString() const;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C93AC6A-E4DC-46FC-A95F-AA650C6DB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9070" y="4500771"/>
            <a:ext cx="8077200" cy="212365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Manufacturer: Acer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CPU: I3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RAM: 8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Disk: 256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Manufacturer: HP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CPU: I5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RAM: 16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Disk: 500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Screen: 13 inches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Weight: 6.5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Line Callout 1 11">
            <a:extLst>
              <a:ext uri="{FF2B5EF4-FFF2-40B4-BE49-F238E27FC236}">
                <a16:creationId xmlns:a16="http://schemas.microsoft.com/office/drawing/2014/main" id="{741522D2-81E5-49B3-94D5-BDE7DD4F6DED}"/>
              </a:ext>
            </a:extLst>
          </p:cNvPr>
          <p:cNvSpPr/>
          <p:nvPr/>
        </p:nvSpPr>
        <p:spPr>
          <a:xfrm>
            <a:off x="4620833" y="4654034"/>
            <a:ext cx="5638800" cy="1730128"/>
          </a:xfrm>
          <a:prstGeom prst="borderCallout1">
            <a:avLst>
              <a:gd name="adj1" fmla="val 49298"/>
              <a:gd name="adj2" fmla="val -116"/>
              <a:gd name="adj3" fmla="val 91453"/>
              <a:gd name="adj4" fmla="val -952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</a:pPr>
            <a:r>
              <a:rPr lang="en-US" dirty="0"/>
              <a:t>By changing the declaration of the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dirty="0"/>
              <a:t> in the class </a:t>
            </a:r>
            <a:r>
              <a:rPr lang="en-US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Computer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(in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Computer.h</a:t>
            </a:r>
            <a:r>
              <a:rPr lang="en-US" dirty="0"/>
              <a:t>) to a virtual function, </a:t>
            </a:r>
            <a:r>
              <a:rPr lang="en-US" u="sng" dirty="0"/>
              <a:t>when it is called through a pointer (or reference) variable</a:t>
            </a:r>
            <a:r>
              <a:rPr lang="en-US" dirty="0"/>
              <a:t> the actual member function will be determined at run time and based on the type of the object pointed to (or referenced).</a:t>
            </a:r>
          </a:p>
        </p:txBody>
      </p:sp>
    </p:spTree>
    <p:extLst>
      <p:ext uri="{BB962C8B-B14F-4D97-AF65-F5344CB8AC3E}">
        <p14:creationId xmlns:p14="http://schemas.microsoft.com/office/powerpoint/2010/main" val="366851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7FA338D6-56F0-424E-96E3-0FFDFC361087}"/>
              </a:ext>
            </a:extLst>
          </p:cNvPr>
          <p:cNvSpPr txBox="1">
            <a:spLocks/>
          </p:cNvSpPr>
          <p:nvPr/>
        </p:nvSpPr>
        <p:spPr>
          <a:xfrm>
            <a:off x="6172200" y="2532164"/>
            <a:ext cx="3733800" cy="4249636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class Computer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string toString() const;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class LapTop : public Computer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string toString() const;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int main()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vector&lt;Computer*&gt; computers;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  <a:cs typeface="Courier New" pitchFamily="49" charset="0"/>
              </a:rPr>
              <a:t>computers.push_back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(new Computer(...));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  <a:cs typeface="Courier New" pitchFamily="49" charset="0"/>
              </a:rPr>
              <a:t>computers.push_back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(new LapTop(...));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cout computers[1]-&gt;toString();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05975B3-DAE2-4985-84EB-D145C271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Functions and Polymorphism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Polymorphism is an important concept of OOP.</a:t>
            </a:r>
          </a:p>
          <a:p>
            <a:pPr lvl="1"/>
            <a:r>
              <a:rPr lang="en-US" dirty="0"/>
              <a:t>Polymorphism is the quality of having many forms or many shapes.</a:t>
            </a:r>
          </a:p>
          <a:p>
            <a:pPr lvl="1"/>
            <a:r>
              <a:rPr lang="en-US" dirty="0"/>
              <a:t>Polymorphism enables the program to determine which member function to invoke at run time.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C858C06-598A-4435-B579-51D0D373ABCB}"/>
              </a:ext>
            </a:extLst>
          </p:cNvPr>
          <p:cNvSpPr txBox="1">
            <a:spLocks/>
          </p:cNvSpPr>
          <p:nvPr/>
        </p:nvSpPr>
        <p:spPr>
          <a:xfrm>
            <a:off x="6172200" y="2532164"/>
            <a:ext cx="3733800" cy="4249636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class Computer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virtual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string toString() const;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class LapTop : public Computer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//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virtual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string toString() const;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int main()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vector&lt;Computer*&gt; computers;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  <a:cs typeface="Courier New" pitchFamily="49" charset="0"/>
              </a:rPr>
              <a:t>computers.push_back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(new Computer(...));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  <a:cs typeface="Courier New" pitchFamily="49" charset="0"/>
              </a:rPr>
              <a:t>computers.push_back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(new LapTop(...));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cout computers[1]-&gt;toString();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4D93C7-18A7-426D-8070-D465977DD1D2}"/>
              </a:ext>
            </a:extLst>
          </p:cNvPr>
          <p:cNvSpPr txBox="1">
            <a:spLocks/>
          </p:cNvSpPr>
          <p:nvPr/>
        </p:nvSpPr>
        <p:spPr bwMode="auto">
          <a:xfrm>
            <a:off x="572493" y="2642812"/>
            <a:ext cx="552350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dirty="0"/>
              <a:t>At compile time, the C++ compiler cannot determine what type of object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computers</a:t>
            </a:r>
            <a:r>
              <a:rPr lang="en-US" sz="2000" dirty="0"/>
              <a:t> will point to.</a:t>
            </a:r>
            <a:endParaRPr lang="en-US" sz="1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6C0301F-A8BD-4897-B77C-08DD44639E3C}"/>
              </a:ext>
            </a:extLst>
          </p:cNvPr>
          <p:cNvSpPr txBox="1">
            <a:spLocks/>
          </p:cNvSpPr>
          <p:nvPr/>
        </p:nvSpPr>
        <p:spPr bwMode="auto">
          <a:xfrm>
            <a:off x="572493" y="3633412"/>
            <a:ext cx="5523507" cy="314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dirty="0"/>
              <a:t>At run time, polymorphism and virtual functions allows the program to know which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/>
              <a:t> function to call.</a:t>
            </a:r>
          </a:p>
          <a:p>
            <a:pPr marL="823913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1800" dirty="0"/>
              <a:t>Use a pointer(s) of type base class to pointer to your object.</a:t>
            </a:r>
          </a:p>
          <a:p>
            <a:pPr marL="823913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1800" dirty="0"/>
              <a:t>Declare the function(s) in base class virtual.</a:t>
            </a:r>
          </a:p>
          <a:p>
            <a:pPr marL="823913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1800" dirty="0"/>
              <a:t>BTW: It is good practice to include the virtual declaration in the derived classes too for documentation purposes.</a:t>
            </a:r>
          </a:p>
        </p:txBody>
      </p:sp>
    </p:spTree>
    <p:extLst>
      <p:ext uri="{BB962C8B-B14F-4D97-AF65-F5344CB8AC3E}">
        <p14:creationId xmlns:p14="http://schemas.microsoft.com/office/powerpoint/2010/main" val="320372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8370" grpId="0" build="p"/>
      <p:bldP spid="6" grpId="0" animBg="1"/>
      <p:bldP spid="7" grpId="0" build="p"/>
      <p:bldP spid="9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94A9-A515-4F7F-B8B0-9FBDFF5E1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Sundry Items...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DA989-7D5E-4642-A531-B9664143F75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Object instantiation</a:t>
            </a:r>
          </a:p>
          <a:p>
            <a:r>
              <a:rPr lang="en-US" dirty="0"/>
              <a:t>Pure abstract function</a:t>
            </a:r>
          </a:p>
          <a:p>
            <a:r>
              <a:rPr lang="en-US" dirty="0"/>
              <a:t>Abstract class</a:t>
            </a:r>
          </a:p>
          <a:p>
            <a:r>
              <a:rPr lang="en-US" dirty="0"/>
              <a:t>Multiple inheritance</a:t>
            </a:r>
          </a:p>
          <a:p>
            <a:r>
              <a:rPr lang="en-US" dirty="0"/>
              <a:t>Object slicing</a:t>
            </a:r>
          </a:p>
          <a:p>
            <a:r>
              <a:rPr lang="en-US" dirty="0"/>
              <a:t>Namespace</a:t>
            </a:r>
          </a:p>
          <a:p>
            <a:r>
              <a:rPr lang="en-US" dirty="0"/>
              <a:t>Using declaration</a:t>
            </a:r>
          </a:p>
          <a:p>
            <a:r>
              <a:rPr lang="en-US" dirty="0"/>
              <a:t>Friendship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A67D6-97C2-4AFD-A6C7-DA5E4D97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285B1-0808-4114-8737-FA55E5CF6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40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friend Declaration</a:t>
            </a:r>
          </a:p>
        </p:txBody>
      </p:sp>
      <p:sp>
        <p:nvSpPr>
          <p:cNvPr id="11571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friend</a:t>
            </a:r>
            <a:r>
              <a:rPr lang="en-US" dirty="0"/>
              <a:t> declaration allows a function external to a class to access the private members of that class.</a:t>
            </a:r>
          </a:p>
          <a:p>
            <a:pPr lvl="1"/>
            <a:r>
              <a:rPr lang="en-US" dirty="0"/>
              <a:t>The friend declaration gives the functions and classes it specifies access to the private and protected members of the class in which the friend declaration appears.</a:t>
            </a:r>
          </a:p>
          <a:p>
            <a:pPr lvl="1"/>
            <a:r>
              <a:rPr lang="en-US" dirty="0"/>
              <a:t>This effectively makes the named function or class a member of the declaring class.</a:t>
            </a:r>
          </a:p>
          <a:p>
            <a:r>
              <a:rPr lang="en-US" dirty="0"/>
              <a:t>The class itself must declare who its friends are.</a:t>
            </a:r>
          </a:p>
          <a:p>
            <a:pPr lvl="1"/>
            <a:r>
              <a:rPr lang="en-US" dirty="0"/>
              <a:t>Friendship is not inherited and is not transitive - if a base class is a friend of a particular class, its derived classes are not automatically friends too.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7469" y="1330208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nsolas" panose="020B0609020204030204" pitchFamily="49" charset="0"/>
              </a:rPr>
              <a:t>#include &lt;</a:t>
            </a:r>
            <a:r>
              <a:rPr lang="en-US" sz="1400" b="1" dirty="0" err="1">
                <a:latin typeface="Consolas" panose="020B0609020204030204" pitchFamily="49" charset="0"/>
              </a:rPr>
              <a:t>iostream</a:t>
            </a:r>
            <a:r>
              <a:rPr lang="en-US" sz="1400" b="1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using namespace std;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class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string name;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(const string name) { this-&gt;name = name; }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~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() = default;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};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int main(int </a:t>
            </a:r>
            <a:r>
              <a:rPr lang="en-US" sz="1400" b="1" dirty="0" err="1">
                <a:latin typeface="Consolas" panose="020B0609020204030204" pitchFamily="49" charset="0"/>
              </a:rPr>
              <a:t>argc</a:t>
            </a:r>
            <a:r>
              <a:rPr lang="en-US" sz="1400" b="1" dirty="0">
                <a:latin typeface="Consolas" panose="020B0609020204030204" pitchFamily="49" charset="0"/>
              </a:rPr>
              <a:t>, char* </a:t>
            </a:r>
            <a:r>
              <a:rPr lang="en-US" sz="1400" b="1" dirty="0" err="1">
                <a:latin typeface="Consolas" panose="020B0609020204030204" pitchFamily="49" charset="0"/>
              </a:rPr>
              <a:t>argv</a:t>
            </a:r>
            <a:r>
              <a:rPr lang="en-US" sz="1400" b="1" dirty="0">
                <a:latin typeface="Consolas" panose="020B0609020204030204" pitchFamily="49" charset="0"/>
              </a:rPr>
              <a:t>[])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 me("Suzy Student");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cout &lt;&lt; me &lt;&lt; endl;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7229849-98E9-4F5E-A2E5-2FECDA04BFF1}"/>
              </a:ext>
            </a:extLst>
          </p:cNvPr>
          <p:cNvGrpSpPr/>
          <p:nvPr/>
        </p:nvGrpSpPr>
        <p:grpSpPr>
          <a:xfrm>
            <a:off x="1162651" y="4659895"/>
            <a:ext cx="2710070" cy="1240162"/>
            <a:chOff x="1217081" y="4409525"/>
            <a:chExt cx="2710070" cy="1240162"/>
          </a:xfrm>
        </p:grpSpPr>
        <p:sp>
          <p:nvSpPr>
            <p:cNvPr id="16" name="Line Callout 1 10">
              <a:extLst>
                <a:ext uri="{FF2B5EF4-FFF2-40B4-BE49-F238E27FC236}">
                  <a16:creationId xmlns:a16="http://schemas.microsoft.com/office/drawing/2014/main" id="{10617E91-4A42-41F8-9B6B-328142BFCBCB}"/>
                </a:ext>
              </a:extLst>
            </p:cNvPr>
            <p:cNvSpPr/>
            <p:nvPr/>
          </p:nvSpPr>
          <p:spPr>
            <a:xfrm>
              <a:off x="1217081" y="4409525"/>
              <a:ext cx="2710070" cy="474675"/>
            </a:xfrm>
            <a:prstGeom prst="borderCallout1">
              <a:avLst>
                <a:gd name="adj1" fmla="val 76397"/>
                <a:gd name="adj2" fmla="val 17629"/>
                <a:gd name="adj3" fmla="val 263958"/>
                <a:gd name="adj4" fmla="val 5224"/>
              </a:avLst>
            </a:prstGeom>
            <a:ln w="38100">
              <a:solidFill>
                <a:srgbClr val="FF0000"/>
              </a:solidFill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8000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ostream </a:t>
              </a:r>
              <a:r>
                <a:rPr lang="en-US" sz="2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 </a:t>
              </a:r>
              <a:r>
                <a:rPr lang="en-US" sz="2000" b="1" dirty="0" err="1">
                  <a:solidFill>
                    <a:schemeClr val="bg1"/>
                  </a:solidFill>
                  <a:sym typeface="Symbol" panose="05050102010706020507" pitchFamily="18" charset="2"/>
                </a:rPr>
                <a:t>MyClass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30107A3-BBE6-4925-8C47-A73E837C31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7030" y="4800600"/>
              <a:ext cx="859970" cy="8490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9F4194F-0D56-4179-B3F3-8C7EF25572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55373" y="4800600"/>
              <a:ext cx="1197427" cy="8490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9A45487-4695-41E0-811A-5DE9CF335CD3}"/>
              </a:ext>
            </a:extLst>
          </p:cNvPr>
          <p:cNvGrpSpPr/>
          <p:nvPr/>
        </p:nvGrpSpPr>
        <p:grpSpPr>
          <a:xfrm>
            <a:off x="609213" y="1465229"/>
            <a:ext cx="8568568" cy="3273984"/>
            <a:chOff x="533400" y="1557311"/>
            <a:chExt cx="8568568" cy="327398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108" y="1557311"/>
              <a:ext cx="1546860" cy="188976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45F42B2-BD38-48A8-8F50-48D34E05E02C}"/>
                </a:ext>
              </a:extLst>
            </p:cNvPr>
            <p:cNvSpPr/>
            <p:nvPr/>
          </p:nvSpPr>
          <p:spPr>
            <a:xfrm>
              <a:off x="533400" y="3661744"/>
              <a:ext cx="7462814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friend ostream&amp; operator&lt;&lt; (ostream&amp;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os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, const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MyClass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&amp; me)</a:t>
              </a:r>
            </a:p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{</a:t>
              </a:r>
            </a:p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  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os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&lt;&lt; "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MyClass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(" &lt;&lt; me.name &lt;&lt; ")";</a:t>
              </a:r>
            </a:p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   return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os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}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6070799" y="4744510"/>
            <a:ext cx="2710070" cy="914401"/>
          </a:xfrm>
          <a:prstGeom prst="borderCallout1">
            <a:avLst>
              <a:gd name="adj1" fmla="val 49185"/>
              <a:gd name="adj2" fmla="val -998"/>
              <a:gd name="adj3" fmla="val -39567"/>
              <a:gd name="adj4" fmla="val -1328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</a:rPr>
              <a:t>Returns a reference to the output stream that has been modified.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6931914" y="3728508"/>
            <a:ext cx="3734422" cy="851857"/>
          </a:xfrm>
          <a:prstGeom prst="borderCallout1">
            <a:avLst>
              <a:gd name="adj1" fmla="val 49185"/>
              <a:gd name="adj2" fmla="val -998"/>
              <a:gd name="adj3" fmla="val 56821"/>
              <a:gd name="adj4" fmla="val -56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</a:rPr>
              <a:t>The friend insertion operator function has access to </a:t>
            </a:r>
            <a:r>
              <a:rPr lang="en-US" sz="1600" b="1" dirty="0" err="1">
                <a:solidFill>
                  <a:schemeClr val="bg1"/>
                </a:solidFill>
              </a:rPr>
              <a:t>MyClass</a:t>
            </a:r>
            <a:r>
              <a:rPr lang="en-US" sz="1600" b="1" dirty="0">
                <a:solidFill>
                  <a:schemeClr val="bg1"/>
                </a:solidFill>
              </a:rPr>
              <a:t>’ private data members.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3458948" y="1616057"/>
            <a:ext cx="2887354" cy="1058549"/>
          </a:xfrm>
          <a:prstGeom prst="borderCallout1">
            <a:avLst>
              <a:gd name="adj1" fmla="val 99911"/>
              <a:gd name="adj2" fmla="val 47297"/>
              <a:gd name="adj3" fmla="val 184263"/>
              <a:gd name="adj4" fmla="val -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</a:rPr>
              <a:t>Defines an </a:t>
            </a:r>
            <a:r>
              <a:rPr lang="en-US" sz="1600" b="1" u="sng" dirty="0">
                <a:solidFill>
                  <a:schemeClr val="bg1"/>
                </a:solidFill>
              </a:rPr>
              <a:t>independent</a:t>
            </a:r>
            <a:r>
              <a:rPr lang="en-US" sz="1600" b="1" dirty="0">
                <a:solidFill>
                  <a:schemeClr val="bg1"/>
                </a:solidFill>
              </a:rPr>
              <a:t> insertion operator function that is a friend of </a:t>
            </a:r>
            <a:r>
              <a:rPr lang="en-US" sz="1600" b="1" dirty="0" err="1">
                <a:solidFill>
                  <a:schemeClr val="bg1"/>
                </a:solidFill>
              </a:rPr>
              <a:t>MyClass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02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3.3, pgs. 203-206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462832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3.3 Abstract Classes, Assignment, and Casting in a Hierarchy</a:t>
            </a:r>
          </a:p>
          <a:p>
            <a:pPr algn="ctr"/>
            <a:r>
              <a:rPr lang="en-US" sz="1800" dirty="0"/>
              <a:t>Referencing Actual Objects</a:t>
            </a:r>
          </a:p>
          <a:p>
            <a:pPr algn="ctr"/>
            <a:r>
              <a:rPr lang="en-US" sz="1800" dirty="0"/>
              <a:t>Summary of Features of Actual Classes and Abstract Classes</a:t>
            </a:r>
          </a:p>
          <a:p>
            <a:pPr algn="ctr"/>
            <a:r>
              <a:rPr lang="en-US" sz="1800" dirty="0"/>
              <a:t>Assignments in a Class Hierarchy</a:t>
            </a:r>
          </a:p>
          <a:p>
            <a:pPr algn="ctr"/>
            <a:r>
              <a:rPr lang="en-US" sz="1800" dirty="0"/>
              <a:t>Casting in a Class Hierarchy</a:t>
            </a:r>
          </a:p>
          <a:p>
            <a:pPr algn="ctr"/>
            <a:r>
              <a:rPr lang="en-US" sz="1800" dirty="0"/>
              <a:t>Case Study: Displaying Addresses for Different Countries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524000"/>
            <a:ext cx="2876550" cy="247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98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Functions and Classes</a:t>
            </a:r>
          </a:p>
        </p:txBody>
      </p:sp>
      <p:sp>
        <p:nvSpPr>
          <p:cNvPr id="67586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object is an </a:t>
            </a:r>
            <a:r>
              <a:rPr lang="en-US" b="1" i="1" dirty="0">
                <a:solidFill>
                  <a:srgbClr val="FF0000"/>
                </a:solidFill>
              </a:rPr>
              <a:t>instantiation</a:t>
            </a:r>
            <a:r>
              <a:rPr lang="en-US" dirty="0"/>
              <a:t> of a class.</a:t>
            </a:r>
          </a:p>
          <a:p>
            <a:r>
              <a:rPr lang="en-US" dirty="0"/>
              <a:t>A </a:t>
            </a:r>
            <a:r>
              <a:rPr lang="en-US" b="1" i="1" u="sng" dirty="0">
                <a:solidFill>
                  <a:srgbClr val="FF0000"/>
                </a:solidFill>
              </a:rPr>
              <a:t>pure abstract function</a:t>
            </a:r>
            <a:r>
              <a:rPr lang="en-US" dirty="0"/>
              <a:t> is a virtual function that is declared in a class but has no body (definition).</a:t>
            </a:r>
          </a:p>
          <a:p>
            <a:pPr lvl="1"/>
            <a:r>
              <a:rPr lang="en-US" dirty="0"/>
              <a:t>A pure abstract function definition must be supplied by a derived concrete class.</a:t>
            </a:r>
          </a:p>
          <a:p>
            <a:pPr lvl="1"/>
            <a:r>
              <a:rPr lang="en-US" dirty="0"/>
              <a:t>A pure virtual function is created by using the pure specifier (= 0) as the definition of a virtual member function.</a:t>
            </a:r>
          </a:p>
          <a:p>
            <a:r>
              <a:rPr lang="en-US" dirty="0"/>
              <a:t>An </a:t>
            </a:r>
            <a:r>
              <a:rPr lang="en-US" b="1" u="sng" dirty="0">
                <a:solidFill>
                  <a:srgbClr val="FF0000"/>
                </a:solidFill>
              </a:rPr>
              <a:t>abstract class</a:t>
            </a:r>
            <a:r>
              <a:rPr lang="en-US" dirty="0"/>
              <a:t> is a class that has at least one pure abstract function and is designed to be a base class.</a:t>
            </a:r>
          </a:p>
          <a:p>
            <a:pPr lvl="1"/>
            <a:r>
              <a:rPr lang="en-US" dirty="0"/>
              <a:t>An abstract class cannot be instantiated (which would result in a compilation error).</a:t>
            </a:r>
          </a:p>
          <a:p>
            <a:pPr lvl="1"/>
            <a:r>
              <a:rPr lang="en-US" dirty="0"/>
              <a:t>Classes inheriting an abstract class must provide the definitions for the pure virtual functions; otherwise, the subclass would become an abstract class itself.</a:t>
            </a:r>
          </a:p>
          <a:p>
            <a:r>
              <a:rPr lang="en-US" dirty="0"/>
              <a:t>We use an abstract class when a base class defines attributes and functions that are common to derived classes.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8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 </a:t>
            </a:r>
            <a:r>
              <a:rPr lang="en-US" dirty="0" err="1"/>
              <a:t>Food.h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72493" y="1551857"/>
            <a:ext cx="10047884" cy="504248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#ifndef FOOD_H_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#define FOOD_H_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class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 string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 double calories;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 Food(const string&amp; n, double c) : name(n), calories(c)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 virtual ~Food()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 virtual double </a:t>
            </a:r>
            <a:r>
              <a:rPr lang="en-US" sz="2000" b="1" dirty="0" err="1">
                <a:latin typeface="Consolas" panose="020B0609020204030204" pitchFamily="49" charset="0"/>
              </a:rPr>
              <a:t>percent_protein</a:t>
            </a:r>
            <a:r>
              <a:rPr lang="en-US" sz="2000" b="1" dirty="0">
                <a:latin typeface="Consolas" panose="020B0609020204030204" pitchFamily="49" charset="0"/>
              </a:rPr>
              <a:t>() const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 virtual double </a:t>
            </a:r>
            <a:r>
              <a:rPr lang="en-US" sz="2000" b="1" dirty="0" err="1">
                <a:latin typeface="Consolas" panose="020B0609020204030204" pitchFamily="49" charset="0"/>
              </a:rPr>
              <a:t>percent_fat</a:t>
            </a:r>
            <a:r>
              <a:rPr lang="en-US" sz="2000" b="1" dirty="0">
                <a:latin typeface="Consolas" panose="020B0609020204030204" pitchFamily="49" charset="0"/>
              </a:rPr>
              <a:t>() const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 virtual double </a:t>
            </a:r>
            <a:r>
              <a:rPr lang="en-US" sz="2000" b="1" dirty="0" err="1">
                <a:latin typeface="Consolas" panose="020B0609020204030204" pitchFamily="49" charset="0"/>
              </a:rPr>
              <a:t>percent_carbohydrates</a:t>
            </a:r>
            <a:r>
              <a:rPr lang="en-US" sz="2000" b="1" dirty="0">
                <a:latin typeface="Consolas" panose="020B0609020204030204" pitchFamily="49" charset="0"/>
              </a:rPr>
              <a:t>() const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#endif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Line Callout 1 1"/>
          <p:cNvSpPr/>
          <p:nvPr/>
        </p:nvSpPr>
        <p:spPr>
          <a:xfrm>
            <a:off x="5743577" y="2000466"/>
            <a:ext cx="4876800" cy="1572343"/>
          </a:xfrm>
          <a:prstGeom prst="borderCallout1">
            <a:avLst>
              <a:gd name="adj1" fmla="val 48575"/>
              <a:gd name="adj2" fmla="val -2083"/>
              <a:gd name="adj3" fmla="val 169245"/>
              <a:gd name="adj4" fmla="val -29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These three abstract virtual functions impose the requirement that all derived classes implement these functions.</a:t>
            </a:r>
          </a:p>
          <a:p>
            <a:pPr>
              <a:spcBef>
                <a:spcPts val="600"/>
              </a:spcBef>
              <a:defRPr/>
            </a:pPr>
            <a:r>
              <a:rPr lang="en-US" dirty="0"/>
              <a:t>(We would expect a different function definition for each kind of food.)</a:t>
            </a:r>
          </a:p>
        </p:txBody>
      </p:sp>
      <p:sp>
        <p:nvSpPr>
          <p:cNvPr id="8" name="Line Callout 1 1">
            <a:extLst>
              <a:ext uri="{FF2B5EF4-FFF2-40B4-BE49-F238E27FC236}">
                <a16:creationId xmlns:a16="http://schemas.microsoft.com/office/drawing/2014/main" id="{3BC7D91E-E730-4878-B91D-DE24EE12209E}"/>
              </a:ext>
            </a:extLst>
          </p:cNvPr>
          <p:cNvSpPr/>
          <p:nvPr/>
        </p:nvSpPr>
        <p:spPr>
          <a:xfrm>
            <a:off x="4943477" y="5857945"/>
            <a:ext cx="5676900" cy="829899"/>
          </a:xfrm>
          <a:prstGeom prst="borderCallout1">
            <a:avLst>
              <a:gd name="adj1" fmla="val -474"/>
              <a:gd name="adj2" fmla="val 49778"/>
              <a:gd name="adj3" fmla="val -38891"/>
              <a:gd name="adj4" fmla="val 469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A </a:t>
            </a:r>
            <a:r>
              <a:rPr lang="en-US" b="1" i="1" dirty="0"/>
              <a:t>pure virtual function </a:t>
            </a:r>
            <a:r>
              <a:rPr lang="en-US" dirty="0"/>
              <a:t>is specified in the class definition by using "</a:t>
            </a:r>
            <a:r>
              <a:rPr lang="en-US" b="1" dirty="0">
                <a:latin typeface="Consolas" panose="020B0609020204030204" pitchFamily="49" charset="0"/>
                <a:ea typeface="Verdana" panose="020B0604030504040204" pitchFamily="34" charset="0"/>
              </a:rPr>
              <a:t>= 0</a:t>
            </a:r>
            <a:r>
              <a:rPr lang="en-US" dirty="0"/>
              <a:t>" in place of the function body.</a:t>
            </a:r>
          </a:p>
        </p:txBody>
      </p:sp>
    </p:spTree>
    <p:extLst>
      <p:ext uri="{BB962C8B-B14F-4D97-AF65-F5344CB8AC3E}">
        <p14:creationId xmlns:p14="http://schemas.microsoft.com/office/powerpoint/2010/main" val="101724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Concrete Objects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233490"/>
            <a:ext cx="10047884" cy="1203958"/>
          </a:xfrm>
        </p:spPr>
        <p:txBody>
          <a:bodyPr/>
          <a:lstStyle/>
          <a:p>
            <a:r>
              <a:rPr lang="en-US" dirty="0"/>
              <a:t>Because class </a:t>
            </a:r>
            <a:r>
              <a:rPr lang="en-US" b="1" dirty="0">
                <a:latin typeface="Consolas" panose="020B0609020204030204" pitchFamily="49" charset="0"/>
              </a:rPr>
              <a:t>Food</a:t>
            </a:r>
            <a:r>
              <a:rPr lang="en-US" dirty="0"/>
              <a:t> is abstract, we can’t create type </a:t>
            </a:r>
            <a:r>
              <a:rPr lang="en-US" b="1" dirty="0">
                <a:latin typeface="Consolas" panose="020B0609020204030204" pitchFamily="49" charset="0"/>
              </a:rPr>
              <a:t>Food</a:t>
            </a:r>
            <a:r>
              <a:rPr lang="en-US" dirty="0"/>
              <a:t> objects; hence the following statement is invalid: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Food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mySnack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();		// compile time error!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2492" y="4267200"/>
            <a:ext cx="6884217" cy="167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200" dirty="0"/>
              <a:t>Thus, a pointer to </a:t>
            </a:r>
            <a:r>
              <a:rPr lang="en-US" sz="2200" b="1" dirty="0">
                <a:latin typeface="Consolas" panose="020B0609020204030204" pitchFamily="49" charset="0"/>
                <a:cs typeface="Courier New" panose="02070309020205020404" pitchFamily="49" charset="0"/>
              </a:rPr>
              <a:t>Food</a:t>
            </a:r>
            <a:r>
              <a:rPr lang="en-US" sz="2200" dirty="0"/>
              <a:t> can be used to reference a </a:t>
            </a:r>
            <a:r>
              <a:rPr lang="en-US" sz="2200" b="1" dirty="0">
                <a:latin typeface="Consolas" panose="020B0609020204030204" pitchFamily="49" charset="0"/>
                <a:cs typeface="Courier New" panose="02070309020205020404" pitchFamily="49" charset="0"/>
              </a:rPr>
              <a:t>Vegetable</a:t>
            </a:r>
            <a:r>
              <a:rPr lang="en-US" sz="2200" dirty="0"/>
              <a:t>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pointer variable </a:t>
            </a:r>
            <a:r>
              <a:rPr lang="en-US" sz="1800" b="1" dirty="0" err="1">
                <a:latin typeface="Consolas" panose="020B0609020204030204" pitchFamily="49" charset="0"/>
                <a:cs typeface="Courier New" pitchFamily="49" charset="0"/>
              </a:rPr>
              <a:t>mySnack</a:t>
            </a:r>
            <a:r>
              <a:rPr lang="en-US" sz="1800" dirty="0"/>
              <a:t> (type pointer-to-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Food</a:t>
            </a:r>
            <a:r>
              <a:rPr lang="en-US" sz="1800" dirty="0"/>
              <a:t>) is legal: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72492" y="5624511"/>
            <a:ext cx="7709167" cy="62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Food*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mySnack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= new Vegetable("Carrot Sticks", 0);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1B1B31-172E-43BB-B278-62CA0CCBB9E9}"/>
              </a:ext>
            </a:extLst>
          </p:cNvPr>
          <p:cNvSpPr txBox="1">
            <a:spLocks/>
          </p:cNvSpPr>
          <p:nvPr/>
        </p:nvSpPr>
        <p:spPr bwMode="auto">
          <a:xfrm>
            <a:off x="572492" y="3182034"/>
            <a:ext cx="6688279" cy="87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a </a:t>
            </a:r>
            <a:r>
              <a:rPr lang="en-US" b="1" dirty="0">
                <a:latin typeface="Consolas" panose="020B0609020204030204" pitchFamily="49" charset="0"/>
              </a:rPr>
              <a:t>Vegetable</a:t>
            </a:r>
            <a:r>
              <a:rPr lang="en-US" dirty="0"/>
              <a:t> object  is derived from </a:t>
            </a:r>
            <a:r>
              <a:rPr lang="en-US" b="1" dirty="0">
                <a:latin typeface="Consolas" panose="020B0609020204030204" pitchFamily="49" charset="0"/>
              </a:rPr>
              <a:t>Food</a:t>
            </a:r>
            <a:r>
              <a:rPr lang="en-US" dirty="0"/>
              <a:t>, then </a:t>
            </a:r>
            <a:r>
              <a:rPr lang="en-US" b="1" dirty="0">
                <a:latin typeface="Consolas" panose="020B0609020204030204" pitchFamily="49" charset="0"/>
              </a:rPr>
              <a:t>Food</a:t>
            </a:r>
            <a:r>
              <a:rPr lang="en-US" dirty="0"/>
              <a:t> is contained in </a:t>
            </a:r>
            <a:r>
              <a:rPr lang="en-US" b="1" dirty="0">
                <a:latin typeface="Consolas" panose="020B0609020204030204" pitchFamily="49" charset="0"/>
              </a:rPr>
              <a:t>Vegetable</a:t>
            </a:r>
            <a:r>
              <a:rPr lang="en-US" dirty="0"/>
              <a:t>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331F4A-572B-4911-8C78-7DF8DE833F3D}"/>
              </a:ext>
            </a:extLst>
          </p:cNvPr>
          <p:cNvGrpSpPr/>
          <p:nvPr/>
        </p:nvGrpSpPr>
        <p:grpSpPr>
          <a:xfrm>
            <a:off x="8281668" y="4635578"/>
            <a:ext cx="2236416" cy="1884965"/>
            <a:chOff x="8281668" y="4635578"/>
            <a:chExt cx="2236416" cy="188496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AD60FB-E935-40E4-A10B-1DA799B93034}"/>
                </a:ext>
              </a:extLst>
            </p:cNvPr>
            <p:cNvGrpSpPr/>
            <p:nvPr/>
          </p:nvGrpSpPr>
          <p:grpSpPr>
            <a:xfrm rot="5400000">
              <a:off x="9210921" y="4731853"/>
              <a:ext cx="373151" cy="180602"/>
              <a:chOff x="4170286" y="5372020"/>
              <a:chExt cx="780882" cy="178857"/>
            </a:xfrm>
          </p:grpSpPr>
          <p:sp>
            <p:nvSpPr>
              <p:cNvPr id="24" name="Isosceles Triangle 23">
                <a:extLst>
                  <a:ext uri="{FF2B5EF4-FFF2-40B4-BE49-F238E27FC236}">
                    <a16:creationId xmlns:a16="http://schemas.microsoft.com/office/drawing/2014/main" id="{0F2B46B1-2EAE-4F2A-88D9-FF52B088FCB8}"/>
                  </a:ext>
                </a:extLst>
              </p:cNvPr>
              <p:cNvSpPr/>
              <p:nvPr/>
            </p:nvSpPr>
            <p:spPr>
              <a:xfrm rot="16200000">
                <a:off x="4235363" y="5306943"/>
                <a:ext cx="178857" cy="309011"/>
              </a:xfrm>
              <a:prstGeom prst="triangl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5679E5F-2BAB-4983-A513-07A75B81EF19}"/>
                  </a:ext>
                </a:extLst>
              </p:cNvPr>
              <p:cNvCxnSpPr>
                <a:cxnSpLocks/>
                <a:stCxn id="24" idx="3"/>
                <a:endCxn id="21" idx="0"/>
              </p:cNvCxnSpPr>
              <p:nvPr/>
            </p:nvCxnSpPr>
            <p:spPr>
              <a:xfrm rot="16200000">
                <a:off x="4714056" y="5224336"/>
                <a:ext cx="2352" cy="4718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39D2FB9-A42A-4F1D-8DEC-5871130684BF}"/>
                </a:ext>
              </a:extLst>
            </p:cNvPr>
            <p:cNvGrpSpPr/>
            <p:nvPr/>
          </p:nvGrpSpPr>
          <p:grpSpPr>
            <a:xfrm>
              <a:off x="8281668" y="5008732"/>
              <a:ext cx="2236416" cy="1511811"/>
              <a:chOff x="5257800" y="1867740"/>
              <a:chExt cx="3026368" cy="1679793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896E37F-0149-4919-9F95-BF3FD6DCF94C}"/>
                  </a:ext>
                </a:extLst>
              </p:cNvPr>
              <p:cNvSpPr/>
              <p:nvPr/>
            </p:nvSpPr>
            <p:spPr>
              <a:xfrm>
                <a:off x="5257800" y="1867740"/>
                <a:ext cx="3026357" cy="4064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Vegetable</a:t>
                </a:r>
                <a:endParaRPr lang="en-US" sz="12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4D65CB7-A761-4C2C-A9F3-D51FE5739025}"/>
                  </a:ext>
                </a:extLst>
              </p:cNvPr>
              <p:cNvSpPr/>
              <p:nvPr/>
            </p:nvSpPr>
            <p:spPr>
              <a:xfrm>
                <a:off x="5257800" y="2283457"/>
                <a:ext cx="3026368" cy="126407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+Vegetable(string&amp;, double)</a:t>
                </a:r>
              </a:p>
              <a:p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+~Vegetable()</a:t>
                </a:r>
              </a:p>
              <a:p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r>
                  <a:rPr lang="en-US" sz="900" b="1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percent_protein</a:t>
                </a:r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():double</a:t>
                </a:r>
              </a:p>
              <a:p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r>
                  <a:rPr lang="en-US" sz="900" b="1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percent_fat</a:t>
                </a:r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():double</a:t>
                </a:r>
              </a:p>
              <a:p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r>
                  <a:rPr lang="en-US" sz="900" b="1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percent_carbohydrates</a:t>
                </a:r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():double</a:t>
                </a:r>
              </a:p>
              <a:p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r>
                  <a:rPr lang="en-US" sz="900" b="1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getName</a:t>
                </a:r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():string</a:t>
                </a:r>
              </a:p>
              <a:p>
                <a:r>
                  <a:rPr lang="en-US" sz="9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r>
                  <a:rPr lang="en-US" sz="900" b="1" dirty="0" err="1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getCalories:double</a:t>
                </a:r>
                <a:endParaRPr lang="en-US" sz="9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44FF5AD-8BCE-4F38-A7BA-D795B923F051}"/>
              </a:ext>
            </a:extLst>
          </p:cNvPr>
          <p:cNvGrpSpPr/>
          <p:nvPr/>
        </p:nvGrpSpPr>
        <p:grpSpPr>
          <a:xfrm>
            <a:off x="8281660" y="2945376"/>
            <a:ext cx="2236424" cy="1676187"/>
            <a:chOff x="5257800" y="1967037"/>
            <a:chExt cx="2862378" cy="186243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5D11212-3924-4AB1-BAE2-E148C957C32E}"/>
                </a:ext>
              </a:extLst>
            </p:cNvPr>
            <p:cNvSpPr/>
            <p:nvPr/>
          </p:nvSpPr>
          <p:spPr>
            <a:xfrm>
              <a:off x="5257800" y="1967037"/>
              <a:ext cx="2862378" cy="40640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i="1" dirty="0">
                  <a:solidFill>
                    <a:schemeClr val="tx1"/>
                  </a:solidFill>
                </a:rPr>
                <a:t>Food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205A795-2D04-44B9-A4AE-1ADE02EA3A77}"/>
                </a:ext>
              </a:extLst>
            </p:cNvPr>
            <p:cNvSpPr/>
            <p:nvPr/>
          </p:nvSpPr>
          <p:spPr>
            <a:xfrm>
              <a:off x="5257800" y="2367236"/>
              <a:ext cx="2862378" cy="50180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</a:t>
              </a:r>
              <a:r>
                <a:rPr lang="en-US" sz="900" b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name:string</a:t>
              </a:r>
              <a:endParaRPr lang="en-US" sz="9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9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</a:t>
              </a:r>
              <a:r>
                <a:rPr lang="en-US" sz="900" b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calories:double</a:t>
              </a:r>
              <a:endParaRPr lang="en-US" sz="9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724B202-96BA-4D9E-89C0-99BF0C9700AF}"/>
                </a:ext>
              </a:extLst>
            </p:cNvPr>
            <p:cNvSpPr/>
            <p:nvPr/>
          </p:nvSpPr>
          <p:spPr>
            <a:xfrm>
              <a:off x="5257800" y="2867233"/>
              <a:ext cx="2862378" cy="9622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+Food(string&amp;, double)</a:t>
              </a:r>
            </a:p>
            <a:p>
              <a:r>
                <a:rPr lang="en-US" sz="9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sz="900" b="1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~Food()</a:t>
              </a:r>
            </a:p>
            <a:p>
              <a:r>
                <a:rPr lang="en-US" sz="9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sz="900" b="1" i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percent_protein</a:t>
              </a:r>
              <a:r>
                <a:rPr lang="en-US" sz="900" b="1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():double </a:t>
              </a:r>
            </a:p>
            <a:p>
              <a:r>
                <a:rPr lang="en-US" sz="9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sz="900" b="1" i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percent_fat</a:t>
              </a:r>
              <a:r>
                <a:rPr lang="en-US" sz="900" b="1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():double</a:t>
              </a:r>
            </a:p>
            <a:p>
              <a:r>
                <a:rPr lang="en-US" sz="9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sz="900" b="1" i="1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percent_carbohydrates</a:t>
              </a:r>
              <a:r>
                <a:rPr lang="en-US" sz="900" b="1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():double</a:t>
              </a:r>
            </a:p>
          </p:txBody>
        </p:sp>
      </p:grp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18394CD-9502-4E77-ADD5-C09F0D108244}"/>
              </a:ext>
            </a:extLst>
          </p:cNvPr>
          <p:cNvSpPr txBox="1">
            <a:spLocks/>
          </p:cNvSpPr>
          <p:nvPr/>
        </p:nvSpPr>
        <p:spPr bwMode="auto">
          <a:xfrm>
            <a:off x="564873" y="2437449"/>
            <a:ext cx="10047884" cy="189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can use a type </a:t>
            </a:r>
            <a:r>
              <a:rPr lang="en-US" b="1" dirty="0">
                <a:latin typeface="Consolas" panose="020B0609020204030204" pitchFamily="49" charset="0"/>
              </a:rPr>
              <a:t>Food</a:t>
            </a:r>
            <a:r>
              <a:rPr lang="en-US" dirty="0"/>
              <a:t> pointer variable to point to an actual object that belongs to a class derived from </a:t>
            </a:r>
            <a:r>
              <a:rPr lang="en-US" b="1" dirty="0">
                <a:latin typeface="Consolas" panose="020B0609020204030204" pitchFamily="49" charset="0"/>
              </a:rPr>
              <a:t>Food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369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  <p:bldP spid="6" grpId="0"/>
      <p:bldP spid="7" grpId="0"/>
      <p:bldP spid="13" grpId="0" build="p"/>
      <p:bldP spid="2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in a Class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C++ is what is known as a </a:t>
            </a:r>
            <a:r>
              <a:rPr lang="en-US" b="1" i="1" dirty="0">
                <a:solidFill>
                  <a:srgbClr val="FF0000"/>
                </a:solidFill>
              </a:rPr>
              <a:t>strongly typed language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Operands have a type and operations can be performed only on operands of the same or compatible types.</a:t>
            </a:r>
          </a:p>
          <a:p>
            <a:pPr lvl="1"/>
            <a:r>
              <a:rPr lang="en-US" dirty="0"/>
              <a:t>This includes the assignment operation: </a:t>
            </a:r>
          </a:p>
          <a:p>
            <a:pPr marL="366713" lvl="1" indent="0">
              <a:buNone/>
            </a:pPr>
            <a:r>
              <a:rPr lang="en-US" dirty="0"/>
              <a:t>		</a:t>
            </a:r>
            <a:r>
              <a:rPr lang="en-US" b="1" dirty="0">
                <a:latin typeface="Consolas" panose="020B0609020204030204" pitchFamily="49" charset="0"/>
              </a:rPr>
              <a:t>l-value = </a:t>
            </a:r>
            <a:r>
              <a:rPr lang="en-US" b="1" dirty="0" err="1">
                <a:latin typeface="Consolas" panose="020B0609020204030204" pitchFamily="49" charset="0"/>
              </a:rPr>
              <a:t>r-value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dirty="0"/>
              <a:t>For the built-in types, the </a:t>
            </a:r>
            <a:r>
              <a:rPr lang="en-US" dirty="0" err="1"/>
              <a:t>r-value</a:t>
            </a:r>
            <a:r>
              <a:rPr lang="en-US" dirty="0"/>
              <a:t> must be of the same type as the l-value, or there must be a conversion defined to convert the </a:t>
            </a:r>
            <a:r>
              <a:rPr lang="en-US" dirty="0" err="1"/>
              <a:t>r-value</a:t>
            </a:r>
            <a:r>
              <a:rPr lang="en-US" dirty="0"/>
              <a:t> into a value that is the same type as the l-value.</a:t>
            </a:r>
          </a:p>
          <a:p>
            <a:r>
              <a:rPr lang="en-US" dirty="0"/>
              <a:t>For class types, the assignment operator may be overridden and overloaded.</a:t>
            </a:r>
          </a:p>
          <a:p>
            <a:pPr lvl="1"/>
            <a:r>
              <a:rPr lang="en-US" dirty="0"/>
              <a:t>Pointer types are an exception: A pointer variable (l-value) that is of type pointer-to-base class may point to a derived object (</a:t>
            </a:r>
            <a:r>
              <a:rPr lang="en-US" dirty="0" err="1"/>
              <a:t>r-value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However, the opposite is not legal: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	Computer* computer = new </a:t>
            </a:r>
            <a:r>
              <a:rPr lang="en-US" sz="1800" b="1" dirty="0" err="1">
                <a:latin typeface="Consolas" panose="020B0609020204030204" pitchFamily="49" charset="0"/>
              </a:rPr>
              <a:t>LapTop</a:t>
            </a:r>
            <a:r>
              <a:rPr lang="en-US" sz="1800" b="1" dirty="0">
                <a:latin typeface="Consolas" panose="020B0609020204030204" pitchFamily="49" charset="0"/>
              </a:rPr>
              <a:t>( ... ); // Legal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	</a:t>
            </a:r>
            <a:r>
              <a:rPr lang="en-US" sz="1800" b="1" dirty="0" err="1">
                <a:latin typeface="Consolas" panose="020B0609020204030204" pitchFamily="49" charset="0"/>
              </a:rPr>
              <a:t>LapTop</a:t>
            </a:r>
            <a:r>
              <a:rPr lang="en-US" sz="1800" b="1" dirty="0">
                <a:latin typeface="Consolas" panose="020B0609020204030204" pitchFamily="49" charset="0"/>
              </a:rPr>
              <a:t>* laptop = new Computer( ... );   // Illegal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2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E0C1CC-D0A3-4464-B11C-D973F28F0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26" y="1371600"/>
            <a:ext cx="8394502" cy="5307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56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EFBA-0CA0-47E3-82DD-1E26DA5B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36F9B-DBAF-4C3D-A20C-03B72270B9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843706" y="1326992"/>
            <a:ext cx="5880739" cy="5360852"/>
          </a:xfrm>
        </p:spPr>
        <p:txBody>
          <a:bodyPr/>
          <a:lstStyle/>
          <a:p>
            <a:r>
              <a:rPr lang="en-US" dirty="0"/>
              <a:t>In C++ programming, </a:t>
            </a:r>
            <a:r>
              <a:rPr lang="en-US" b="1" dirty="0">
                <a:solidFill>
                  <a:srgbClr val="FF0000"/>
                </a:solidFill>
              </a:rPr>
              <a:t>object slicing</a:t>
            </a:r>
            <a:r>
              <a:rPr lang="en-US" dirty="0"/>
              <a:t> occurs when a derived class object (subclass) is copied (either by constructors or assignment operators) to a base class object (superclass).</a:t>
            </a:r>
          </a:p>
          <a:p>
            <a:pPr lvl="1"/>
            <a:r>
              <a:rPr lang="en-US" dirty="0"/>
              <a:t>The base copy will not have any of the member functions/variables defined in the derived class.</a:t>
            </a:r>
          </a:p>
          <a:p>
            <a:pPr lvl="1"/>
            <a:r>
              <a:rPr lang="en-US" dirty="0"/>
              <a:t>The derived class members will be "sliced off" and NOT replace the base class members.</a:t>
            </a:r>
          </a:p>
          <a:p>
            <a:r>
              <a:rPr lang="en-US" dirty="0"/>
              <a:t>This issue is not inherently unique to C++.</a:t>
            </a:r>
          </a:p>
          <a:p>
            <a:r>
              <a:rPr lang="en-US" dirty="0"/>
              <a:t>By using pointers, only the pointer is copied and not source object.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63F5F-9ACB-422B-A17D-CFD4A1CE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A1DA8-C2A5-4E44-8415-5800DCE9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9D1001-42AC-4679-8C60-E7277E9FE7E0}"/>
              </a:ext>
            </a:extLst>
          </p:cNvPr>
          <p:cNvSpPr txBox="1"/>
          <p:nvPr/>
        </p:nvSpPr>
        <p:spPr>
          <a:xfrm>
            <a:off x="403160" y="1331362"/>
            <a:ext cx="358303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class Base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virtual string toString()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 return string("Hello Base");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class Derived : public Base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virtual string toString()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 return string("Hello Derived");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Base </a:t>
            </a:r>
            <a:r>
              <a:rPr lang="en-US" sz="1200" b="1" dirty="0" err="1">
                <a:latin typeface="Consolas" panose="020B0609020204030204" pitchFamily="49" charset="0"/>
              </a:rPr>
              <a:t>base</a:t>
            </a:r>
            <a:r>
              <a:rPr lang="en-US" sz="1200" b="1" dirty="0">
                <a:latin typeface="Consolas" panose="020B0609020204030204" pitchFamily="49" charset="0"/>
              </a:rPr>
              <a:t> = Derived();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cout &lt;&lt; endl &lt;&lt; </a:t>
            </a:r>
            <a:r>
              <a:rPr lang="en-US" sz="1200" b="1" dirty="0" err="1">
                <a:latin typeface="Consolas" panose="020B0609020204030204" pitchFamily="49" charset="0"/>
              </a:rPr>
              <a:t>base.toString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   Base* </a:t>
            </a:r>
            <a:r>
              <a:rPr lang="en-US" sz="1200" b="1" dirty="0" err="1">
                <a:latin typeface="Consolas" panose="020B0609020204030204" pitchFamily="49" charset="0"/>
              </a:rPr>
              <a:t>base_ptr</a:t>
            </a:r>
            <a:r>
              <a:rPr lang="en-US" sz="1200" b="1" dirty="0">
                <a:latin typeface="Consolas" panose="020B0609020204030204" pitchFamily="49" charset="0"/>
              </a:rPr>
              <a:t> = new Derived();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cout &lt;&lt; endl &lt;&lt; </a:t>
            </a:r>
            <a:r>
              <a:rPr lang="en-US" sz="1200" b="1" dirty="0" err="1">
                <a:latin typeface="Consolas" panose="020B0609020204030204" pitchFamily="49" charset="0"/>
              </a:rPr>
              <a:t>base_ptr</a:t>
            </a:r>
            <a:r>
              <a:rPr lang="en-US" sz="1200" b="1" dirty="0">
                <a:latin typeface="Consolas" panose="020B0609020204030204" pitchFamily="49" charset="0"/>
              </a:rPr>
              <a:t>-&gt;toString();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97E7E4F-E35C-42BC-8B69-6C769D3E789A}"/>
              </a:ext>
            </a:extLst>
          </p:cNvPr>
          <p:cNvGrpSpPr/>
          <p:nvPr/>
        </p:nvGrpSpPr>
        <p:grpSpPr>
          <a:xfrm>
            <a:off x="3563815" y="4718561"/>
            <a:ext cx="4571297" cy="1987233"/>
            <a:chOff x="3563815" y="4718561"/>
            <a:chExt cx="4571297" cy="198723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50B7974-670E-46BC-867A-DDF70480F3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3423" y="4718561"/>
              <a:ext cx="3211689" cy="1987233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874E5D0-96A6-451F-87AA-8D2877E4B3D2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3563815" y="5334000"/>
              <a:ext cx="1359608" cy="37817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C22C60B-BE38-4661-A518-0E85E9D7D434}"/>
                </a:ext>
              </a:extLst>
            </p:cNvPr>
            <p:cNvCxnSpPr>
              <a:cxnSpLocks/>
            </p:cNvCxnSpPr>
            <p:nvPr/>
          </p:nvCxnSpPr>
          <p:spPr>
            <a:xfrm>
              <a:off x="3986192" y="5949180"/>
              <a:ext cx="937231" cy="2693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3.4, pgs. 210-212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3.4 Multiple Inheritance</a:t>
            </a:r>
          </a:p>
          <a:p>
            <a:pPr algn="ctr"/>
            <a:r>
              <a:rPr lang="en-US" sz="2000" dirty="0"/>
              <a:t>Refactoring the Employee and Student Classes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165" y="1810457"/>
            <a:ext cx="3345236" cy="222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41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91138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Multiple inheritance</a:t>
            </a:r>
            <a:r>
              <a:rPr lang="en-US" dirty="0"/>
              <a:t> refers the ability of a class to extend more than one class.</a:t>
            </a:r>
          </a:p>
          <a:p>
            <a:pPr lvl="1"/>
            <a:r>
              <a:rPr lang="en-US" dirty="0"/>
              <a:t>In multiple inheritance, all the data fields for the derived class are inherited from its base classes.</a:t>
            </a:r>
          </a:p>
          <a:p>
            <a:r>
              <a:rPr lang="en-US" dirty="0"/>
              <a:t>For example, a university has many students who are full-time students and many employees who are full-time employees, but also some student employees.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911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6852" y="3850711"/>
            <a:ext cx="4415086" cy="284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026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D76A6C80-2F15-4AEC-9A2C-263348824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5706" y="1439003"/>
            <a:ext cx="3550693" cy="228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</a:t>
            </a:r>
            <a:r>
              <a:rPr lang="en-US" dirty="0" err="1"/>
              <a:t>Student_Worker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7401" y="1326992"/>
            <a:ext cx="10047884" cy="536085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#ifndef STUDENT_WORKER_H_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#define STUDENT_WORKER_H_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#include "Employee.h"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#include "Student.h"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using std::string;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class StudentWorker : public Employee, public Student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   Student_Worker(const string&amp; 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                  Address* addr,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                  double rate,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                  const string&amp; major)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                  Employee(name, address, rate),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                  Student(name, address, major)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   string to_string() const;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>
                <a:latin typeface="Consolas" panose="020B0609020204030204" pitchFamily="49" charset="0"/>
              </a:rPr>
              <a:t>#endif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7469799" y="3990563"/>
            <a:ext cx="3276600" cy="838200"/>
          </a:xfrm>
          <a:prstGeom prst="borderCallout1">
            <a:avLst>
              <a:gd name="adj1" fmla="val 56629"/>
              <a:gd name="adj2" fmla="val 582"/>
              <a:gd name="adj3" fmla="val -77500"/>
              <a:gd name="adj4" fmla="val -57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cs typeface="Arial" charset="0"/>
              </a:rPr>
              <a:t>The heading shows that class </a:t>
            </a:r>
            <a:r>
              <a:rPr lang="en-US" sz="1400" b="1" i="1" dirty="0" err="1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StudentWorker</a:t>
            </a:r>
            <a:r>
              <a:rPr lang="en-US" sz="1400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FFFF"/>
                </a:solidFill>
                <a:cs typeface="Arial" charset="0"/>
              </a:rPr>
              <a:t>extends class </a:t>
            </a:r>
            <a:r>
              <a:rPr lang="en-US" sz="14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Student</a:t>
            </a:r>
            <a:r>
              <a:rPr lang="en-US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FFFF"/>
                </a:solidFill>
                <a:cs typeface="Arial" charset="0"/>
              </a:rPr>
              <a:t>and class </a:t>
            </a:r>
            <a:r>
              <a:rPr lang="en-US" sz="14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Employee</a:t>
            </a:r>
            <a:endParaRPr lang="en-US" b="1" i="1" dirty="0">
              <a:solidFill>
                <a:srgbClr val="FFFF00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7987959" y="5155393"/>
            <a:ext cx="2514600" cy="1061218"/>
          </a:xfrm>
          <a:prstGeom prst="borderCallout1">
            <a:avLst>
              <a:gd name="adj1" fmla="val 50417"/>
              <a:gd name="adj2" fmla="val -1263"/>
              <a:gd name="adj3" fmla="val -7092"/>
              <a:gd name="adj4" fmla="val -48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cs typeface="Arial" charset="0"/>
              </a:rPr>
              <a:t>The constructor contains two initialization expressions separated by a comma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317515" y="4355351"/>
            <a:ext cx="2095500" cy="762000"/>
          </a:xfrm>
          <a:prstGeom prst="borderCallout1">
            <a:avLst>
              <a:gd name="adj1" fmla="val 50180"/>
              <a:gd name="adj2" fmla="val 99420"/>
              <a:gd name="adj3" fmla="val 94146"/>
              <a:gd name="adj4" fmla="val 123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 first initializes the </a:t>
            </a:r>
            <a:r>
              <a:rPr lang="en-US" sz="14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Employee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dirty="0"/>
              <a:t>part</a:t>
            </a:r>
          </a:p>
        </p:txBody>
      </p:sp>
      <p:sp>
        <p:nvSpPr>
          <p:cNvPr id="10" name="Line Callout 1 9"/>
          <p:cNvSpPr/>
          <p:nvPr/>
        </p:nvSpPr>
        <p:spPr>
          <a:xfrm>
            <a:off x="4267200" y="5965196"/>
            <a:ext cx="2438400" cy="762000"/>
          </a:xfrm>
          <a:prstGeom prst="borderCallout1">
            <a:avLst>
              <a:gd name="adj1" fmla="val 417"/>
              <a:gd name="adj2" fmla="val 51126"/>
              <a:gd name="adj3" fmla="val -69711"/>
              <a:gd name="adj4" fmla="val 34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 second initializes the </a:t>
            </a:r>
            <a:r>
              <a:rPr lang="en-US" sz="14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Student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dirty="0"/>
              <a:t>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13212" y="1650259"/>
            <a:ext cx="2746375" cy="1089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cs typeface="Arial" charset="0"/>
              </a:rPr>
              <a:t>There is no argument given for data fields </a:t>
            </a:r>
            <a:r>
              <a:rPr lang="en-US" sz="16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 or </a:t>
            </a:r>
            <a:r>
              <a:rPr lang="en-US" sz="1600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gpa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, so they are initialized to default values</a:t>
            </a:r>
          </a:p>
        </p:txBody>
      </p:sp>
    </p:spTree>
    <p:extLst>
      <p:ext uri="{BB962C8B-B14F-4D97-AF65-F5344CB8AC3E}">
        <p14:creationId xmlns:p14="http://schemas.microsoft.com/office/powerpoint/2010/main" val="52586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3.5, pgs. 213-220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3.5 Namespaces and Visibility</a:t>
            </a:r>
            <a:endParaRPr lang="en-US" sz="2000" dirty="0"/>
          </a:p>
          <a:p>
            <a:pPr algn="ctr"/>
            <a:r>
              <a:rPr lang="en-US" sz="2000" dirty="0"/>
              <a:t>Namespaces</a:t>
            </a:r>
          </a:p>
          <a:p>
            <a:pPr algn="ctr"/>
            <a:r>
              <a:rPr lang="en-US" sz="2000" dirty="0"/>
              <a:t>Declaring a Namespace</a:t>
            </a:r>
          </a:p>
          <a:p>
            <a:pPr algn="ctr"/>
            <a:r>
              <a:rPr lang="en-US" sz="2000" dirty="0"/>
              <a:t>The Global Namespace</a:t>
            </a:r>
          </a:p>
          <a:p>
            <a:pPr algn="ctr"/>
            <a:r>
              <a:rPr lang="en-US" sz="2000" dirty="0"/>
              <a:t>The using Declaration and using Directive</a:t>
            </a:r>
          </a:p>
          <a:p>
            <a:pPr algn="ctr"/>
            <a:r>
              <a:rPr lang="en-US" sz="2000" dirty="0"/>
              <a:t>Using Visibility to Support Encapsulation</a:t>
            </a:r>
          </a:p>
          <a:p>
            <a:pPr algn="ctr"/>
            <a:r>
              <a:rPr lang="en-US" sz="2000" dirty="0"/>
              <a:t>The friend Declaration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165" y="1810457"/>
            <a:ext cx="3345236" cy="222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50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C28B-CAE7-4BA6-BDC0-6811576BC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11D10-9A90-46D8-9AA8-E9FBCD1DBDF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Namespaces</a:t>
            </a:r>
            <a:r>
              <a:rPr lang="en-US" dirty="0"/>
              <a:t> are used to group collections of declarations into a functional unit.</a:t>
            </a:r>
          </a:p>
          <a:p>
            <a:r>
              <a:rPr lang="en-US" dirty="0"/>
              <a:t>The entire C++ standard library is contained in the namespace std.</a:t>
            </a:r>
          </a:p>
          <a:p>
            <a:r>
              <a:rPr lang="en-US" dirty="0"/>
              <a:t>By using namespaces, clashes between duplicate names are avoided.</a:t>
            </a:r>
          </a:p>
          <a:p>
            <a:pPr lvl="1"/>
            <a:r>
              <a:rPr lang="en-US" dirty="0"/>
              <a:t>An adventure game program may define the class map to represent the area where the action takes place.</a:t>
            </a:r>
          </a:p>
          <a:p>
            <a:pPr lvl="1"/>
            <a:r>
              <a:rPr lang="en-US" dirty="0"/>
              <a:t>The standard library also defines a class called map, which associates values with keys (discussed in Chapter 9).</a:t>
            </a:r>
          </a:p>
          <a:p>
            <a:pPr lvl="1"/>
            <a:r>
              <a:rPr lang="en-US" dirty="0"/>
              <a:t>To avoid clashes between the two map classes, we prefix the namespace name before the class name.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D8C670-095C-44F5-A9B3-C9C49EE6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7E475C-AAFB-432F-94CA-11C0663E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60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489D-2465-456F-90C0-B346C9E8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 Namespace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C6C74-340F-4D87-8BBA-C16112B8C4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9653175" cy="5360852"/>
          </a:xfrm>
        </p:spPr>
        <p:txBody>
          <a:bodyPr/>
          <a:lstStyle/>
          <a:p>
            <a:r>
              <a:rPr lang="en-US" dirty="0"/>
              <a:t>Declaration of a class map that has-a standard map: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957DC-5E7A-43A8-A7B0-7B19C0CE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F88EA4-B3D8-46AC-B51D-9DAFB3D9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1C7F68-AE39-472F-84C3-B6374A3074B6}"/>
              </a:ext>
            </a:extLst>
          </p:cNvPr>
          <p:cNvSpPr txBox="1"/>
          <p:nvPr/>
        </p:nvSpPr>
        <p:spPr>
          <a:xfrm>
            <a:off x="1956179" y="1752600"/>
            <a:ext cx="74477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&lt;map&gt;          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Get definition of standard map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map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std::map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the_map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   // Declare a std map component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923EA86-BA27-46C4-BCA3-A5C46625039C}"/>
              </a:ext>
            </a:extLst>
          </p:cNvPr>
          <p:cNvSpPr txBox="1">
            <a:spLocks/>
          </p:cNvSpPr>
          <p:nvPr/>
        </p:nvSpPr>
        <p:spPr bwMode="auto">
          <a:xfrm>
            <a:off x="572492" y="3657600"/>
            <a:ext cx="9854397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By defining our own namespace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game</a:t>
            </a:r>
            <a:r>
              <a:rPr lang="en-US" sz="2200" dirty="0"/>
              <a:t> and placing all the definitions associated with our program into a namespace,</a:t>
            </a:r>
          </a:p>
          <a:p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4C2EF2-2495-4748-97C5-973E410BA3C0}"/>
              </a:ext>
            </a:extLst>
          </p:cNvPr>
          <p:cNvSpPr txBox="1"/>
          <p:nvPr/>
        </p:nvSpPr>
        <p:spPr>
          <a:xfrm>
            <a:off x="1958073" y="44196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namespace game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class map { ... 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5A71414-AA9F-4E84-B29E-D96D575B5DD3}"/>
              </a:ext>
            </a:extLst>
          </p:cNvPr>
          <p:cNvSpPr txBox="1">
            <a:spLocks/>
          </p:cNvSpPr>
          <p:nvPr/>
        </p:nvSpPr>
        <p:spPr bwMode="auto">
          <a:xfrm>
            <a:off x="572492" y="5593080"/>
            <a:ext cx="9854397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47663">
              <a:buNone/>
            </a:pPr>
            <a:r>
              <a:rPr lang="en-US" sz="2200" dirty="0"/>
              <a:t>we can declare objects of different classes: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E5C0F6-C69C-4CB9-AF00-7B0CFF8D96F9}"/>
              </a:ext>
            </a:extLst>
          </p:cNvPr>
          <p:cNvSpPr txBox="1"/>
          <p:nvPr/>
        </p:nvSpPr>
        <p:spPr>
          <a:xfrm>
            <a:off x="1958073" y="6096001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std::map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a_std_map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     // A standard map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game::map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a_game_map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   // a game map</a:t>
            </a:r>
          </a:p>
        </p:txBody>
      </p:sp>
    </p:spTree>
    <p:extLst>
      <p:ext uri="{BB962C8B-B14F-4D97-AF65-F5344CB8AC3E}">
        <p14:creationId xmlns:p14="http://schemas.microsoft.com/office/powerpoint/2010/main" val="727141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DB72-1B0D-44F7-B348-9EB7CDB91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using Declaration / Directive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73D80-38CD-4CF9-9C6D-1AA98BB3FA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using declaration</a:t>
            </a:r>
            <a:r>
              <a:rPr lang="en-US" dirty="0"/>
              <a:t> takes a name from the namespace in which it was declared and places it into the namespace where the using declaration appears.</a:t>
            </a:r>
          </a:p>
          <a:p>
            <a:pPr lvl="1"/>
            <a:r>
              <a:rPr lang="en-US" dirty="0"/>
              <a:t>EXAMPLE:	</a:t>
            </a:r>
            <a:r>
              <a:rPr lang="en-US" b="1" dirty="0">
                <a:latin typeface="Consolas" panose="020B0609020204030204" pitchFamily="49" charset="0"/>
              </a:rPr>
              <a:t>using std::cout;</a:t>
            </a:r>
          </a:p>
          <a:p>
            <a:pPr lvl="1"/>
            <a:r>
              <a:rPr lang="en-US" dirty="0"/>
              <a:t>The qualified name (cout) is now a member of the namespace in which the using declaration appears.</a:t>
            </a:r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using directive</a:t>
            </a:r>
            <a:r>
              <a:rPr lang="en-US" dirty="0"/>
              <a:t> takes all of the names from a given namespace and places them into the namespace where the using directive appears.</a:t>
            </a:r>
          </a:p>
          <a:p>
            <a:pPr lvl="1"/>
            <a:r>
              <a:rPr lang="en-US" dirty="0"/>
              <a:t>EXAMPLE:	</a:t>
            </a:r>
            <a:r>
              <a:rPr lang="en-US" b="1" dirty="0">
                <a:latin typeface="Consolas" panose="020B0609020204030204" pitchFamily="49" charset="0"/>
              </a:rPr>
              <a:t>using namespace std;</a:t>
            </a:r>
          </a:p>
          <a:p>
            <a:pPr lvl="1"/>
            <a:r>
              <a:rPr lang="en-US" dirty="0"/>
              <a:t>All of the names defined in std now are defined as within the current namespace.</a:t>
            </a:r>
          </a:p>
          <a:p>
            <a:r>
              <a:rPr lang="en-US" dirty="0"/>
              <a:t>More than one namespace declaration with the same name will merge the identifiers.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9C023-06E3-4F9B-ACDE-F2DC7E0E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5C8BE-0D52-4649-A8A8-400D6F30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48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friend Declaration</a:t>
            </a:r>
          </a:p>
        </p:txBody>
      </p:sp>
      <p:sp>
        <p:nvSpPr>
          <p:cNvPr id="11571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friend</a:t>
            </a:r>
            <a:r>
              <a:rPr lang="en-US" dirty="0"/>
              <a:t> declaration allows a function external to a class to access the private members of that class.</a:t>
            </a:r>
          </a:p>
          <a:p>
            <a:pPr lvl="1"/>
            <a:r>
              <a:rPr lang="en-US" dirty="0"/>
              <a:t>The friend declaration gives the functions and classes it specifies access to the private and protected members of the class in which the friend declaration appears.</a:t>
            </a:r>
          </a:p>
          <a:p>
            <a:pPr lvl="1"/>
            <a:r>
              <a:rPr lang="en-US" dirty="0"/>
              <a:t>This effectively makes the named function or class a member of the declaring class.</a:t>
            </a:r>
          </a:p>
          <a:p>
            <a:r>
              <a:rPr lang="en-US" dirty="0"/>
              <a:t>The class itself must declare who its friends are.</a:t>
            </a:r>
          </a:p>
          <a:p>
            <a:pPr lvl="1"/>
            <a:r>
              <a:rPr lang="en-US" dirty="0"/>
              <a:t>Friendship is not inherited and is not transitive - if a base class is a friend of a particular class, its derived classes are not automatically friends too.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5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#10: Standard Integer typedefs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actual size of integer types varies by implementation.</a:t>
            </a:r>
          </a:p>
          <a:p>
            <a:pPr lvl="1"/>
            <a:r>
              <a:rPr lang="en-US" sz="1800" dirty="0"/>
              <a:t>The standard only requires size relations between the data types (i.e., a long </a:t>
            </a:r>
            <a:r>
              <a:rPr lang="en-US" sz="1800" dirty="0" err="1"/>
              <a:t>long</a:t>
            </a:r>
            <a:r>
              <a:rPr lang="en-US" sz="1800" dirty="0"/>
              <a:t> is not smaller than long, which is not smaller than int, which is not smaller than short.)</a:t>
            </a:r>
          </a:p>
          <a:p>
            <a:pPr lvl="1"/>
            <a:r>
              <a:rPr lang="en-US" sz="1800" dirty="0"/>
              <a:t>A char's size is always the minimum supported data type; no other data types (except bit-fields) can be smaller.</a:t>
            </a:r>
          </a:p>
          <a:p>
            <a:r>
              <a:rPr lang="en-US" dirty="0"/>
              <a:t>The following pre-processor macros are defined in the header file &lt;</a:t>
            </a:r>
            <a:r>
              <a:rPr lang="en-US" dirty="0" err="1"/>
              <a:t>stdint.h</a:t>
            </a:r>
            <a:r>
              <a:rPr lang="en-US" dirty="0"/>
              <a:t>&gt;: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E18006-CE7B-4870-ABCB-6D2DEE496200}"/>
              </a:ext>
            </a:extLst>
          </p:cNvPr>
          <p:cNvGraphicFramePr>
            <a:graphicFrameLocks noGrp="1"/>
          </p:cNvGraphicFramePr>
          <p:nvPr/>
        </p:nvGraphicFramePr>
        <p:xfrm>
          <a:off x="1060705" y="3347287"/>
          <a:ext cx="93396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770">
                  <a:extLst>
                    <a:ext uri="{9D8B030D-6E8A-4147-A177-3AD203B41FA5}">
                      <a16:colId xmlns:a16="http://schemas.microsoft.com/office/drawing/2014/main" val="899526235"/>
                    </a:ext>
                  </a:extLst>
                </a:gridCol>
                <a:gridCol w="1685494">
                  <a:extLst>
                    <a:ext uri="{9D8B030D-6E8A-4147-A177-3AD203B41FA5}">
                      <a16:colId xmlns:a16="http://schemas.microsoft.com/office/drawing/2014/main" val="1108811722"/>
                    </a:ext>
                  </a:extLst>
                </a:gridCol>
                <a:gridCol w="6331337">
                  <a:extLst>
                    <a:ext uri="{9D8B030D-6E8A-4147-A177-3AD203B41FA5}">
                      <a16:colId xmlns:a16="http://schemas.microsoft.com/office/drawing/2014/main" val="2966345934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r>
                        <a:rPr lang="en-US" dirty="0"/>
                        <a:t>signed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unsigned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40142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  <a:ea typeface="Verdana" panose="020B0604030504040204" pitchFamily="34" charset="0"/>
                        </a:rPr>
                        <a:t>int8_t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  <a:ea typeface="Verdana" panose="020B0604030504040204" pitchFamily="34" charset="0"/>
                        </a:rPr>
                        <a:t>uint8_t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Integer type with a width of exactly 8, 16, 32, or 64 bits.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For signed types, negative values are represented using 2's complement.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No padding bits.</a:t>
                      </a: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2022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  <a:ea typeface="Verdana" panose="020B0604030504040204" pitchFamily="34" charset="0"/>
                        </a:rPr>
                        <a:t>int16_t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  <a:ea typeface="Verdana" panose="020B0604030504040204" pitchFamily="34" charset="0"/>
                        </a:rPr>
                        <a:t>uint16_t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4949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  <a:ea typeface="Verdana" panose="020B0604030504040204" pitchFamily="34" charset="0"/>
                        </a:rPr>
                        <a:t>int32_t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  <a:ea typeface="Verdana" panose="020B0604030504040204" pitchFamily="34" charset="0"/>
                        </a:rPr>
                        <a:t>uint32_t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8338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  <a:ea typeface="Verdana" panose="020B0604030504040204" pitchFamily="34" charset="0"/>
                        </a:rPr>
                        <a:t>int64_t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  <a:ea typeface="Verdana" panose="020B0604030504040204" pitchFamily="34" charset="0"/>
                        </a:rPr>
                        <a:t>uint64_t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8820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FB9C4AF-F6C4-4697-91D8-5348647D3AED}"/>
              </a:ext>
            </a:extLst>
          </p:cNvPr>
          <p:cNvGraphicFramePr>
            <a:graphicFrameLocks noGrp="1"/>
          </p:cNvGraphicFramePr>
          <p:nvPr/>
        </p:nvGraphicFramePr>
        <p:xfrm>
          <a:off x="1377107" y="5372557"/>
          <a:ext cx="90232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333">
                  <a:extLst>
                    <a:ext uri="{9D8B030D-6E8A-4147-A177-3AD203B41FA5}">
                      <a16:colId xmlns:a16="http://schemas.microsoft.com/office/drawing/2014/main" val="411282729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3840971453"/>
                    </a:ext>
                  </a:extLst>
                </a:gridCol>
                <a:gridCol w="6340371">
                  <a:extLst>
                    <a:ext uri="{9D8B030D-6E8A-4147-A177-3AD203B41FA5}">
                      <a16:colId xmlns:a16="http://schemas.microsoft.com/office/drawing/2014/main" val="2624539270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Verdana" panose="020B0604030504040204" pitchFamily="34" charset="0"/>
                        </a:rPr>
                        <a:t>std::size_t</a:t>
                      </a: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Largest unsigned integer type.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The size of any object in bytes.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Widely used in the standard library to represent sizes, lengths, and counts.</a:t>
                      </a: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985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6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friend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309" y="1305913"/>
            <a:ext cx="9978068" cy="536085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#include &lt;iostream&gt;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using namespace std;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class Box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double width;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friend void </a:t>
            </a:r>
            <a:r>
              <a:rPr lang="en-US" sz="1400" b="1" dirty="0" err="1">
                <a:latin typeface="Consolas" panose="020B0609020204030204" pitchFamily="49" charset="0"/>
              </a:rPr>
              <a:t>printWidth</a:t>
            </a:r>
            <a:r>
              <a:rPr lang="en-US" sz="1400" b="1" dirty="0">
                <a:latin typeface="Consolas" panose="020B0609020204030204" pitchFamily="49" charset="0"/>
              </a:rPr>
              <a:t>(Box box);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void </a:t>
            </a:r>
            <a:r>
              <a:rPr lang="en-US" sz="1400" b="1" dirty="0" err="1">
                <a:latin typeface="Consolas" panose="020B0609020204030204" pitchFamily="49" charset="0"/>
              </a:rPr>
              <a:t>setWidth</a:t>
            </a:r>
            <a:r>
              <a:rPr lang="en-US" sz="1400" b="1" dirty="0">
                <a:latin typeface="Consolas" panose="020B0609020204030204" pitchFamily="49" charset="0"/>
              </a:rPr>
              <a:t>(double </a:t>
            </a:r>
            <a:r>
              <a:rPr lang="en-US" sz="1400" b="1" dirty="0" err="1">
                <a:latin typeface="Consolas" panose="020B0609020204030204" pitchFamily="49" charset="0"/>
              </a:rPr>
              <a:t>wid</a:t>
            </a:r>
            <a:r>
              <a:rPr lang="en-US" sz="1400" b="1" dirty="0">
                <a:latin typeface="Consolas" panose="020B0609020204030204" pitchFamily="49" charset="0"/>
              </a:rPr>
              <a:t>) { width = </a:t>
            </a:r>
            <a:r>
              <a:rPr lang="en-US" sz="1400" b="1" dirty="0" err="1">
                <a:latin typeface="Consolas" panose="020B0609020204030204" pitchFamily="49" charset="0"/>
              </a:rPr>
              <a:t>wid</a:t>
            </a:r>
            <a:r>
              <a:rPr lang="en-US" sz="1400" b="1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void </a:t>
            </a:r>
            <a:r>
              <a:rPr lang="en-US" sz="1400" b="1" dirty="0" err="1">
                <a:latin typeface="Consolas" panose="020B0609020204030204" pitchFamily="49" charset="0"/>
              </a:rPr>
              <a:t>printWidth</a:t>
            </a:r>
            <a:r>
              <a:rPr lang="en-US" sz="1400" b="1" dirty="0">
                <a:latin typeface="Consolas" panose="020B0609020204030204" pitchFamily="49" charset="0"/>
              </a:rPr>
              <a:t>(Box box)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cout &lt;&lt; "Width of box = " &lt;&lt; </a:t>
            </a:r>
            <a:r>
              <a:rPr lang="en-US" sz="1400" b="1" dirty="0" err="1">
                <a:latin typeface="Consolas" panose="020B0609020204030204" pitchFamily="49" charset="0"/>
              </a:rPr>
              <a:t>box.width</a:t>
            </a:r>
            <a:r>
              <a:rPr lang="en-US" sz="1400" b="1" dirty="0">
                <a:latin typeface="Consolas" panose="020B0609020204030204" pitchFamily="49" charset="0"/>
              </a:rPr>
              <a:t> &lt;&lt; 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// Main function for the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Box </a:t>
            </a:r>
            <a:r>
              <a:rPr lang="en-US" sz="1400" b="1" dirty="0" err="1">
                <a:latin typeface="Consolas" panose="020B0609020204030204" pitchFamily="49" charset="0"/>
              </a:rPr>
              <a:t>box</a:t>
            </a:r>
            <a:r>
              <a:rPr lang="en-US" sz="14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box.setWidth</a:t>
            </a:r>
            <a:r>
              <a:rPr lang="en-US" sz="1400" b="1" dirty="0">
                <a:latin typeface="Consolas" panose="020B0609020204030204" pitchFamily="49" charset="0"/>
              </a:rPr>
              <a:t>(10.0);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printWidth</a:t>
            </a:r>
            <a:r>
              <a:rPr lang="en-US" sz="1400" b="1" dirty="0">
                <a:latin typeface="Consolas" panose="020B0609020204030204" pitchFamily="49" charset="0"/>
              </a:rPr>
              <a:t>(box);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5638800" y="1600200"/>
            <a:ext cx="4041775" cy="914400"/>
          </a:xfrm>
          <a:prstGeom prst="wedgeRoundRectCallout">
            <a:avLst>
              <a:gd name="adj1" fmla="val -79755"/>
              <a:gd name="adj2" fmla="val 1329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nsolas" panose="020B0609020204030204" pitchFamily="49" charset="0"/>
              </a:rPr>
              <a:t>printWidth</a:t>
            </a:r>
            <a:r>
              <a:rPr lang="en-US" b="1" dirty="0">
                <a:latin typeface="Consolas" panose="020B0609020204030204" pitchFamily="49" charset="0"/>
              </a:rPr>
              <a:t>() is not a member function of any class,</a:t>
            </a:r>
          </a:p>
          <a:p>
            <a:pPr algn="ctr"/>
            <a:r>
              <a:rPr lang="en-US" b="1" dirty="0">
                <a:latin typeface="Consolas" panose="020B0609020204030204" pitchFamily="49" charset="0"/>
              </a:rPr>
              <a:t>but is a friend of Box class.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564314" y="3343671"/>
            <a:ext cx="2960687" cy="1371600"/>
          </a:xfrm>
          <a:prstGeom prst="wedgeRoundRectCallout">
            <a:avLst>
              <a:gd name="adj1" fmla="val -171870"/>
              <a:gd name="adj2" fmla="val 1354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 a friend of box,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printWidth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can directly access any member of box.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1" y="5457860"/>
            <a:ext cx="3567113" cy="1263627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07F9082-FBFB-4F49-860D-2F50333D1305}"/>
              </a:ext>
            </a:extLst>
          </p:cNvPr>
          <p:cNvSpPr/>
          <p:nvPr/>
        </p:nvSpPr>
        <p:spPr>
          <a:xfrm>
            <a:off x="3206203" y="3236991"/>
            <a:ext cx="1251497" cy="792480"/>
          </a:xfrm>
          <a:custGeom>
            <a:avLst/>
            <a:gdLst>
              <a:gd name="connsiteX0" fmla="*/ 1097280 w 1251497"/>
              <a:gd name="connsiteY0" fmla="*/ 0 h 792480"/>
              <a:gd name="connsiteX1" fmla="*/ 1158240 w 1251497"/>
              <a:gd name="connsiteY1" fmla="*/ 353568 h 792480"/>
              <a:gd name="connsiteX2" fmla="*/ 0 w 1251497"/>
              <a:gd name="connsiteY2" fmla="*/ 79248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1497" h="792480">
                <a:moveTo>
                  <a:pt x="1097280" y="0"/>
                </a:moveTo>
                <a:cubicBezTo>
                  <a:pt x="1219200" y="110744"/>
                  <a:pt x="1341120" y="221488"/>
                  <a:pt x="1158240" y="353568"/>
                </a:cubicBezTo>
                <a:cubicBezTo>
                  <a:pt x="975360" y="485648"/>
                  <a:pt x="487680" y="639064"/>
                  <a:pt x="0" y="79248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485184F-4DF8-4FF6-A105-D4391E1C9457}"/>
              </a:ext>
            </a:extLst>
          </p:cNvPr>
          <p:cNvSpPr/>
          <p:nvPr/>
        </p:nvSpPr>
        <p:spPr>
          <a:xfrm flipV="1">
            <a:off x="2422212" y="2759760"/>
            <a:ext cx="2362199" cy="1548384"/>
          </a:xfrm>
          <a:custGeom>
            <a:avLst/>
            <a:gdLst>
              <a:gd name="connsiteX0" fmla="*/ 1097280 w 1251497"/>
              <a:gd name="connsiteY0" fmla="*/ 0 h 792480"/>
              <a:gd name="connsiteX1" fmla="*/ 1158240 w 1251497"/>
              <a:gd name="connsiteY1" fmla="*/ 353568 h 792480"/>
              <a:gd name="connsiteX2" fmla="*/ 0 w 1251497"/>
              <a:gd name="connsiteY2" fmla="*/ 79248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1497" h="792480">
                <a:moveTo>
                  <a:pt x="1097280" y="0"/>
                </a:moveTo>
                <a:cubicBezTo>
                  <a:pt x="1219200" y="110744"/>
                  <a:pt x="1341120" y="221488"/>
                  <a:pt x="1158240" y="353568"/>
                </a:cubicBezTo>
                <a:cubicBezTo>
                  <a:pt x="975360" y="485648"/>
                  <a:pt x="487680" y="639064"/>
                  <a:pt x="0" y="79248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7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7469" y="1330208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nsolas" panose="020B0609020204030204" pitchFamily="49" charset="0"/>
              </a:rPr>
              <a:t>#include &lt;</a:t>
            </a:r>
            <a:r>
              <a:rPr lang="en-US" sz="1400" b="1" dirty="0" err="1">
                <a:latin typeface="Consolas" panose="020B0609020204030204" pitchFamily="49" charset="0"/>
              </a:rPr>
              <a:t>iostream</a:t>
            </a:r>
            <a:r>
              <a:rPr lang="en-US" sz="1400" b="1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using namespace std;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class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string name;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(const string name) { this-&gt;name = name; }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~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() = default;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};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int main(int </a:t>
            </a:r>
            <a:r>
              <a:rPr lang="en-US" sz="1400" b="1" dirty="0" err="1">
                <a:latin typeface="Consolas" panose="020B0609020204030204" pitchFamily="49" charset="0"/>
              </a:rPr>
              <a:t>argc</a:t>
            </a:r>
            <a:r>
              <a:rPr lang="en-US" sz="1400" b="1" dirty="0">
                <a:latin typeface="Consolas" panose="020B0609020204030204" pitchFamily="49" charset="0"/>
              </a:rPr>
              <a:t>, char* </a:t>
            </a:r>
            <a:r>
              <a:rPr lang="en-US" sz="1400" b="1" dirty="0" err="1">
                <a:latin typeface="Consolas" panose="020B0609020204030204" pitchFamily="49" charset="0"/>
              </a:rPr>
              <a:t>argv</a:t>
            </a:r>
            <a:r>
              <a:rPr lang="en-US" sz="1400" b="1" dirty="0">
                <a:latin typeface="Consolas" panose="020B0609020204030204" pitchFamily="49" charset="0"/>
              </a:rPr>
              <a:t>[])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 me("Suzy Student");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cout &lt;&lt; me &lt;&lt; endl;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7229849-98E9-4F5E-A2E5-2FECDA04BFF1}"/>
              </a:ext>
            </a:extLst>
          </p:cNvPr>
          <p:cNvGrpSpPr/>
          <p:nvPr/>
        </p:nvGrpSpPr>
        <p:grpSpPr>
          <a:xfrm>
            <a:off x="1162651" y="4659895"/>
            <a:ext cx="2710070" cy="1240162"/>
            <a:chOff x="1217081" y="4409525"/>
            <a:chExt cx="2710070" cy="1240162"/>
          </a:xfrm>
        </p:grpSpPr>
        <p:sp>
          <p:nvSpPr>
            <p:cNvPr id="16" name="Line Callout 1 10">
              <a:extLst>
                <a:ext uri="{FF2B5EF4-FFF2-40B4-BE49-F238E27FC236}">
                  <a16:creationId xmlns:a16="http://schemas.microsoft.com/office/drawing/2014/main" id="{10617E91-4A42-41F8-9B6B-328142BFCBCB}"/>
                </a:ext>
              </a:extLst>
            </p:cNvPr>
            <p:cNvSpPr/>
            <p:nvPr/>
          </p:nvSpPr>
          <p:spPr>
            <a:xfrm>
              <a:off x="1217081" y="4409525"/>
              <a:ext cx="2710070" cy="474675"/>
            </a:xfrm>
            <a:prstGeom prst="borderCallout1">
              <a:avLst>
                <a:gd name="adj1" fmla="val 76397"/>
                <a:gd name="adj2" fmla="val 17629"/>
                <a:gd name="adj3" fmla="val 263958"/>
                <a:gd name="adj4" fmla="val 5224"/>
              </a:avLst>
            </a:prstGeom>
            <a:ln w="38100">
              <a:solidFill>
                <a:srgbClr val="FF0000"/>
              </a:solidFill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8000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ostream </a:t>
              </a:r>
              <a:r>
                <a:rPr lang="en-US" sz="2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 </a:t>
              </a:r>
              <a:r>
                <a:rPr lang="en-US" sz="2000" b="1" dirty="0" err="1">
                  <a:solidFill>
                    <a:schemeClr val="bg1"/>
                  </a:solidFill>
                  <a:sym typeface="Symbol" panose="05050102010706020507" pitchFamily="18" charset="2"/>
                </a:rPr>
                <a:t>MyClass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30107A3-BBE6-4925-8C47-A73E837C31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7030" y="4800600"/>
              <a:ext cx="859970" cy="8490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9F4194F-0D56-4179-B3F3-8C7EF25572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55373" y="4800600"/>
              <a:ext cx="1197427" cy="8490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9A45487-4695-41E0-811A-5DE9CF335CD3}"/>
              </a:ext>
            </a:extLst>
          </p:cNvPr>
          <p:cNvGrpSpPr/>
          <p:nvPr/>
        </p:nvGrpSpPr>
        <p:grpSpPr>
          <a:xfrm>
            <a:off x="609213" y="1465229"/>
            <a:ext cx="8568568" cy="3273984"/>
            <a:chOff x="533400" y="1557311"/>
            <a:chExt cx="8568568" cy="327398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108" y="1557311"/>
              <a:ext cx="1546860" cy="188976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45F42B2-BD38-48A8-8F50-48D34E05E02C}"/>
                </a:ext>
              </a:extLst>
            </p:cNvPr>
            <p:cNvSpPr/>
            <p:nvPr/>
          </p:nvSpPr>
          <p:spPr>
            <a:xfrm>
              <a:off x="533400" y="3661744"/>
              <a:ext cx="7462814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friend ostream&amp; operator&lt;&lt; (ostream&amp;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os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, const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MyClass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&amp; me)</a:t>
              </a:r>
            </a:p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{</a:t>
              </a:r>
            </a:p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  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os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&lt;&lt; "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MyClass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(" &lt;&lt; me.name &lt;&lt; ")";</a:t>
              </a:r>
            </a:p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   return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os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}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6070799" y="4744510"/>
            <a:ext cx="2710070" cy="914401"/>
          </a:xfrm>
          <a:prstGeom prst="borderCallout1">
            <a:avLst>
              <a:gd name="adj1" fmla="val 49185"/>
              <a:gd name="adj2" fmla="val -998"/>
              <a:gd name="adj3" fmla="val -39567"/>
              <a:gd name="adj4" fmla="val -1328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</a:rPr>
              <a:t>Returns a reference to the output stream that has been modified.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6931914" y="3728508"/>
            <a:ext cx="3734422" cy="851857"/>
          </a:xfrm>
          <a:prstGeom prst="borderCallout1">
            <a:avLst>
              <a:gd name="adj1" fmla="val 49185"/>
              <a:gd name="adj2" fmla="val -998"/>
              <a:gd name="adj3" fmla="val 56821"/>
              <a:gd name="adj4" fmla="val -56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</a:rPr>
              <a:t>The friend insertion operator function has access to </a:t>
            </a:r>
            <a:r>
              <a:rPr lang="en-US" sz="1600" b="1" dirty="0" err="1">
                <a:solidFill>
                  <a:schemeClr val="bg1"/>
                </a:solidFill>
              </a:rPr>
              <a:t>MyClass</a:t>
            </a:r>
            <a:r>
              <a:rPr lang="en-US" sz="1600" b="1" dirty="0">
                <a:solidFill>
                  <a:schemeClr val="bg1"/>
                </a:solidFill>
              </a:rPr>
              <a:t>’ private data members.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3458948" y="1616057"/>
            <a:ext cx="2887354" cy="1058549"/>
          </a:xfrm>
          <a:prstGeom prst="borderCallout1">
            <a:avLst>
              <a:gd name="adj1" fmla="val 99911"/>
              <a:gd name="adj2" fmla="val 47297"/>
              <a:gd name="adj3" fmla="val 184263"/>
              <a:gd name="adj4" fmla="val -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</a:rPr>
              <a:t>Defines an </a:t>
            </a:r>
            <a:r>
              <a:rPr lang="en-US" sz="1600" b="1" u="sng" dirty="0">
                <a:solidFill>
                  <a:schemeClr val="bg1"/>
                </a:solidFill>
              </a:rPr>
              <a:t>independent</a:t>
            </a:r>
            <a:r>
              <a:rPr lang="en-US" sz="1600" b="1" dirty="0">
                <a:solidFill>
                  <a:schemeClr val="bg1"/>
                </a:solidFill>
              </a:rPr>
              <a:t> insertion operator function that is a friend of </a:t>
            </a:r>
            <a:r>
              <a:rPr lang="en-US" sz="1600" b="1" dirty="0" err="1">
                <a:solidFill>
                  <a:schemeClr val="bg1"/>
                </a:solidFill>
              </a:rPr>
              <a:t>MyClass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788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Inheritance (10)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" y="1376881"/>
            <a:ext cx="45158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nsolas" panose="020B0609020204030204" pitchFamily="49" charset="0"/>
              </a:rPr>
              <a:t>class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string name;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(const string n) : name(n) {}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~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() = default;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friend ostream&amp; operator&lt;&lt;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(ostream&amp; lhs, const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rhs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   lhs &lt;&lt; "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(" &lt;&lt; rhs.name &lt;&lt; ")";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   return lhs;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54198" y="1376881"/>
            <a:ext cx="56186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nsolas" panose="020B0609020204030204" pitchFamily="49" charset="0"/>
              </a:rPr>
              <a:t>class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string name;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(const string n) : name(n) {}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~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() = default;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   string </a:t>
            </a:r>
            <a:r>
              <a:rPr lang="en-US" sz="1400" b="1" dirty="0" err="1">
                <a:latin typeface="Consolas" panose="020B0609020204030204" pitchFamily="49" charset="0"/>
              </a:rPr>
              <a:t>toString</a:t>
            </a:r>
            <a:r>
              <a:rPr lang="en-US" sz="1400" b="1" dirty="0">
                <a:latin typeface="Consolas" panose="020B0609020204030204" pitchFamily="49" charset="0"/>
              </a:rPr>
              <a:t>() const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   </a:t>
            </a:r>
            <a:r>
              <a:rPr lang="en-US" sz="1400" b="1" dirty="0" err="1">
                <a:latin typeface="Consolas" panose="020B0609020204030204" pitchFamily="49" charset="0"/>
              </a:rPr>
              <a:t>ostringstream</a:t>
            </a:r>
            <a:r>
              <a:rPr lang="en-US" sz="1400" b="1" dirty="0">
                <a:latin typeface="Consolas" panose="020B0609020204030204" pitchFamily="49" charset="0"/>
              </a:rPr>
              <a:t> out;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   out &lt;&lt; "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(" &lt;&lt; name &lt;&lt; ")";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   return </a:t>
            </a:r>
            <a:r>
              <a:rPr lang="en-US" sz="1400" b="1" dirty="0" err="1">
                <a:latin typeface="Consolas" panose="020B0609020204030204" pitchFamily="49" charset="0"/>
              </a:rPr>
              <a:t>out.str</a:t>
            </a:r>
            <a:r>
              <a:rPr lang="en-US" sz="1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}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   friend ostream&amp; operator&lt;&lt;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(ostream&amp;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lhs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, const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rhs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};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ostream&amp; operator&lt;&lt;(ostream&amp;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lhs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, const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rhs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lhs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 &lt;&lt; "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(" &lt;&lt; rhs.name &lt;&lt; ")";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   return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lhs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Line Callout 1 6"/>
          <p:cNvSpPr/>
          <p:nvPr/>
        </p:nvSpPr>
        <p:spPr>
          <a:xfrm flipH="1">
            <a:off x="2082774" y="4262486"/>
            <a:ext cx="3073120" cy="1038857"/>
          </a:xfrm>
          <a:prstGeom prst="borderCallout1">
            <a:avLst>
              <a:gd name="adj1" fmla="val 49185"/>
              <a:gd name="adj2" fmla="val -998"/>
              <a:gd name="adj3" fmla="val 155006"/>
              <a:gd name="adj4" fmla="val -862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</a:rPr>
              <a:t>Befriended function has same access rights as </a:t>
            </a:r>
            <a:r>
              <a:rPr lang="en-US" sz="1600" b="1" dirty="0" err="1">
                <a:solidFill>
                  <a:schemeClr val="bg1"/>
                </a:solidFill>
              </a:rPr>
              <a:t>MyClass</a:t>
            </a:r>
            <a:r>
              <a:rPr lang="en-US" sz="1600" b="1" dirty="0">
                <a:solidFill>
                  <a:schemeClr val="bg1"/>
                </a:solidFill>
              </a:rPr>
              <a:t> member functions.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5059828" y="1839686"/>
            <a:ext cx="3319671" cy="1199188"/>
          </a:xfrm>
          <a:prstGeom prst="borderCallout1">
            <a:avLst>
              <a:gd name="adj1" fmla="val 98847"/>
              <a:gd name="adj2" fmla="val 49236"/>
              <a:gd name="adj3" fmla="val 164943"/>
              <a:gd name="adj4" fmla="val -28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</a:rPr>
              <a:t>A friend function of a class has the same access privileges to private and protected data as the class member functions.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AB24AB-939C-4B39-A858-468EF9217672}"/>
              </a:ext>
            </a:extLst>
          </p:cNvPr>
          <p:cNvSpPr txBox="1"/>
          <p:nvPr/>
        </p:nvSpPr>
        <p:spPr>
          <a:xfrm>
            <a:off x="640080" y="4914178"/>
            <a:ext cx="45158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("Paul");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cout &lt;&lt; </a:t>
            </a:r>
            <a:r>
              <a:rPr lang="en-US" sz="1400" b="1" dirty="0" err="1">
                <a:latin typeface="Consolas" panose="020B0609020204030204" pitchFamily="49" charset="0"/>
              </a:rPr>
              <a:t>myClass</a:t>
            </a:r>
            <a:r>
              <a:rPr lang="en-US" sz="14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072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3.2, pgs. 193-203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462832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3.2 Member Function Overriding, Member Function Overloading, and Polymorphism</a:t>
            </a:r>
          </a:p>
          <a:p>
            <a:pPr algn="ctr"/>
            <a:r>
              <a:rPr lang="en-US" sz="1800" dirty="0"/>
              <a:t>Member Function Overriding</a:t>
            </a:r>
          </a:p>
          <a:p>
            <a:pPr algn="ctr"/>
            <a:r>
              <a:rPr lang="en-US" sz="1800" dirty="0"/>
              <a:t>Member Function Overloading</a:t>
            </a:r>
          </a:p>
          <a:p>
            <a:pPr algn="ctr"/>
            <a:r>
              <a:rPr lang="en-US" sz="1800" dirty="0"/>
              <a:t>Virtual Functions and Polymorphism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478794"/>
            <a:ext cx="28575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8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27685D-5E21-4103-9B90-F9992340551C}"/>
              </a:ext>
            </a:extLst>
          </p:cNvPr>
          <p:cNvSpPr txBox="1"/>
          <p:nvPr/>
        </p:nvSpPr>
        <p:spPr>
          <a:xfrm>
            <a:off x="529158" y="649942"/>
            <a:ext cx="58120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#</a:t>
            </a:r>
            <a:r>
              <a:rPr lang="en-US" sz="1200" b="1" dirty="0" err="1">
                <a:latin typeface="Consolas" panose="020B0609020204030204" pitchFamily="49" charset="0"/>
              </a:rPr>
              <a:t>ifndef</a:t>
            </a:r>
            <a:r>
              <a:rPr lang="en-US" sz="1200" b="1" dirty="0">
                <a:latin typeface="Consolas" panose="020B0609020204030204" pitchFamily="49" charset="0"/>
              </a:rPr>
              <a:t> COMPUTER_H_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#define COMPUTER_H_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#include &lt;</a:t>
            </a:r>
            <a:r>
              <a:rPr lang="en-US" sz="1200" b="1" dirty="0" err="1">
                <a:latin typeface="Consolas" panose="020B0609020204030204" pitchFamily="49" charset="0"/>
              </a:rPr>
              <a:t>sstream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using std::</a:t>
            </a:r>
            <a:r>
              <a:rPr lang="en-US" sz="1200" b="1" dirty="0" err="1">
                <a:latin typeface="Consolas" panose="020B0609020204030204" pitchFamily="49" charset="0"/>
              </a:rPr>
              <a:t>ostringstream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using std::string;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using std::endl;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class Computer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string manufacturer;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string processor;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int ramSize;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int diskSize;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Computer(const string&amp; m, const string&amp; p, int r, int d) 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manufacturer(m), processor(p),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ramSize(r), diskSize(d) {}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~Computer() {}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int getRamSize() const { return ramSize;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int getDiskSize() const { return diskSize;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string toString() const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ostringstream sb;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sb &lt;&lt; "Manufacturer: " &lt;&lt; manufacturer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&lt;&lt; endl &lt;&lt; "CPU: " &lt;&lt; processor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&lt;&lt; endl &lt;&lt; "RAM: " &lt;&lt; ramSize &lt;&lt; " </a:t>
            </a:r>
            <a:r>
              <a:rPr lang="en-US" sz="1200" b="1" dirty="0" err="1">
                <a:latin typeface="Consolas" panose="020B0609020204030204" pitchFamily="49" charset="0"/>
              </a:rPr>
              <a:t>Mbs</a:t>
            </a:r>
            <a:r>
              <a:rPr lang="en-US" sz="1200" b="1" dirty="0">
                <a:latin typeface="Consolas" panose="020B0609020204030204" pitchFamily="49" charset="0"/>
              </a:rPr>
              <a:t>"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&lt;&lt; endl &lt;&lt; "Disk: " &lt;&lt; diskSize &lt;&lt; " </a:t>
            </a:r>
            <a:r>
              <a:rPr lang="en-US" sz="1200" b="1" dirty="0" err="1">
                <a:latin typeface="Consolas" panose="020B0609020204030204" pitchFamily="49" charset="0"/>
              </a:rPr>
              <a:t>Gbs</a:t>
            </a:r>
            <a:r>
              <a:rPr lang="en-US" sz="1200" b="1" dirty="0">
                <a:latin typeface="Consolas" panose="020B0609020204030204" pitchFamily="49" charset="0"/>
              </a:rPr>
              <a:t>";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return </a:t>
            </a:r>
            <a:r>
              <a:rPr lang="en-US" sz="1200" b="1" dirty="0" err="1">
                <a:latin typeface="Consolas" panose="020B0609020204030204" pitchFamily="49" charset="0"/>
              </a:rPr>
              <a:t>sb.str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#endif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A1E7D0-275B-47A9-8498-AF024F03B508}"/>
              </a:ext>
            </a:extLst>
          </p:cNvPr>
          <p:cNvSpPr txBox="1"/>
          <p:nvPr/>
        </p:nvSpPr>
        <p:spPr>
          <a:xfrm>
            <a:off x="5824330" y="643901"/>
            <a:ext cx="5029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#</a:t>
            </a:r>
            <a:r>
              <a:rPr lang="en-US" sz="1200" b="1" dirty="0" err="1">
                <a:latin typeface="Consolas" panose="020B0609020204030204" pitchFamily="49" charset="0"/>
              </a:rPr>
              <a:t>ifndef</a:t>
            </a:r>
            <a:r>
              <a:rPr lang="en-US" sz="1200" b="1" dirty="0">
                <a:latin typeface="Consolas" panose="020B0609020204030204" pitchFamily="49" charset="0"/>
              </a:rPr>
              <a:t> LAP_TOP_H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#define LAP_TOP_H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#include &lt;</a:t>
            </a:r>
            <a:r>
              <a:rPr lang="en-US" sz="1200" b="1" dirty="0" err="1">
                <a:latin typeface="Consolas" panose="020B0609020204030204" pitchFamily="49" charset="0"/>
              </a:rPr>
              <a:t>sstream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#include "</a:t>
            </a:r>
            <a:r>
              <a:rPr lang="en-US" sz="1200" b="1" dirty="0" err="1">
                <a:latin typeface="Consolas" panose="020B0609020204030204" pitchFamily="49" charset="0"/>
              </a:rPr>
              <a:t>computer.h</a:t>
            </a:r>
            <a:r>
              <a:rPr lang="en-US" sz="1200" b="1" dirty="0">
                <a:latin typeface="Consolas" panose="020B0609020204030204" pitchFamily="49" charset="0"/>
              </a:rPr>
              <a:t>"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using std::string;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using std::</a:t>
            </a:r>
            <a:r>
              <a:rPr lang="en-US" sz="1200" b="1" dirty="0" err="1">
                <a:latin typeface="Consolas" panose="020B0609020204030204" pitchFamily="49" charset="0"/>
              </a:rPr>
              <a:t>ostringstream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class LapTop : public Computer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int screenSize;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double weight;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LapTop(const string&amp; m, const string&amp; p, int r, int d,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int s, double w) 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Computer(m, p, r, d),          // </a:t>
            </a:r>
            <a:r>
              <a:rPr lang="en-US" sz="1200" b="1" dirty="0" err="1">
                <a:latin typeface="Consolas" panose="020B0609020204030204" pitchFamily="49" charset="0"/>
              </a:rPr>
              <a:t>init</a:t>
            </a:r>
            <a:r>
              <a:rPr lang="en-US" sz="1200" b="1" dirty="0">
                <a:latin typeface="Consolas" panose="020B0609020204030204" pitchFamily="49" charset="0"/>
              </a:rPr>
              <a:t> Computer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screenSize(s), weight(w) {}    // </a:t>
            </a:r>
            <a:r>
              <a:rPr lang="en-US" sz="1200" b="1" dirty="0" err="1">
                <a:latin typeface="Consolas" panose="020B0609020204030204" pitchFamily="49" charset="0"/>
              </a:rPr>
              <a:t>init</a:t>
            </a:r>
            <a:r>
              <a:rPr lang="en-US" sz="1200" b="1" dirty="0">
                <a:latin typeface="Consolas" panose="020B0609020204030204" pitchFamily="49" charset="0"/>
              </a:rPr>
              <a:t> LapTop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int getScreenSize() const { return screenSize;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double getWeight() const { return weight;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#endif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</p:txBody>
      </p:sp>
      <p:sp>
        <p:nvSpPr>
          <p:cNvPr id="4" name="Line Callout 1 10">
            <a:extLst>
              <a:ext uri="{FF2B5EF4-FFF2-40B4-BE49-F238E27FC236}">
                <a16:creationId xmlns:a16="http://schemas.microsoft.com/office/drawing/2014/main" id="{F6354E84-2759-4F0B-890E-18C8393F9015}"/>
              </a:ext>
            </a:extLst>
          </p:cNvPr>
          <p:cNvSpPr/>
          <p:nvPr/>
        </p:nvSpPr>
        <p:spPr>
          <a:xfrm>
            <a:off x="5923723" y="5115421"/>
            <a:ext cx="4671390" cy="1533857"/>
          </a:xfrm>
          <a:prstGeom prst="borderCallout1">
            <a:avLst>
              <a:gd name="adj1" fmla="val 3193"/>
              <a:gd name="adj2" fmla="val 52301"/>
              <a:gd name="adj3" fmla="val -88578"/>
              <a:gd name="adj4" fmla="val 44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/>
              <a:t>The constructor for class </a:t>
            </a:r>
            <a:r>
              <a:rPr lang="en-US" sz="16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Lap_Top</a:t>
            </a:r>
            <a:r>
              <a:rPr lang="en-US" sz="1600" b="1" dirty="0"/>
              <a:t> </a:t>
            </a:r>
            <a:r>
              <a:rPr lang="en-US" sz="1400" dirty="0"/>
              <a:t>must begin by initializing the four data fields inherited from class </a:t>
            </a: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Computer</a:t>
            </a:r>
            <a:r>
              <a:rPr lang="en-US" sz="1400" dirty="0"/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en-US" sz="1400" dirty="0"/>
              <a:t>Because those data fields are private to the base class, C++ requires that they be initialized by a base class constructor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FC470FC-5AC7-4B41-AAB9-AE424692A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905" y="149559"/>
            <a:ext cx="1796058" cy="327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9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5744" y="1683031"/>
            <a:ext cx="9007585" cy="29585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#include &lt;iostream&gt;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#include "</a:t>
            </a:r>
            <a:r>
              <a:rPr lang="en-US" sz="1600" b="1" dirty="0" err="1">
                <a:latin typeface="Consolas" panose="020B0609020204030204" pitchFamily="49" charset="0"/>
              </a:rPr>
              <a:t>lapTop.h</a:t>
            </a:r>
            <a:r>
              <a:rPr lang="en-US" sz="1600" b="1" dirty="0"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using namespace std;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int main(int argc, char* argv[])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Computer </a:t>
            </a:r>
            <a:r>
              <a:rPr lang="en-US" sz="1600" b="1" dirty="0" err="1">
                <a:latin typeface="Consolas" panose="020B0609020204030204" pitchFamily="49" charset="0"/>
              </a:rPr>
              <a:t>myComputer</a:t>
            </a:r>
            <a:r>
              <a:rPr lang="en-US" sz="1600" b="1" dirty="0">
                <a:latin typeface="Consolas" panose="020B0609020204030204" pitchFamily="49" charset="0"/>
              </a:rPr>
              <a:t>("HP", "I5", 16, 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LapTop </a:t>
            </a:r>
            <a:r>
              <a:rPr lang="en-US" sz="1600" b="1" dirty="0" err="1">
                <a:latin typeface="Consolas" panose="020B0609020204030204" pitchFamily="49" charset="0"/>
              </a:rPr>
              <a:t>yourComputer</a:t>
            </a:r>
            <a:r>
              <a:rPr lang="en-US" sz="1600" b="1" dirty="0">
                <a:latin typeface="Consolas" panose="020B0609020204030204" pitchFamily="49" charset="0"/>
              </a:rPr>
              <a:t>("Dell", "I7", 32, 1000, 15,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cout &lt;&lt; endl &lt;&lt; "My computer:" &lt;&lt; endl &lt;&lt; </a:t>
            </a:r>
            <a:r>
              <a:rPr lang="en-US" sz="1600" b="1" dirty="0" err="1">
                <a:latin typeface="Consolas" panose="020B0609020204030204" pitchFamily="49" charset="0"/>
              </a:rPr>
              <a:t>myComputer.toString</a:t>
            </a:r>
            <a:r>
              <a:rPr lang="en-US" sz="1600" b="1" dirty="0">
                <a:latin typeface="Consolas" panose="020B0609020204030204" pitchFamily="49" charset="0"/>
              </a:rPr>
              <a:t>() &lt;&lt; 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cout &lt;&lt; endl &lt;&lt; "Your computer:" &lt;&lt; endl &lt;&lt; </a:t>
            </a:r>
            <a:r>
              <a:rPr lang="en-US" sz="1600" b="1" dirty="0" err="1">
                <a:latin typeface="Consolas" panose="020B0609020204030204" pitchFamily="49" charset="0"/>
              </a:rPr>
              <a:t>yourComputer.toString</a:t>
            </a:r>
            <a:r>
              <a:rPr lang="en-US" sz="1600" b="1" dirty="0">
                <a:latin typeface="Consolas" panose="020B0609020204030204" pitchFamily="49" charset="0"/>
              </a:rPr>
              <a:t>() &lt;&lt; 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245745" y="1295400"/>
            <a:ext cx="4450080" cy="346635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Computer.cpp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5089E9-DE4F-4101-86F2-A16A82B4776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Inheritance (10)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8DD3C39-3E0C-4A02-B4BF-4D4DDB685868}"/>
              </a:ext>
            </a:extLst>
          </p:cNvPr>
          <p:cNvSpPr txBox="1">
            <a:spLocks/>
          </p:cNvSpPr>
          <p:nvPr/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r>
              <a:rPr lang="en-US" dirty="0"/>
              <a:t>Member Function Overriding</a:t>
            </a:r>
          </a:p>
        </p:txBody>
      </p:sp>
      <p:sp>
        <p:nvSpPr>
          <p:cNvPr id="18" name="Line Callout 1 11">
            <a:extLst>
              <a:ext uri="{FF2B5EF4-FFF2-40B4-BE49-F238E27FC236}">
                <a16:creationId xmlns:a16="http://schemas.microsoft.com/office/drawing/2014/main" id="{2E47435E-B371-4CD4-85A1-60EBAF986D22}"/>
              </a:ext>
            </a:extLst>
          </p:cNvPr>
          <p:cNvSpPr/>
          <p:nvPr/>
        </p:nvSpPr>
        <p:spPr>
          <a:xfrm>
            <a:off x="5858000" y="1532890"/>
            <a:ext cx="3781301" cy="753110"/>
          </a:xfrm>
          <a:prstGeom prst="borderCallout1">
            <a:avLst>
              <a:gd name="adj1" fmla="val 51278"/>
              <a:gd name="adj2" fmla="val 452"/>
              <a:gd name="adj3" fmla="val 110534"/>
              <a:gd name="adj4" fmla="val -87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</a:pPr>
            <a:r>
              <a:rPr lang="en-US" dirty="0"/>
              <a:t>Class </a:t>
            </a:r>
            <a:r>
              <a:rPr lang="en-US" sz="14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LapTop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have does not have a </a:t>
            </a:r>
            <a:r>
              <a:rPr lang="en-US" sz="14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toString</a:t>
            </a:r>
            <a:r>
              <a:rPr lang="en-US" dirty="0"/>
              <a:t> method.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0BFA9595-6BA6-42DB-BFB3-6A044F1B9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9861" y="4647067"/>
            <a:ext cx="8077200" cy="212365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My computer: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Manufacturer: HP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CPU: I5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RAM: 16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Disk: 500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Your computer: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Manufacturer: Dell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CPU: I7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RAM: 32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Disk: 1000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Line Callout 1 11">
            <a:extLst>
              <a:ext uri="{FF2B5EF4-FFF2-40B4-BE49-F238E27FC236}">
                <a16:creationId xmlns:a16="http://schemas.microsoft.com/office/drawing/2014/main" id="{92762DC4-040C-4950-86FA-CA8E48898293}"/>
              </a:ext>
            </a:extLst>
          </p:cNvPr>
          <p:cNvSpPr/>
          <p:nvPr/>
        </p:nvSpPr>
        <p:spPr>
          <a:xfrm>
            <a:off x="4638261" y="5006457"/>
            <a:ext cx="5029200" cy="1295400"/>
          </a:xfrm>
          <a:prstGeom prst="borderCallout1">
            <a:avLst>
              <a:gd name="adj1" fmla="val 1389"/>
              <a:gd name="adj2" fmla="val 51667"/>
              <a:gd name="adj3" fmla="val -75623"/>
              <a:gd name="adj4" fmla="val 6078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Even though </a:t>
            </a:r>
            <a:r>
              <a:rPr lang="en-US" sz="1600" b="1" i="1" dirty="0" err="1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yourComputer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dirty="0"/>
              <a:t>is of type </a:t>
            </a:r>
            <a:r>
              <a:rPr lang="en-US" sz="16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LapTop</a:t>
            </a:r>
            <a:r>
              <a:rPr lang="en-US" dirty="0"/>
              <a:t>, the </a:t>
            </a:r>
            <a:r>
              <a:rPr lang="en-US" sz="16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LapTop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fields are not displayed; the call to </a:t>
            </a:r>
            <a:r>
              <a:rPr lang="en-US" sz="1600" dirty="0">
                <a:latin typeface="Courier New" panose="02070309020205020404" pitchFamily="49" charset="0"/>
                <a:cs typeface="Courier New" pitchFamily="49" charset="0"/>
              </a:rPr>
              <a:t>toString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calls the </a:t>
            </a:r>
            <a:r>
              <a:rPr lang="en-US" sz="1600" dirty="0">
                <a:latin typeface="Courier New" panose="02070309020205020404" pitchFamily="49" charset="0"/>
                <a:cs typeface="Courier New" pitchFamily="49" charset="0"/>
              </a:rPr>
              <a:t>toString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method inherited from </a:t>
            </a:r>
            <a:r>
              <a:rPr lang="en-US" sz="16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Computer</a:t>
            </a:r>
          </a:p>
        </p:txBody>
      </p:sp>
    </p:spTree>
    <p:extLst>
      <p:ext uri="{BB962C8B-B14F-4D97-AF65-F5344CB8AC3E}">
        <p14:creationId xmlns:p14="http://schemas.microsoft.com/office/powerpoint/2010/main" val="97610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5744" y="1653212"/>
            <a:ext cx="5737613" cy="52047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#ifndef LAP_TOP_H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#define LAP_TOP_H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#include &lt;sstream&gt;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#include "</a:t>
            </a:r>
            <a:r>
              <a:rPr lang="en-US" sz="1400" b="1" dirty="0" err="1">
                <a:latin typeface="Consolas" panose="020B0609020204030204" pitchFamily="49" charset="0"/>
              </a:rPr>
              <a:t>computer.h</a:t>
            </a:r>
            <a:r>
              <a:rPr lang="en-US" sz="1400" b="1" dirty="0"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using std::string;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using std::ostringstream;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class LapTop : public Computer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int screenSize;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double weight;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LapTop(const string&amp; m,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const string&amp; p,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int r, int d, int s, double w)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Computer(m, p, r, d),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screenSize(s), weight(w)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int screenSize() const { return screenSize;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double getWeight() const { return weight;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string toString() const;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#endif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238752" y="1653213"/>
            <a:ext cx="5619748" cy="3581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#include "</a:t>
            </a:r>
            <a:r>
              <a:rPr lang="en-US" sz="1600" b="1" dirty="0" err="1">
                <a:latin typeface="Consolas" panose="020B0609020204030204" pitchFamily="49" charset="0"/>
              </a:rPr>
              <a:t>lapTop.h</a:t>
            </a:r>
            <a:r>
              <a:rPr lang="en-US" sz="1600" b="1" dirty="0"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#include &lt;sstream&gt;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using std::ostringstream;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using std::string;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using std::endl;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string LapTop::toString() const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ostringstream sb;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sb &lt;&lt; Computer::toString()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   &lt;&lt; endl &lt;&lt; "Screen: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   &lt;&lt; screenSize &lt;&lt; " inches"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   &lt;&lt; endl &lt;&lt; "Weight: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   &lt;&lt; weight &lt;&lt; " </a:t>
            </a:r>
            <a:r>
              <a:rPr lang="en-US" sz="1600" b="1" dirty="0" err="1">
                <a:latin typeface="Consolas" panose="020B0609020204030204" pitchFamily="49" charset="0"/>
              </a:rPr>
              <a:t>lbs</a:t>
            </a:r>
            <a:r>
              <a:rPr lang="en-US" sz="1600" b="1" dirty="0">
                <a:latin typeface="Consolas" panose="020B0609020204030204" pitchFamily="49" charset="0"/>
              </a:rPr>
              <a:t>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   return </a:t>
            </a:r>
            <a:r>
              <a:rPr lang="en-US" sz="1600" b="1" dirty="0" err="1">
                <a:latin typeface="Consolas" panose="020B0609020204030204" pitchFamily="49" charset="0"/>
              </a:rPr>
              <a:t>sb.str</a:t>
            </a:r>
            <a:r>
              <a:rPr lang="en-US" sz="16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245745" y="1295400"/>
            <a:ext cx="4450080" cy="346635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LapTop.h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5089E9-DE4F-4101-86F2-A16A82B4776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Inheritance (10)</a:t>
            </a:r>
          </a:p>
        </p:txBody>
      </p:sp>
      <p:sp>
        <p:nvSpPr>
          <p:cNvPr id="12" name="Text Placeholder 8"/>
          <p:cNvSpPr txBox="1">
            <a:spLocks/>
          </p:cNvSpPr>
          <p:nvPr/>
        </p:nvSpPr>
        <p:spPr bwMode="auto">
          <a:xfrm>
            <a:off x="5284782" y="1295400"/>
            <a:ext cx="5097468" cy="34663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Tx/>
              <a:buNone/>
              <a:defRPr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LapTop.cpp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8DD3C39-3E0C-4A02-B4BF-4D4DDB685868}"/>
              </a:ext>
            </a:extLst>
          </p:cNvPr>
          <p:cNvSpPr txBox="1">
            <a:spLocks/>
          </p:cNvSpPr>
          <p:nvPr/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r>
              <a:rPr lang="en-US" dirty="0"/>
              <a:t>Member Function Overriding</a:t>
            </a:r>
          </a:p>
        </p:txBody>
      </p:sp>
      <p:sp>
        <p:nvSpPr>
          <p:cNvPr id="9" name="Line Callout 1 9">
            <a:extLst>
              <a:ext uri="{FF2B5EF4-FFF2-40B4-BE49-F238E27FC236}">
                <a16:creationId xmlns:a16="http://schemas.microsoft.com/office/drawing/2014/main" id="{D5336642-C944-4CDC-A2A0-D5BA8F91E201}"/>
              </a:ext>
            </a:extLst>
          </p:cNvPr>
          <p:cNvSpPr/>
          <p:nvPr/>
        </p:nvSpPr>
        <p:spPr>
          <a:xfrm>
            <a:off x="1149754" y="1653211"/>
            <a:ext cx="3581400" cy="1578429"/>
          </a:xfrm>
          <a:prstGeom prst="borderCallout1">
            <a:avLst>
              <a:gd name="adj1" fmla="val 50017"/>
              <a:gd name="adj2" fmla="val 100725"/>
              <a:gd name="adj3" fmla="val 100358"/>
              <a:gd name="adj4" fmla="val 115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 dirty="0"/>
              <a:t>If class </a:t>
            </a:r>
            <a:r>
              <a:rPr lang="en-US" sz="16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LapTop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/>
              <a:t>has its own </a:t>
            </a:r>
            <a:r>
              <a:rPr lang="en-US" sz="1600" dirty="0">
                <a:latin typeface="Courier New" panose="02070309020205020404" pitchFamily="49" charset="0"/>
                <a:cs typeface="Courier New" pitchFamily="49" charset="0"/>
              </a:rPr>
              <a:t>toString </a:t>
            </a:r>
            <a:r>
              <a:rPr lang="en-US" sz="1600" dirty="0"/>
              <a:t>member function, it will </a:t>
            </a:r>
            <a:r>
              <a:rPr lang="en-US" sz="1600" b="1" i="1" dirty="0">
                <a:solidFill>
                  <a:srgbClr val="FF0000"/>
                </a:solidFill>
              </a:rPr>
              <a:t>override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the inherited member function and will be invoked by the member function call to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toString().</a:t>
            </a:r>
          </a:p>
        </p:txBody>
      </p:sp>
      <p:sp>
        <p:nvSpPr>
          <p:cNvPr id="10" name="Line Callout 1 11">
            <a:extLst>
              <a:ext uri="{FF2B5EF4-FFF2-40B4-BE49-F238E27FC236}">
                <a16:creationId xmlns:a16="http://schemas.microsoft.com/office/drawing/2014/main" id="{F63B90B9-A1A3-4EDD-9D3B-7EDF25BC37EE}"/>
              </a:ext>
            </a:extLst>
          </p:cNvPr>
          <p:cNvSpPr/>
          <p:nvPr/>
        </p:nvSpPr>
        <p:spPr>
          <a:xfrm>
            <a:off x="6490955" y="5675772"/>
            <a:ext cx="3859946" cy="718457"/>
          </a:xfrm>
          <a:prstGeom prst="borderCallout1">
            <a:avLst>
              <a:gd name="adj1" fmla="val 373"/>
              <a:gd name="adj2" fmla="val 49018"/>
              <a:gd name="adj3" fmla="val -220121"/>
              <a:gd name="adj4" fmla="val 38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 dirty="0"/>
              <a:t>We still call </a:t>
            </a:r>
            <a:r>
              <a:rPr lang="en-US" sz="1600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Computer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's</a:t>
            </a:r>
            <a:r>
              <a:rPr lang="en-US" sz="1600" dirty="0"/>
              <a:t>  </a:t>
            </a:r>
            <a:r>
              <a:rPr lang="en-US" sz="1600" dirty="0">
                <a:latin typeface="Courier New" panose="02070309020205020404" pitchFamily="49" charset="0"/>
                <a:cs typeface="Courier New" pitchFamily="49" charset="0"/>
              </a:rPr>
              <a:t>toString </a:t>
            </a:r>
            <a:r>
              <a:rPr lang="en-US" sz="1600" dirty="0"/>
              <a:t>member function to output its contents.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9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5398-0FFE-4AE2-BB19-673A001A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Function Overriding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90A3D-F8A9-4D60-9C6B-34A7B894B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D23BA-8827-41EA-986E-1E2CBAC0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5652FD-18C4-4A26-9A3A-C0E8B351BDBC}"/>
              </a:ext>
            </a:extLst>
          </p:cNvPr>
          <p:cNvSpPr txBox="1"/>
          <p:nvPr/>
        </p:nvSpPr>
        <p:spPr>
          <a:xfrm>
            <a:off x="566530" y="1305342"/>
            <a:ext cx="91936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"</a:t>
            </a:r>
            <a:r>
              <a:rPr lang="en-US" sz="1600" b="1" dirty="0" err="1">
                <a:latin typeface="Consolas" panose="020B0609020204030204" pitchFamily="49" charset="0"/>
              </a:rPr>
              <a:t>lapTop.h</a:t>
            </a:r>
            <a:r>
              <a:rPr lang="en-US" sz="1600" b="1" dirty="0">
                <a:latin typeface="Consolas" panose="020B0609020204030204" pitchFamily="49" charset="0"/>
              </a:rPr>
              <a:t>"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using namespace std;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int main(int argc, char* argv[])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Computer </a:t>
            </a:r>
            <a:r>
              <a:rPr lang="en-US" sz="1600" b="1" dirty="0" err="1">
                <a:latin typeface="Consolas" panose="020B0609020204030204" pitchFamily="49" charset="0"/>
              </a:rPr>
              <a:t>myComputer</a:t>
            </a:r>
            <a:r>
              <a:rPr lang="en-US" sz="1600" b="1" dirty="0">
                <a:latin typeface="Consolas" panose="020B0609020204030204" pitchFamily="49" charset="0"/>
              </a:rPr>
              <a:t>("HP", "I5", 16, 500);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LapTop </a:t>
            </a:r>
            <a:r>
              <a:rPr lang="en-US" sz="1600" b="1" dirty="0" err="1">
                <a:latin typeface="Consolas" panose="020B0609020204030204" pitchFamily="49" charset="0"/>
              </a:rPr>
              <a:t>yourComputer</a:t>
            </a:r>
            <a:r>
              <a:rPr lang="en-US" sz="1600" b="1" dirty="0">
                <a:latin typeface="Consolas" panose="020B0609020204030204" pitchFamily="49" charset="0"/>
              </a:rPr>
              <a:t>("Dell", "I7", 32, 1000, 15, 5);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cout &lt;&lt; endl &lt;&lt; "My computer:" &lt;&lt; endl &lt;&lt; </a:t>
            </a:r>
            <a:r>
              <a:rPr lang="en-US" sz="1600" b="1" dirty="0" err="1">
                <a:latin typeface="Consolas" panose="020B0609020204030204" pitchFamily="49" charset="0"/>
              </a:rPr>
              <a:t>myComputer.toString</a:t>
            </a:r>
            <a:r>
              <a:rPr lang="en-US" sz="1600" b="1" dirty="0">
                <a:latin typeface="Consolas" panose="020B0609020204030204" pitchFamily="49" charset="0"/>
              </a:rPr>
              <a:t>() &lt;&lt; endl;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cout &lt;&lt; endl &lt;&lt; "Your computer:" &lt;&lt; endl &lt;&lt; </a:t>
            </a:r>
            <a:r>
              <a:rPr lang="en-US" sz="1600" b="1" dirty="0" err="1">
                <a:latin typeface="Consolas" panose="020B0609020204030204" pitchFamily="49" charset="0"/>
              </a:rPr>
              <a:t>yourComputer.toString</a:t>
            </a:r>
            <a:r>
              <a:rPr lang="en-US" sz="1600" b="1" dirty="0">
                <a:latin typeface="Consolas" panose="020B0609020204030204" pitchFamily="49" charset="0"/>
              </a:rPr>
              <a:t>() &lt;&lt; endl;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B0605CDD-3C72-4A5A-895F-04B16CA8E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026" y="4195668"/>
            <a:ext cx="8077200" cy="249299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My computer: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Manufacturer: HP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CPU: I5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RAM: 16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Disk: 500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Your computer: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Manufacturer: Dell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CPU: I7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RAM: 32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Disk: 1000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Screen: 15 inches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Weight: 5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Line Callout 1 11">
            <a:extLst>
              <a:ext uri="{FF2B5EF4-FFF2-40B4-BE49-F238E27FC236}">
                <a16:creationId xmlns:a16="http://schemas.microsoft.com/office/drawing/2014/main" id="{7E53CF23-BA9C-4EEB-B15E-6BB5B0D57F0D}"/>
              </a:ext>
            </a:extLst>
          </p:cNvPr>
          <p:cNvSpPr/>
          <p:nvPr/>
        </p:nvSpPr>
        <p:spPr>
          <a:xfrm>
            <a:off x="3974789" y="4555058"/>
            <a:ext cx="5638800" cy="1447800"/>
          </a:xfrm>
          <a:prstGeom prst="borderCallout1">
            <a:avLst>
              <a:gd name="adj1" fmla="val 49888"/>
              <a:gd name="adj2" fmla="val -252"/>
              <a:gd name="adj3" fmla="val 58801"/>
              <a:gd name="adj4" fmla="val -1388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dirty="0"/>
              <a:t>Now the state of a laptop computer, complete with screen size and weight, is output when calling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/>
              <a:t> member function for class </a:t>
            </a:r>
            <a:r>
              <a:rPr lang="en-US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LapTop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which  </a:t>
            </a:r>
            <a:r>
              <a:rPr lang="en-US" i="1" dirty="0"/>
              <a:t>overrides </a:t>
            </a:r>
            <a:r>
              <a:rPr lang="en-US" dirty="0"/>
              <a:t>the inherited member function of </a:t>
            </a:r>
            <a:r>
              <a:rPr lang="en-US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Computer</a:t>
            </a:r>
            <a:r>
              <a:rPr lang="en-US" dirty="0"/>
              <a:t>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5398-0FFE-4AE2-BB19-673A001A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Functions and Polymorphism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90A3D-F8A9-4D60-9C6B-34A7B894B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Inheritance (10)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D23BA-8827-41EA-986E-1E2CBAC0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5652FD-18C4-4A26-9A3A-C0E8B351BDBC}"/>
              </a:ext>
            </a:extLst>
          </p:cNvPr>
          <p:cNvSpPr txBox="1"/>
          <p:nvPr/>
        </p:nvSpPr>
        <p:spPr>
          <a:xfrm>
            <a:off x="566530" y="1305342"/>
            <a:ext cx="919369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&lt;vector&gt;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"</a:t>
            </a:r>
            <a:r>
              <a:rPr lang="en-US" sz="1600" b="1" dirty="0" err="1">
                <a:latin typeface="Consolas" panose="020B0609020204030204" pitchFamily="49" charset="0"/>
              </a:rPr>
              <a:t>lapTop.h</a:t>
            </a:r>
            <a:r>
              <a:rPr lang="en-US" sz="1600" b="1" dirty="0">
                <a:latin typeface="Consolas" panose="020B0609020204030204" pitchFamily="49" charset="0"/>
              </a:rPr>
              <a:t>"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using namespace std;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int main(int argc, char* argv[])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vector&lt;Computer*&gt; computers;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computers.push_back</a:t>
            </a:r>
            <a:r>
              <a:rPr lang="en-US" sz="1600" b="1" dirty="0">
                <a:latin typeface="Consolas" panose="020B0609020204030204" pitchFamily="49" charset="0"/>
              </a:rPr>
              <a:t>(new Computer("Acer", "I3", 8, 256));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computers.push_back</a:t>
            </a:r>
            <a:r>
              <a:rPr lang="en-US" sz="1600" b="1" dirty="0">
                <a:latin typeface="Consolas" panose="020B0609020204030204" pitchFamily="49" charset="0"/>
              </a:rPr>
              <a:t>(new LapTop("HP", "I5", 16, 500, 13, 6.5));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for (unsigned int i = 0; i &lt; </a:t>
            </a:r>
            <a:r>
              <a:rPr lang="en-US" sz="1600" b="1" dirty="0" err="1">
                <a:latin typeface="Consolas" panose="020B0609020204030204" pitchFamily="49" charset="0"/>
              </a:rPr>
              <a:t>computers.size</a:t>
            </a:r>
            <a:r>
              <a:rPr lang="en-US" sz="1600" b="1" dirty="0">
                <a:latin typeface="Consolas" panose="020B0609020204030204" pitchFamily="49" charset="0"/>
              </a:rPr>
              <a:t>(); i++)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cout &lt;&lt; endl &lt;&lt; computers[i]-&gt;toString() &lt;&lt; endl;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ADF278B1-A43A-43AE-BAA3-87C5C3115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416" y="4961394"/>
            <a:ext cx="8077200" cy="175432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Manufacturer: Acer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CPU: I3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RAM: 8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Disk: 256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Manufacturer: HP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CPU: I5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RAM: 16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Disk: 500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Gbs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Line Callout 1 11">
            <a:extLst>
              <a:ext uri="{FF2B5EF4-FFF2-40B4-BE49-F238E27FC236}">
                <a16:creationId xmlns:a16="http://schemas.microsoft.com/office/drawing/2014/main" id="{27D58C04-63F7-4E04-AFE8-70CC7593D807}"/>
              </a:ext>
            </a:extLst>
          </p:cNvPr>
          <p:cNvSpPr/>
          <p:nvPr/>
        </p:nvSpPr>
        <p:spPr>
          <a:xfrm>
            <a:off x="4858179" y="5114657"/>
            <a:ext cx="5638800" cy="1447800"/>
          </a:xfrm>
          <a:prstGeom prst="borderCallout1">
            <a:avLst>
              <a:gd name="adj1" fmla="val -1"/>
              <a:gd name="adj2" fmla="val 50304"/>
              <a:gd name="adj3" fmla="val -127052"/>
              <a:gd name="adj4" fmla="val -1737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</a:pPr>
            <a:r>
              <a:rPr lang="en-US" dirty="0"/>
              <a:t>In C++, a pointer variable of a base-class type (general) can point to an object of a derived-class type (specific):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3175" lvl="1">
              <a:lnSpc>
                <a:spcPct val="80000"/>
              </a:lnSpc>
            </a:pPr>
            <a:r>
              <a:rPr lang="en-US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LapTop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objects are </a:t>
            </a:r>
            <a:r>
              <a:rPr lang="en-US" b="1" i="1" dirty="0">
                <a:solidFill>
                  <a:srgbClr val="FFFF00"/>
                </a:solidFill>
                <a:latin typeface="Consolas" panose="020B0609020204030204" pitchFamily="49" charset="0"/>
                <a:cs typeface="Courier New" pitchFamily="49" charset="0"/>
              </a:rPr>
              <a:t>Computer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objects with more features.</a:t>
            </a:r>
          </a:p>
        </p:txBody>
      </p:sp>
      <p:sp>
        <p:nvSpPr>
          <p:cNvPr id="11" name="Line Callout 1 8">
            <a:extLst>
              <a:ext uri="{FF2B5EF4-FFF2-40B4-BE49-F238E27FC236}">
                <a16:creationId xmlns:a16="http://schemas.microsoft.com/office/drawing/2014/main" id="{D2CBF53B-583E-4703-A9CE-9F3A9DC492A6}"/>
              </a:ext>
            </a:extLst>
          </p:cNvPr>
          <p:cNvSpPr/>
          <p:nvPr/>
        </p:nvSpPr>
        <p:spPr>
          <a:xfrm>
            <a:off x="475821" y="5438701"/>
            <a:ext cx="1784868" cy="1009798"/>
          </a:xfrm>
          <a:prstGeom prst="borderCallout1">
            <a:avLst>
              <a:gd name="adj1" fmla="val 49329"/>
              <a:gd name="adj2" fmla="val 99262"/>
              <a:gd name="adj3" fmla="val 73891"/>
              <a:gd name="adj4" fmla="val 11601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</a:pPr>
            <a:r>
              <a:rPr lang="en-US" dirty="0"/>
              <a:t>But, where are the additional data members?</a:t>
            </a:r>
          </a:p>
        </p:txBody>
      </p:sp>
    </p:spTree>
    <p:extLst>
      <p:ext uri="{BB962C8B-B14F-4D97-AF65-F5344CB8AC3E}">
        <p14:creationId xmlns:p14="http://schemas.microsoft.com/office/powerpoint/2010/main" val="263991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4485</Words>
  <Application>Microsoft Office PowerPoint</Application>
  <PresentationFormat>Custom</PresentationFormat>
  <Paragraphs>702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Comic Sans MS</vt:lpstr>
      <vt:lpstr>Consolas</vt:lpstr>
      <vt:lpstr>Courier New</vt:lpstr>
      <vt:lpstr>Tw Cen MT</vt:lpstr>
      <vt:lpstr>Wingdings</vt:lpstr>
      <vt:lpstr>CS 235 Theme</vt:lpstr>
      <vt:lpstr>PowerPoint Presentation</vt:lpstr>
      <vt:lpstr>Attendance Quiz #09</vt:lpstr>
      <vt:lpstr>Tip #10: Standard Integer typedefs</vt:lpstr>
      <vt:lpstr>PowerPoint Presentation</vt:lpstr>
      <vt:lpstr>PowerPoint Presentation</vt:lpstr>
      <vt:lpstr>PowerPoint Presentation</vt:lpstr>
      <vt:lpstr>PowerPoint Presentation</vt:lpstr>
      <vt:lpstr>Member Function Overriding</vt:lpstr>
      <vt:lpstr>Virtual Functions and Polymorphism</vt:lpstr>
      <vt:lpstr>Virtual Functions and Polymorphism</vt:lpstr>
      <vt:lpstr>Virtual Functions and Polymorphism</vt:lpstr>
      <vt:lpstr>Sundry Items...</vt:lpstr>
      <vt:lpstr>The friend Declaration</vt:lpstr>
      <vt:lpstr>Friends</vt:lpstr>
      <vt:lpstr>PowerPoint Presentation</vt:lpstr>
      <vt:lpstr>Abstract Functions and Classes</vt:lpstr>
      <vt:lpstr>Abstract Class Food.h</vt:lpstr>
      <vt:lpstr>Referencing Concrete Objects</vt:lpstr>
      <vt:lpstr>Assignments in a Class Hierarchy</vt:lpstr>
      <vt:lpstr>Object Slicing</vt:lpstr>
      <vt:lpstr>PowerPoint Presentation</vt:lpstr>
      <vt:lpstr>Multiple Inheritance</vt:lpstr>
      <vt:lpstr>Definition of Student_Worker</vt:lpstr>
      <vt:lpstr>PowerPoint Presentation</vt:lpstr>
      <vt:lpstr>Namespaces</vt:lpstr>
      <vt:lpstr>Declaring a Namespace</vt:lpstr>
      <vt:lpstr>The using Declaration / Directive</vt:lpstr>
      <vt:lpstr>PowerPoint Presentation</vt:lpstr>
      <vt:lpstr>The friend Declaration</vt:lpstr>
      <vt:lpstr>The friend Declaration</vt:lpstr>
      <vt:lpstr>Friends</vt:lpstr>
      <vt:lpstr>Follow up…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96</cp:revision>
  <dcterms:created xsi:type="dcterms:W3CDTF">2020-07-19T21:27:39Z</dcterms:created>
  <dcterms:modified xsi:type="dcterms:W3CDTF">2022-02-01T19:01:00Z</dcterms:modified>
</cp:coreProperties>
</file>