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3729" r:id="rId2"/>
    <p:sldId id="3923" r:id="rId3"/>
    <p:sldId id="1969" r:id="rId4"/>
    <p:sldId id="1013" r:id="rId5"/>
    <p:sldId id="1014" r:id="rId6"/>
    <p:sldId id="3918" r:id="rId7"/>
    <p:sldId id="1027" r:id="rId8"/>
    <p:sldId id="1028" r:id="rId9"/>
    <p:sldId id="1031" r:id="rId10"/>
    <p:sldId id="3825" r:id="rId11"/>
    <p:sldId id="665" r:id="rId12"/>
    <p:sldId id="3907" r:id="rId13"/>
    <p:sldId id="667" r:id="rId14"/>
    <p:sldId id="666" r:id="rId15"/>
    <p:sldId id="3973" r:id="rId16"/>
    <p:sldId id="3975" r:id="rId17"/>
    <p:sldId id="3952" r:id="rId18"/>
    <p:sldId id="3965" r:id="rId19"/>
    <p:sldId id="3966" r:id="rId20"/>
    <p:sldId id="3969" r:id="rId21"/>
    <p:sldId id="3970" r:id="rId22"/>
    <p:sldId id="551" r:id="rId23"/>
    <p:sldId id="310" r:id="rId24"/>
    <p:sldId id="313" r:id="rId25"/>
    <p:sldId id="1989" r:id="rId26"/>
    <p:sldId id="1990" r:id="rId27"/>
    <p:sldId id="1994" r:id="rId28"/>
    <p:sldId id="983" r:id="rId29"/>
    <p:sldId id="984" r:id="rId30"/>
    <p:sldId id="3913" r:id="rId31"/>
    <p:sldId id="660" r:id="rId32"/>
    <p:sldId id="1950" r:id="rId33"/>
    <p:sldId id="3929" r:id="rId34"/>
    <p:sldId id="3931" r:id="rId35"/>
    <p:sldId id="3932" r:id="rId36"/>
    <p:sldId id="3933" r:id="rId37"/>
    <p:sldId id="3934" r:id="rId38"/>
    <p:sldId id="3935" r:id="rId39"/>
    <p:sldId id="3936" r:id="rId40"/>
    <p:sldId id="3937" r:id="rId41"/>
    <p:sldId id="3938" r:id="rId42"/>
    <p:sldId id="3943" r:id="rId43"/>
    <p:sldId id="3586" r:id="rId44"/>
    <p:sldId id="3587" r:id="rId45"/>
    <p:sldId id="3831" r:id="rId46"/>
    <p:sldId id="3945" r:id="rId47"/>
    <p:sldId id="3590" r:id="rId48"/>
    <p:sldId id="3906" r:id="rId49"/>
    <p:sldId id="3591" r:id="rId50"/>
    <p:sldId id="3592" r:id="rId51"/>
    <p:sldId id="3826" r:id="rId52"/>
    <p:sldId id="3594" r:id="rId53"/>
    <p:sldId id="3612" r:id="rId54"/>
    <p:sldId id="3610" r:id="rId55"/>
    <p:sldId id="3611" r:id="rId56"/>
    <p:sldId id="3949" r:id="rId57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4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93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935890-289D-48CF-A192-5CCB27F70E5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22255A-A51A-4040-87FD-BC18C8F47E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41A07-9572-4BA8-B004-1940BA5DB093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2C04B-C05F-4C6C-8259-543965D3D3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C9C99-6F7C-4115-BB8E-498012FD4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E4A9C0-C8C6-439F-A9E1-F6B62EC2C6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9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28AEA-81C9-4CCC-BD9F-40FD61BC80F3}" type="datetimeFigureOut">
              <a:rPr lang="en-US" smtClean="0"/>
              <a:t>5/8/2022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7739-F984-46A3-B42A-7DB3B6E90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40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84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632894-2F5A-46FE-8A2B-89B30946548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625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310" y="170156"/>
            <a:ext cx="9978067" cy="731520"/>
          </a:xfrm>
        </p:spPr>
        <p:txBody>
          <a:bodyPr/>
          <a:lstStyle>
            <a:lvl1pPr marL="0" indent="0"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5360852"/>
          </a:xfrm>
        </p:spPr>
        <p:txBody>
          <a:bodyPr/>
          <a:lstStyle>
            <a:lvl1pPr>
              <a:buClr>
                <a:srgbClr val="333399"/>
              </a:buClr>
              <a:buSzPct val="80000"/>
              <a:defRPr sz="2200"/>
            </a:lvl1pPr>
            <a:lvl2pPr>
              <a:buClr>
                <a:srgbClr val="FF0000"/>
              </a:buClr>
              <a:buSzPct val="80000"/>
              <a:defRPr sz="2000"/>
            </a:lvl2pPr>
            <a:lvl3pPr>
              <a:buClr>
                <a:srgbClr val="333399"/>
              </a:buClr>
              <a:buSzPct val="80000"/>
              <a:defRPr sz="1800"/>
            </a:lvl3pPr>
            <a:lvl4pPr>
              <a:buClr>
                <a:srgbClr val="333399"/>
              </a:buClr>
              <a:buSzPct val="80000"/>
              <a:defRPr sz="1600"/>
            </a:lvl4pPr>
            <a:lvl5pPr>
              <a:buClr>
                <a:srgbClr val="333399"/>
              </a:buClr>
              <a:buSzPct val="80000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4802" y="908820"/>
            <a:ext cx="6505575" cy="3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919577"/>
            <a:ext cx="658368" cy="27432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2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2105" y="1233570"/>
            <a:ext cx="4937760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35777" y="1247108"/>
            <a:ext cx="4884599" cy="542135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6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083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77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1524000"/>
            <a:ext cx="109728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7"/>
          <p:cNvSpPr/>
          <p:nvPr/>
        </p:nvSpPr>
        <p:spPr>
          <a:xfrm>
            <a:off x="0" y="1600200"/>
            <a:ext cx="155448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1645920" y="1600200"/>
            <a:ext cx="932688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1" y="2743200"/>
            <a:ext cx="8547736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600200"/>
            <a:ext cx="9144000" cy="990600"/>
          </a:xfrm>
        </p:spPr>
        <p:txBody>
          <a:bodyPr/>
          <a:lstStyle>
            <a:lvl1pPr algn="l">
              <a:buNone/>
              <a:defRPr sz="3600" b="1" cap="none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2"/>
            <a:ext cx="1554480" cy="701675"/>
          </a:xfrm>
        </p:spPr>
        <p:txBody>
          <a:bodyPr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F3E5B3-DBDD-4BE1-9C90-2CB0F3BF80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86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 bwMode="white">
          <a:xfrm>
            <a:off x="-11430" y="4572002"/>
            <a:ext cx="109728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8"/>
          <p:cNvSpPr/>
          <p:nvPr/>
        </p:nvSpPr>
        <p:spPr>
          <a:xfrm>
            <a:off x="-11429" y="4664075"/>
            <a:ext cx="1756410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7" name="Rectangle 9"/>
          <p:cNvSpPr/>
          <p:nvPr/>
        </p:nvSpPr>
        <p:spPr>
          <a:xfrm>
            <a:off x="1853566" y="4654550"/>
            <a:ext cx="9119235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10"/>
          <p:cNvSpPr/>
          <p:nvPr/>
        </p:nvSpPr>
        <p:spPr bwMode="white">
          <a:xfrm>
            <a:off x="1737361" y="2"/>
            <a:ext cx="120016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0" y="5486400"/>
            <a:ext cx="877824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0" y="4648200"/>
            <a:ext cx="8778240" cy="685800"/>
          </a:xfrm>
        </p:spPr>
        <p:txBody>
          <a:bodyPr/>
          <a:lstStyle>
            <a:lvl1pPr algn="l"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72691" y="0"/>
            <a:ext cx="9100109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2"/>
            <a:ext cx="173736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E9717E89-1D92-4CB2-8893-FF8AE25F8B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634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 bwMode="white">
          <a:xfrm>
            <a:off x="0" y="5970588"/>
            <a:ext cx="109728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9"/>
          <p:cNvSpPr/>
          <p:nvPr/>
        </p:nvSpPr>
        <p:spPr>
          <a:xfrm>
            <a:off x="-11429" y="6053140"/>
            <a:ext cx="2699385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10"/>
          <p:cNvSpPr/>
          <p:nvPr/>
        </p:nvSpPr>
        <p:spPr>
          <a:xfrm>
            <a:off x="2830832" y="6043615"/>
            <a:ext cx="8141970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34640" y="4038600"/>
            <a:ext cx="7772400" cy="1828800"/>
          </a:xfrm>
        </p:spPr>
        <p:txBody>
          <a:bodyPr anchor="b"/>
          <a:lstStyle>
            <a:lvl1pPr>
              <a:defRPr sz="3600" b="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34640" y="6050037"/>
            <a:ext cx="804672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5343" y="6210300"/>
            <a:ext cx="100584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3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73050"/>
            <a:ext cx="9784080" cy="869950"/>
          </a:xfr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31520" y="2438400"/>
            <a:ext cx="466344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760720" y="2438400"/>
            <a:ext cx="4663440" cy="358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731520" y="1752600"/>
            <a:ext cx="466344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5760720" y="1752600"/>
            <a:ext cx="466344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7315200" y="6248401"/>
            <a:ext cx="32004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5089E9-DE4F-4101-86F2-A16A82B47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Inheritance (09)</a:t>
            </a:r>
          </a:p>
        </p:txBody>
      </p:sp>
    </p:spTree>
    <p:extLst>
      <p:ext uri="{BB962C8B-B14F-4D97-AF65-F5344CB8AC3E}">
        <p14:creationId xmlns:p14="http://schemas.microsoft.com/office/powerpoint/2010/main" val="1464834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72494" y="1232738"/>
            <a:ext cx="10047883" cy="531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914400"/>
            <a:ext cx="572494" cy="3048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25158"/>
            <a:ext cx="658368" cy="27432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ctr" eaLnBrk="1" latinLnBrk="0" hangingPunct="1">
              <a:defRPr kumimoji="0" sz="1600" b="1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092D65BA-A6BD-4478-A097-F0968B1F98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40080" y="914400"/>
            <a:ext cx="10332720" cy="3048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640287" y="914400"/>
            <a:ext cx="4980090" cy="29765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38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rgbClr val="FF0000"/>
        </a:buClr>
        <a:buSzPct val="8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333399"/>
        </a:buClr>
        <a:buSzPct val="80000"/>
        <a:buFont typeface="Arial" panose="020B0604020202020204" pitchFamily="34" charset="0"/>
        <a:buChar char="■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hyperlink" Target="mailto:proper@cs.byu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google-styleguide.googlecode.com/svn/trunk/cppguide.xml#Default_Arguments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4196FDB-3CC6-42EF-BC8D-1EBAD307372B}"/>
              </a:ext>
            </a:extLst>
          </p:cNvPr>
          <p:cNvGrpSpPr/>
          <p:nvPr/>
        </p:nvGrpSpPr>
        <p:grpSpPr>
          <a:xfrm>
            <a:off x="0" y="0"/>
            <a:ext cx="10972800" cy="6858000"/>
            <a:chOff x="0" y="0"/>
            <a:chExt cx="10972800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AE41AD2-F21E-48AF-BACD-482F84EAF44B}"/>
                </a:ext>
              </a:extLst>
            </p:cNvPr>
            <p:cNvGrpSpPr/>
            <p:nvPr/>
          </p:nvGrpSpPr>
          <p:grpSpPr>
            <a:xfrm>
              <a:off x="0" y="0"/>
              <a:ext cx="10972800" cy="6858000"/>
              <a:chOff x="0" y="0"/>
              <a:chExt cx="9160656" cy="6858000"/>
            </a:xfrm>
          </p:grpSpPr>
          <p:pic>
            <p:nvPicPr>
              <p:cNvPr id="5" name="Picture 4" descr="A computer sitting on top of a table&#10;&#10;Description automatically generated">
                <a:extLst>
                  <a:ext uri="{FF2B5EF4-FFF2-40B4-BE49-F238E27FC236}">
                    <a16:creationId xmlns:a16="http://schemas.microsoft.com/office/drawing/2014/main" id="{668D8DC0-A0F8-40ED-B870-9E0CA2A34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9160656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FADBB5E-58B4-47C2-9131-A0E5349A05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466">
                <a:off x="3443599" y="4781389"/>
                <a:ext cx="534372" cy="793805"/>
              </a:xfrm>
              <a:prstGeom prst="rect">
                <a:avLst/>
              </a:prstGeom>
            </p:spPr>
          </p:pic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0EFB37-F136-49CE-8728-0FE4FBE7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69760">
              <a:off x="8664010" y="4991662"/>
              <a:ext cx="640080" cy="793805"/>
            </a:xfrm>
            <a:prstGeom prst="rect">
              <a:avLst/>
            </a:prstGeom>
          </p:spPr>
        </p:pic>
      </p:grpSp>
      <p:pic>
        <p:nvPicPr>
          <p:cNvPr id="11" name="Picture 10" descr="A black sign with white text&#10;&#10;Description automatically generated">
            <a:extLst>
              <a:ext uri="{FF2B5EF4-FFF2-40B4-BE49-F238E27FC236}">
                <a16:creationId xmlns:a16="http://schemas.microsoft.com/office/drawing/2014/main" id="{5F929E59-6A17-4939-A0C0-0D0B6A31D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059" y="2590801"/>
            <a:ext cx="1054389" cy="10543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D766BED-FFFD-47F7-9DA4-989F2F981B6C}"/>
              </a:ext>
            </a:extLst>
          </p:cNvPr>
          <p:cNvSpPr txBox="1"/>
          <p:nvPr/>
        </p:nvSpPr>
        <p:spPr>
          <a:xfrm>
            <a:off x="276226" y="121639"/>
            <a:ext cx="48005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Welcome to</a:t>
            </a:r>
          </a:p>
          <a:p>
            <a:pPr algn="ctr" fontAlgn="base"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CS 235 Data Structures</a:t>
            </a:r>
          </a:p>
          <a:p>
            <a:pPr algn="ctr" fontAlgn="base">
              <a:spcBef>
                <a:spcPts val="600"/>
              </a:spcBef>
            </a:pPr>
            <a:r>
              <a:rPr lang="en-US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Inheritance, 3.1-2 (09)</a:t>
            </a:r>
          </a:p>
        </p:txBody>
      </p:sp>
    </p:spTree>
    <p:extLst>
      <p:ext uri="{BB962C8B-B14F-4D97-AF65-F5344CB8AC3E}">
        <p14:creationId xmlns:p14="http://schemas.microsoft.com/office/powerpoint/2010/main" val="2437083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D5C5-BB79-49E0-8B03-973035C7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Questions...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18354-169F-4D29-B8EF-27A98EE256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0080" y="1295401"/>
            <a:ext cx="9980296" cy="368617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How does an IDE help me in program development?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What program assertions are most important in function development?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How is program efficiency measured?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CC996-25C1-4D4C-90AE-29F0C2E6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Inheritance (09)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BD031-7681-4608-922A-63119486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5BD7D-335A-491E-9425-96D46B867DB0}"/>
              </a:ext>
            </a:extLst>
          </p:cNvPr>
          <p:cNvSpPr txBox="1"/>
          <p:nvPr/>
        </p:nvSpPr>
        <p:spPr>
          <a:xfrm>
            <a:off x="1025155" y="1741909"/>
            <a:ext cx="9433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Breakpoints.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Memory Inspection.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Single-Step Execution.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01C75D-AC66-4A75-9CAC-4465F9557303}"/>
              </a:ext>
            </a:extLst>
          </p:cNvPr>
          <p:cNvSpPr/>
          <p:nvPr/>
        </p:nvSpPr>
        <p:spPr>
          <a:xfrm>
            <a:off x="1081801" y="3130998"/>
            <a:ext cx="93771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A pre-condition is an assertion about the state of the input data before the function is executed.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A post-condition is an assertion about the state of the output data when the function returns.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An invariant is a particular pre-condition of a procedure that is the same before and after the function is executed.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486780-8D9D-4FC7-AEC6-13E9B8C0CB9A}"/>
              </a:ext>
            </a:extLst>
          </p:cNvPr>
          <p:cNvSpPr/>
          <p:nvPr/>
        </p:nvSpPr>
        <p:spPr>
          <a:xfrm>
            <a:off x="1059917" y="5539515"/>
            <a:ext cx="9598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ts val="50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By the approximate effect of a change in the number of data items, n, that an algorithm processes.</a:t>
            </a:r>
          </a:p>
        </p:txBody>
      </p:sp>
    </p:spTree>
    <p:extLst>
      <p:ext uri="{BB962C8B-B14F-4D97-AF65-F5344CB8AC3E}">
        <p14:creationId xmlns:p14="http://schemas.microsoft.com/office/powerpoint/2010/main" val="42645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7" grpId="0" build="p" bldLvl="2"/>
      <p:bldP spid="9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1.3-4 Defining C++ Classes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02144" y="304800"/>
            <a:ext cx="605105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/>
              <a:t>1.3 Defining C++ Classes</a:t>
            </a:r>
          </a:p>
          <a:p>
            <a:pPr algn="ctr">
              <a:spcBef>
                <a:spcPts val="600"/>
              </a:spcBef>
            </a:pPr>
            <a:r>
              <a:rPr lang="en-US" sz="1600" dirty="0"/>
              <a:t>Class Definition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The public and private Parts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Class Implementation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Constructors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Modifier and Accessor Member Functions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Operators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Friends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Classes as Components of Other Classes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Array Data Fields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Documentation Style for Classes and Functions</a:t>
            </a:r>
          </a:p>
          <a:p>
            <a:pPr algn="ctr"/>
            <a:r>
              <a:rPr lang="en-US" sz="2000" dirty="0"/>
              <a:t>1.4 Abstract Data Types, Interfaces, and Pre- and Post- conditions</a:t>
            </a:r>
          </a:p>
          <a:p>
            <a:pPr algn="ctr"/>
            <a:r>
              <a:rPr lang="en-US" sz="1600" dirty="0"/>
              <a:t>Abstract Data Types (ADTs) and Interfaces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Contracts and ADTs</a:t>
            </a:r>
          </a:p>
          <a:p>
            <a:pPr algn="ctr">
              <a:spcBef>
                <a:spcPts val="0"/>
              </a:spcBef>
            </a:pPr>
            <a:r>
              <a:rPr lang="en-US" sz="1600" dirty="0"/>
              <a:t>Pre-conditions and Post-conditions </a:t>
            </a:r>
          </a:p>
          <a:p>
            <a:pPr algn="ctr"/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1371601"/>
            <a:ext cx="2972576" cy="28813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508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/>
              <a:t>ADTs</a:t>
            </a:r>
            <a:endParaRPr lang="en-US"/>
          </a:p>
        </p:txBody>
      </p:sp>
      <p:sp>
        <p:nvSpPr>
          <p:cNvPr id="119810" name="Content Placeholder 2"/>
          <p:cNvSpPr>
            <a:spLocks noGrp="1"/>
          </p:cNvSpPr>
          <p:nvPr>
            <p:ph sz="quarter" idx="1"/>
          </p:nvPr>
        </p:nvSpPr>
        <p:spPr>
          <a:xfrm>
            <a:off x="555171" y="1261362"/>
            <a:ext cx="9980296" cy="542729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An </a:t>
            </a:r>
            <a:r>
              <a:rPr lang="en-US" b="1" i="1" dirty="0">
                <a:solidFill>
                  <a:srgbClr val="FF0000"/>
                </a:solidFill>
              </a:rPr>
              <a:t>Abstract Data Type</a:t>
            </a:r>
            <a:r>
              <a:rPr lang="en-US" i="1" dirty="0"/>
              <a:t> </a:t>
            </a:r>
            <a:r>
              <a:rPr lang="en-US" dirty="0"/>
              <a:t>(ADT) is a mathematical model for data types.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A </a:t>
            </a:r>
            <a:r>
              <a:rPr lang="en-US" sz="1800" b="1" i="1" dirty="0">
                <a:solidFill>
                  <a:srgbClr val="FF0000"/>
                </a:solidFill>
              </a:rPr>
              <a:t>C++ class</a:t>
            </a:r>
            <a:r>
              <a:rPr lang="en-US" sz="1800" dirty="0"/>
              <a:t> provides one way to implement an ADT.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 A user interacts with an ADT thru the class public methods.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An ADT </a:t>
            </a:r>
            <a:r>
              <a:rPr lang="en-US" sz="1800" b="1" i="1" dirty="0">
                <a:solidFill>
                  <a:srgbClr val="FF0000"/>
                </a:solidFill>
              </a:rPr>
              <a:t>encapsulates</a:t>
            </a:r>
            <a:r>
              <a:rPr lang="en-US" sz="1800" dirty="0"/>
              <a:t> data and methods and is a contract between the designer of the class, the implementor of the class, and the programmer who uses the class.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Any programmer who develops or uses an ADT class knows exactly what methods are available in that class and what operations they will perform.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b="1" i="1" dirty="0">
                <a:solidFill>
                  <a:srgbClr val="FF0000"/>
                </a:solidFill>
              </a:rPr>
              <a:t>Pre- and post- conditions</a:t>
            </a:r>
            <a:r>
              <a:rPr lang="en-US" dirty="0"/>
              <a:t> are part of the contract between a call to a class method and the results of the method call.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A </a:t>
            </a:r>
            <a:r>
              <a:rPr lang="en-US" sz="1800" b="1" dirty="0">
                <a:solidFill>
                  <a:srgbClr val="FF0000"/>
                </a:solidFill>
              </a:rPr>
              <a:t>pre-condition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is a statement of any assumptions or constraints on the method's input data that are expected to apply before the method is executed.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dirty="0"/>
              <a:t>If a pre-condition is not met, there is no guarantee that the method will do what is expected.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800" dirty="0"/>
              <a:t>A </a:t>
            </a:r>
            <a:r>
              <a:rPr lang="en-US" sz="1800" b="1" i="1" dirty="0">
                <a:solidFill>
                  <a:srgbClr val="FF0000"/>
                </a:solidFill>
              </a:rPr>
              <a:t>post-condition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/>
              <a:t>is a statement that describes the results after the method completes and returns.</a:t>
            </a:r>
          </a:p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/>
              <a:t>When implementing an ADT, we document the pre-conditions and post-conditions in the documentation comments.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defRPr/>
            </a:pPr>
            <a:endParaRPr lang="en-US" sz="1800" dirty="0"/>
          </a:p>
        </p:txBody>
      </p:sp>
      <p:pic>
        <p:nvPicPr>
          <p:cNvPr id="119811" name="Picture 2" descr="C:\Documents and Settings\Administrator\My Documents\Koffman\PPTs\JPEGS\JWCL233_Koffman JPG files\ch01\w0001-n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63750" y="1572554"/>
            <a:ext cx="656626" cy="110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490341F-FBE9-465C-84BF-B364B3D69BE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8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9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9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98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98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98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98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98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Access Specifiers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057" y="1309686"/>
            <a:ext cx="10188082" cy="53959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private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access specifier limits access of class members to the class definition.</a:t>
            </a:r>
          </a:p>
          <a:p>
            <a:pPr lvl="1">
              <a:defRPr/>
            </a:pPr>
            <a:r>
              <a:rPr lang="en-US" sz="1800" dirty="0"/>
              <a:t>Control access to an object's data. </a:t>
            </a:r>
          </a:p>
          <a:p>
            <a:pPr lvl="1">
              <a:defRPr/>
            </a:pPr>
            <a:r>
              <a:rPr lang="en-US" sz="1800" dirty="0"/>
              <a:t>Prevent improper use and processing of an object's data.</a:t>
            </a:r>
          </a:p>
          <a:p>
            <a:pPr lvl="1">
              <a:defRPr/>
            </a:pPr>
            <a:r>
              <a:rPr lang="en-US" sz="1800" dirty="0"/>
              <a:t>Allow change of private data representation without effecting programs that use the class.</a:t>
            </a:r>
          </a:p>
          <a:p>
            <a:pPr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public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access specifier exposes the public members of the class definition.</a:t>
            </a:r>
          </a:p>
          <a:p>
            <a:pPr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protected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access specifier gives access to the public and protected access members of a class to derived classes.</a:t>
            </a:r>
          </a:p>
          <a:p>
            <a:pPr>
              <a:defRPr/>
            </a:pPr>
            <a:r>
              <a:rPr lang="en-US" sz="2000" dirty="0"/>
              <a:t>A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friend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function of a class has the same access privileges to private and protected data as the class member functions.</a:t>
            </a:r>
          </a:p>
          <a:p>
            <a:pPr lvl="1">
              <a:defRPr/>
            </a:pPr>
            <a:r>
              <a:rPr lang="en-US" sz="1800" dirty="0"/>
              <a:t>A friend function is declared by the class that is granting access, so friend functions are part of the class interface, like methods.</a:t>
            </a:r>
          </a:p>
          <a:p>
            <a:pPr lvl="1">
              <a:defRPr/>
            </a:pPr>
            <a:r>
              <a:rPr lang="en-US" sz="1800" dirty="0"/>
              <a:t>Since private members of a class are only accessible from within the class, a friend function must also be declared inside of a class but may be implemented outside of the class.</a:t>
            </a:r>
          </a:p>
          <a:p>
            <a:pPr lvl="1">
              <a:defRPr/>
            </a:pPr>
            <a:r>
              <a:rPr lang="en-US" sz="1800" dirty="0"/>
              <a:t>Even though the prototypes for friend functions appear in the class definition, </a:t>
            </a:r>
            <a:r>
              <a:rPr lang="en-US" sz="1800" u="sng" dirty="0"/>
              <a:t>friends are not member functions</a:t>
            </a:r>
            <a:r>
              <a:rPr lang="en-US" sz="1800" dirty="0"/>
              <a:t>.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5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809" y="1279716"/>
            <a:ext cx="48701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#include &lt;iostream&gt;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#include &lt;string&gt;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#include &lt;sstream&gt;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using namespace std;</a:t>
            </a:r>
          </a:p>
          <a:p>
            <a:endParaRPr lang="en-US" sz="12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class Dog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private: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string name;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Dog(string n) : name(n) {}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~Dog() = default;</a:t>
            </a:r>
          </a:p>
          <a:p>
            <a:endParaRPr lang="en-US" sz="12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string </a:t>
            </a:r>
            <a:r>
              <a:rPr lang="en-US" sz="1200" b="1" dirty="0" err="1">
                <a:latin typeface="Consolas" panose="020B0609020204030204" pitchFamily="49" charset="0"/>
              </a:rPr>
              <a:t>toString</a:t>
            </a:r>
            <a:r>
              <a:rPr lang="en-US" sz="1200" b="1" dirty="0">
                <a:latin typeface="Consolas" panose="020B0609020204030204" pitchFamily="49" charset="0"/>
              </a:rPr>
              <a:t>() const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</a:t>
            </a:r>
            <a:r>
              <a:rPr lang="en-US" sz="1200" b="1" dirty="0" err="1">
                <a:latin typeface="Consolas" panose="020B0609020204030204" pitchFamily="49" charset="0"/>
              </a:rPr>
              <a:t>ostringstream</a:t>
            </a:r>
            <a:r>
              <a:rPr lang="en-US" sz="1200" b="1" dirty="0">
                <a:latin typeface="Consolas" panose="020B0609020204030204" pitchFamily="49" charset="0"/>
              </a:rPr>
              <a:t> </a:t>
            </a:r>
            <a:r>
              <a:rPr lang="en-US" sz="1200" b="1" dirty="0" err="1">
                <a:latin typeface="Consolas" panose="020B0609020204030204" pitchFamily="49" charset="0"/>
              </a:rPr>
              <a:t>os</a:t>
            </a:r>
            <a:r>
              <a:rPr lang="en-US" sz="1200" b="1" dirty="0">
                <a:latin typeface="Consolas" panose="020B0609020204030204" pitchFamily="49" charset="0"/>
              </a:rPr>
              <a:t>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</a:t>
            </a:r>
            <a:r>
              <a:rPr lang="en-US" sz="1200" b="1" dirty="0" err="1">
                <a:latin typeface="Consolas" panose="020B0609020204030204" pitchFamily="49" charset="0"/>
              </a:rPr>
              <a:t>os</a:t>
            </a:r>
            <a:r>
              <a:rPr lang="en-US" sz="1200" b="1" dirty="0">
                <a:latin typeface="Consolas" panose="020B0609020204030204" pitchFamily="49" charset="0"/>
              </a:rPr>
              <a:t> &lt;&lt; "Name = " &lt;&lt; name;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return </a:t>
            </a:r>
            <a:r>
              <a:rPr lang="en-US" sz="1200" b="1" dirty="0" err="1">
                <a:latin typeface="Consolas" panose="020B0609020204030204" pitchFamily="49" charset="0"/>
              </a:rPr>
              <a:t>os.str</a:t>
            </a:r>
            <a:r>
              <a:rPr lang="en-US" sz="12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};</a:t>
            </a:r>
          </a:p>
          <a:p>
            <a:endParaRPr lang="en-US" sz="1200" b="1" dirty="0">
              <a:latin typeface="Consolas" panose="020B0609020204030204" pitchFamily="49" charset="0"/>
            </a:endParaRPr>
          </a:p>
          <a:p>
            <a:endParaRPr lang="en-US" sz="12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int main(int </a:t>
            </a:r>
            <a:r>
              <a:rPr lang="en-US" sz="1200" b="1" dirty="0" err="1">
                <a:latin typeface="Consolas" panose="020B0609020204030204" pitchFamily="49" charset="0"/>
              </a:rPr>
              <a:t>argc</a:t>
            </a:r>
            <a:r>
              <a:rPr lang="en-US" sz="1200" b="1" dirty="0">
                <a:latin typeface="Consolas" panose="020B0609020204030204" pitchFamily="49" charset="0"/>
              </a:rPr>
              <a:t>, char* </a:t>
            </a:r>
            <a:r>
              <a:rPr lang="en-US" sz="1200" b="1" dirty="0" err="1">
                <a:latin typeface="Consolas" panose="020B0609020204030204" pitchFamily="49" charset="0"/>
              </a:rPr>
              <a:t>argv</a:t>
            </a:r>
            <a:r>
              <a:rPr lang="en-US" sz="1200" b="1" dirty="0">
                <a:latin typeface="Consolas" panose="020B0609020204030204" pitchFamily="49" charset="0"/>
              </a:rPr>
              <a:t>[])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Dog rover("Rover");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cout &lt;&lt; </a:t>
            </a:r>
            <a:r>
              <a:rPr lang="en-US" sz="1200" b="1" dirty="0" err="1">
                <a:latin typeface="Consolas" panose="020B0609020204030204" pitchFamily="49" charset="0"/>
              </a:rPr>
              <a:t>endl</a:t>
            </a:r>
            <a:r>
              <a:rPr lang="en-US" sz="1200" b="1" dirty="0">
                <a:latin typeface="Consolas" panose="020B0609020204030204" pitchFamily="49" charset="0"/>
              </a:rPr>
              <a:t> &lt;&lt; </a:t>
            </a:r>
            <a:r>
              <a:rPr lang="en-US" sz="1200" b="1" dirty="0" err="1">
                <a:latin typeface="Consolas" panose="020B0609020204030204" pitchFamily="49" charset="0"/>
              </a:rPr>
              <a:t>rover.toString</a:t>
            </a:r>
            <a:r>
              <a:rPr lang="en-US" sz="12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return 0;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4015078" y="2183295"/>
            <a:ext cx="6602121" cy="631025"/>
          </a:xfrm>
          <a:prstGeom prst="borderCallout1">
            <a:avLst>
              <a:gd name="adj1" fmla="val 49185"/>
              <a:gd name="adj2" fmla="val -998"/>
              <a:gd name="adj3" fmla="val 109167"/>
              <a:gd name="adj4" fmla="val -301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instance variables - each class instance (object) has its own storage, usually private to hide implementation details.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4299340" y="2899203"/>
            <a:ext cx="6297538" cy="631026"/>
          </a:xfrm>
          <a:prstGeom prst="borderCallout1">
            <a:avLst>
              <a:gd name="adj1" fmla="val 49968"/>
              <a:gd name="adj2" fmla="val 325"/>
              <a:gd name="adj3" fmla="val 61734"/>
              <a:gd name="adj4" fmla="val -179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A class constructor is a public method called when an instance of the class is instantiated.</a:t>
            </a:r>
          </a:p>
        </p:txBody>
      </p:sp>
      <p:sp>
        <p:nvSpPr>
          <p:cNvPr id="15" name="Line Callout 1 14"/>
          <p:cNvSpPr/>
          <p:nvPr/>
        </p:nvSpPr>
        <p:spPr>
          <a:xfrm>
            <a:off x="3535680" y="1353536"/>
            <a:ext cx="7081521" cy="749521"/>
          </a:xfrm>
          <a:prstGeom prst="borderCallout1">
            <a:avLst>
              <a:gd name="adj1" fmla="val 49185"/>
              <a:gd name="adj2" fmla="val -998"/>
              <a:gd name="adj3" fmla="val 129503"/>
              <a:gd name="adj4" fmla="val -28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A class is a data type and a pattern for creating objects.</a:t>
            </a:r>
          </a:p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A class definition describes the names of the class operations and the internal data contents (the data members).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5379468" y="5069016"/>
            <a:ext cx="5216816" cy="777038"/>
          </a:xfrm>
          <a:prstGeom prst="borderCallout1">
            <a:avLst>
              <a:gd name="adj1" fmla="val 49185"/>
              <a:gd name="adj2" fmla="val -998"/>
              <a:gd name="adj3" fmla="val -142721"/>
              <a:gd name="adj4" fmla="val -48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Member functions (usually public) operate on any object of the class of which it is a member and have access to all the data members of the class object.</a:t>
            </a:r>
          </a:p>
        </p:txBody>
      </p:sp>
      <p:sp>
        <p:nvSpPr>
          <p:cNvPr id="10" name="Line Callout 1 15">
            <a:extLst>
              <a:ext uri="{FF2B5EF4-FFF2-40B4-BE49-F238E27FC236}">
                <a16:creationId xmlns:a16="http://schemas.microsoft.com/office/drawing/2014/main" id="{CA1FD05E-9365-5D49-DD4D-FE34541E5B51}"/>
              </a:ext>
            </a:extLst>
          </p:cNvPr>
          <p:cNvSpPr/>
          <p:nvPr/>
        </p:nvSpPr>
        <p:spPr>
          <a:xfrm>
            <a:off x="5640287" y="5943600"/>
            <a:ext cx="4940504" cy="477520"/>
          </a:xfrm>
          <a:prstGeom prst="borderCallout1">
            <a:avLst>
              <a:gd name="adj1" fmla="val 49185"/>
              <a:gd name="adj2" fmla="val -998"/>
              <a:gd name="adj3" fmla="val -32934"/>
              <a:gd name="adj4" fmla="val -617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An object is instantiated by calling a constructor.</a:t>
            </a:r>
          </a:p>
        </p:txBody>
      </p:sp>
      <p:sp>
        <p:nvSpPr>
          <p:cNvPr id="13" name="Line Callout 1 13">
            <a:extLst>
              <a:ext uri="{FF2B5EF4-FFF2-40B4-BE49-F238E27FC236}">
                <a16:creationId xmlns:a16="http://schemas.microsoft.com/office/drawing/2014/main" id="{D4D37543-F4D6-4FDF-F79B-1D73AFA4D410}"/>
              </a:ext>
            </a:extLst>
          </p:cNvPr>
          <p:cNvSpPr/>
          <p:nvPr/>
        </p:nvSpPr>
        <p:spPr>
          <a:xfrm>
            <a:off x="4675242" y="3630670"/>
            <a:ext cx="5905549" cy="631026"/>
          </a:xfrm>
          <a:prstGeom prst="borderCallout1">
            <a:avLst>
              <a:gd name="adj1" fmla="val 49968"/>
              <a:gd name="adj2" fmla="val 325"/>
              <a:gd name="adj3" fmla="val -28431"/>
              <a:gd name="adj4" fmla="val -37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A class destructor is a public method called when an instance of the class is deleted.</a:t>
            </a:r>
          </a:p>
        </p:txBody>
      </p:sp>
      <p:sp>
        <p:nvSpPr>
          <p:cNvPr id="17" name="Line Callout 1 13">
            <a:extLst>
              <a:ext uri="{FF2B5EF4-FFF2-40B4-BE49-F238E27FC236}">
                <a16:creationId xmlns:a16="http://schemas.microsoft.com/office/drawing/2014/main" id="{08D2A4DE-C8DE-52C3-DE9C-19B4F144BBF4}"/>
              </a:ext>
            </a:extLst>
          </p:cNvPr>
          <p:cNvSpPr/>
          <p:nvPr/>
        </p:nvSpPr>
        <p:spPr>
          <a:xfrm>
            <a:off x="4995350" y="4340444"/>
            <a:ext cx="5585440" cy="631026"/>
          </a:xfrm>
          <a:prstGeom prst="borderCallout1">
            <a:avLst>
              <a:gd name="adj1" fmla="val 49968"/>
              <a:gd name="adj2" fmla="val 325"/>
              <a:gd name="adj3" fmla="val -154017"/>
              <a:gd name="adj4" fmla="val -44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EVERY CLASS HAS AT LEAST ONE CONSTRUCTOR / DESTRUCTOR!</a:t>
            </a:r>
          </a:p>
        </p:txBody>
      </p:sp>
    </p:spTree>
    <p:extLst>
      <p:ext uri="{BB962C8B-B14F-4D97-AF65-F5344CB8AC3E}">
        <p14:creationId xmlns:p14="http://schemas.microsoft.com/office/powerpoint/2010/main" val="32027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0" grpId="0" animBg="1"/>
      <p:bldP spid="13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Operators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Software Design (06)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809" y="1279716"/>
            <a:ext cx="5115478" cy="548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onsolas" panose="020B0609020204030204" pitchFamily="49" charset="0"/>
              </a:rPr>
              <a:t>#include &lt;iostream&gt;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#include &lt;string&gt;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#include &lt;sstream&gt;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using namespace std;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100" b="1" dirty="0">
                <a:latin typeface="Consolas" panose="020B0609020204030204" pitchFamily="49" charset="0"/>
              </a:rPr>
              <a:t>class Dog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private: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   string name;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   int legs;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   Dog(string n) : name(n), legs(4) {}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   ~Dog() = default;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100" b="1" dirty="0">
                <a:latin typeface="Consolas" panose="020B0609020204030204" pitchFamily="49" charset="0"/>
              </a:rPr>
              <a:t>   Dog&amp; operator--() { --legs; return *this; }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   Dog&amp; operator()(string n) { name = n; return *this; }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100" b="1" dirty="0">
                <a:latin typeface="Consolas" panose="020B0609020204030204" pitchFamily="49" charset="0"/>
              </a:rPr>
              <a:t>   string </a:t>
            </a:r>
            <a:r>
              <a:rPr lang="en-US" sz="1100" b="1" dirty="0" err="1">
                <a:latin typeface="Consolas" panose="020B0609020204030204" pitchFamily="49" charset="0"/>
              </a:rPr>
              <a:t>toString</a:t>
            </a:r>
            <a:r>
              <a:rPr lang="en-US" sz="1100" b="1" dirty="0">
                <a:latin typeface="Consolas" panose="020B0609020204030204" pitchFamily="49" charset="0"/>
              </a:rPr>
              <a:t>() const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      </a:t>
            </a:r>
            <a:r>
              <a:rPr lang="en-US" sz="1100" b="1" dirty="0" err="1">
                <a:latin typeface="Consolas" panose="020B0609020204030204" pitchFamily="49" charset="0"/>
              </a:rPr>
              <a:t>ostringstream</a:t>
            </a:r>
            <a:r>
              <a:rPr lang="en-US" sz="1100" b="1" dirty="0">
                <a:latin typeface="Consolas" panose="020B0609020204030204" pitchFamily="49" charset="0"/>
              </a:rPr>
              <a:t> </a:t>
            </a:r>
            <a:r>
              <a:rPr lang="en-US" sz="1100" b="1" dirty="0" err="1">
                <a:latin typeface="Consolas" panose="020B0609020204030204" pitchFamily="49" charset="0"/>
              </a:rPr>
              <a:t>os</a:t>
            </a:r>
            <a:r>
              <a:rPr lang="en-US" sz="1100" b="1" dirty="0">
                <a:latin typeface="Consolas" panose="020B0609020204030204" pitchFamily="49" charset="0"/>
              </a:rPr>
              <a:t>;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      </a:t>
            </a:r>
            <a:r>
              <a:rPr lang="en-US" sz="1100" b="1" dirty="0" err="1">
                <a:latin typeface="Consolas" panose="020B0609020204030204" pitchFamily="49" charset="0"/>
              </a:rPr>
              <a:t>os</a:t>
            </a:r>
            <a:r>
              <a:rPr lang="en-US" sz="1100" b="1" dirty="0">
                <a:latin typeface="Consolas" panose="020B0609020204030204" pitchFamily="49" charset="0"/>
              </a:rPr>
              <a:t> &lt;&lt; "Name = " &lt;&lt; name &lt;&lt; " legs = " &lt;&lt; legs;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      return </a:t>
            </a:r>
            <a:r>
              <a:rPr lang="en-US" sz="1100" b="1" dirty="0" err="1">
                <a:latin typeface="Consolas" panose="020B0609020204030204" pitchFamily="49" charset="0"/>
              </a:rPr>
              <a:t>os.str</a:t>
            </a:r>
            <a:r>
              <a:rPr lang="en-US" sz="11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};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100" b="1" dirty="0">
                <a:latin typeface="Consolas" panose="020B0609020204030204" pitchFamily="49" charset="0"/>
              </a:rPr>
              <a:t>int main(int </a:t>
            </a:r>
            <a:r>
              <a:rPr lang="en-US" sz="1100" b="1" dirty="0" err="1">
                <a:latin typeface="Consolas" panose="020B0609020204030204" pitchFamily="49" charset="0"/>
              </a:rPr>
              <a:t>argc</a:t>
            </a:r>
            <a:r>
              <a:rPr lang="en-US" sz="1100" b="1" dirty="0">
                <a:latin typeface="Consolas" panose="020B0609020204030204" pitchFamily="49" charset="0"/>
              </a:rPr>
              <a:t>, char* </a:t>
            </a:r>
            <a:r>
              <a:rPr lang="en-US" sz="1100" b="1" dirty="0" err="1">
                <a:latin typeface="Consolas" panose="020B0609020204030204" pitchFamily="49" charset="0"/>
              </a:rPr>
              <a:t>argv</a:t>
            </a:r>
            <a:r>
              <a:rPr lang="en-US" sz="1100" b="1" dirty="0">
                <a:latin typeface="Consolas" panose="020B0609020204030204" pitchFamily="49" charset="0"/>
              </a:rPr>
              <a:t>[])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   Dog rover("Rover");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   cout &lt;&lt; </a:t>
            </a:r>
            <a:r>
              <a:rPr lang="en-US" sz="1100" b="1" dirty="0" err="1">
                <a:latin typeface="Consolas" panose="020B0609020204030204" pitchFamily="49" charset="0"/>
              </a:rPr>
              <a:t>rover.toString</a:t>
            </a:r>
            <a:r>
              <a:rPr lang="en-US" sz="1100" b="1" dirty="0">
                <a:latin typeface="Consolas" panose="020B0609020204030204" pitchFamily="49" charset="0"/>
              </a:rPr>
              <a:t>() &lt;&lt; </a:t>
            </a:r>
            <a:r>
              <a:rPr lang="en-US" sz="1100" b="1" dirty="0" err="1">
                <a:latin typeface="Consolas" panose="020B0609020204030204" pitchFamily="49" charset="0"/>
              </a:rPr>
              <a:t>endl</a:t>
            </a:r>
            <a:r>
              <a:rPr lang="en-US" sz="1100" b="1" dirty="0">
                <a:latin typeface="Consolas" panose="020B0609020204030204" pitchFamily="49" charset="0"/>
              </a:rPr>
              <a:t>;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   --rover;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   cout &lt;&lt; rover("Butch").</a:t>
            </a:r>
            <a:r>
              <a:rPr lang="en-US" sz="1100" b="1" dirty="0" err="1">
                <a:latin typeface="Consolas" panose="020B0609020204030204" pitchFamily="49" charset="0"/>
              </a:rPr>
              <a:t>toString</a:t>
            </a:r>
            <a:r>
              <a:rPr lang="en-US" sz="1100" b="1" dirty="0">
                <a:latin typeface="Consolas" panose="020B0609020204030204" pitchFamily="49" charset="0"/>
              </a:rPr>
              <a:t>() &lt;&lt; </a:t>
            </a:r>
            <a:r>
              <a:rPr lang="en-US" sz="1100" b="1" dirty="0" err="1">
                <a:latin typeface="Consolas" panose="020B0609020204030204" pitchFamily="49" charset="0"/>
              </a:rPr>
              <a:t>endl</a:t>
            </a:r>
            <a:r>
              <a:rPr lang="en-US" sz="1100" b="1" dirty="0">
                <a:latin typeface="Consolas" panose="020B0609020204030204" pitchFamily="49" charset="0"/>
              </a:rPr>
              <a:t>;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   return 0;</a:t>
            </a:r>
          </a:p>
          <a:p>
            <a:r>
              <a:rPr lang="en-US" sz="11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5301334" y="2183295"/>
            <a:ext cx="5303520" cy="457200"/>
          </a:xfrm>
          <a:prstGeom prst="borderCallout1">
            <a:avLst>
              <a:gd name="adj1" fmla="val 49185"/>
              <a:gd name="adj2" fmla="val -998"/>
              <a:gd name="adj3" fmla="val 140118"/>
              <a:gd name="adj4" fmla="val -382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Initialization list of Dog object.</a:t>
            </a:r>
          </a:p>
        </p:txBody>
      </p:sp>
      <p:sp>
        <p:nvSpPr>
          <p:cNvPr id="14" name="Line Callout 1 13"/>
          <p:cNvSpPr/>
          <p:nvPr/>
        </p:nvSpPr>
        <p:spPr>
          <a:xfrm>
            <a:off x="5363970" y="4127908"/>
            <a:ext cx="5303520" cy="457200"/>
          </a:xfrm>
          <a:prstGeom prst="borderCallout1">
            <a:avLst>
              <a:gd name="adj1" fmla="val 49968"/>
              <a:gd name="adj2" fmla="val 325"/>
              <a:gd name="adj3" fmla="val -37922"/>
              <a:gd name="adj4" fmla="val -16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Function operator renames a Dog object.</a:t>
            </a:r>
          </a:p>
        </p:txBody>
      </p:sp>
      <p:sp>
        <p:nvSpPr>
          <p:cNvPr id="16" name="Line Callout 1 15"/>
          <p:cNvSpPr/>
          <p:nvPr/>
        </p:nvSpPr>
        <p:spPr>
          <a:xfrm>
            <a:off x="5363973" y="5555081"/>
            <a:ext cx="5303520" cy="457200"/>
          </a:xfrm>
          <a:prstGeom prst="borderCallout1">
            <a:avLst>
              <a:gd name="adj1" fmla="val 52612"/>
              <a:gd name="adj2" fmla="val -147"/>
              <a:gd name="adj3" fmla="val 135372"/>
              <a:gd name="adj4" fmla="val -517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Rename object before calling </a:t>
            </a:r>
            <a:r>
              <a:rPr lang="en-US" sz="1600" b="1" dirty="0" err="1">
                <a:solidFill>
                  <a:schemeClr val="bg1"/>
                </a:solidFill>
              </a:rPr>
              <a:t>toString</a:t>
            </a:r>
            <a:r>
              <a:rPr lang="en-US" sz="1600" b="1" dirty="0">
                <a:solidFill>
                  <a:schemeClr val="bg1"/>
                </a:solidFill>
              </a:rPr>
              <a:t> function.</a:t>
            </a:r>
          </a:p>
        </p:txBody>
      </p:sp>
      <p:sp>
        <p:nvSpPr>
          <p:cNvPr id="17" name="Line Callout 1 13">
            <a:extLst>
              <a:ext uri="{FF2B5EF4-FFF2-40B4-BE49-F238E27FC236}">
                <a16:creationId xmlns:a16="http://schemas.microsoft.com/office/drawing/2014/main" id="{08D2A4DE-C8DE-52C3-DE9C-19B4F144BBF4}"/>
              </a:ext>
            </a:extLst>
          </p:cNvPr>
          <p:cNvSpPr/>
          <p:nvPr/>
        </p:nvSpPr>
        <p:spPr>
          <a:xfrm>
            <a:off x="5363971" y="4839172"/>
            <a:ext cx="5303520" cy="457200"/>
          </a:xfrm>
          <a:prstGeom prst="borderCallout1">
            <a:avLst>
              <a:gd name="adj1" fmla="val 49968"/>
              <a:gd name="adj2" fmla="val 325"/>
              <a:gd name="adj3" fmla="val 273011"/>
              <a:gd name="adj4" fmla="val -723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Decrement number of Rover legs.</a:t>
            </a:r>
          </a:p>
        </p:txBody>
      </p:sp>
      <p:sp>
        <p:nvSpPr>
          <p:cNvPr id="18" name="Line Callout 1 13">
            <a:extLst>
              <a:ext uri="{FF2B5EF4-FFF2-40B4-BE49-F238E27FC236}">
                <a16:creationId xmlns:a16="http://schemas.microsoft.com/office/drawing/2014/main" id="{38848160-0911-ED42-1E97-A5FA348CAAEC}"/>
              </a:ext>
            </a:extLst>
          </p:cNvPr>
          <p:cNvSpPr/>
          <p:nvPr/>
        </p:nvSpPr>
        <p:spPr>
          <a:xfrm>
            <a:off x="5301334" y="3088692"/>
            <a:ext cx="5303520" cy="457200"/>
          </a:xfrm>
          <a:prstGeom prst="borderCallout1">
            <a:avLst>
              <a:gd name="adj1" fmla="val 49968"/>
              <a:gd name="adj2" fmla="val 325"/>
              <a:gd name="adj3" fmla="val 111464"/>
              <a:gd name="adj4" fmla="val -326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en-US" sz="1600" b="1" dirty="0">
                <a:solidFill>
                  <a:schemeClr val="bg1"/>
                </a:solidFill>
              </a:rPr>
              <a:t>Pre-decrement operator decrements number of legs.</a:t>
            </a:r>
          </a:p>
        </p:txBody>
      </p:sp>
    </p:spTree>
    <p:extLst>
      <p:ext uri="{BB962C8B-B14F-4D97-AF65-F5344CB8AC3E}">
        <p14:creationId xmlns:p14="http://schemas.microsoft.com/office/powerpoint/2010/main" val="260682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Friendship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94400" y="1490642"/>
            <a:ext cx="451581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class </a:t>
            </a:r>
            <a:r>
              <a:rPr lang="en-US" sz="1400" b="1" dirty="0" err="1">
                <a:latin typeface="Consolas" panose="020B0609020204030204" pitchFamily="49" charset="0"/>
              </a:rPr>
              <a:t>MyClass</a:t>
            </a:r>
            <a:endParaRPr lang="en-US" sz="1400" b="1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private: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string name;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</a:t>
            </a:r>
            <a:r>
              <a:rPr lang="en-US" sz="1400" b="1" dirty="0" err="1">
                <a:latin typeface="Consolas" panose="020B0609020204030204" pitchFamily="49" charset="0"/>
              </a:rPr>
              <a:t>MyClass</a:t>
            </a:r>
            <a:r>
              <a:rPr lang="en-US" sz="1400" b="1" dirty="0">
                <a:latin typeface="Consolas" panose="020B0609020204030204" pitchFamily="49" charset="0"/>
              </a:rPr>
              <a:t>(const string n) : name(n) {}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~</a:t>
            </a:r>
            <a:r>
              <a:rPr lang="en-US" sz="1400" b="1" dirty="0" err="1">
                <a:latin typeface="Consolas" panose="020B0609020204030204" pitchFamily="49" charset="0"/>
              </a:rPr>
              <a:t>MyClass</a:t>
            </a:r>
            <a:r>
              <a:rPr lang="en-US" sz="1400" b="1" dirty="0">
                <a:latin typeface="Consolas" panose="020B0609020204030204" pitchFamily="49" charset="0"/>
              </a:rPr>
              <a:t>() = default;</a:t>
            </a:r>
          </a:p>
          <a:p>
            <a:endParaRPr lang="en-US" sz="1400" b="1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   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friend ostream&amp; operator&lt;&lt;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(ostream&amp; lhs, const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MyClass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&amp;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rhs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   lhs &lt;&lt; "</a:t>
            </a:r>
            <a:r>
              <a:rPr lang="en-US" sz="1400" b="1" dirty="0" err="1">
                <a:latin typeface="Consolas" panose="020B0609020204030204" pitchFamily="49" charset="0"/>
              </a:rPr>
              <a:t>MyClass</a:t>
            </a:r>
            <a:r>
              <a:rPr lang="en-US" sz="1400" b="1" dirty="0">
                <a:latin typeface="Consolas" panose="020B0609020204030204" pitchFamily="49" charset="0"/>
              </a:rPr>
              <a:t>(" &lt;&lt; rhs.name &lt;&lt; ")";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   return lhs;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518" y="1425260"/>
            <a:ext cx="56186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class </a:t>
            </a:r>
            <a:r>
              <a:rPr lang="en-US" sz="1400" b="1" dirty="0" err="1">
                <a:latin typeface="Consolas" panose="020B0609020204030204" pitchFamily="49" charset="0"/>
              </a:rPr>
              <a:t>MyClass</a:t>
            </a:r>
            <a:endParaRPr lang="en-US" sz="1400" b="1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private: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string name;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</a:t>
            </a:r>
            <a:r>
              <a:rPr lang="en-US" sz="1400" b="1" dirty="0" err="1">
                <a:latin typeface="Consolas" panose="020B0609020204030204" pitchFamily="49" charset="0"/>
              </a:rPr>
              <a:t>MyClass</a:t>
            </a:r>
            <a:r>
              <a:rPr lang="en-US" sz="1400" b="1" dirty="0">
                <a:latin typeface="Consolas" panose="020B0609020204030204" pitchFamily="49" charset="0"/>
              </a:rPr>
              <a:t>(const string n) : name(n) {}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~</a:t>
            </a:r>
            <a:r>
              <a:rPr lang="en-US" sz="1400" b="1" dirty="0" err="1">
                <a:latin typeface="Consolas" panose="020B0609020204030204" pitchFamily="49" charset="0"/>
              </a:rPr>
              <a:t>MyClass</a:t>
            </a:r>
            <a:r>
              <a:rPr lang="en-US" sz="1400" b="1" dirty="0">
                <a:latin typeface="Consolas" panose="020B0609020204030204" pitchFamily="49" charset="0"/>
              </a:rPr>
              <a:t>() = default;</a:t>
            </a:r>
          </a:p>
          <a:p>
            <a:endParaRPr lang="en-US" sz="1400" b="1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   string </a:t>
            </a:r>
            <a:r>
              <a:rPr lang="en-US" sz="1400" b="1" dirty="0" err="1">
                <a:latin typeface="Consolas" panose="020B0609020204030204" pitchFamily="49" charset="0"/>
              </a:rPr>
              <a:t>toString</a:t>
            </a:r>
            <a:r>
              <a:rPr lang="en-US" sz="1400" b="1" dirty="0">
                <a:latin typeface="Consolas" panose="020B0609020204030204" pitchFamily="49" charset="0"/>
              </a:rPr>
              <a:t>() const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   </a:t>
            </a:r>
            <a:r>
              <a:rPr lang="en-US" sz="1400" b="1" dirty="0" err="1">
                <a:latin typeface="Consolas" panose="020B0609020204030204" pitchFamily="49" charset="0"/>
              </a:rPr>
              <a:t>ostringstream</a:t>
            </a:r>
            <a:r>
              <a:rPr lang="en-US" sz="1400" b="1" dirty="0">
                <a:latin typeface="Consolas" panose="020B0609020204030204" pitchFamily="49" charset="0"/>
              </a:rPr>
              <a:t> out;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   out &lt;&lt; "</a:t>
            </a:r>
            <a:r>
              <a:rPr lang="en-US" sz="1400" b="1" dirty="0" err="1">
                <a:latin typeface="Consolas" panose="020B0609020204030204" pitchFamily="49" charset="0"/>
              </a:rPr>
              <a:t>MyClass</a:t>
            </a:r>
            <a:r>
              <a:rPr lang="en-US" sz="1400" b="1" dirty="0">
                <a:latin typeface="Consolas" panose="020B0609020204030204" pitchFamily="49" charset="0"/>
              </a:rPr>
              <a:t>(" &lt;&lt; name &lt;&lt; ")";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   return </a:t>
            </a:r>
            <a:r>
              <a:rPr lang="en-US" sz="1400" b="1" dirty="0" err="1">
                <a:latin typeface="Consolas" panose="020B0609020204030204" pitchFamily="49" charset="0"/>
              </a:rPr>
              <a:t>out.str</a:t>
            </a:r>
            <a:r>
              <a:rPr lang="en-US" sz="1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}</a:t>
            </a:r>
          </a:p>
          <a:p>
            <a:endParaRPr lang="en-US" sz="1400" b="1" dirty="0">
              <a:latin typeface="Consolas" panose="020B0609020204030204" pitchFamily="49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   friend ostream&amp; operator&lt;&lt;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      (ostream&amp;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lhs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, const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MyClass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&amp;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rhs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};</a:t>
            </a:r>
          </a:p>
          <a:p>
            <a:endParaRPr lang="en-US" sz="1400" b="1" dirty="0">
              <a:latin typeface="Consolas" panose="020B0609020204030204" pitchFamily="49" charset="0"/>
            </a:endParaRPr>
          </a:p>
          <a:p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ostream&amp; operator&lt;&lt;(ostream&amp;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lhs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, const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MyClass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&amp;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rhs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  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lhs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 &lt;&lt; "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MyClass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(" &lt;&lt; rhs.name &lt;&lt; ")";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   return </a:t>
            </a:r>
            <a:r>
              <a:rPr lang="en-US" sz="1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lhs</a:t>
            </a:r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400" b="1" dirty="0">
                <a:solidFill>
                  <a:srgbClr val="FF0000"/>
                </a:solidFill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6284267" y="5557520"/>
            <a:ext cx="4515813" cy="1009026"/>
          </a:xfrm>
          <a:prstGeom prst="borderCallout1">
            <a:avLst>
              <a:gd name="adj1" fmla="val 46318"/>
              <a:gd name="adj2" fmla="val -957"/>
              <a:gd name="adj3" fmla="val 55592"/>
              <a:gd name="adj4" fmla="val -378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A friend function of a class has the same access privileges to private and protected data as the class member functions.</a:t>
            </a:r>
          </a:p>
        </p:txBody>
      </p:sp>
      <p:sp>
        <p:nvSpPr>
          <p:cNvPr id="11" name="Line Callout 1 6">
            <a:extLst>
              <a:ext uri="{FF2B5EF4-FFF2-40B4-BE49-F238E27FC236}">
                <a16:creationId xmlns:a16="http://schemas.microsoft.com/office/drawing/2014/main" id="{DB9C3D60-A9BD-4105-C6CD-6C8626581456}"/>
              </a:ext>
            </a:extLst>
          </p:cNvPr>
          <p:cNvSpPr/>
          <p:nvPr/>
        </p:nvSpPr>
        <p:spPr>
          <a:xfrm flipH="1">
            <a:off x="6284265" y="4814629"/>
            <a:ext cx="4515813" cy="630000"/>
          </a:xfrm>
          <a:prstGeom prst="borderCallout1">
            <a:avLst>
              <a:gd name="adj1" fmla="val 48207"/>
              <a:gd name="adj2" fmla="val 100499"/>
              <a:gd name="adj3" fmla="val 5600"/>
              <a:gd name="adj4" fmla="val 159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Friendship is granted to an ostream insertion operator function.</a:t>
            </a:r>
          </a:p>
        </p:txBody>
      </p:sp>
    </p:spTree>
    <p:extLst>
      <p:ext uri="{BB962C8B-B14F-4D97-AF65-F5344CB8AC3E}">
        <p14:creationId xmlns:p14="http://schemas.microsoft.com/office/powerpoint/2010/main" val="70350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8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7469" y="1228608"/>
            <a:ext cx="81534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</a:rPr>
              <a:t>#include &lt;iostream&gt;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#include &lt;string&gt;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#include &lt;sstream&gt;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using namespace std;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class Dog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private: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string name;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Dog(string n) : name(n) {}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~Dog() = default;</a:t>
            </a:r>
          </a:p>
          <a:p>
            <a:endParaRPr lang="en-US" sz="1400" b="1" dirty="0">
              <a:latin typeface="Consolas" panose="020B0609020204030204" pitchFamily="49" charset="0"/>
            </a:endParaRPr>
          </a:p>
          <a:p>
            <a:endParaRPr lang="en-US" sz="1400" b="1" dirty="0">
              <a:latin typeface="Consolas" panose="020B0609020204030204" pitchFamily="49" charset="0"/>
            </a:endParaRPr>
          </a:p>
          <a:p>
            <a:endParaRPr lang="en-US" sz="1400" b="1" dirty="0">
              <a:latin typeface="Consolas" panose="020B0609020204030204" pitchFamily="49" charset="0"/>
            </a:endParaRPr>
          </a:p>
          <a:p>
            <a:endParaRPr lang="en-US" sz="1400" b="1" dirty="0">
              <a:latin typeface="Consolas" panose="020B0609020204030204" pitchFamily="49" charset="0"/>
            </a:endParaRPr>
          </a:p>
          <a:p>
            <a:endParaRPr lang="en-US" sz="1400" b="1" dirty="0">
              <a:latin typeface="Consolas" panose="020B0609020204030204" pitchFamily="49" charset="0"/>
            </a:endParaRPr>
          </a:p>
          <a:p>
            <a:endParaRPr lang="en-US" sz="1400" b="1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};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</a:rPr>
              <a:t>int main(int </a:t>
            </a:r>
            <a:r>
              <a:rPr lang="en-US" sz="1400" b="1" dirty="0" err="1">
                <a:latin typeface="Consolas" panose="020B0609020204030204" pitchFamily="49" charset="0"/>
              </a:rPr>
              <a:t>argc</a:t>
            </a:r>
            <a:r>
              <a:rPr lang="en-US" sz="1400" b="1" dirty="0">
                <a:latin typeface="Consolas" panose="020B0609020204030204" pitchFamily="49" charset="0"/>
              </a:rPr>
              <a:t>, char* </a:t>
            </a:r>
            <a:r>
              <a:rPr lang="en-US" sz="1400" b="1" dirty="0" err="1">
                <a:latin typeface="Consolas" panose="020B0609020204030204" pitchFamily="49" charset="0"/>
              </a:rPr>
              <a:t>argv</a:t>
            </a:r>
            <a:r>
              <a:rPr lang="en-US" sz="1400" b="1" dirty="0">
                <a:latin typeface="Consolas" panose="020B0609020204030204" pitchFamily="49" charset="0"/>
              </a:rPr>
              <a:t>[])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Dog rover("Rover");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cout &lt;&lt; rover &lt;&lt; </a:t>
            </a:r>
            <a:r>
              <a:rPr lang="en-US" sz="1400" b="1" dirty="0" err="1">
                <a:latin typeface="Consolas" panose="020B0609020204030204" pitchFamily="49" charset="0"/>
              </a:rPr>
              <a:t>endl</a:t>
            </a:r>
            <a:r>
              <a:rPr lang="en-US" sz="1400" b="1" dirty="0">
                <a:latin typeface="Consolas" panose="020B0609020204030204" pitchFamily="49" charset="0"/>
              </a:rPr>
              <a:t>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   return 0;</a:t>
            </a:r>
          </a:p>
          <a:p>
            <a:r>
              <a:rPr lang="en-US" sz="1400" b="1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7229849-98E9-4F5E-A2E5-2FECDA04BFF1}"/>
              </a:ext>
            </a:extLst>
          </p:cNvPr>
          <p:cNvGrpSpPr/>
          <p:nvPr/>
        </p:nvGrpSpPr>
        <p:grpSpPr>
          <a:xfrm>
            <a:off x="1091531" y="4859672"/>
            <a:ext cx="2251109" cy="1169551"/>
            <a:chOff x="1217081" y="4409525"/>
            <a:chExt cx="2251109" cy="1169551"/>
          </a:xfrm>
        </p:grpSpPr>
        <p:sp>
          <p:nvSpPr>
            <p:cNvPr id="16" name="Line Callout 1 10">
              <a:extLst>
                <a:ext uri="{FF2B5EF4-FFF2-40B4-BE49-F238E27FC236}">
                  <a16:creationId xmlns:a16="http://schemas.microsoft.com/office/drawing/2014/main" id="{10617E91-4A42-41F8-9B6B-328142BFCBCB}"/>
                </a:ext>
              </a:extLst>
            </p:cNvPr>
            <p:cNvSpPr/>
            <p:nvPr/>
          </p:nvSpPr>
          <p:spPr>
            <a:xfrm>
              <a:off x="1217081" y="4409525"/>
              <a:ext cx="2251109" cy="474675"/>
            </a:xfrm>
            <a:prstGeom prst="borderCallout1">
              <a:avLst>
                <a:gd name="adj1" fmla="val 76397"/>
                <a:gd name="adj2" fmla="val 17629"/>
                <a:gd name="adj3" fmla="val 244694"/>
                <a:gd name="adj4" fmla="val 8598"/>
              </a:avLst>
            </a:prstGeom>
            <a:ln w="38100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2000" b="1" dirty="0">
                  <a:solidFill>
                    <a:schemeClr val="bg1"/>
                  </a:solidFill>
                </a:rPr>
                <a:t>ostream </a:t>
              </a:r>
              <a:r>
                <a:rPr lang="en-US" sz="2000" b="1" dirty="0">
                  <a:solidFill>
                    <a:schemeClr val="bg1"/>
                  </a:solidFill>
                  <a:sym typeface="Symbol" panose="05050102010706020507" pitchFamily="18" charset="2"/>
                </a:rPr>
                <a:t> Dog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30107A3-BBE6-4925-8C47-A73E837C31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80650" y="4800600"/>
              <a:ext cx="661380" cy="7784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9F4194F-0D56-4179-B3F3-8C7EF25572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7481" y="4800600"/>
              <a:ext cx="688118" cy="77847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9A45487-4695-41E0-811A-5DE9CF335CD3}"/>
              </a:ext>
            </a:extLst>
          </p:cNvPr>
          <p:cNvGrpSpPr/>
          <p:nvPr/>
        </p:nvGrpSpPr>
        <p:grpSpPr>
          <a:xfrm>
            <a:off x="599053" y="1302970"/>
            <a:ext cx="8716531" cy="3700103"/>
            <a:chOff x="370840" y="1385192"/>
            <a:chExt cx="8716531" cy="370010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0511" y="1385192"/>
              <a:ext cx="1546860" cy="188976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5F42B2-BD38-48A8-8F50-48D34E05E02C}"/>
                </a:ext>
              </a:extLst>
            </p:cNvPr>
            <p:cNvSpPr/>
            <p:nvPr/>
          </p:nvSpPr>
          <p:spPr>
            <a:xfrm>
              <a:off x="370840" y="3915744"/>
              <a:ext cx="7462814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   friend ostream&amp; operator&lt;&lt; (ostream&amp; </a:t>
              </a:r>
              <a:r>
                <a:rPr lang="en-US" sz="1400" b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os</a:t>
              </a:r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, const Dog&amp; dog)</a:t>
              </a:r>
            </a:p>
            <a:p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   {</a:t>
              </a:r>
            </a:p>
            <a:p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      </a:t>
              </a:r>
              <a:r>
                <a:rPr lang="en-US" sz="1400" b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os</a:t>
              </a:r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 &lt;&lt; "Dog(" &lt;&lt; dog.name &lt;&lt; ")";</a:t>
              </a:r>
            </a:p>
            <a:p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      return </a:t>
              </a:r>
              <a:r>
                <a:rPr lang="en-US" sz="1400" b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os</a:t>
              </a:r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;</a:t>
              </a:r>
            </a:p>
            <a:p>
              <a:r>
                <a:rPr lang="en-US" sz="14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   }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Friendship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1" name="Line Callout 1 10"/>
          <p:cNvSpPr/>
          <p:nvPr/>
        </p:nvSpPr>
        <p:spPr>
          <a:xfrm>
            <a:off x="5560413" y="4440056"/>
            <a:ext cx="3684518" cy="914401"/>
          </a:xfrm>
          <a:prstGeom prst="borderCallout1">
            <a:avLst>
              <a:gd name="adj1" fmla="val 49185"/>
              <a:gd name="adj2" fmla="val -998"/>
              <a:gd name="adj3" fmla="val 20433"/>
              <a:gd name="adj4" fmla="val -871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Returns a reference to the output stream that has been modified.</a:t>
            </a:r>
          </a:p>
        </p:txBody>
      </p:sp>
      <p:sp>
        <p:nvSpPr>
          <p:cNvPr id="12" name="Line Callout 1 11"/>
          <p:cNvSpPr/>
          <p:nvPr/>
        </p:nvSpPr>
        <p:spPr>
          <a:xfrm>
            <a:off x="5174234" y="2890749"/>
            <a:ext cx="4335526" cy="851857"/>
          </a:xfrm>
          <a:prstGeom prst="borderCallout1">
            <a:avLst>
              <a:gd name="adj1" fmla="val 49185"/>
              <a:gd name="adj2" fmla="val -998"/>
              <a:gd name="adj3" fmla="val 174897"/>
              <a:gd name="adj4" fmla="val -55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The friend insertion operator function has access to Dog’ private data members.</a:t>
            </a:r>
          </a:p>
        </p:txBody>
      </p:sp>
      <p:sp>
        <p:nvSpPr>
          <p:cNvPr id="13" name="Line Callout 1 12"/>
          <p:cNvSpPr/>
          <p:nvPr/>
        </p:nvSpPr>
        <p:spPr>
          <a:xfrm>
            <a:off x="3220720" y="1818588"/>
            <a:ext cx="4490720" cy="856018"/>
          </a:xfrm>
          <a:prstGeom prst="borderCallout1">
            <a:avLst>
              <a:gd name="adj1" fmla="val 99911"/>
              <a:gd name="adj2" fmla="val 47297"/>
              <a:gd name="adj3" fmla="val 245981"/>
              <a:gd name="adj4" fmla="val 1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</a:rPr>
              <a:t>Defines an </a:t>
            </a:r>
            <a:r>
              <a:rPr lang="en-US" sz="1600" b="1" u="sng" dirty="0">
                <a:solidFill>
                  <a:schemeClr val="bg1"/>
                </a:solidFill>
              </a:rPr>
              <a:t>independent</a:t>
            </a:r>
            <a:r>
              <a:rPr lang="en-US" sz="1600" b="1" dirty="0">
                <a:solidFill>
                  <a:schemeClr val="bg1"/>
                </a:solidFill>
              </a:rPr>
              <a:t> insertion operator function that is a friend of </a:t>
            </a:r>
            <a:r>
              <a:rPr lang="en-US" sz="1600" b="1" dirty="0" err="1">
                <a:solidFill>
                  <a:schemeClr val="bg1"/>
                </a:solidFill>
              </a:rPr>
              <a:t>MyClass</a:t>
            </a:r>
            <a:r>
              <a:rPr lang="en-US" sz="16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629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3.1 Introduction to Inheritance and Class Hierarchies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462C-D640-45B3-901B-F425AA5C367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462832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3.1 Introduction to Inheritance and Class Hierarchies </a:t>
            </a:r>
          </a:p>
          <a:p>
            <a:pPr algn="ctr"/>
            <a:r>
              <a:rPr lang="en-US" sz="2100" dirty="0"/>
              <a:t>Is-a Versus Has-a Relationships </a:t>
            </a:r>
          </a:p>
          <a:p>
            <a:pPr algn="ctr"/>
            <a:r>
              <a:rPr lang="en-US" sz="2100" dirty="0"/>
              <a:t>A Base Class and a Derived Class</a:t>
            </a:r>
          </a:p>
          <a:p>
            <a:pPr algn="ctr"/>
            <a:r>
              <a:rPr lang="en-US" sz="2100" dirty="0"/>
              <a:t>Initializing Data Fields in a Derived Class</a:t>
            </a:r>
          </a:p>
          <a:p>
            <a:pPr algn="ctr"/>
            <a:r>
              <a:rPr lang="en-US" sz="2100" dirty="0"/>
              <a:t>The No-Parameter Constructor</a:t>
            </a:r>
          </a:p>
          <a:p>
            <a:pPr algn="ctr"/>
            <a:r>
              <a:rPr lang="en-US" sz="2100" dirty="0"/>
              <a:t>Protected Visibility for Base-Class Data Fields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1" y="1639132"/>
            <a:ext cx="2328657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137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 and Class Hierarchies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/>
              <a:t>Object-Oriented Programming (OOP) enables programmers to reuse previously written code saved as classes.</a:t>
            </a:r>
          </a:p>
          <a:p>
            <a:pPr lvl="1"/>
            <a:r>
              <a:rPr lang="en-US" sz="1800" dirty="0"/>
              <a:t>Code reuse reduces the time required to code new applications.</a:t>
            </a:r>
          </a:p>
          <a:p>
            <a:pPr lvl="1"/>
            <a:r>
              <a:rPr lang="en-US" sz="1800" dirty="0"/>
              <a:t>Previously written tested and debugged code enables new applications to be more reliable. </a:t>
            </a:r>
          </a:p>
          <a:p>
            <a:r>
              <a:rPr lang="en-US" sz="2000" dirty="0"/>
              <a:t>In OOP, a programmer can create a similar class by extending an existing class, rather than by writing an entirely new class.</a:t>
            </a:r>
          </a:p>
          <a:p>
            <a:pPr lvl="1"/>
            <a:r>
              <a:rPr lang="en-US" sz="1800" dirty="0"/>
              <a:t>The new class (called the derived class or subclass) can have additional data fields and member functions.</a:t>
            </a:r>
          </a:p>
          <a:p>
            <a:pPr lvl="1"/>
            <a:r>
              <a:rPr lang="en-US" sz="1800" dirty="0"/>
              <a:t>The derived class inherits the data fields and member functions of the original class (called the base class or superclass) or multiple parents.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(09)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572493" y="5131119"/>
            <a:ext cx="10047884" cy="1670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/>
              <a:t>A </a:t>
            </a:r>
            <a:r>
              <a:rPr lang="en-US" sz="2000" b="1" dirty="0"/>
              <a:t>class hierarchy </a:t>
            </a:r>
            <a:r>
              <a:rPr lang="en-US" sz="2000" dirty="0"/>
              <a:t>represents a set of hierarchically organized concepts.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Base classes typically act as interfaces.</a:t>
            </a:r>
          </a:p>
          <a:p>
            <a:pPr lvl="2">
              <a:spcBef>
                <a:spcPts val="600"/>
              </a:spcBef>
            </a:pPr>
            <a:r>
              <a:rPr lang="en-US" sz="1400" dirty="0"/>
              <a:t>Implementation inheritance</a:t>
            </a:r>
          </a:p>
          <a:p>
            <a:pPr lvl="2">
              <a:spcBef>
                <a:spcPts val="0"/>
              </a:spcBef>
            </a:pPr>
            <a:r>
              <a:rPr lang="en-US" sz="1400" dirty="0"/>
              <a:t>Interface inheritance.</a:t>
            </a:r>
          </a:p>
          <a:p>
            <a:pPr lvl="1">
              <a:spcBef>
                <a:spcPts val="600"/>
              </a:spcBef>
            </a:pPr>
            <a:r>
              <a:rPr lang="en-US" sz="1600" dirty="0"/>
              <a:t>If a base class is used as an </a:t>
            </a:r>
            <a:r>
              <a:rPr lang="en-US" sz="1600" b="1" dirty="0">
                <a:solidFill>
                  <a:srgbClr val="FF0000"/>
                </a:solidFill>
              </a:rPr>
              <a:t>interface</a:t>
            </a:r>
            <a:r>
              <a:rPr lang="en-US" sz="1600" dirty="0"/>
              <a:t>, make it a </a:t>
            </a:r>
            <a:r>
              <a:rPr lang="en-US" sz="1600" b="1" dirty="0">
                <a:solidFill>
                  <a:srgbClr val="FF0000"/>
                </a:solidFill>
              </a:rPr>
              <a:t>pure abstract class</a:t>
            </a:r>
            <a:r>
              <a:rPr lang="en-US" sz="16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B1163C-82E0-4CD6-95A7-45498C64C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110" y="1232399"/>
            <a:ext cx="7062290" cy="391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7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Friday, May 6, 2022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763" y="4617530"/>
            <a:ext cx="1105667" cy="2030817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F8A1E3C-C65A-41BD-AED0-5F6959FCAABD}"/>
              </a:ext>
            </a:extLst>
          </p:cNvPr>
          <p:cNvSpPr txBox="1">
            <a:spLocks/>
          </p:cNvSpPr>
          <p:nvPr/>
        </p:nvSpPr>
        <p:spPr bwMode="auto">
          <a:xfrm>
            <a:off x="572493" y="1711474"/>
            <a:ext cx="8153400" cy="286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200" b="1" dirty="0">
                <a:cs typeface="Times New Roman" pitchFamily="18" charset="0"/>
              </a:rPr>
              <a:t>Announcements…</a:t>
            </a:r>
          </a:p>
          <a:p>
            <a:pPr lvl="1" eaLnBrk="1" hangingPunct="1"/>
            <a:r>
              <a:rPr lang="en-US" sz="2000" b="1" dirty="0">
                <a:cs typeface="Times New Roman" pitchFamily="18" charset="0"/>
              </a:rPr>
              <a:t>Lab 01: Grades Today.</a:t>
            </a:r>
          </a:p>
          <a:p>
            <a:pPr lvl="1" eaLnBrk="1" hangingPunct="1"/>
            <a:r>
              <a:rPr lang="en-US" sz="2000" b="1" dirty="0">
                <a:cs typeface="Times New Roman" pitchFamily="18" charset="0"/>
              </a:rPr>
              <a:t>Lab 01: Grades Peer Reviews due Tuesday (05/10).</a:t>
            </a:r>
          </a:p>
          <a:p>
            <a:pPr lvl="1" eaLnBrk="1" hangingPunct="1"/>
            <a:r>
              <a:rPr lang="en-US" sz="2000" b="1" dirty="0">
                <a:cs typeface="Times New Roman" pitchFamily="18" charset="0"/>
              </a:rPr>
              <a:t>Lab 02: SNAP due Tuesday, 05/10.</a:t>
            </a:r>
          </a:p>
          <a:p>
            <a:pPr lvl="1" eaLnBrk="1" hangingPunct="1"/>
            <a:r>
              <a:rPr lang="en-US" sz="2000" b="1" dirty="0">
                <a:cs typeface="Times New Roman" pitchFamily="18" charset="0"/>
              </a:rPr>
              <a:t>Please contact me at </a:t>
            </a:r>
            <a:r>
              <a:rPr lang="en-US" sz="2000" b="1" dirty="0">
                <a:cs typeface="Times New Roman" pitchFamily="18" charset="0"/>
                <a:hlinkClick r:id="rId4"/>
              </a:rPr>
              <a:t>proper@cs.byu.edu</a:t>
            </a:r>
            <a:r>
              <a:rPr lang="en-US" sz="2000" b="1" dirty="0">
                <a:cs typeface="Times New Roman" pitchFamily="18" charset="0"/>
              </a:rPr>
              <a:t> (w/</a:t>
            </a:r>
            <a:r>
              <a:rPr lang="en-US" sz="2000" b="1" dirty="0" err="1">
                <a:cs typeface="Times New Roman" pitchFamily="18" charset="0"/>
              </a:rPr>
              <a:t>netid</a:t>
            </a:r>
            <a:r>
              <a:rPr lang="en-US" sz="2000" b="1" dirty="0">
                <a:cs typeface="Times New Roman" pitchFamily="18" charset="0"/>
              </a:rPr>
              <a:t>)</a:t>
            </a:r>
          </a:p>
          <a:p>
            <a:pPr lvl="1" eaLnBrk="1" hangingPunct="1"/>
            <a:r>
              <a:rPr lang="en-US" sz="2000" b="1" dirty="0">
                <a:cs typeface="Times New Roman" pitchFamily="18" charset="0"/>
              </a:rPr>
              <a:t>233 shopping days until Christmas.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60E44C1-4E70-44CB-AD79-5F41FACFF57E}"/>
              </a:ext>
            </a:extLst>
          </p:cNvPr>
          <p:cNvSpPr txBox="1">
            <a:spLocks/>
          </p:cNvSpPr>
          <p:nvPr/>
        </p:nvSpPr>
        <p:spPr bwMode="auto">
          <a:xfrm>
            <a:off x="572493" y="4080320"/>
            <a:ext cx="8153400" cy="2168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b="1" dirty="0"/>
              <a:t>For Today…</a:t>
            </a:r>
          </a:p>
          <a:p>
            <a:pPr lvl="1"/>
            <a:r>
              <a:rPr lang="en-US" sz="2000" b="1" dirty="0"/>
              <a:t>3.1-3, pgs. 186-210</a:t>
            </a:r>
          </a:p>
          <a:p>
            <a:pPr lvl="1"/>
            <a:r>
              <a:rPr lang="en-US" sz="2000" b="1" dirty="0"/>
              <a:t>3.4-6, pgs. 210-231</a:t>
            </a:r>
            <a:endParaRPr lang="en-US" b="1" dirty="0"/>
          </a:p>
          <a:p>
            <a:r>
              <a:rPr lang="en-US" sz="2200" b="1" dirty="0"/>
              <a:t>Next Time...</a:t>
            </a:r>
          </a:p>
          <a:p>
            <a:pPr lvl="1"/>
            <a:r>
              <a:rPr lang="en-US" sz="2000" b="1" dirty="0"/>
              <a:t>4.1-10, pgs. 232-306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B01ACC-F8A4-4FAD-A49F-437CADC7D3B3}"/>
              </a:ext>
            </a:extLst>
          </p:cNvPr>
          <p:cNvSpPr txBox="1"/>
          <p:nvPr/>
        </p:nvSpPr>
        <p:spPr>
          <a:xfrm>
            <a:off x="4014733" y="4784576"/>
            <a:ext cx="29633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Abstract Classes</a:t>
            </a:r>
          </a:p>
          <a:p>
            <a:r>
              <a:rPr lang="en-US" dirty="0"/>
              <a:t>Pure Abstract Functions</a:t>
            </a:r>
          </a:p>
          <a:p>
            <a:r>
              <a:rPr lang="en-US" dirty="0"/>
              <a:t>Multiple Inheritance</a:t>
            </a:r>
          </a:p>
          <a:p>
            <a:r>
              <a:rPr lang="en-US" dirty="0"/>
              <a:t>Namespaces</a:t>
            </a:r>
          </a:p>
          <a:p>
            <a:r>
              <a:rPr lang="en-US" dirty="0"/>
              <a:t>Friends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5D7FB2-3F88-1E21-E119-308C516DC484}"/>
              </a:ext>
            </a:extLst>
          </p:cNvPr>
          <p:cNvGrpSpPr/>
          <p:nvPr/>
        </p:nvGrpSpPr>
        <p:grpSpPr>
          <a:xfrm>
            <a:off x="572493" y="1319589"/>
            <a:ext cx="10236526" cy="1706200"/>
            <a:chOff x="572493" y="1319589"/>
            <a:chExt cx="10236526" cy="1706200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5461069A-96D9-46A8-8823-BE25567C4C8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72493" y="1319589"/>
              <a:ext cx="8153400" cy="46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200" b="1" dirty="0"/>
                <a:t>National Crepe Suzette Day</a:t>
              </a:r>
            </a:p>
          </p:txBody>
        </p:sp>
        <p:pic>
          <p:nvPicPr>
            <p:cNvPr id="7" name="Picture 6" descr="A plate of food&#10;&#10;Description automatically generated with medium confidence">
              <a:extLst>
                <a:ext uri="{FF2B5EF4-FFF2-40B4-BE49-F238E27FC236}">
                  <a16:creationId xmlns:a16="http://schemas.microsoft.com/office/drawing/2014/main" id="{3A17193F-31F3-03E6-5D66-8AFF39F006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1527" y="1327820"/>
              <a:ext cx="2577492" cy="1697969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1CE928-9CBB-6719-A299-E720CC17EA0D}"/>
              </a:ext>
            </a:extLst>
          </p:cNvPr>
          <p:cNvGrpSpPr/>
          <p:nvPr/>
        </p:nvGrpSpPr>
        <p:grpSpPr>
          <a:xfrm>
            <a:off x="580858" y="5059712"/>
            <a:ext cx="8366601" cy="1636565"/>
            <a:chOff x="487680" y="4625958"/>
            <a:chExt cx="8366601" cy="1774842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FBE5B8AE-E99D-9F2B-0B07-9629FC9C5FF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87680" y="5867400"/>
              <a:ext cx="815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0" fontAlgn="base" hangingPunct="0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0" fontAlgn="base" hangingPunct="0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b="1" dirty="0"/>
                <a:t>Quiz Code: antelope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577D8E2-5CC4-4149-9BAE-C8773CA1D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031" y="4625958"/>
              <a:ext cx="2381250" cy="1590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8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2"/>
      <p:bldP spid="1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Is-a Versus Has-a Relationships</a:t>
            </a:r>
          </a:p>
        </p:txBody>
      </p:sp>
      <p:sp>
        <p:nvSpPr>
          <p:cNvPr id="21506" name="Content Placeholder 4"/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10047884" cy="2558729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u="sng" dirty="0">
                <a:solidFill>
                  <a:srgbClr val="FF0000"/>
                </a:solidFill>
              </a:rPr>
              <a:t>is-a</a:t>
            </a:r>
            <a:r>
              <a:rPr lang="en-US" dirty="0"/>
              <a:t> relationship between classes means that every instance of one class is also an instance of the other class (but not the other way around).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(09)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572493" y="4191000"/>
            <a:ext cx="10047884" cy="118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</a:t>
            </a:r>
            <a:r>
              <a:rPr lang="en-US" b="1" i="1" u="sng" dirty="0">
                <a:solidFill>
                  <a:srgbClr val="FF0000"/>
                </a:solidFill>
              </a:rPr>
              <a:t>has-a</a:t>
            </a:r>
            <a:r>
              <a:rPr lang="en-US" i="1" dirty="0">
                <a:solidFill>
                  <a:srgbClr val="FF0000"/>
                </a:solidFill>
              </a:rPr>
              <a:t> </a:t>
            </a:r>
            <a:r>
              <a:rPr lang="en-US" dirty="0"/>
              <a:t>relationship (composition) between classes means that every instance of one class has one or more instances of the other class.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54894A-EE91-4E2F-B2A1-E8EC23CA4A7A}"/>
              </a:ext>
            </a:extLst>
          </p:cNvPr>
          <p:cNvGrpSpPr/>
          <p:nvPr/>
        </p:nvGrpSpPr>
        <p:grpSpPr>
          <a:xfrm>
            <a:off x="601642" y="5326612"/>
            <a:ext cx="9057713" cy="1378988"/>
            <a:chOff x="453771" y="5174212"/>
            <a:chExt cx="8291184" cy="1378988"/>
          </a:xfrm>
        </p:grpSpPr>
        <p:pic>
          <p:nvPicPr>
            <p:cNvPr id="14" name="Picture 13" descr="A picture containing engine&#10;&#10;Description automatically generated">
              <a:extLst>
                <a:ext uri="{FF2B5EF4-FFF2-40B4-BE49-F238E27FC236}">
                  <a16:creationId xmlns:a16="http://schemas.microsoft.com/office/drawing/2014/main" id="{2A045B12-390E-46AF-AEB0-F4DBD10A9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21868" y="5174212"/>
              <a:ext cx="1323087" cy="1189104"/>
            </a:xfrm>
            <a:prstGeom prst="rect">
              <a:avLst/>
            </a:prstGeom>
          </p:spPr>
        </p:pic>
        <p:sp>
          <p:nvSpPr>
            <p:cNvPr id="10" name="Content Placeholder 4"/>
            <p:cNvSpPr txBox="1">
              <a:spLocks/>
            </p:cNvSpPr>
            <p:nvPr/>
          </p:nvSpPr>
          <p:spPr bwMode="auto">
            <a:xfrm>
              <a:off x="453771" y="5227704"/>
              <a:ext cx="6870583" cy="1325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spcBef>
                  <a:spcPts val="600"/>
                </a:spcBef>
              </a:pPr>
              <a:r>
                <a:rPr lang="en-US" dirty="0"/>
                <a:t>For example, a Ford vehicle has-a engine.</a:t>
              </a:r>
            </a:p>
            <a:p>
              <a:pPr lvl="1">
                <a:spcBef>
                  <a:spcPts val="600"/>
                </a:spcBef>
              </a:pPr>
              <a:r>
                <a:rPr lang="en-US" dirty="0"/>
                <a:t>The </a:t>
              </a:r>
              <a:r>
                <a:rPr lang="en-US" i="1" dirty="0"/>
                <a:t>has-a </a:t>
              </a:r>
              <a:r>
                <a:rPr lang="en-US" dirty="0"/>
                <a:t>relationship is represented by declaring in a class a data field whose type is another class.</a:t>
              </a:r>
            </a:p>
            <a:p>
              <a:pPr>
                <a:lnSpc>
                  <a:spcPct val="90000"/>
                </a:lnSpc>
              </a:pPr>
              <a:endParaRPr lang="en-US" dirty="0"/>
            </a:p>
            <a:p>
              <a:pPr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ACC15BD-20CD-4A62-9B48-8BBF7553B099}"/>
              </a:ext>
            </a:extLst>
          </p:cNvPr>
          <p:cNvGrpSpPr/>
          <p:nvPr/>
        </p:nvGrpSpPr>
        <p:grpSpPr>
          <a:xfrm>
            <a:off x="572493" y="2362200"/>
            <a:ext cx="9442671" cy="1600200"/>
            <a:chOff x="457200" y="2362200"/>
            <a:chExt cx="8643564" cy="1600200"/>
          </a:xfrm>
        </p:grpSpPr>
        <p:sp>
          <p:nvSpPr>
            <p:cNvPr id="6" name="Content Placeholder 4"/>
            <p:cNvSpPr txBox="1">
              <a:spLocks/>
            </p:cNvSpPr>
            <p:nvPr/>
          </p:nvSpPr>
          <p:spPr bwMode="auto">
            <a:xfrm>
              <a:off x="457200" y="2362200"/>
              <a:ext cx="670560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19088" indent="-319088" algn="l" rtl="0" eaLnBrk="1" fontAlgn="base" hangingPunct="1">
                <a:spcBef>
                  <a:spcPts val="7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39763" indent="-273050" algn="l" rtl="0" eaLnBrk="1" fontAlgn="base" hangingPunct="1">
                <a:spcBef>
                  <a:spcPts val="550"/>
                </a:spcBef>
                <a:spcAft>
                  <a:spcPct val="0"/>
                </a:spcAft>
                <a:buClr>
                  <a:srgbClr val="FF0000"/>
                </a:buClr>
                <a:buSzPct val="80000"/>
                <a:buFont typeface="Arial" panose="020B0604020202020204" pitchFamily="34" charset="0"/>
                <a:buChar char="■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-228600" algn="l" rtl="0" eaLnBrk="1" fontAlgn="base" hangingPunct="1">
                <a:spcBef>
                  <a:spcPts val="5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-228600" algn="l" rtl="0" eaLnBrk="1" fontAlgn="base" hangingPunct="1">
                <a:spcBef>
                  <a:spcPts val="400"/>
                </a:spcBef>
                <a:spcAft>
                  <a:spcPct val="0"/>
                </a:spcAft>
                <a:buClr>
                  <a:srgbClr val="333399"/>
                </a:buClr>
                <a:buSzPct val="80000"/>
                <a:buFont typeface="Arial" panose="020B0604020202020204" pitchFamily="34" charset="0"/>
                <a:buChar char="■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103120" indent="-228600" algn="l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377440" indent="-228600" algn="l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651760" indent="-228600" algn="l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26080" indent="-228600" algn="l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Wingdings"/>
                <a:buChar char="§"/>
                <a:defRPr kumimoji="0"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spcBef>
                  <a:spcPts val="600"/>
                </a:spcBef>
              </a:pPr>
              <a:r>
                <a:rPr lang="en-US" dirty="0"/>
                <a:t>A Ford is a vehicle, but not all vehicles are Fords.</a:t>
              </a:r>
            </a:p>
            <a:p>
              <a:pPr lvl="1">
                <a:spcBef>
                  <a:spcPts val="600"/>
                </a:spcBef>
              </a:pPr>
              <a:r>
                <a:rPr lang="en-US" dirty="0"/>
                <a:t>The Ford class is derived from a Vehicle class.</a:t>
              </a:r>
            </a:p>
            <a:p>
              <a:pPr lvl="1">
                <a:spcBef>
                  <a:spcPts val="600"/>
                </a:spcBef>
              </a:pPr>
              <a:r>
                <a:rPr lang="en-US" dirty="0"/>
                <a:t>The </a:t>
              </a:r>
              <a:r>
                <a:rPr lang="en-US" i="1" dirty="0"/>
                <a:t>is-a </a:t>
              </a:r>
              <a:r>
                <a:rPr lang="en-US" dirty="0"/>
                <a:t>relationship is represented in object oriented programming (OOP) by extending a class.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4FD5249-04DA-4E0D-9F5E-30128238F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7599" y="2647884"/>
              <a:ext cx="1843165" cy="11443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92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Is-a Versus Has-a Relationships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can combine is-a and has-a relationships.</a:t>
            </a:r>
          </a:p>
          <a:p>
            <a:pPr lvl="1"/>
            <a:r>
              <a:rPr lang="en-US" dirty="0"/>
              <a:t>A Ford is-a vehicle and has-a engine.</a:t>
            </a:r>
          </a:p>
          <a:p>
            <a:pPr lvl="1"/>
            <a:r>
              <a:rPr lang="en-US" dirty="0"/>
              <a:t>The Ford inherits all the properties of a vehicle.</a:t>
            </a:r>
          </a:p>
          <a:p>
            <a:pPr lvl="2"/>
            <a:r>
              <a:rPr lang="en-US" dirty="0"/>
              <a:t>A vehicle has a VID, so a Ford does too because it is a vehicle.</a:t>
            </a:r>
          </a:p>
          <a:p>
            <a:r>
              <a:rPr lang="en-US" dirty="0"/>
              <a:t>C++ captures both the inheritance (is-a) relationship and the composition (has-a) relationship.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(09)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Line Callout 1 1"/>
          <p:cNvSpPr/>
          <p:nvPr/>
        </p:nvSpPr>
        <p:spPr>
          <a:xfrm>
            <a:off x="6019801" y="3962401"/>
            <a:ext cx="3868909" cy="1079091"/>
          </a:xfrm>
          <a:prstGeom prst="borderCallout1">
            <a:avLst>
              <a:gd name="adj1" fmla="val 49177"/>
              <a:gd name="adj2" fmla="val -330"/>
              <a:gd name="adj3" fmla="val 39930"/>
              <a:gd name="adj4" fmla="val -18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part of the class heading following the colon specifies that </a:t>
            </a:r>
            <a:r>
              <a:rPr lang="en-US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Ford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dirty="0"/>
              <a:t>is a derived class of </a:t>
            </a:r>
            <a:r>
              <a:rPr lang="en-US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Vehicle</a:t>
            </a:r>
            <a:r>
              <a:rPr lang="en-US" sz="1600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.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6019800" y="5715000"/>
            <a:ext cx="3352800" cy="914400"/>
          </a:xfrm>
          <a:prstGeom prst="borderCallout1">
            <a:avLst>
              <a:gd name="adj1" fmla="val 49177"/>
              <a:gd name="adj2" fmla="val -330"/>
              <a:gd name="adj3" fmla="val -31778"/>
              <a:gd name="adj4" fmla="val -595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</a:t>
            </a:r>
            <a:r>
              <a:rPr lang="en-US" b="1" i="1" dirty="0">
                <a:solidFill>
                  <a:srgbClr val="FFFF00"/>
                </a:solidFill>
                <a:latin typeface="Consolas" panose="020B0609020204030204" pitchFamily="49" charset="0"/>
              </a:rPr>
              <a:t>Engine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data field stores information for a </a:t>
            </a:r>
            <a:r>
              <a:rPr lang="en-US" b="1" i="1" dirty="0">
                <a:solidFill>
                  <a:srgbClr val="FFFF00"/>
                </a:solidFill>
                <a:latin typeface="Consolas" panose="020B0609020204030204" pitchFamily="49" charset="0"/>
              </a:rPr>
              <a:t>Ford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object.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600E55-7B90-4135-9F8D-303BD551F7B5}"/>
              </a:ext>
            </a:extLst>
          </p:cNvPr>
          <p:cNvSpPr/>
          <p:nvPr/>
        </p:nvSpPr>
        <p:spPr>
          <a:xfrm>
            <a:off x="1292311" y="4140161"/>
            <a:ext cx="8613689" cy="206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20000"/>
              </a:lnSpc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class Ford : public Vehicle</a:t>
            </a:r>
          </a:p>
          <a:p>
            <a:pPr marL="457200">
              <a:lnSpc>
                <a:spcPct val="120000"/>
              </a:lnSpc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457200">
              <a:lnSpc>
                <a:spcPct val="120000"/>
              </a:lnSpc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pPr marL="457200">
              <a:lnSpc>
                <a:spcPct val="120000"/>
              </a:lnSpc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   Engine engine;  // Ford automobiles have an engine</a:t>
            </a:r>
          </a:p>
          <a:p>
            <a:pPr marL="457200">
              <a:lnSpc>
                <a:spcPct val="120000"/>
              </a:lnSpc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pPr marL="457200">
              <a:lnSpc>
                <a:spcPct val="120000"/>
              </a:lnSpc>
              <a:defRPr/>
            </a:pP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65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 animBg="1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#10: Standard Integer typedefs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actual size of integer types varies by implementation.</a:t>
            </a:r>
          </a:p>
          <a:p>
            <a:pPr lvl="1"/>
            <a:r>
              <a:rPr lang="en-US" sz="1800" dirty="0"/>
              <a:t>The standard only requires size relations between the data types (i.e., a long </a:t>
            </a:r>
            <a:r>
              <a:rPr lang="en-US" sz="1800" dirty="0" err="1"/>
              <a:t>long</a:t>
            </a:r>
            <a:r>
              <a:rPr lang="en-US" sz="1800" dirty="0"/>
              <a:t> is not smaller than long, which is not smaller than int, which is not smaller than short.)</a:t>
            </a:r>
          </a:p>
          <a:p>
            <a:pPr lvl="1"/>
            <a:r>
              <a:rPr lang="en-US" sz="1800" dirty="0"/>
              <a:t>A char's size is always the minimum supported data type; no other data types (except bit-fields) can be smaller.</a:t>
            </a:r>
          </a:p>
          <a:p>
            <a:r>
              <a:rPr lang="en-US" dirty="0"/>
              <a:t>The following pre-processor macros are defined in the header file &lt;</a:t>
            </a:r>
            <a:r>
              <a:rPr lang="en-US" dirty="0" err="1"/>
              <a:t>stdint.h</a:t>
            </a:r>
            <a:r>
              <a:rPr lang="en-US" dirty="0"/>
              <a:t>&gt;: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(10)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EE18006-CE7B-4870-ABCB-6D2DEE496200}"/>
              </a:ext>
            </a:extLst>
          </p:cNvPr>
          <p:cNvGraphicFramePr>
            <a:graphicFrameLocks noGrp="1"/>
          </p:cNvGraphicFramePr>
          <p:nvPr/>
        </p:nvGraphicFramePr>
        <p:xfrm>
          <a:off x="1060705" y="3347287"/>
          <a:ext cx="9339601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770">
                  <a:extLst>
                    <a:ext uri="{9D8B030D-6E8A-4147-A177-3AD203B41FA5}">
                      <a16:colId xmlns:a16="http://schemas.microsoft.com/office/drawing/2014/main" val="899526235"/>
                    </a:ext>
                  </a:extLst>
                </a:gridCol>
                <a:gridCol w="1685494">
                  <a:extLst>
                    <a:ext uri="{9D8B030D-6E8A-4147-A177-3AD203B41FA5}">
                      <a16:colId xmlns:a16="http://schemas.microsoft.com/office/drawing/2014/main" val="1108811722"/>
                    </a:ext>
                  </a:extLst>
                </a:gridCol>
                <a:gridCol w="6331337">
                  <a:extLst>
                    <a:ext uri="{9D8B030D-6E8A-4147-A177-3AD203B41FA5}">
                      <a16:colId xmlns:a16="http://schemas.microsoft.com/office/drawing/2014/main" val="2966345934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r>
                        <a:rPr lang="en-US" dirty="0"/>
                        <a:t>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unsigned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401427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ea typeface="Verdana" panose="020B0604030504040204" pitchFamily="34" charset="0"/>
                        </a:rPr>
                        <a:t>int8_t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ea typeface="Verdana" panose="020B0604030504040204" pitchFamily="34" charset="0"/>
                        </a:rPr>
                        <a:t>uint8_t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Integer type with a width of exactly 8, 16, 32, or 64 bits.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For signed types, negative values are represented using 2's complement.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dirty="0"/>
                        <a:t>No padding bits.</a:t>
                      </a:r>
                    </a:p>
                  </a:txBody>
                  <a:tcPr anchor="ctr"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202205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ea typeface="Verdana" panose="020B0604030504040204" pitchFamily="34" charset="0"/>
                        </a:rPr>
                        <a:t>int16_t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ea typeface="Verdana" panose="020B0604030504040204" pitchFamily="34" charset="0"/>
                        </a:rPr>
                        <a:t>uint16_t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49491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ea typeface="Verdana" panose="020B0604030504040204" pitchFamily="34" charset="0"/>
                        </a:rPr>
                        <a:t>int32_t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ea typeface="Verdana" panose="020B0604030504040204" pitchFamily="34" charset="0"/>
                        </a:rPr>
                        <a:t>uint32_t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6833812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ea typeface="Verdana" panose="020B0604030504040204" pitchFamily="34" charset="0"/>
                        </a:rPr>
                        <a:t>int64_t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nsolas" panose="020B0609020204030204" pitchFamily="49" charset="0"/>
                          <a:ea typeface="Verdana" panose="020B0604030504040204" pitchFamily="34" charset="0"/>
                        </a:rPr>
                        <a:t>uint64_t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88209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FB9C4AF-F6C4-4697-91D8-5348647D3AED}"/>
              </a:ext>
            </a:extLst>
          </p:cNvPr>
          <p:cNvGraphicFramePr>
            <a:graphicFrameLocks noGrp="1"/>
          </p:cNvGraphicFramePr>
          <p:nvPr/>
        </p:nvGraphicFramePr>
        <p:xfrm>
          <a:off x="1377107" y="5372557"/>
          <a:ext cx="90232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333">
                  <a:extLst>
                    <a:ext uri="{9D8B030D-6E8A-4147-A177-3AD203B41FA5}">
                      <a16:colId xmlns:a16="http://schemas.microsoft.com/office/drawing/2014/main" val="4112827298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3840971453"/>
                    </a:ext>
                  </a:extLst>
                </a:gridCol>
                <a:gridCol w="6340371">
                  <a:extLst>
                    <a:ext uri="{9D8B030D-6E8A-4147-A177-3AD203B41FA5}">
                      <a16:colId xmlns:a16="http://schemas.microsoft.com/office/drawing/2014/main" val="2624539270"/>
                    </a:ext>
                  </a:extLst>
                </a:gridCol>
              </a:tblGrid>
              <a:tr h="215900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  <a:ea typeface="Verdana" panose="020B0604030504040204" pitchFamily="34" charset="0"/>
                        </a:rPr>
                        <a:t>std::size_t</a:t>
                      </a:r>
                    </a:p>
                  </a:txBody>
                  <a:tcPr anchor="ctr">
                    <a:solidFill>
                      <a:srgbClr val="D1D1DA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Largest unsigned integer type.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The size of any object in bytes.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Widely used in the standard library to represent sizes, lengths, and counts.</a:t>
                      </a:r>
                    </a:p>
                  </a:txBody>
                  <a:tcPr anchor="ctr">
                    <a:solidFill>
                      <a:srgbClr val="D1D1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985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72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Lab 02 - SNAP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838200"/>
            <a:ext cx="39814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170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S.N.A.P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Class design is type design - defining effective classes can be challenging.</a:t>
            </a:r>
          </a:p>
          <a:p>
            <a:pPr lvl="1"/>
            <a:r>
              <a:rPr lang="en-US" dirty="0"/>
              <a:t>Organize related data into structures (structs or classes).</a:t>
            </a:r>
          </a:p>
          <a:p>
            <a:pPr lvl="1"/>
            <a:r>
              <a:rPr lang="en-US" dirty="0"/>
              <a:t>Make a member function only if access to internals of a class is needed.</a:t>
            </a:r>
          </a:p>
          <a:p>
            <a:pPr lvl="1"/>
            <a:r>
              <a:rPr lang="en-US" dirty="0"/>
              <a:t>Minimize exposure of class members by making public for the general use, protected for derived classes and the remaining members should be private.</a:t>
            </a:r>
          </a:p>
          <a:p>
            <a:r>
              <a:rPr lang="en-US" dirty="0"/>
              <a:t>For the SNAP lab you are to design classes for a school database with has-a and is-a relationships that have natural syntax, intuitive semantics, and efficient memory allocation.</a:t>
            </a:r>
          </a:p>
          <a:p>
            <a:pPr lvl="1"/>
            <a:r>
              <a:rPr lang="en-US" dirty="0"/>
              <a:t>The class objects are populated from parsed input strings.</a:t>
            </a:r>
          </a:p>
          <a:p>
            <a:pPr lvl="1"/>
            <a:r>
              <a:rPr lang="en-US" dirty="0"/>
              <a:t>Use object inheritance, polymorphism, and function and operator overloading where needed.</a:t>
            </a:r>
          </a:p>
          <a:p>
            <a:pPr lvl="1"/>
            <a:r>
              <a:rPr lang="en-US" dirty="0"/>
              <a:t>All member data and internal functions are private.</a:t>
            </a:r>
          </a:p>
          <a:p>
            <a:pPr lvl="1"/>
            <a:r>
              <a:rPr lang="en-US" dirty="0"/>
              <a:t>All classes have a "</a:t>
            </a:r>
            <a:r>
              <a:rPr lang="en-US" dirty="0" err="1"/>
              <a:t>toString</a:t>
            </a:r>
            <a:r>
              <a:rPr lang="en-US" dirty="0"/>
              <a:t>" method with friends for the insertion ("&lt;&lt;") operator.</a:t>
            </a:r>
          </a:p>
          <a:p>
            <a:r>
              <a:rPr lang="en-US" dirty="0"/>
              <a:t>Use UML diagrams to describe your implementation.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864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SNAP Input/Output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8761" y="1295401"/>
            <a:ext cx="779610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olas" panose="020B0609020204030204" pitchFamily="49" charset="0"/>
              </a:rPr>
              <a:t>Input Strings: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snap(12345,Charlie Brown,Manager,555-1234).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snap(67890,Lucy,Right Field,555-5678).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csg</a:t>
            </a:r>
            <a:r>
              <a:rPr lang="en-US" sz="1200" dirty="0">
                <a:latin typeface="Consolas" panose="020B0609020204030204" pitchFamily="49" charset="0"/>
              </a:rPr>
              <a:t>(CS101,12345,A).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csg</a:t>
            </a:r>
            <a:r>
              <a:rPr lang="en-US" sz="1200" dirty="0">
                <a:latin typeface="Consolas" panose="020B0609020204030204" pitchFamily="49" charset="0"/>
              </a:rPr>
              <a:t>(CS101,67890,B).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**Error: </a:t>
            </a:r>
            <a:r>
              <a:rPr lang="en-US" sz="1200" dirty="0" err="1">
                <a:latin typeface="Consolas" panose="020B0609020204030204" pitchFamily="49" charset="0"/>
              </a:rPr>
              <a:t>csgs</a:t>
            </a:r>
            <a:r>
              <a:rPr lang="en-US" sz="1200" dirty="0">
                <a:latin typeface="Consolas" panose="020B0609020204030204" pitchFamily="49" charset="0"/>
              </a:rPr>
              <a:t>(CS101,67890,B).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cdh</a:t>
            </a:r>
            <a:r>
              <a:rPr lang="en-US" sz="1200" dirty="0">
                <a:latin typeface="Consolas" panose="020B0609020204030204" pitchFamily="49" charset="0"/>
              </a:rPr>
              <a:t>(CS101,M,9AM).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cdh</a:t>
            </a:r>
            <a:r>
              <a:rPr lang="en-US" sz="1200" dirty="0">
                <a:latin typeface="Consolas" panose="020B0609020204030204" pitchFamily="49" charset="0"/>
              </a:rPr>
              <a:t>(CS101,W,9AM).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cr</a:t>
            </a:r>
            <a:r>
              <a:rPr lang="en-US" sz="1200" dirty="0">
                <a:latin typeface="Consolas" panose="020B0609020204030204" pitchFamily="49" charset="0"/>
              </a:rPr>
              <a:t>(CS101,1170 TMCB).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Vectors: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snap(12345,Charlie Brown,Manager,555-1234)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snap(67890,Lucy,Right Field,555-5678)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csg</a:t>
            </a:r>
            <a:r>
              <a:rPr lang="en-US" sz="1200" dirty="0">
                <a:latin typeface="Consolas" panose="020B0609020204030204" pitchFamily="49" charset="0"/>
              </a:rPr>
              <a:t>(CS101,12345,A)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csg</a:t>
            </a:r>
            <a:r>
              <a:rPr lang="en-US" sz="1200" dirty="0">
                <a:latin typeface="Consolas" panose="020B0609020204030204" pitchFamily="49" charset="0"/>
              </a:rPr>
              <a:t>(CS101,67890,B)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cdh</a:t>
            </a:r>
            <a:r>
              <a:rPr lang="en-US" sz="1200" dirty="0">
                <a:latin typeface="Consolas" panose="020B0609020204030204" pitchFamily="49" charset="0"/>
              </a:rPr>
              <a:t>(CS101,M,9AM)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cdh</a:t>
            </a:r>
            <a:r>
              <a:rPr lang="en-US" sz="1200" dirty="0">
                <a:latin typeface="Consolas" panose="020B0609020204030204" pitchFamily="49" charset="0"/>
              </a:rPr>
              <a:t>(CS101,W,9AM)</a:t>
            </a:r>
          </a:p>
          <a:p>
            <a:r>
              <a:rPr lang="en-US" sz="1200" dirty="0" err="1">
                <a:latin typeface="Consolas" panose="020B0609020204030204" pitchFamily="49" charset="0"/>
              </a:rPr>
              <a:t>cr</a:t>
            </a:r>
            <a:r>
              <a:rPr lang="en-US" sz="1200" dirty="0">
                <a:latin typeface="Consolas" panose="020B0609020204030204" pitchFamily="49" charset="0"/>
              </a:rPr>
              <a:t>(CS101,1170 TMCB)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Course Grades: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CS101,Charlie </a:t>
            </a:r>
            <a:r>
              <a:rPr lang="en-US" sz="1200" dirty="0" err="1">
                <a:latin typeface="Consolas" panose="020B0609020204030204" pitchFamily="49" charset="0"/>
              </a:rPr>
              <a:t>Brown,A</a:t>
            </a:r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CS101,Lucy,B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Student Schedules: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Charlie Brown, 12345, Manager, 555-1234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CS101 MW 9AM, 1170 TMCB</a:t>
            </a:r>
          </a:p>
          <a:p>
            <a:endParaRPr lang="en-US" sz="1200" dirty="0">
              <a:latin typeface="Consolas" panose="020B0609020204030204" pitchFamily="49" charset="0"/>
            </a:endParaRPr>
          </a:p>
          <a:p>
            <a:r>
              <a:rPr lang="en-US" sz="1200" dirty="0">
                <a:latin typeface="Consolas" panose="020B0609020204030204" pitchFamily="49" charset="0"/>
              </a:rPr>
              <a:t>Lucy, 67890, Right Field, 555-5678</a:t>
            </a:r>
          </a:p>
          <a:p>
            <a:r>
              <a:rPr lang="en-US" sz="1200" dirty="0">
                <a:latin typeface="Consolas" panose="020B0609020204030204" pitchFamily="49" charset="0"/>
              </a:rPr>
              <a:t>  CS101 MW 9AM, 1170 TMCB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5842000" y="1297490"/>
            <a:ext cx="3821113" cy="468341"/>
          </a:xfrm>
          <a:prstGeom prst="wedgeRoundRectCallout">
            <a:avLst>
              <a:gd name="adj1" fmla="val -66582"/>
              <a:gd name="adj2" fmla="val 185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err="1"/>
              <a:t>s</a:t>
            </a:r>
            <a:r>
              <a:rPr lang="en-US" dirty="0" err="1"/>
              <a:t>tudentId</a:t>
            </a:r>
            <a:r>
              <a:rPr lang="en-US" dirty="0"/>
              <a:t>, </a:t>
            </a:r>
            <a:r>
              <a:rPr lang="en-US" b="1" u="sng" dirty="0"/>
              <a:t>n</a:t>
            </a:r>
            <a:r>
              <a:rPr lang="en-US" dirty="0"/>
              <a:t>ame, </a:t>
            </a:r>
            <a:r>
              <a:rPr lang="en-US" b="1" u="sng" dirty="0"/>
              <a:t>a</a:t>
            </a:r>
            <a:r>
              <a:rPr lang="en-US" dirty="0"/>
              <a:t>ddress, </a:t>
            </a:r>
            <a:r>
              <a:rPr lang="en-US" b="1" u="sng" dirty="0"/>
              <a:t>p</a:t>
            </a:r>
            <a:r>
              <a:rPr lang="en-US" dirty="0"/>
              <a:t>hone #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841999" y="1880081"/>
            <a:ext cx="3820160" cy="501332"/>
          </a:xfrm>
          <a:prstGeom prst="wedgeRoundRectCallout">
            <a:avLst>
              <a:gd name="adj1" fmla="val -114667"/>
              <a:gd name="adj2" fmla="val -294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c</a:t>
            </a:r>
            <a:r>
              <a:rPr lang="en-US" dirty="0"/>
              <a:t>ourse, </a:t>
            </a:r>
            <a:r>
              <a:rPr lang="en-US" b="1" u="sng" dirty="0" err="1"/>
              <a:t>s</a:t>
            </a:r>
            <a:r>
              <a:rPr lang="en-US" dirty="0" err="1"/>
              <a:t>tudentId</a:t>
            </a:r>
            <a:r>
              <a:rPr lang="en-US" dirty="0"/>
              <a:t>, </a:t>
            </a:r>
            <a:r>
              <a:rPr lang="en-US" b="1" u="sng" dirty="0"/>
              <a:t>g</a:t>
            </a:r>
            <a:r>
              <a:rPr lang="en-US" dirty="0"/>
              <a:t>rade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841999" y="3870871"/>
            <a:ext cx="3820160" cy="501332"/>
          </a:xfrm>
          <a:prstGeom prst="wedgeRoundRectCallout">
            <a:avLst>
              <a:gd name="adj1" fmla="val -116565"/>
              <a:gd name="adj2" fmla="val -2371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c</a:t>
            </a:r>
            <a:r>
              <a:rPr lang="en-US" dirty="0"/>
              <a:t>ourse, </a:t>
            </a:r>
            <a:r>
              <a:rPr lang="en-US" b="1" u="sng" dirty="0"/>
              <a:t>r</a:t>
            </a:r>
            <a:r>
              <a:rPr lang="en-US" dirty="0"/>
              <a:t>oom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842000" y="2547592"/>
            <a:ext cx="3820161" cy="572791"/>
          </a:xfrm>
          <a:prstGeom prst="wedgeRoundRectCallout">
            <a:avLst>
              <a:gd name="adj1" fmla="val -97261"/>
              <a:gd name="adj2" fmla="val -8074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try/catch to report Input Error</a:t>
            </a:r>
          </a:p>
        </p:txBody>
      </p:sp>
      <p:sp>
        <p:nvSpPr>
          <p:cNvPr id="11" name="Rounded Rectangular Callout 7">
            <a:extLst>
              <a:ext uri="{FF2B5EF4-FFF2-40B4-BE49-F238E27FC236}">
                <a16:creationId xmlns:a16="http://schemas.microsoft.com/office/drawing/2014/main" id="{A99922DA-72E6-4912-AA2E-1E48BE6C1EDA}"/>
              </a:ext>
            </a:extLst>
          </p:cNvPr>
          <p:cNvSpPr/>
          <p:nvPr/>
        </p:nvSpPr>
        <p:spPr>
          <a:xfrm>
            <a:off x="5835821" y="4581433"/>
            <a:ext cx="3820160" cy="764018"/>
          </a:xfrm>
          <a:prstGeom prst="wedgeRoundRectCallout">
            <a:avLst>
              <a:gd name="adj1" fmla="val -118892"/>
              <a:gd name="adj2" fmla="val -1303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snap, </a:t>
            </a:r>
            <a:r>
              <a:rPr lang="en-US" dirty="0" err="1"/>
              <a:t>csg</a:t>
            </a:r>
            <a:r>
              <a:rPr lang="en-US" dirty="0"/>
              <a:t>, </a:t>
            </a:r>
            <a:r>
              <a:rPr lang="en-US" dirty="0" err="1"/>
              <a:t>cdh</a:t>
            </a:r>
            <a:r>
              <a:rPr lang="en-US" dirty="0"/>
              <a:t>, and </a:t>
            </a:r>
            <a:r>
              <a:rPr lang="en-US" dirty="0" err="1"/>
              <a:t>cr</a:t>
            </a:r>
            <a:r>
              <a:rPr lang="en-US" dirty="0"/>
              <a:t>  objects stored in vectors</a:t>
            </a:r>
          </a:p>
        </p:txBody>
      </p:sp>
      <p:sp>
        <p:nvSpPr>
          <p:cNvPr id="12" name="Rounded Rectangular Callout 7">
            <a:extLst>
              <a:ext uri="{FF2B5EF4-FFF2-40B4-BE49-F238E27FC236}">
                <a16:creationId xmlns:a16="http://schemas.microsoft.com/office/drawing/2014/main" id="{AECF9C94-C193-4763-98BA-1393A687B4B1}"/>
              </a:ext>
            </a:extLst>
          </p:cNvPr>
          <p:cNvSpPr/>
          <p:nvPr/>
        </p:nvSpPr>
        <p:spPr>
          <a:xfrm>
            <a:off x="5876461" y="5500233"/>
            <a:ext cx="3779520" cy="572790"/>
          </a:xfrm>
          <a:prstGeom prst="wedgeRoundRectCallout">
            <a:avLst>
              <a:gd name="adj1" fmla="val -112766"/>
              <a:gd name="adj2" fmla="val -1131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course grades (in snap vector order) for all students.</a:t>
            </a:r>
          </a:p>
        </p:txBody>
      </p:sp>
      <p:sp>
        <p:nvSpPr>
          <p:cNvPr id="13" name="Rounded Rectangular Callout 7">
            <a:extLst>
              <a:ext uri="{FF2B5EF4-FFF2-40B4-BE49-F238E27FC236}">
                <a16:creationId xmlns:a16="http://schemas.microsoft.com/office/drawing/2014/main" id="{C2EDF5AE-655D-437E-845C-241D5AB981DB}"/>
              </a:ext>
            </a:extLst>
          </p:cNvPr>
          <p:cNvSpPr/>
          <p:nvPr/>
        </p:nvSpPr>
        <p:spPr>
          <a:xfrm>
            <a:off x="5835822" y="6227805"/>
            <a:ext cx="3827291" cy="501332"/>
          </a:xfrm>
          <a:prstGeom prst="wedgeRoundRectCallout">
            <a:avLst>
              <a:gd name="adj1" fmla="val -95294"/>
              <a:gd name="adj2" fmla="val -884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all student schedules (in </a:t>
            </a:r>
            <a:r>
              <a:rPr lang="en-US" dirty="0" err="1"/>
              <a:t>csg</a:t>
            </a:r>
            <a:r>
              <a:rPr lang="en-US" dirty="0"/>
              <a:t> vector order.)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841999" y="3237573"/>
            <a:ext cx="3820160" cy="501332"/>
          </a:xfrm>
          <a:prstGeom prst="wedgeRoundRectCallout">
            <a:avLst>
              <a:gd name="adj1" fmla="val -122146"/>
              <a:gd name="adj2" fmla="val -1805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/>
              <a:t>c</a:t>
            </a:r>
            <a:r>
              <a:rPr lang="en-US" dirty="0"/>
              <a:t>ourse, </a:t>
            </a:r>
            <a:r>
              <a:rPr lang="en-US" b="1" u="sng" dirty="0"/>
              <a:t>d</a:t>
            </a:r>
            <a:r>
              <a:rPr lang="en-US" dirty="0"/>
              <a:t>ay, </a:t>
            </a:r>
            <a:r>
              <a:rPr lang="en-US" b="1" u="sng" dirty="0"/>
              <a:t>h</a:t>
            </a:r>
            <a:r>
              <a:rPr lang="en-US" dirty="0"/>
              <a:t>our</a:t>
            </a:r>
          </a:p>
        </p:txBody>
      </p:sp>
    </p:spTree>
    <p:extLst>
      <p:ext uri="{BB962C8B-B14F-4D97-AF65-F5344CB8AC3E}">
        <p14:creationId xmlns:p14="http://schemas.microsoft.com/office/powerpoint/2010/main" val="75727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77AFA1-18D1-41F4-A6EF-A7FB4B819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75463"/>
            <a:ext cx="4389120" cy="6168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120C52-50E4-4C2E-95F8-B12EFB7985F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593080" y="375463"/>
            <a:ext cx="4389120" cy="6126480"/>
          </a:xfrm>
          <a:prstGeom prst="rect">
            <a:avLst/>
          </a:prstGeom>
        </p:spPr>
      </p:pic>
      <p:sp>
        <p:nvSpPr>
          <p:cNvPr id="13" name="Rounded Rectangular Callout 5">
            <a:extLst>
              <a:ext uri="{FF2B5EF4-FFF2-40B4-BE49-F238E27FC236}">
                <a16:creationId xmlns:a16="http://schemas.microsoft.com/office/drawing/2014/main" id="{15D69301-64E0-4EBC-9756-9BD5DC1DDB20}"/>
              </a:ext>
            </a:extLst>
          </p:cNvPr>
          <p:cNvSpPr/>
          <p:nvPr/>
        </p:nvSpPr>
        <p:spPr>
          <a:xfrm>
            <a:off x="5645944" y="891860"/>
            <a:ext cx="4283392" cy="1346800"/>
          </a:xfrm>
          <a:prstGeom prst="wedgeRoundRectCallout">
            <a:avLst>
              <a:gd name="adj1" fmla="val -87930"/>
              <a:gd name="adj2" fmla="val -1949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err="1"/>
              <a:t>s</a:t>
            </a:r>
            <a:r>
              <a:rPr lang="en-US" dirty="0" err="1"/>
              <a:t>tudentId</a:t>
            </a:r>
            <a:r>
              <a:rPr lang="en-US" dirty="0"/>
              <a:t>, </a:t>
            </a:r>
            <a:r>
              <a:rPr lang="en-US" b="1" u="sng" dirty="0"/>
              <a:t>n</a:t>
            </a:r>
            <a:r>
              <a:rPr lang="en-US" dirty="0"/>
              <a:t>ame, </a:t>
            </a:r>
            <a:r>
              <a:rPr lang="en-US" b="1" u="sng" dirty="0"/>
              <a:t>a</a:t>
            </a:r>
            <a:r>
              <a:rPr lang="en-US" dirty="0"/>
              <a:t>ddress, </a:t>
            </a:r>
            <a:r>
              <a:rPr lang="en-US" b="1" u="sng" dirty="0"/>
              <a:t>p</a:t>
            </a:r>
            <a:r>
              <a:rPr lang="en-US" dirty="0"/>
              <a:t>hone #</a:t>
            </a:r>
          </a:p>
          <a:p>
            <a:pPr algn="ctr"/>
            <a:r>
              <a:rPr lang="en-US" b="1" u="sng" dirty="0"/>
              <a:t>c</a:t>
            </a:r>
            <a:r>
              <a:rPr lang="en-US" dirty="0"/>
              <a:t>ourse, </a:t>
            </a:r>
            <a:r>
              <a:rPr lang="en-US" b="1" u="sng" dirty="0" err="1"/>
              <a:t>s</a:t>
            </a:r>
            <a:r>
              <a:rPr lang="en-US" dirty="0" err="1"/>
              <a:t>tudentId</a:t>
            </a:r>
            <a:r>
              <a:rPr lang="en-US" dirty="0"/>
              <a:t>, </a:t>
            </a:r>
            <a:r>
              <a:rPr lang="en-US" b="1" u="sng" dirty="0"/>
              <a:t>g</a:t>
            </a:r>
            <a:r>
              <a:rPr lang="en-US" dirty="0"/>
              <a:t>rade</a:t>
            </a:r>
          </a:p>
          <a:p>
            <a:pPr algn="ctr"/>
            <a:r>
              <a:rPr lang="en-US" b="1" u="sng" dirty="0"/>
              <a:t>c</a:t>
            </a:r>
            <a:r>
              <a:rPr lang="en-US" dirty="0"/>
              <a:t>ourse, </a:t>
            </a:r>
            <a:r>
              <a:rPr lang="en-US" b="1" u="sng" dirty="0"/>
              <a:t>d</a:t>
            </a:r>
            <a:r>
              <a:rPr lang="en-US" dirty="0"/>
              <a:t>ay, </a:t>
            </a:r>
            <a:r>
              <a:rPr lang="en-US" b="1" u="sng" dirty="0"/>
              <a:t>h</a:t>
            </a:r>
            <a:r>
              <a:rPr lang="en-US" dirty="0"/>
              <a:t>our</a:t>
            </a:r>
          </a:p>
          <a:p>
            <a:pPr algn="ctr"/>
            <a:r>
              <a:rPr lang="en-US" b="1" u="sng" dirty="0"/>
              <a:t>c</a:t>
            </a:r>
            <a:r>
              <a:rPr lang="en-US" dirty="0"/>
              <a:t>ourse, </a:t>
            </a:r>
            <a:r>
              <a:rPr lang="en-US" b="1" u="sng" dirty="0"/>
              <a:t>r</a:t>
            </a:r>
            <a:r>
              <a:rPr lang="en-US" dirty="0"/>
              <a:t>oom</a:t>
            </a:r>
          </a:p>
        </p:txBody>
      </p:sp>
      <p:sp>
        <p:nvSpPr>
          <p:cNvPr id="16" name="Rounded Rectangular Callout 9">
            <a:extLst>
              <a:ext uri="{FF2B5EF4-FFF2-40B4-BE49-F238E27FC236}">
                <a16:creationId xmlns:a16="http://schemas.microsoft.com/office/drawing/2014/main" id="{2F7AE6FE-06E3-410C-AFEA-E825DE165083}"/>
              </a:ext>
            </a:extLst>
          </p:cNvPr>
          <p:cNvSpPr/>
          <p:nvPr/>
        </p:nvSpPr>
        <p:spPr>
          <a:xfrm>
            <a:off x="5842000" y="2547592"/>
            <a:ext cx="3820161" cy="572791"/>
          </a:xfrm>
          <a:prstGeom prst="wedgeRoundRectCallout">
            <a:avLst>
              <a:gd name="adj1" fmla="val -119761"/>
              <a:gd name="adj2" fmla="val -192493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try/catch to report Input Error</a:t>
            </a:r>
          </a:p>
        </p:txBody>
      </p:sp>
      <p:sp>
        <p:nvSpPr>
          <p:cNvPr id="17" name="Rounded Rectangular Callout 7">
            <a:extLst>
              <a:ext uri="{FF2B5EF4-FFF2-40B4-BE49-F238E27FC236}">
                <a16:creationId xmlns:a16="http://schemas.microsoft.com/office/drawing/2014/main" id="{753E2CE5-47FF-4D91-B767-F962FC5F451B}"/>
              </a:ext>
            </a:extLst>
          </p:cNvPr>
          <p:cNvSpPr/>
          <p:nvPr/>
        </p:nvSpPr>
        <p:spPr>
          <a:xfrm>
            <a:off x="5835821" y="3886200"/>
            <a:ext cx="3820160" cy="764018"/>
          </a:xfrm>
          <a:prstGeom prst="wedgeRoundRectCallout">
            <a:avLst>
              <a:gd name="adj1" fmla="val -118892"/>
              <a:gd name="adj2" fmla="val -13039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snap, </a:t>
            </a:r>
            <a:r>
              <a:rPr lang="en-US" dirty="0" err="1"/>
              <a:t>csg</a:t>
            </a:r>
            <a:r>
              <a:rPr lang="en-US" dirty="0"/>
              <a:t>, </a:t>
            </a:r>
            <a:r>
              <a:rPr lang="en-US" dirty="0" err="1"/>
              <a:t>cdh</a:t>
            </a:r>
            <a:r>
              <a:rPr lang="en-US" dirty="0"/>
              <a:t>, and </a:t>
            </a:r>
            <a:r>
              <a:rPr lang="en-US" dirty="0" err="1"/>
              <a:t>cr</a:t>
            </a:r>
            <a:r>
              <a:rPr lang="en-US" dirty="0"/>
              <a:t>  objects stored in vectors</a:t>
            </a:r>
          </a:p>
        </p:txBody>
      </p:sp>
      <p:sp>
        <p:nvSpPr>
          <p:cNvPr id="18" name="Rounded Rectangular Callout 7">
            <a:extLst>
              <a:ext uri="{FF2B5EF4-FFF2-40B4-BE49-F238E27FC236}">
                <a16:creationId xmlns:a16="http://schemas.microsoft.com/office/drawing/2014/main" id="{F0F6549E-816C-4960-9E14-E1868864D712}"/>
              </a:ext>
            </a:extLst>
          </p:cNvPr>
          <p:cNvSpPr/>
          <p:nvPr/>
        </p:nvSpPr>
        <p:spPr>
          <a:xfrm>
            <a:off x="5876461" y="4805000"/>
            <a:ext cx="3779520" cy="572790"/>
          </a:xfrm>
          <a:prstGeom prst="wedgeRoundRectCallout">
            <a:avLst>
              <a:gd name="adj1" fmla="val -112766"/>
              <a:gd name="adj2" fmla="val -1131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course grades (in snap vector order) for all students.</a:t>
            </a:r>
          </a:p>
        </p:txBody>
      </p:sp>
      <p:sp>
        <p:nvSpPr>
          <p:cNvPr id="19" name="Rounded Rectangular Callout 7">
            <a:extLst>
              <a:ext uri="{FF2B5EF4-FFF2-40B4-BE49-F238E27FC236}">
                <a16:creationId xmlns:a16="http://schemas.microsoft.com/office/drawing/2014/main" id="{6ED1AF6C-410B-4D4D-B3E3-847E99E3C1AE}"/>
              </a:ext>
            </a:extLst>
          </p:cNvPr>
          <p:cNvSpPr/>
          <p:nvPr/>
        </p:nvSpPr>
        <p:spPr>
          <a:xfrm>
            <a:off x="5835822" y="5532572"/>
            <a:ext cx="3827291" cy="764018"/>
          </a:xfrm>
          <a:prstGeom prst="wedgeRoundRectCallout">
            <a:avLst>
              <a:gd name="adj1" fmla="val -95294"/>
              <a:gd name="adj2" fmla="val -884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List all student schedules (in </a:t>
            </a:r>
            <a:r>
              <a:rPr lang="en-US" dirty="0" err="1"/>
              <a:t>csg</a:t>
            </a:r>
            <a:r>
              <a:rPr lang="en-US" dirty="0"/>
              <a:t> vector order.)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3B2AFF75-946A-4703-B69C-97D3EECA6B47}"/>
              </a:ext>
            </a:extLst>
          </p:cNvPr>
          <p:cNvSpPr/>
          <p:nvPr/>
        </p:nvSpPr>
        <p:spPr>
          <a:xfrm>
            <a:off x="1295400" y="891860"/>
            <a:ext cx="2514600" cy="1511600"/>
          </a:xfrm>
          <a:prstGeom prst="wedgeRoundRectCallout">
            <a:avLst>
              <a:gd name="adj1" fmla="val 147201"/>
              <a:gd name="adj2" fmla="val -445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tabLst>
                <a:tab pos="457200" algn="l"/>
              </a:tabLst>
            </a:pPr>
            <a:r>
              <a:rPr lang="en-US"/>
              <a:t>vector&lt;Snap&gt; snaps;</a:t>
            </a:r>
          </a:p>
          <a:p>
            <a:pPr>
              <a:tabLst>
                <a:tab pos="457200" algn="l"/>
              </a:tabLst>
            </a:pPr>
            <a:r>
              <a:rPr lang="en-US"/>
              <a:t>vector&lt;Csg&gt; csgs;</a:t>
            </a:r>
          </a:p>
          <a:p>
            <a:pPr>
              <a:tabLst>
                <a:tab pos="457200" algn="l"/>
              </a:tabLst>
            </a:pPr>
            <a:r>
              <a:rPr lang="en-US"/>
              <a:t>vector&lt;Cdh&gt; cdhs;</a:t>
            </a:r>
          </a:p>
          <a:p>
            <a:pPr>
              <a:tabLst>
                <a:tab pos="457200" algn="l"/>
              </a:tabLst>
            </a:pPr>
            <a:r>
              <a:rPr lang="en-US"/>
              <a:t>vector&lt;Cr&gt; crs;</a:t>
            </a:r>
            <a:endParaRPr lang="en-US" dirty="0"/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CF139A85-18DD-4642-BA83-C65D6262B7DE}"/>
              </a:ext>
            </a:extLst>
          </p:cNvPr>
          <p:cNvSpPr/>
          <p:nvPr/>
        </p:nvSpPr>
        <p:spPr>
          <a:xfrm>
            <a:off x="1057353" y="5714860"/>
            <a:ext cx="4112660" cy="918219"/>
          </a:xfrm>
          <a:prstGeom prst="wedgeRoundRectCallout">
            <a:avLst>
              <a:gd name="adj1" fmla="val 76514"/>
              <a:gd name="adj2" fmla="val -4795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28600" algn="l"/>
              </a:tabLst>
            </a:pPr>
            <a:r>
              <a:rPr lang="en-US" sz="1200" dirty="0"/>
              <a:t>Create pdf or jpg of UML diagram – must be of reasonable size (&lt; ~4M.)  Zip pdf, or jpg in submission folder.  Not required to include friends in UML diagram.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6175E78D-090F-4EFF-A17F-D6CA26DF25DB}"/>
              </a:ext>
            </a:extLst>
          </p:cNvPr>
          <p:cNvSpPr/>
          <p:nvPr/>
        </p:nvSpPr>
        <p:spPr>
          <a:xfrm>
            <a:off x="1057354" y="2492392"/>
            <a:ext cx="4255613" cy="3040181"/>
          </a:xfrm>
          <a:prstGeom prst="wedgeRoundRectCallout">
            <a:avLst>
              <a:gd name="adj1" fmla="val 73670"/>
              <a:gd name="adj2" fmla="val -859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string toString() const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{   stringstream out;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 out &lt;&lt; "snap(" &lt;&lt; this-&gt;</a:t>
            </a:r>
            <a:r>
              <a:rPr lang="en-US" sz="1000" dirty="0" err="1"/>
              <a:t>studentId</a:t>
            </a:r>
            <a:r>
              <a:rPr lang="en-US" sz="1000" dirty="0"/>
              <a:t>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 out &lt;&lt; "," &lt;&lt; this-&gt;studentName;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 out &lt;&lt; "," &lt;&lt; this-&gt;</a:t>
            </a:r>
            <a:r>
              <a:rPr lang="en-US" sz="1000" dirty="0" err="1"/>
              <a:t>studentAddress</a:t>
            </a:r>
            <a:r>
              <a:rPr lang="en-US" sz="1000" dirty="0"/>
              <a:t>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 out &lt;&lt; "," &lt;&lt; this-&gt;</a:t>
            </a:r>
            <a:r>
              <a:rPr lang="en-US" sz="1000" dirty="0" err="1"/>
              <a:t>studentPhone</a:t>
            </a:r>
            <a:r>
              <a:rPr lang="en-US" sz="1000" dirty="0"/>
              <a:t> &lt;&lt; ")";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 return </a:t>
            </a:r>
            <a:r>
              <a:rPr lang="en-US" sz="1000" dirty="0" err="1"/>
              <a:t>out.str</a:t>
            </a:r>
            <a:r>
              <a:rPr lang="en-US" sz="1000" dirty="0"/>
              <a:t>();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}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friend ostream&amp; operator&lt;&lt; (ostream&amp; </a:t>
            </a:r>
            <a:r>
              <a:rPr lang="en-US" sz="1000" dirty="0" err="1"/>
              <a:t>os</a:t>
            </a:r>
            <a:r>
              <a:rPr lang="en-US" sz="1000" dirty="0"/>
              <a:t>, const Snap&amp; snap)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{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</a:t>
            </a:r>
            <a:r>
              <a:rPr lang="en-US" sz="1000" dirty="0" err="1"/>
              <a:t>os</a:t>
            </a:r>
            <a:r>
              <a:rPr lang="en-US" sz="1000" dirty="0"/>
              <a:t> &lt;&lt; </a:t>
            </a:r>
            <a:r>
              <a:rPr lang="en-US" sz="1000" dirty="0" err="1"/>
              <a:t>snap.toString</a:t>
            </a:r>
            <a:r>
              <a:rPr lang="en-US" sz="1000" dirty="0"/>
              <a:t>();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   return </a:t>
            </a:r>
            <a:r>
              <a:rPr lang="en-US" sz="1000" dirty="0" err="1"/>
              <a:t>os</a:t>
            </a:r>
            <a:r>
              <a:rPr lang="en-US" sz="1000" dirty="0"/>
              <a:t>;</a:t>
            </a:r>
          </a:p>
          <a:p>
            <a:pPr marL="109538">
              <a:spcBef>
                <a:spcPts val="600"/>
              </a:spcBef>
              <a:tabLst>
                <a:tab pos="457200" algn="l"/>
              </a:tabLst>
            </a:pPr>
            <a:r>
              <a:rPr lang="en-US" sz="1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05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150" y="900114"/>
            <a:ext cx="533400" cy="304800"/>
          </a:xfrm>
        </p:spPr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DC5BC8-5F28-43E8-93EC-166C51DB15B8}"/>
              </a:ext>
            </a:extLst>
          </p:cNvPr>
          <p:cNvSpPr txBox="1"/>
          <p:nvPr/>
        </p:nvSpPr>
        <p:spPr>
          <a:xfrm>
            <a:off x="4807743" y="1382134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Class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BF755E-7D62-4363-B770-926EBD72E622}"/>
              </a:ext>
            </a:extLst>
          </p:cNvPr>
          <p:cNvSpPr txBox="1"/>
          <p:nvPr/>
        </p:nvSpPr>
        <p:spPr>
          <a:xfrm>
            <a:off x="4807744" y="1909875"/>
            <a:ext cx="2050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Data Members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C708E3-C47F-478D-8328-EC9C2C911C9D}"/>
              </a:ext>
            </a:extLst>
          </p:cNvPr>
          <p:cNvSpPr txBox="1"/>
          <p:nvPr/>
        </p:nvSpPr>
        <p:spPr>
          <a:xfrm>
            <a:off x="4807744" y="2437615"/>
            <a:ext cx="20502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Class Methods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A5D4B8F-E56C-47E5-BD62-2705DD7EF3C7}"/>
              </a:ext>
            </a:extLst>
          </p:cNvPr>
          <p:cNvGrpSpPr/>
          <p:nvPr/>
        </p:nvGrpSpPr>
        <p:grpSpPr>
          <a:xfrm>
            <a:off x="1387975" y="1401587"/>
            <a:ext cx="3383280" cy="2304576"/>
            <a:chOff x="533400" y="3269373"/>
            <a:chExt cx="2199396" cy="1798310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61257F-5825-40F0-BD02-6AA5FBE84F50}"/>
                </a:ext>
              </a:extLst>
            </p:cNvPr>
            <p:cNvSpPr txBox="1"/>
            <p:nvPr/>
          </p:nvSpPr>
          <p:spPr>
            <a:xfrm>
              <a:off x="533400" y="3269373"/>
              <a:ext cx="2199396" cy="28819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onsolas" panose="020B0609020204030204" pitchFamily="49" charset="0"/>
                </a:rPr>
                <a:t>Vehicle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FE9B7A2-81D3-478E-AAB7-40FDAB746879}"/>
                </a:ext>
              </a:extLst>
            </p:cNvPr>
            <p:cNvSpPr txBox="1"/>
            <p:nvPr/>
          </p:nvSpPr>
          <p:spPr>
            <a:xfrm>
              <a:off x="533400" y="3538653"/>
              <a:ext cx="2199396" cy="45631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en-US" sz="16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vid:int</a:t>
              </a:r>
              <a:endParaRPr lang="en-US" sz="16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en-US" sz="16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make:string</a:t>
              </a:r>
              <a:endParaRPr lang="en-US" sz="16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A249D9-2EFE-48F4-B3D6-CBEC08D81690}"/>
                </a:ext>
              </a:extLst>
            </p:cNvPr>
            <p:cNvSpPr txBox="1"/>
            <p:nvPr/>
          </p:nvSpPr>
          <p:spPr>
            <a:xfrm>
              <a:off x="533400" y="3997394"/>
              <a:ext cx="2199396" cy="10702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+Vehicle(</a:t>
              </a:r>
              <a:r>
                <a:rPr lang="en-US" sz="16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mk:string</a:t>
              </a:r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, </a:t>
              </a:r>
              <a:r>
                <a:rPr lang="en-US" sz="16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vid:int</a:t>
              </a:r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)</a:t>
              </a:r>
            </a:p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+~Vehicle()</a:t>
              </a:r>
            </a:p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16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getVID</a:t>
              </a:r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():int</a:t>
              </a:r>
            </a:p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1600" b="1" dirty="0" err="1">
                  <a:latin typeface="Consolas" panose="020B0609020204030204" pitchFamily="49" charset="0"/>
                  <a:cs typeface="Consolas" panose="020B0609020204030204" pitchFamily="49" charset="0"/>
                </a:rPr>
                <a:t>getMake</a:t>
              </a:r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():string</a:t>
              </a:r>
            </a:p>
            <a:p>
              <a:r>
                <a:rPr lang="en-US" sz="1600" b="1" dirty="0">
                  <a:latin typeface="Consolas" panose="020B0609020204030204" pitchFamily="49" charset="0"/>
                  <a:cs typeface="Consolas" panose="020B0609020204030204" pitchFamily="49" charset="0"/>
                </a:rPr>
                <a:t>+toString():string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118C010-E722-462B-A705-ACFAFD9FA4FA}"/>
              </a:ext>
            </a:extLst>
          </p:cNvPr>
          <p:cNvGrpSpPr/>
          <p:nvPr/>
        </p:nvGrpSpPr>
        <p:grpSpPr>
          <a:xfrm>
            <a:off x="4789606" y="4987725"/>
            <a:ext cx="4537275" cy="1530834"/>
            <a:chOff x="3875205" y="4987725"/>
            <a:chExt cx="4537275" cy="153083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FAF0FCD-2A86-472A-B2CF-964FB432DB11}"/>
                </a:ext>
              </a:extLst>
            </p:cNvPr>
            <p:cNvGrpSpPr/>
            <p:nvPr/>
          </p:nvGrpSpPr>
          <p:grpSpPr>
            <a:xfrm>
              <a:off x="3875205" y="5105400"/>
              <a:ext cx="1569720" cy="163319"/>
              <a:chOff x="3688080" y="5332084"/>
              <a:chExt cx="1569720" cy="163319"/>
            </a:xfrm>
          </p:grpSpPr>
          <p:sp>
            <p:nvSpPr>
              <p:cNvPr id="36" name="Diamond 35">
                <a:extLst>
                  <a:ext uri="{FF2B5EF4-FFF2-40B4-BE49-F238E27FC236}">
                    <a16:creationId xmlns:a16="http://schemas.microsoft.com/office/drawing/2014/main" id="{F8DE06A2-C7B0-4E7F-9EBA-8FDA00E839E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688080" y="5332084"/>
                <a:ext cx="274320" cy="163319"/>
              </a:xfrm>
              <a:prstGeom prst="diamond">
                <a:avLst/>
              </a:prstGeom>
              <a:solidFill>
                <a:schemeClr val="bg2">
                  <a:lumMod val="50000"/>
                </a:schemeClr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0654A78-987C-475B-B861-4302D493B920}"/>
                  </a:ext>
                </a:extLst>
              </p:cNvPr>
              <p:cNvCxnSpPr>
                <a:stCxn id="36" idx="3"/>
              </p:cNvCxnSpPr>
              <p:nvPr/>
            </p:nvCxnSpPr>
            <p:spPr>
              <a:xfrm flipV="1">
                <a:off x="3962400" y="5413743"/>
                <a:ext cx="1295400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8105E22-2F89-42FA-A6FB-EE0387A2A19E}"/>
                </a:ext>
              </a:extLst>
            </p:cNvPr>
            <p:cNvGrpSpPr/>
            <p:nvPr/>
          </p:nvGrpSpPr>
          <p:grpSpPr>
            <a:xfrm>
              <a:off x="5029200" y="4987725"/>
              <a:ext cx="3383280" cy="1530834"/>
              <a:chOff x="533399" y="5447244"/>
              <a:chExt cx="2397517" cy="1127354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266574B-0408-4ACF-A9E5-D2F8690975D9}"/>
                  </a:ext>
                </a:extLst>
              </p:cNvPr>
              <p:cNvSpPr txBox="1"/>
              <p:nvPr/>
            </p:nvSpPr>
            <p:spPr>
              <a:xfrm>
                <a:off x="533399" y="5447244"/>
                <a:ext cx="2397516" cy="271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Engine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C0D4792-86CD-4649-8271-CD1D7D107E52}"/>
                  </a:ext>
                </a:extLst>
              </p:cNvPr>
              <p:cNvSpPr txBox="1"/>
              <p:nvPr/>
            </p:nvSpPr>
            <p:spPr>
              <a:xfrm>
                <a:off x="533399" y="5716488"/>
                <a:ext cx="2397516" cy="249322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cylinders:int</a:t>
                </a:r>
                <a:endParaRPr lang="en-US" sz="16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B8EEDB9-29C6-4A86-8CC5-1731FECD6154}"/>
                  </a:ext>
                </a:extLst>
              </p:cNvPr>
              <p:cNvSpPr txBox="1"/>
              <p:nvPr/>
            </p:nvSpPr>
            <p:spPr>
              <a:xfrm>
                <a:off x="533400" y="5962626"/>
                <a:ext cx="2397516" cy="61197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+Engine(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cyl:int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getCylinders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():int</a:t>
                </a: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+toString():string</a:t>
                </a: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9F618B8-7D0F-4D04-832F-6068B5EB9B52}"/>
              </a:ext>
            </a:extLst>
          </p:cNvPr>
          <p:cNvSpPr txBox="1"/>
          <p:nvPr/>
        </p:nvSpPr>
        <p:spPr>
          <a:xfrm>
            <a:off x="6632518" y="1382135"/>
            <a:ext cx="3383281" cy="32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The data members and functions are listed by visibility, name, and type.</a:t>
            </a:r>
          </a:p>
          <a:p>
            <a:pPr>
              <a:spcBef>
                <a:spcPts val="600"/>
              </a:spcBef>
            </a:pPr>
            <a:r>
              <a:rPr lang="en-US" sz="1600" b="1" u="sng" dirty="0"/>
              <a:t>Visibility</a:t>
            </a:r>
            <a:endParaRPr lang="en-US" sz="1600" dirty="0"/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b="1" dirty="0"/>
              <a:t>'-'</a:t>
            </a:r>
            <a:r>
              <a:rPr lang="en-US" sz="1600" dirty="0"/>
              <a:t> indicates private visibility.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b="1" dirty="0"/>
              <a:t>'+' </a:t>
            </a:r>
            <a:r>
              <a:rPr lang="en-US" sz="1600" dirty="0"/>
              <a:t>indicates public visibility.</a:t>
            </a:r>
          </a:p>
          <a:p>
            <a:pPr marL="171450" indent="-171450"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A </a:t>
            </a:r>
            <a:r>
              <a:rPr lang="en-US" sz="1600" b="1" dirty="0"/>
              <a:t>'#'</a:t>
            </a:r>
            <a:r>
              <a:rPr lang="en-US" sz="1600" dirty="0"/>
              <a:t> indicates protected visibility.</a:t>
            </a:r>
          </a:p>
          <a:p>
            <a:pPr>
              <a:spcBef>
                <a:spcPts val="600"/>
              </a:spcBef>
            </a:pPr>
            <a:r>
              <a:rPr lang="en-US" sz="1600" b="1" u="sng" dirty="0"/>
              <a:t>Type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Data member, function parameter and return types appear after the name.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C28E7E3-B54C-405C-91D0-6AD7A1F97C08}"/>
              </a:ext>
            </a:extLst>
          </p:cNvPr>
          <p:cNvGrpSpPr/>
          <p:nvPr/>
        </p:nvGrpSpPr>
        <p:grpSpPr>
          <a:xfrm>
            <a:off x="1387975" y="3711770"/>
            <a:ext cx="3383280" cy="2974364"/>
            <a:chOff x="473575" y="3711770"/>
            <a:chExt cx="3383280" cy="297436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E8365F9-EE7B-4F45-AF31-079F9F897022}"/>
                </a:ext>
              </a:extLst>
            </p:cNvPr>
            <p:cNvGrpSpPr/>
            <p:nvPr/>
          </p:nvGrpSpPr>
          <p:grpSpPr>
            <a:xfrm>
              <a:off x="2076177" y="3711770"/>
              <a:ext cx="193156" cy="1409931"/>
              <a:chOff x="1918363" y="3730194"/>
              <a:chExt cx="193156" cy="1409931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F6BA379-7F2A-4BA6-8C92-2BFA0754B69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V="1">
                <a:off x="1361352" y="4492424"/>
                <a:ext cx="1295400" cy="1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EFE46B5E-734A-4B37-B4E8-8B47604E682D}"/>
                  </a:ext>
                </a:extLst>
              </p:cNvPr>
              <p:cNvSpPr/>
              <p:nvPr/>
            </p:nvSpPr>
            <p:spPr>
              <a:xfrm>
                <a:off x="1918363" y="3730194"/>
                <a:ext cx="193156" cy="200236"/>
              </a:xfrm>
              <a:prstGeom prst="triangl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1DA171D-0A17-4770-B814-C1900781A0F9}"/>
                </a:ext>
              </a:extLst>
            </p:cNvPr>
            <p:cNvGrpSpPr/>
            <p:nvPr/>
          </p:nvGrpSpPr>
          <p:grpSpPr>
            <a:xfrm>
              <a:off x="473575" y="4419591"/>
              <a:ext cx="3383280" cy="2266543"/>
              <a:chOff x="533399" y="5447244"/>
              <a:chExt cx="2397517" cy="166915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E4CC48-FAD3-484D-923E-FF0A496F1CA4}"/>
                  </a:ext>
                </a:extLst>
              </p:cNvPr>
              <p:cNvSpPr txBox="1"/>
              <p:nvPr/>
            </p:nvSpPr>
            <p:spPr>
              <a:xfrm>
                <a:off x="533399" y="5447244"/>
                <a:ext cx="2397516" cy="27198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Car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3A11388-C146-408A-A591-8BEAD005BD76}"/>
                  </a:ext>
                </a:extLst>
              </p:cNvPr>
              <p:cNvSpPr txBox="1"/>
              <p:nvPr/>
            </p:nvSpPr>
            <p:spPr>
              <a:xfrm>
                <a:off x="533399" y="5716488"/>
                <a:ext cx="2397516" cy="43064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model:string</a:t>
                </a:r>
                <a:endParaRPr lang="en-US" sz="16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-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engine:Engine</a:t>
                </a:r>
                <a:endParaRPr lang="en-US" sz="16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973081A-FD4A-42F4-989B-55F6F1DA089D}"/>
                  </a:ext>
                </a:extLst>
              </p:cNvPr>
              <p:cNvSpPr txBox="1"/>
              <p:nvPr/>
            </p:nvSpPr>
            <p:spPr>
              <a:xfrm>
                <a:off x="533400" y="6141775"/>
                <a:ext cx="2397516" cy="974622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+Car(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mk:string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mdl:string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</a:t>
                </a: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    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vid:int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, 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cyl:int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)</a:t>
                </a: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getModel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():string</a:t>
                </a: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1600" b="1" dirty="0" err="1">
                    <a:latin typeface="Consolas" panose="020B0609020204030204" pitchFamily="49" charset="0"/>
                    <a:cs typeface="Consolas" panose="020B0609020204030204" pitchFamily="49" charset="0"/>
                  </a:rPr>
                  <a:t>getEngine</a:t>
                </a:r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():Engine&amp;</a:t>
                </a:r>
              </a:p>
              <a:p>
                <a:r>
                  <a:rPr lang="en-US" sz="16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+toString():string</a:t>
                </a: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30697D0-2A4B-4887-8025-5F65C21BD831}"/>
              </a:ext>
            </a:extLst>
          </p:cNvPr>
          <p:cNvGrpSpPr/>
          <p:nvPr/>
        </p:nvGrpSpPr>
        <p:grpSpPr>
          <a:xfrm>
            <a:off x="2774815" y="3505200"/>
            <a:ext cx="2833029" cy="829130"/>
            <a:chOff x="1860414" y="3505200"/>
            <a:chExt cx="2833029" cy="82913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EF34EA6-47F5-49FC-A5ED-6DE7E720539D}"/>
                </a:ext>
              </a:extLst>
            </p:cNvPr>
            <p:cNvGrpSpPr/>
            <p:nvPr/>
          </p:nvGrpSpPr>
          <p:grpSpPr>
            <a:xfrm>
              <a:off x="2470014" y="3889789"/>
              <a:ext cx="2223429" cy="444541"/>
              <a:chOff x="381000" y="2974580"/>
              <a:chExt cx="2223429" cy="444541"/>
            </a:xfrm>
          </p:grpSpPr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BD111445-CAEE-45A9-8BC2-211693EAE218}"/>
                  </a:ext>
                </a:extLst>
              </p:cNvPr>
              <p:cNvCxnSpPr>
                <a:cxnSpLocks/>
                <a:stCxn id="43" idx="1"/>
                <a:endCxn id="47" idx="6"/>
              </p:cNvCxnSpPr>
              <p:nvPr/>
            </p:nvCxnSpPr>
            <p:spPr>
              <a:xfrm flipH="1" flipV="1">
                <a:off x="381000" y="2974580"/>
                <a:ext cx="623229" cy="24448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929114-F173-484E-8590-874F5B24B80B}"/>
                  </a:ext>
                </a:extLst>
              </p:cNvPr>
              <p:cNvSpPr txBox="1"/>
              <p:nvPr/>
            </p:nvSpPr>
            <p:spPr>
              <a:xfrm>
                <a:off x="1004229" y="3019011"/>
                <a:ext cx="16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is-a</a:t>
                </a:r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B057B1C-B03B-4EB9-9885-1687ECD2A595}"/>
                </a:ext>
              </a:extLst>
            </p:cNvPr>
            <p:cNvSpPr/>
            <p:nvPr/>
          </p:nvSpPr>
          <p:spPr>
            <a:xfrm>
              <a:off x="1860414" y="3505200"/>
              <a:ext cx="609600" cy="769177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DBD1230-6D57-4AA8-BEE2-15F157515877}"/>
              </a:ext>
            </a:extLst>
          </p:cNvPr>
          <p:cNvGrpSpPr/>
          <p:nvPr/>
        </p:nvGrpSpPr>
        <p:grpSpPr>
          <a:xfrm>
            <a:off x="4621965" y="4371039"/>
            <a:ext cx="2586078" cy="1180396"/>
            <a:chOff x="3707565" y="4371039"/>
            <a:chExt cx="2586078" cy="118039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38E2B99-B7DC-4765-A30B-9CE0F2B49A99}"/>
                </a:ext>
              </a:extLst>
            </p:cNvPr>
            <p:cNvGrpSpPr/>
            <p:nvPr/>
          </p:nvGrpSpPr>
          <p:grpSpPr>
            <a:xfrm>
              <a:off x="4227891" y="4371039"/>
              <a:ext cx="2065752" cy="539518"/>
              <a:chOff x="524290" y="2231982"/>
              <a:chExt cx="2065752" cy="539518"/>
            </a:xfrm>
          </p:grpSpPr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26524E35-728F-47FF-8636-92288ED3166D}"/>
                  </a:ext>
                </a:extLst>
              </p:cNvPr>
              <p:cNvCxnSpPr>
                <a:cxnSpLocks/>
                <a:endCxn id="48" idx="7"/>
              </p:cNvCxnSpPr>
              <p:nvPr/>
            </p:nvCxnSpPr>
            <p:spPr>
              <a:xfrm flipH="1">
                <a:off x="524290" y="2547500"/>
                <a:ext cx="569334" cy="2240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CB0E4E3-BDB3-423A-B9C7-645354AE4A65}"/>
                  </a:ext>
                </a:extLst>
              </p:cNvPr>
              <p:cNvSpPr txBox="1"/>
              <p:nvPr/>
            </p:nvSpPr>
            <p:spPr>
              <a:xfrm>
                <a:off x="989842" y="2231982"/>
                <a:ext cx="16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has-a</a:t>
                </a:r>
              </a:p>
            </p:txBody>
          </p:sp>
        </p:grp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457E4C88-CFD2-4143-B976-270872BA4B84}"/>
                </a:ext>
              </a:extLst>
            </p:cNvPr>
            <p:cNvSpPr/>
            <p:nvPr/>
          </p:nvSpPr>
          <p:spPr>
            <a:xfrm>
              <a:off x="3707565" y="4800600"/>
              <a:ext cx="609600" cy="75083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3D75936-A4BB-481C-98D0-548AD0C0CFB8}"/>
              </a:ext>
            </a:extLst>
          </p:cNvPr>
          <p:cNvGrpSpPr/>
          <p:nvPr/>
        </p:nvGrpSpPr>
        <p:grpSpPr>
          <a:xfrm>
            <a:off x="1610223" y="3611862"/>
            <a:ext cx="1827993" cy="466533"/>
            <a:chOff x="518623" y="2952588"/>
            <a:chExt cx="1827993" cy="466533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0C89651-1F0D-42E7-A962-9E71D910F72C}"/>
                </a:ext>
              </a:extLst>
            </p:cNvPr>
            <p:cNvCxnSpPr>
              <a:cxnSpLocks/>
              <a:stCxn id="52" idx="1"/>
            </p:cNvCxnSpPr>
            <p:nvPr/>
          </p:nvCxnSpPr>
          <p:spPr>
            <a:xfrm flipH="1" flipV="1">
              <a:off x="518623" y="2952588"/>
              <a:ext cx="227793" cy="2664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E095D36-9C04-4AFA-901A-B827004686C5}"/>
                </a:ext>
              </a:extLst>
            </p:cNvPr>
            <p:cNvSpPr txBox="1"/>
            <p:nvPr/>
          </p:nvSpPr>
          <p:spPr>
            <a:xfrm>
              <a:off x="746416" y="3019011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public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6BB7C21-28B6-4FB4-AF68-06D84B1870A1}"/>
              </a:ext>
            </a:extLst>
          </p:cNvPr>
          <p:cNvGrpSpPr/>
          <p:nvPr/>
        </p:nvGrpSpPr>
        <p:grpSpPr>
          <a:xfrm>
            <a:off x="1556421" y="3989591"/>
            <a:ext cx="1871772" cy="884593"/>
            <a:chOff x="474844" y="3065311"/>
            <a:chExt cx="1871772" cy="88459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FD5534FA-A4DF-4DD2-A239-4C93133D476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4844" y="3355657"/>
              <a:ext cx="312258" cy="5942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29F6E52-C421-4728-A6A2-51F8A902A0AD}"/>
                </a:ext>
              </a:extLst>
            </p:cNvPr>
            <p:cNvSpPr txBox="1"/>
            <p:nvPr/>
          </p:nvSpPr>
          <p:spPr>
            <a:xfrm>
              <a:off x="746416" y="3065311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private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502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 Inheritance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3785820"/>
            <a:ext cx="1828800" cy="2146112"/>
            <a:chOff x="533400" y="2514600"/>
            <a:chExt cx="2133600" cy="2146112"/>
          </a:xfrm>
        </p:grpSpPr>
        <p:sp>
          <p:nvSpPr>
            <p:cNvPr id="14" name="TextBox 13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SNAP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2820888"/>
              <a:ext cx="2133600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name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address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phone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" y="3645049"/>
              <a:ext cx="2133600" cy="10156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getName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getAddr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getPhone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94468" y="1915272"/>
            <a:ext cx="1896533" cy="1042091"/>
            <a:chOff x="533400" y="5410200"/>
            <a:chExt cx="2133600" cy="1042091"/>
          </a:xfrm>
        </p:grpSpPr>
        <p:sp>
          <p:nvSpPr>
            <p:cNvPr id="20" name="TextBox 19"/>
            <p:cNvSpPr txBox="1"/>
            <p:nvPr/>
          </p:nvSpPr>
          <p:spPr>
            <a:xfrm>
              <a:off x="533400" y="54102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Student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3400" y="5716488"/>
              <a:ext cx="2133600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3400" y="5990626"/>
              <a:ext cx="2133600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378200" y="3785820"/>
            <a:ext cx="1828800" cy="1781568"/>
            <a:chOff x="533400" y="2514600"/>
            <a:chExt cx="2133600" cy="1781568"/>
          </a:xfrm>
        </p:grpSpPr>
        <p:sp>
          <p:nvSpPr>
            <p:cNvPr id="26" name="TextBox 25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Csg</a:t>
              </a:r>
              <a:endParaRPr lang="en-US" sz="1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400" y="2820888"/>
              <a:ext cx="213360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grade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3465171"/>
              <a:ext cx="21336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getGrade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37200" y="3785820"/>
            <a:ext cx="1828800" cy="1781568"/>
            <a:chOff x="533400" y="2514600"/>
            <a:chExt cx="2133600" cy="1781568"/>
          </a:xfrm>
        </p:grpSpPr>
        <p:sp>
          <p:nvSpPr>
            <p:cNvPr id="30" name="TextBox 29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Cdh</a:t>
              </a:r>
              <a:endParaRPr lang="en-US" sz="1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3400" y="2820888"/>
              <a:ext cx="213360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day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hour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400" y="3465171"/>
              <a:ext cx="21336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getDay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getHour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696200" y="3785820"/>
            <a:ext cx="1828800" cy="1419102"/>
            <a:chOff x="533400" y="2514600"/>
            <a:chExt cx="2133600" cy="1419102"/>
          </a:xfrm>
        </p:grpSpPr>
        <p:sp>
          <p:nvSpPr>
            <p:cNvPr id="34" name="TextBox 33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3400" y="2820888"/>
              <a:ext cx="2133600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room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3400" y="3287371"/>
              <a:ext cx="21336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getRoom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537200" y="1915271"/>
            <a:ext cx="1828800" cy="1043700"/>
            <a:chOff x="533400" y="2514600"/>
            <a:chExt cx="2133600" cy="1043700"/>
          </a:xfrm>
        </p:grpSpPr>
        <p:sp>
          <p:nvSpPr>
            <p:cNvPr id="38" name="TextBox 37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Course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3400" y="2820888"/>
              <a:ext cx="2133600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3400" y="3096635"/>
              <a:ext cx="2133600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86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 Inheritance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3785820"/>
            <a:ext cx="1828800" cy="2146112"/>
            <a:chOff x="533400" y="2514600"/>
            <a:chExt cx="2133600" cy="2146112"/>
          </a:xfrm>
        </p:grpSpPr>
        <p:sp>
          <p:nvSpPr>
            <p:cNvPr id="14" name="TextBox 13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SNAP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2820888"/>
              <a:ext cx="2133600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strike="sngStrike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name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address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phone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" y="3645049"/>
              <a:ext cx="2133600" cy="10156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getName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getAddr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getPhone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94468" y="1915272"/>
            <a:ext cx="1896533" cy="1042091"/>
            <a:chOff x="533400" y="5410200"/>
            <a:chExt cx="2133600" cy="1042091"/>
          </a:xfrm>
        </p:grpSpPr>
        <p:sp>
          <p:nvSpPr>
            <p:cNvPr id="20" name="TextBox 19"/>
            <p:cNvSpPr txBox="1"/>
            <p:nvPr/>
          </p:nvSpPr>
          <p:spPr>
            <a:xfrm>
              <a:off x="533400" y="54102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Student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3400" y="5716488"/>
              <a:ext cx="2133600" cy="27699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3400" y="5990626"/>
              <a:ext cx="2133600" cy="46166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 rot="1800000">
            <a:off x="2107753" y="2911100"/>
            <a:ext cx="443967" cy="884002"/>
            <a:chOff x="1733265" y="2957362"/>
            <a:chExt cx="443967" cy="884002"/>
          </a:xfrm>
        </p:grpSpPr>
        <p:cxnSp>
          <p:nvCxnSpPr>
            <p:cNvPr id="41" name="Straight Arrow Connector 40"/>
            <p:cNvCxnSpPr>
              <a:endCxn id="42" idx="3"/>
            </p:cNvCxnSpPr>
            <p:nvPr/>
          </p:nvCxnSpPr>
          <p:spPr>
            <a:xfrm rot="19800000" flipV="1">
              <a:off x="1733265" y="3176196"/>
              <a:ext cx="443967" cy="6651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Isosceles Triangle 41"/>
            <p:cNvSpPr/>
            <p:nvPr/>
          </p:nvSpPr>
          <p:spPr>
            <a:xfrm>
              <a:off x="1905000" y="2957362"/>
              <a:ext cx="152400" cy="152400"/>
            </a:xfrm>
            <a:prstGeom prst="triangl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78200" y="1915272"/>
            <a:ext cx="3987800" cy="3652117"/>
            <a:chOff x="2463800" y="1915271"/>
            <a:chExt cx="3987800" cy="3652117"/>
          </a:xfrm>
        </p:grpSpPr>
        <p:grpSp>
          <p:nvGrpSpPr>
            <p:cNvPr id="25" name="Group 24"/>
            <p:cNvGrpSpPr/>
            <p:nvPr/>
          </p:nvGrpSpPr>
          <p:grpSpPr>
            <a:xfrm>
              <a:off x="2463800" y="3785820"/>
              <a:ext cx="1828800" cy="1781568"/>
              <a:chOff x="533400" y="2514600"/>
              <a:chExt cx="2133600" cy="1781568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533400" y="2514600"/>
                <a:ext cx="2133600" cy="30777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Csg</a:t>
                </a:r>
                <a:endPara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33400" y="2820888"/>
                <a:ext cx="2133600" cy="6463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course</a:t>
                </a:r>
              </a:p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-int </a:t>
                </a:r>
                <a:r>
                  <a:rPr lang="en-US" sz="1200" b="1" strike="sngStrike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studID</a:t>
                </a:r>
                <a:endPara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grade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33400" y="3465171"/>
                <a:ext cx="2133600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strike="sngStrike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getCourse</a:t>
                </a:r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+int </a:t>
                </a:r>
                <a:r>
                  <a:rPr lang="en-US" sz="1200" b="1" strike="sngStrike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getStudID</a:t>
                </a:r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getGrade</a:t>
                </a:r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+toString() const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4622800" y="1915271"/>
              <a:ext cx="1828800" cy="1043700"/>
              <a:chOff x="533400" y="2514600"/>
              <a:chExt cx="2133600" cy="1043700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33400" y="2514600"/>
                <a:ext cx="2133600" cy="30777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Course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33400" y="2820888"/>
                <a:ext cx="2133600" cy="27699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course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33400" y="3096635"/>
                <a:ext cx="2133600" cy="461665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getCourse</a:t>
                </a:r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+toString() const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 rot="2400000">
              <a:off x="4039317" y="2835785"/>
              <a:ext cx="693373" cy="971040"/>
              <a:chOff x="1585788" y="2957362"/>
              <a:chExt cx="693373" cy="971040"/>
            </a:xfrm>
          </p:grpSpPr>
          <p:cxnSp>
            <p:nvCxnSpPr>
              <p:cNvPr id="46" name="Straight Arrow Connector 45"/>
              <p:cNvCxnSpPr>
                <a:endCxn id="47" idx="3"/>
              </p:cNvCxnSpPr>
              <p:nvPr/>
            </p:nvCxnSpPr>
            <p:spPr>
              <a:xfrm rot="19200000" flipV="1">
                <a:off x="1585788" y="3253680"/>
                <a:ext cx="693373" cy="67472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Isosceles Triangle 46"/>
              <p:cNvSpPr/>
              <p:nvPr/>
            </p:nvSpPr>
            <p:spPr>
              <a:xfrm>
                <a:off x="1905000" y="2957362"/>
                <a:ext cx="152400" cy="152400"/>
              </a:xfrm>
              <a:prstGeom prst="triangl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5537200" y="2971800"/>
            <a:ext cx="1828800" cy="2595588"/>
            <a:chOff x="4622800" y="2971800"/>
            <a:chExt cx="1828800" cy="2595588"/>
          </a:xfrm>
        </p:grpSpPr>
        <p:grpSp>
          <p:nvGrpSpPr>
            <p:cNvPr id="29" name="Group 28"/>
            <p:cNvGrpSpPr/>
            <p:nvPr/>
          </p:nvGrpSpPr>
          <p:grpSpPr>
            <a:xfrm>
              <a:off x="4622800" y="3785820"/>
              <a:ext cx="1828800" cy="1781568"/>
              <a:chOff x="533400" y="2514600"/>
              <a:chExt cx="2133600" cy="1781568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33400" y="2514600"/>
                <a:ext cx="2133600" cy="30777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Cdh</a:t>
                </a:r>
                <a:endPara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3400" y="2820888"/>
                <a:ext cx="2133600" cy="64633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course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day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hour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33400" y="3465171"/>
                <a:ext cx="2133600" cy="830997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strike="sngStrike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getCourse</a:t>
                </a:r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getDay</a:t>
                </a:r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getHour</a:t>
                </a:r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+toString() const</a:t>
                </a:r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448300" y="2971800"/>
              <a:ext cx="152400" cy="814020"/>
              <a:chOff x="2578100" y="2998150"/>
              <a:chExt cx="152400" cy="814020"/>
            </a:xfrm>
          </p:grpSpPr>
          <p:cxnSp>
            <p:nvCxnSpPr>
              <p:cNvPr id="49" name="Straight Arrow Connector 48"/>
              <p:cNvCxnSpPr>
                <a:stCxn id="30" idx="0"/>
                <a:endCxn id="50" idx="3"/>
              </p:cNvCxnSpPr>
              <p:nvPr/>
            </p:nvCxnSpPr>
            <p:spPr>
              <a:xfrm flipH="1" flipV="1">
                <a:off x="2654300" y="3150550"/>
                <a:ext cx="12700" cy="66162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Isosceles Triangle 49"/>
              <p:cNvSpPr/>
              <p:nvPr/>
            </p:nvSpPr>
            <p:spPr>
              <a:xfrm>
                <a:off x="2578100" y="2998150"/>
                <a:ext cx="152400" cy="152400"/>
              </a:xfrm>
              <a:prstGeom prst="triangl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 rot="19800000" flipH="1">
            <a:off x="3815629" y="2911099"/>
            <a:ext cx="443967" cy="884002"/>
            <a:chOff x="1733265" y="2957362"/>
            <a:chExt cx="443967" cy="884002"/>
          </a:xfrm>
        </p:grpSpPr>
        <p:cxnSp>
          <p:nvCxnSpPr>
            <p:cNvPr id="55" name="Straight Arrow Connector 54"/>
            <p:cNvCxnSpPr>
              <a:endCxn id="56" idx="3"/>
            </p:cNvCxnSpPr>
            <p:nvPr/>
          </p:nvCxnSpPr>
          <p:spPr>
            <a:xfrm rot="19800000" flipV="1">
              <a:off x="1733265" y="3176196"/>
              <a:ext cx="443967" cy="66516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Isosceles Triangle 55"/>
            <p:cNvSpPr/>
            <p:nvPr/>
          </p:nvSpPr>
          <p:spPr>
            <a:xfrm>
              <a:off x="1905000" y="2957362"/>
              <a:ext cx="152400" cy="152400"/>
            </a:xfrm>
            <a:prstGeom prst="triangl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34046" y="2823120"/>
            <a:ext cx="2290955" cy="2381802"/>
            <a:chOff x="6319645" y="2823120"/>
            <a:chExt cx="2290955" cy="2381802"/>
          </a:xfrm>
        </p:grpSpPr>
        <p:grpSp>
          <p:nvGrpSpPr>
            <p:cNvPr id="33" name="Group 32"/>
            <p:cNvGrpSpPr/>
            <p:nvPr/>
          </p:nvGrpSpPr>
          <p:grpSpPr>
            <a:xfrm>
              <a:off x="6781800" y="3785820"/>
              <a:ext cx="1828800" cy="1419102"/>
              <a:chOff x="533400" y="2514600"/>
              <a:chExt cx="2133600" cy="1419102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533400" y="2514600"/>
                <a:ext cx="2133600" cy="30777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Cr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33400" y="2820888"/>
                <a:ext cx="2133600" cy="461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course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-string room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33400" y="3287371"/>
                <a:ext cx="2133600" cy="646331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strike="sngStrike" dirty="0" err="1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getCourse</a:t>
                </a:r>
                <a:r>
                  <a:rPr lang="en-US" sz="1200" b="1" strike="sngStrike" dirty="0">
                    <a:solidFill>
                      <a:srgbClr val="FF000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+string </a:t>
                </a:r>
                <a:r>
                  <a:rPr lang="en-US" sz="1200" b="1" dirty="0" err="1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getRoom</a:t>
                </a:r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</a:t>
                </a:r>
              </a:p>
              <a:p>
                <a:r>
                  <a:rPr lang="en-US" sz="1200" b="1" dirty="0">
                    <a:solidFill>
                      <a:srgbClr val="0070C0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+toString() const</a:t>
                </a: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 rot="19200000" flipH="1">
              <a:off x="6319645" y="2823120"/>
              <a:ext cx="693373" cy="971040"/>
              <a:chOff x="1585788" y="2957362"/>
              <a:chExt cx="693373" cy="971040"/>
            </a:xfrm>
          </p:grpSpPr>
          <p:cxnSp>
            <p:nvCxnSpPr>
              <p:cNvPr id="58" name="Straight Arrow Connector 57"/>
              <p:cNvCxnSpPr>
                <a:endCxn id="59" idx="3"/>
              </p:cNvCxnSpPr>
              <p:nvPr/>
            </p:nvCxnSpPr>
            <p:spPr>
              <a:xfrm rot="19200000" flipV="1">
                <a:off x="1585788" y="3253680"/>
                <a:ext cx="693373" cy="67472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Isosceles Triangle 58"/>
              <p:cNvSpPr/>
              <p:nvPr/>
            </p:nvSpPr>
            <p:spPr>
              <a:xfrm>
                <a:off x="1905000" y="2957362"/>
                <a:ext cx="152400" cy="152400"/>
              </a:xfrm>
              <a:prstGeom prst="triangl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6C29B7A-B7C4-4A8D-8926-DE463C3754D6}"/>
              </a:ext>
            </a:extLst>
          </p:cNvPr>
          <p:cNvSpPr txBox="1"/>
          <p:nvPr/>
        </p:nvSpPr>
        <p:spPr>
          <a:xfrm>
            <a:off x="7675966" y="149453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process is known as </a:t>
            </a:r>
            <a:r>
              <a:rPr lang="en-US" sz="1600" b="1" i="1" dirty="0">
                <a:solidFill>
                  <a:srgbClr val="FF0000"/>
                </a:solidFill>
              </a:rPr>
              <a:t>refactoring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and is often used in object-oriented design.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DBC866-A52F-4B7D-A04C-BCCC33B8E5C5}"/>
              </a:ext>
            </a:extLst>
          </p:cNvPr>
          <p:cNvSpPr txBox="1"/>
          <p:nvPr/>
        </p:nvSpPr>
        <p:spPr>
          <a:xfrm>
            <a:off x="1032933" y="6150049"/>
            <a:ext cx="917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Please carefully read and follow the Lab requirements!</a:t>
            </a:r>
          </a:p>
        </p:txBody>
      </p:sp>
    </p:spTree>
    <p:extLst>
      <p:ext uri="{BB962C8B-B14F-4D97-AF65-F5344CB8AC3E}">
        <p14:creationId xmlns:p14="http://schemas.microsoft.com/office/powerpoint/2010/main" val="79598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1F5E02D2-03F6-4AFD-9CE7-35B220AF1920}"/>
              </a:ext>
            </a:extLst>
          </p:cNvPr>
          <p:cNvSpPr txBox="1"/>
          <p:nvPr/>
        </p:nvSpPr>
        <p:spPr>
          <a:xfrm>
            <a:off x="2362200" y="1905000"/>
            <a:ext cx="5077216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int add(int x, int y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 1</a:t>
            </a: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) { return x + y; }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int main()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int result1 = add(5);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int result2 = add(5, 3);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return 0;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78E1F1-82B0-4669-BA44-9E186D18855E}"/>
              </a:ext>
            </a:extLst>
          </p:cNvPr>
          <p:cNvSpPr txBox="1"/>
          <p:nvPr/>
        </p:nvSpPr>
        <p:spPr>
          <a:xfrm>
            <a:off x="2362200" y="1905000"/>
            <a:ext cx="5077216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int add(int x, int y) { return x + y; }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int main()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 result1 = add(5);      // Error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int result2 = add(5, 3);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return 0;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 #09: Default Arguments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975" y="1376661"/>
            <a:ext cx="9696450" cy="378023"/>
          </a:xfrm>
        </p:spPr>
        <p:txBody>
          <a:bodyPr/>
          <a:lstStyle/>
          <a:p>
            <a:r>
              <a:rPr lang="en-US" sz="2000" dirty="0"/>
              <a:t>Default function parameters supply values when a user does not.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526027-F6E6-4A59-98A0-5D6BD9AFE23C}"/>
              </a:ext>
            </a:extLst>
          </p:cNvPr>
          <p:cNvSpPr txBox="1">
            <a:spLocks/>
          </p:cNvSpPr>
          <p:nvPr/>
        </p:nvSpPr>
        <p:spPr bwMode="auto">
          <a:xfrm>
            <a:off x="458064" y="4262140"/>
            <a:ext cx="10226239" cy="1453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0"/>
              </a:spcBef>
              <a:spcAft>
                <a:spcPts val="400"/>
              </a:spcAft>
              <a:buClr>
                <a:srgbClr val="00FF00"/>
              </a:buClr>
              <a:buSzPct val="120000"/>
            </a:pPr>
            <a:r>
              <a:rPr lang="en-US" sz="1600" dirty="0"/>
              <a:t>In 99% of cases you don't need half of the function parameters.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SzPct val="120000"/>
            </a:pPr>
            <a:r>
              <a:rPr lang="en-US" sz="1600" dirty="0"/>
              <a:t>With normal functions, default parameters can make code harder to read.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Clr>
                <a:srgbClr val="00FF00"/>
              </a:buClr>
              <a:buSzPct val="120000"/>
            </a:pPr>
            <a:r>
              <a:rPr lang="en-US" sz="1600" dirty="0"/>
              <a:t>When refactoring, default parameters can be used to add functionality without breaking code.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SzPct val="120000"/>
            </a:pPr>
            <a:r>
              <a:rPr lang="en-US" sz="1600" dirty="0"/>
              <a:t>Introduces problems reviewing or using code written by others - hidden parameters.</a:t>
            </a:r>
          </a:p>
          <a:p>
            <a:pPr lvl="1">
              <a:spcBef>
                <a:spcPts val="0"/>
              </a:spcBef>
              <a:spcAft>
                <a:spcPts val="400"/>
              </a:spcAft>
              <a:buClr>
                <a:srgbClr val="00FF00"/>
              </a:buClr>
              <a:buSzPct val="120000"/>
            </a:pPr>
            <a:r>
              <a:rPr lang="en-US" sz="1600" dirty="0"/>
              <a:t>Some functions tend to have the same parameter values - default parameters supply those common values and also helps you see the "suggested" value.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5F6626-D7FD-496F-9DA5-79ACF5F2BF1F}"/>
              </a:ext>
            </a:extLst>
          </p:cNvPr>
          <p:cNvSpPr txBox="1">
            <a:spLocks/>
          </p:cNvSpPr>
          <p:nvPr/>
        </p:nvSpPr>
        <p:spPr bwMode="auto">
          <a:xfrm>
            <a:off x="561975" y="3886201"/>
            <a:ext cx="9696450" cy="3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0FF00"/>
                </a:solidFill>
              </a:rPr>
              <a:t>Advantages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FF0000"/>
                </a:solidFill>
              </a:rPr>
              <a:t>Disadvantages</a:t>
            </a:r>
            <a:r>
              <a:rPr lang="en-US" sz="2000" dirty="0"/>
              <a:t>.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5CA382-FE04-40E3-9854-B010E5DF0564}"/>
              </a:ext>
            </a:extLst>
          </p:cNvPr>
          <p:cNvSpPr txBox="1">
            <a:spLocks/>
          </p:cNvSpPr>
          <p:nvPr/>
        </p:nvSpPr>
        <p:spPr bwMode="auto">
          <a:xfrm>
            <a:off x="561975" y="6243862"/>
            <a:ext cx="9696450" cy="462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**NOTE: </a:t>
            </a:r>
            <a:r>
              <a:rPr lang="en-US" sz="2000" dirty="0" err="1">
                <a:hlinkClick r:id="rId2"/>
              </a:rPr>
              <a:t>google's</a:t>
            </a:r>
            <a:r>
              <a:rPr lang="en-US" sz="2000" dirty="0">
                <a:hlinkClick r:id="rId2"/>
              </a:rPr>
              <a:t> coding style</a:t>
            </a:r>
            <a:r>
              <a:rPr lang="en-US" sz="2000" dirty="0"/>
              <a:t> suggests avoiding them.</a:t>
            </a:r>
          </a:p>
        </p:txBody>
      </p:sp>
    </p:spTree>
    <p:extLst>
      <p:ext uri="{BB962C8B-B14F-4D97-AF65-F5344CB8AC3E}">
        <p14:creationId xmlns:p14="http://schemas.microsoft.com/office/powerpoint/2010/main" val="28194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3" grpId="0" build="p"/>
      <p:bldP spid="8" grpId="0" build="p" bldLvl="2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SNAP Inheritance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(09)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219200" y="3785820"/>
            <a:ext cx="1828800" cy="2146112"/>
            <a:chOff x="533400" y="2514600"/>
            <a:chExt cx="2133600" cy="2146112"/>
          </a:xfrm>
        </p:grpSpPr>
        <p:sp>
          <p:nvSpPr>
            <p:cNvPr id="14" name="TextBox 13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SNAP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" y="2820888"/>
              <a:ext cx="2133600" cy="83099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strike="sngStrike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name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address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phone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3400" y="3645049"/>
              <a:ext cx="2133600" cy="10156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getName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getAddr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getPhone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cxnSp>
        <p:nvCxnSpPr>
          <p:cNvPr id="41" name="Straight Arrow Connector 40"/>
          <p:cNvCxnSpPr>
            <a:cxnSpLocks/>
          </p:cNvCxnSpPr>
          <p:nvPr/>
        </p:nvCxnSpPr>
        <p:spPr>
          <a:xfrm flipV="1">
            <a:off x="2104463" y="2832678"/>
            <a:ext cx="2688022" cy="947765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1"/>
          <p:cNvSpPr/>
          <p:nvPr/>
        </p:nvSpPr>
        <p:spPr>
          <a:xfrm rot="3904997">
            <a:off x="4474695" y="2840212"/>
            <a:ext cx="152400" cy="154590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378200" y="3785821"/>
            <a:ext cx="1828800" cy="1781568"/>
            <a:chOff x="533400" y="2514600"/>
            <a:chExt cx="2133600" cy="1781568"/>
          </a:xfrm>
        </p:grpSpPr>
        <p:sp>
          <p:nvSpPr>
            <p:cNvPr id="26" name="TextBox 25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Csg</a:t>
              </a:r>
              <a:endParaRPr lang="en-US" sz="1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3400" y="2820888"/>
              <a:ext cx="213360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strike="sngStrike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grade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3400" y="3465171"/>
              <a:ext cx="21336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getGrade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50080" y="1459913"/>
            <a:ext cx="1828800" cy="1411246"/>
            <a:chOff x="533400" y="2514600"/>
            <a:chExt cx="2133600" cy="1411246"/>
          </a:xfrm>
        </p:grpSpPr>
        <p:sp>
          <p:nvSpPr>
            <p:cNvPr id="38" name="TextBox 37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School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33400" y="2820888"/>
              <a:ext cx="2133600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studID</a:t>
              </a:r>
              <a:endParaRPr lang="en-US" sz="12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33400" y="3279515"/>
              <a:ext cx="21336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+int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getStudID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537200" y="3785820"/>
            <a:ext cx="1828800" cy="1781568"/>
            <a:chOff x="533400" y="2514600"/>
            <a:chExt cx="2133600" cy="1781568"/>
          </a:xfrm>
        </p:grpSpPr>
        <p:sp>
          <p:nvSpPr>
            <p:cNvPr id="30" name="TextBox 29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Cdh</a:t>
              </a:r>
              <a:endParaRPr lang="en-US" sz="1400" b="1" dirty="0">
                <a:solidFill>
                  <a:srgbClr val="0070C0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3400" y="2820888"/>
              <a:ext cx="2133600" cy="64633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day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hour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3400" y="3465171"/>
              <a:ext cx="2133600" cy="83099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getDay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getHour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cxnSp>
        <p:nvCxnSpPr>
          <p:cNvPr id="49" name="Straight Arrow Connector 48"/>
          <p:cNvCxnSpPr>
            <a:cxnSpLocks/>
            <a:stCxn id="30" idx="0"/>
          </p:cNvCxnSpPr>
          <p:nvPr/>
        </p:nvCxnSpPr>
        <p:spPr>
          <a:xfrm flipH="1" flipV="1">
            <a:off x="5779378" y="2881114"/>
            <a:ext cx="672222" cy="904706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sosceles Triangle 49"/>
          <p:cNvSpPr/>
          <p:nvPr/>
        </p:nvSpPr>
        <p:spPr>
          <a:xfrm rot="19146125">
            <a:off x="5741356" y="2850643"/>
            <a:ext cx="152400" cy="152400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 flipV="1">
            <a:off x="4314307" y="2881114"/>
            <a:ext cx="743724" cy="899328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55"/>
          <p:cNvSpPr/>
          <p:nvPr/>
        </p:nvSpPr>
        <p:spPr>
          <a:xfrm rot="2340612" flipH="1">
            <a:off x="4948522" y="2839171"/>
            <a:ext cx="152400" cy="152400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7696201" y="3785820"/>
            <a:ext cx="1828800" cy="1419102"/>
            <a:chOff x="533400" y="2514600"/>
            <a:chExt cx="2133600" cy="1419102"/>
          </a:xfrm>
        </p:grpSpPr>
        <p:sp>
          <p:nvSpPr>
            <p:cNvPr id="34" name="TextBox 33"/>
            <p:cNvSpPr txBox="1"/>
            <p:nvPr/>
          </p:nvSpPr>
          <p:spPr>
            <a:xfrm>
              <a:off x="533400" y="2514600"/>
              <a:ext cx="2133600" cy="307777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Cr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3400" y="2820888"/>
              <a:ext cx="2133600" cy="4616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course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-string room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3400" y="3287371"/>
              <a:ext cx="2133600" cy="64633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strike="sngStrike" dirty="0" err="1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getCourse</a:t>
              </a:r>
              <a:r>
                <a:rPr lang="en-US" sz="1200" b="1" strike="sngStrike" dirty="0">
                  <a:solidFill>
                    <a:srgbClr val="FF000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+string </a:t>
              </a:r>
              <a:r>
                <a:rPr lang="en-US" sz="1200" b="1" dirty="0" err="1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getRoom</a:t>
              </a:r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</a:t>
              </a:r>
            </a:p>
            <a:p>
              <a:r>
                <a:rPr lang="en-US" sz="1200" b="1" dirty="0">
                  <a:solidFill>
                    <a:srgbClr val="0070C0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+toString() const</a:t>
              </a:r>
            </a:p>
          </p:txBody>
        </p:sp>
      </p:grpSp>
      <p:cxnSp>
        <p:nvCxnSpPr>
          <p:cNvPr id="58" name="Straight Arrow Connector 57"/>
          <p:cNvCxnSpPr>
            <a:cxnSpLocks/>
            <a:stCxn id="34" idx="0"/>
          </p:cNvCxnSpPr>
          <p:nvPr/>
        </p:nvCxnSpPr>
        <p:spPr>
          <a:xfrm flipH="1" flipV="1">
            <a:off x="6070709" y="2877598"/>
            <a:ext cx="2539892" cy="908222"/>
          </a:xfrm>
          <a:prstGeom prst="straightConnector1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Isosceles Triangle 58"/>
          <p:cNvSpPr/>
          <p:nvPr/>
        </p:nvSpPr>
        <p:spPr>
          <a:xfrm rot="17659178" flipH="1">
            <a:off x="6095327" y="2827871"/>
            <a:ext cx="152400" cy="152400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C29B7A-B7C4-4A8D-8926-DE463C3754D6}"/>
              </a:ext>
            </a:extLst>
          </p:cNvPr>
          <p:cNvSpPr txBox="1"/>
          <p:nvPr/>
        </p:nvSpPr>
        <p:spPr>
          <a:xfrm>
            <a:off x="7675966" y="1494530"/>
            <a:ext cx="2209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This process is known as </a:t>
            </a:r>
            <a:r>
              <a:rPr lang="en-US" sz="1600" b="1" i="1" dirty="0">
                <a:solidFill>
                  <a:srgbClr val="FF0000"/>
                </a:solidFill>
              </a:rPr>
              <a:t>refactoring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and is often used in object-oriented design.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2DBC866-A52F-4B7D-A04C-BCCC33B8E5C5}"/>
              </a:ext>
            </a:extLst>
          </p:cNvPr>
          <p:cNvSpPr txBox="1"/>
          <p:nvPr/>
        </p:nvSpPr>
        <p:spPr>
          <a:xfrm>
            <a:off x="1032933" y="6150049"/>
            <a:ext cx="917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Please carefully read and follow the Lab requirements!</a:t>
            </a:r>
          </a:p>
        </p:txBody>
      </p:sp>
    </p:spTree>
    <p:extLst>
      <p:ext uri="{BB962C8B-B14F-4D97-AF65-F5344CB8AC3E}">
        <p14:creationId xmlns:p14="http://schemas.microsoft.com/office/powerpoint/2010/main" val="95740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Public, Protected, Private Inheritance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(09)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D9B86-AB8B-404F-8D86-C97B35C4C67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81050" y="1367587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class A 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public: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int x;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protected: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int y;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private: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int z;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1650" y="1298602"/>
            <a:ext cx="495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class B : public A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x is public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y is protected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z is not accessible from B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class C : protected A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x is protected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y is protected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z is not accessible from C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  <a:p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class D : private A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x is private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y is private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 // z is not accessible from D</a:t>
            </a:r>
          </a:p>
          <a:p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};</a:t>
            </a:r>
          </a:p>
        </p:txBody>
      </p:sp>
      <p:sp>
        <p:nvSpPr>
          <p:cNvPr id="7" name="Line Callout 1 6"/>
          <p:cNvSpPr/>
          <p:nvPr/>
        </p:nvSpPr>
        <p:spPr>
          <a:xfrm>
            <a:off x="1065314" y="5638800"/>
            <a:ext cx="3411436" cy="504825"/>
          </a:xfrm>
          <a:prstGeom prst="borderCallout1">
            <a:avLst>
              <a:gd name="adj1" fmla="val 49177"/>
              <a:gd name="adj2" fmla="val 99553"/>
              <a:gd name="adj3" fmla="val -120463"/>
              <a:gd name="adj4" fmla="val 132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'private' is default for classes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65314" y="1685925"/>
            <a:ext cx="4564914" cy="3486150"/>
            <a:chOff x="-974751" y="1771650"/>
            <a:chExt cx="4564914" cy="3486150"/>
          </a:xfrm>
        </p:grpSpPr>
        <p:sp>
          <p:nvSpPr>
            <p:cNvPr id="8" name="Line Callout 1 7"/>
            <p:cNvSpPr/>
            <p:nvPr/>
          </p:nvSpPr>
          <p:spPr>
            <a:xfrm>
              <a:off x="-974751" y="4171950"/>
              <a:ext cx="3694260" cy="1085850"/>
            </a:xfrm>
            <a:prstGeom prst="borderCallout1">
              <a:avLst>
                <a:gd name="adj1" fmla="val 49376"/>
                <a:gd name="adj2" fmla="val 99880"/>
                <a:gd name="adj3" fmla="val 73454"/>
                <a:gd name="adj4" fmla="val 12427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dirty="0"/>
                <a:t>Classes B, C and D all contain the variables x, y and z. It is just question of access.</a:t>
              </a:r>
            </a:p>
          </p:txBody>
        </p:sp>
        <p:cxnSp>
          <p:nvCxnSpPr>
            <p:cNvPr id="10" name="Straight Connector 9"/>
            <p:cNvCxnSpPr>
              <a:cxnSpLocks/>
              <a:stCxn id="8" idx="0"/>
            </p:cNvCxnSpPr>
            <p:nvPr/>
          </p:nvCxnSpPr>
          <p:spPr>
            <a:xfrm flipV="1">
              <a:off x="2719509" y="1771650"/>
              <a:ext cx="870654" cy="294322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  <a:stCxn id="8" idx="0"/>
            </p:cNvCxnSpPr>
            <p:nvPr/>
          </p:nvCxnSpPr>
          <p:spPr>
            <a:xfrm flipV="1">
              <a:off x="2719509" y="3386887"/>
              <a:ext cx="870654" cy="1327988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6578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No-Parameter Constructor</a:t>
            </a:r>
          </a:p>
        </p:txBody>
      </p:sp>
      <p:sp>
        <p:nvSpPr>
          <p:cNvPr id="3993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If the execution of any constructor in a derived class does not invoke a base class constructor, C++ automatically invokes the no-parameter constructor for the base class.</a:t>
            </a:r>
          </a:p>
          <a:p>
            <a:r>
              <a:rPr lang="en-US" dirty="0"/>
              <a:t>C++ does this to initialize the part of the object inherited from the base class before the derived class starts to initialize its part of the object.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(09)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3164417"/>
            <a:ext cx="6553200" cy="3666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ACDAC0-8AD2-4DB8-843E-30F347CA4C04}"/>
              </a:ext>
            </a:extLst>
          </p:cNvPr>
          <p:cNvSpPr/>
          <p:nvPr/>
        </p:nvSpPr>
        <p:spPr>
          <a:xfrm>
            <a:off x="2743200" y="6019800"/>
            <a:ext cx="5943600" cy="685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6D5C5-BB79-49E0-8B03-973035C7E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Follow-up Questions...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18354-169F-4D29-B8EF-27A98EE256C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40080" y="1295402"/>
            <a:ext cx="9980296" cy="3289478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When are object constructors called?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What are the three types of constructors?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endParaRPr lang="en-US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dirty="0"/>
              <a:t>When is a copy constructor called?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5CC996-25C1-4D4C-90AE-29F0C2E6C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white"/>
                </a:solidFill>
                <a:latin typeface="Arial" charset="0"/>
              </a:rPr>
              <a:t>Inheritance (10)</a:t>
            </a:r>
            <a:endParaRPr lang="en-US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BD031-7681-4608-922A-63119486B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7B5496-982B-480A-8085-B08F2CA91C21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dirty="0"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5BD7D-335A-491E-9425-96D46B867DB0}"/>
              </a:ext>
            </a:extLst>
          </p:cNvPr>
          <p:cNvSpPr txBox="1"/>
          <p:nvPr/>
        </p:nvSpPr>
        <p:spPr>
          <a:xfrm>
            <a:off x="1025155" y="1741909"/>
            <a:ext cx="9433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It is called when an instance of the class is created. At the time of calling constructor, memory for the object is allocated in the memory. It is a special type of method which is used to initialize the object. Every time an object is created using the new() keyword, at least one constructor is called.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01C75D-AC66-4A75-9CAC-4465F9557303}"/>
              </a:ext>
            </a:extLst>
          </p:cNvPr>
          <p:cNvSpPr/>
          <p:nvPr/>
        </p:nvSpPr>
        <p:spPr>
          <a:xfrm>
            <a:off x="1081801" y="3554082"/>
            <a:ext cx="9598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Default Constructor.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Parametrized Constructor.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Copy Constructor.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486780-8D9D-4FC7-AEC6-13E9B8C0CB9A}"/>
              </a:ext>
            </a:extLst>
          </p:cNvPr>
          <p:cNvSpPr/>
          <p:nvPr/>
        </p:nvSpPr>
        <p:spPr>
          <a:xfrm>
            <a:off x="1059917" y="5124971"/>
            <a:ext cx="95985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A copy constructor is a member function which initializes an object using another object of the same class. A copy constructor has the following general function prototype: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    </a:t>
            </a:r>
            <a:r>
              <a:rPr lang="en-US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ClassName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 (const </a:t>
            </a:r>
            <a:r>
              <a:rPr lang="en-US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ClassName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&amp; </a:t>
            </a:r>
            <a:r>
              <a:rPr lang="en-US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old_obj</a:t>
            </a:r>
            <a: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38377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  <p:bldP spid="7" grpId="0" build="p" bldLvl="2"/>
      <p:bldP spid="9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3.2, pgs. 193-203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462C-D640-45B3-901B-F425AA5C367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462832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3.2 Member Function Overriding, Member Function Overloading, and Polymorphism</a:t>
            </a:r>
          </a:p>
          <a:p>
            <a:pPr algn="ctr"/>
            <a:r>
              <a:rPr lang="en-US" sz="1800" dirty="0"/>
              <a:t>Member Function Overriding</a:t>
            </a:r>
          </a:p>
          <a:p>
            <a:pPr algn="ctr"/>
            <a:r>
              <a:rPr lang="en-US" sz="1800" dirty="0"/>
              <a:t>Member Function Overloading</a:t>
            </a:r>
          </a:p>
          <a:p>
            <a:pPr algn="ctr"/>
            <a:r>
              <a:rPr lang="en-US" sz="1800" dirty="0"/>
              <a:t>Virtual Functions and Polymorphism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78794"/>
            <a:ext cx="28575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64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27685D-5E21-4103-9B90-F9992340551C}"/>
              </a:ext>
            </a:extLst>
          </p:cNvPr>
          <p:cNvSpPr txBox="1"/>
          <p:nvPr/>
        </p:nvSpPr>
        <p:spPr>
          <a:xfrm>
            <a:off x="529158" y="649942"/>
            <a:ext cx="581200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#</a:t>
            </a:r>
            <a:r>
              <a:rPr lang="en-US" sz="1200" b="1" dirty="0" err="1">
                <a:latin typeface="Consolas" panose="020B0609020204030204" pitchFamily="49" charset="0"/>
              </a:rPr>
              <a:t>ifndef</a:t>
            </a:r>
            <a:r>
              <a:rPr lang="en-US" sz="1200" b="1" dirty="0">
                <a:latin typeface="Consolas" panose="020B0609020204030204" pitchFamily="49" charset="0"/>
              </a:rPr>
              <a:t> COMPUTER_H_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#define COMPUTER_H_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#include &lt;string&gt;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#include &lt;sstream&gt;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using std::</a:t>
            </a:r>
            <a:r>
              <a:rPr lang="en-US" sz="1200" b="1" dirty="0" err="1">
                <a:latin typeface="Consolas" panose="020B0609020204030204" pitchFamily="49" charset="0"/>
              </a:rPr>
              <a:t>ostringstream</a:t>
            </a:r>
            <a:r>
              <a:rPr lang="en-US" sz="1200" b="1" dirty="0">
                <a:latin typeface="Consolas" panose="020B0609020204030204" pitchFamily="49" charset="0"/>
              </a:rPr>
              <a:t>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using std::string;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using std::endl;</a:t>
            </a:r>
          </a:p>
          <a:p>
            <a:endParaRPr lang="en-US" sz="8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class Computer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private: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string manufacturer;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string processor;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int ramSize;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int diskSize;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Computer(const string&amp; m, const string&amp; p, int r, int d) 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manufacturer(m), processor(p),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ramSize(r), diskSize(d) {}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~Computer() {}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int getRamSize() const { return ramSize;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int getDiskSize() const { return diskSize;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string toString() const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ostringstream sb;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sb &lt;&lt; "Manufacturer: " &lt;&lt; manufacturer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 &lt;&lt; endl &lt;&lt; "CPU: " &lt;&lt; processor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 &lt;&lt; endl &lt;&lt; "RAM: " &lt;&lt; ramSize &lt;&lt; " </a:t>
            </a:r>
            <a:r>
              <a:rPr lang="en-US" sz="1200" b="1" dirty="0" err="1">
                <a:latin typeface="Consolas" panose="020B0609020204030204" pitchFamily="49" charset="0"/>
              </a:rPr>
              <a:t>Mbs</a:t>
            </a:r>
            <a:r>
              <a:rPr lang="en-US" sz="12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 &lt;&lt; endl &lt;&lt; "Disk: " &lt;&lt; diskSize &lt;&lt; " </a:t>
            </a:r>
            <a:r>
              <a:rPr lang="en-US" sz="1200" b="1" dirty="0" err="1">
                <a:latin typeface="Consolas" panose="020B0609020204030204" pitchFamily="49" charset="0"/>
              </a:rPr>
              <a:t>Gbs</a:t>
            </a:r>
            <a:r>
              <a:rPr lang="en-US" sz="1200" b="1" dirty="0">
                <a:latin typeface="Consolas" panose="020B0609020204030204" pitchFamily="49" charset="0"/>
              </a:rPr>
              <a:t>";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return </a:t>
            </a:r>
            <a:r>
              <a:rPr lang="en-US" sz="1200" b="1" dirty="0" err="1">
                <a:latin typeface="Consolas" panose="020B0609020204030204" pitchFamily="49" charset="0"/>
              </a:rPr>
              <a:t>sb.str</a:t>
            </a:r>
            <a:r>
              <a:rPr lang="en-US" sz="12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#endif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A1E7D0-275B-47A9-8498-AF024F03B508}"/>
              </a:ext>
            </a:extLst>
          </p:cNvPr>
          <p:cNvSpPr txBox="1"/>
          <p:nvPr/>
        </p:nvSpPr>
        <p:spPr>
          <a:xfrm>
            <a:off x="5824330" y="643901"/>
            <a:ext cx="5029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#</a:t>
            </a:r>
            <a:r>
              <a:rPr lang="en-US" sz="1200" b="1" dirty="0" err="1">
                <a:latin typeface="Consolas" panose="020B0609020204030204" pitchFamily="49" charset="0"/>
              </a:rPr>
              <a:t>ifndef</a:t>
            </a:r>
            <a:r>
              <a:rPr lang="en-US" sz="1200" b="1" dirty="0">
                <a:latin typeface="Consolas" panose="020B0609020204030204" pitchFamily="49" charset="0"/>
              </a:rPr>
              <a:t> LAP_TOP_H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#define LAP_TOP_H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#include &lt;string&gt;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#include &lt;sstream&gt;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#include "</a:t>
            </a:r>
            <a:r>
              <a:rPr lang="en-US" sz="1200" b="1" dirty="0" err="1">
                <a:latin typeface="Consolas" panose="020B0609020204030204" pitchFamily="49" charset="0"/>
              </a:rPr>
              <a:t>computer.h</a:t>
            </a:r>
            <a:r>
              <a:rPr lang="en-US" sz="12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using std::string;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using std::</a:t>
            </a:r>
            <a:r>
              <a:rPr lang="en-US" sz="1200" b="1" dirty="0" err="1">
                <a:latin typeface="Consolas" panose="020B0609020204030204" pitchFamily="49" charset="0"/>
              </a:rPr>
              <a:t>ostringstream</a:t>
            </a:r>
            <a:r>
              <a:rPr lang="en-US" sz="1200" b="1" dirty="0">
                <a:latin typeface="Consolas" panose="020B0609020204030204" pitchFamily="49" charset="0"/>
              </a:rPr>
              <a:t>;</a:t>
            </a:r>
          </a:p>
          <a:p>
            <a:endParaRPr lang="en-US" sz="12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class LapTop : public Computer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private: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int screenSize;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double weight;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LapTop(const string&amp; m, const string&amp; p, int r, int d,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  int s, double w) 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  Computer(m, p, r, d),          // </a:t>
            </a:r>
            <a:r>
              <a:rPr lang="en-US" sz="1200" b="1" dirty="0" err="1">
                <a:latin typeface="Consolas" panose="020B0609020204030204" pitchFamily="49" charset="0"/>
              </a:rPr>
              <a:t>init</a:t>
            </a:r>
            <a:r>
              <a:rPr lang="en-US" sz="1200" b="1" dirty="0">
                <a:latin typeface="Consolas" panose="020B0609020204030204" pitchFamily="49" charset="0"/>
              </a:rPr>
              <a:t> Computer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       screenSize(s), weight(w) {}    // </a:t>
            </a:r>
            <a:r>
              <a:rPr lang="en-US" sz="1200" b="1" dirty="0" err="1">
                <a:latin typeface="Consolas" panose="020B0609020204030204" pitchFamily="49" charset="0"/>
              </a:rPr>
              <a:t>init</a:t>
            </a:r>
            <a:r>
              <a:rPr lang="en-US" sz="1200" b="1" dirty="0">
                <a:latin typeface="Consolas" panose="020B0609020204030204" pitchFamily="49" charset="0"/>
              </a:rPr>
              <a:t> LapTop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int getScreenSize() const { return screenSize;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double getWeight() const { return weight;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#endif</a:t>
            </a:r>
          </a:p>
          <a:p>
            <a:endParaRPr lang="en-US" sz="1200" b="1" dirty="0">
              <a:latin typeface="Consolas" panose="020B0609020204030204" pitchFamily="49" charset="0"/>
            </a:endParaRPr>
          </a:p>
        </p:txBody>
      </p:sp>
      <p:sp>
        <p:nvSpPr>
          <p:cNvPr id="4" name="Line Callout 1 10">
            <a:extLst>
              <a:ext uri="{FF2B5EF4-FFF2-40B4-BE49-F238E27FC236}">
                <a16:creationId xmlns:a16="http://schemas.microsoft.com/office/drawing/2014/main" id="{F6354E84-2759-4F0B-890E-18C8393F9015}"/>
              </a:ext>
            </a:extLst>
          </p:cNvPr>
          <p:cNvSpPr/>
          <p:nvPr/>
        </p:nvSpPr>
        <p:spPr>
          <a:xfrm>
            <a:off x="5923723" y="5115421"/>
            <a:ext cx="4671390" cy="1533857"/>
          </a:xfrm>
          <a:prstGeom prst="borderCallout1">
            <a:avLst>
              <a:gd name="adj1" fmla="val 3193"/>
              <a:gd name="adj2" fmla="val 52301"/>
              <a:gd name="adj3" fmla="val -88578"/>
              <a:gd name="adj4" fmla="val 44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/>
              <a:t>The constructor for class </a:t>
            </a:r>
            <a:r>
              <a:rPr lang="en-US" sz="1600" b="1" dirty="0" err="1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Lap_Top</a:t>
            </a:r>
            <a:r>
              <a:rPr lang="en-US" sz="1600" b="1" dirty="0"/>
              <a:t> </a:t>
            </a:r>
            <a:r>
              <a:rPr lang="en-US" sz="1400" dirty="0"/>
              <a:t>must begin by initializing the four data fields inherited from class </a:t>
            </a:r>
            <a:r>
              <a:rPr lang="en-US" sz="16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Computer</a:t>
            </a:r>
            <a:r>
              <a:rPr lang="en-US" sz="1400" dirty="0"/>
              <a:t>.</a:t>
            </a:r>
          </a:p>
          <a:p>
            <a:pPr>
              <a:spcBef>
                <a:spcPts val="600"/>
              </a:spcBef>
              <a:defRPr/>
            </a:pPr>
            <a:r>
              <a:rPr lang="en-US" sz="1400" dirty="0"/>
              <a:t>Because those data fields are private to the base class, C++ requires that they be initialized by a base class constructor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FC470FC-5AC7-4B41-AAB9-AE424692A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905" y="149559"/>
            <a:ext cx="1796058" cy="327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45744" y="1683031"/>
            <a:ext cx="9007585" cy="295854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#include &lt;iostream&gt;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#include &lt;string&gt;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#include "</a:t>
            </a:r>
            <a:r>
              <a:rPr lang="en-US" sz="1600" b="1" dirty="0" err="1">
                <a:latin typeface="Consolas" panose="020B0609020204030204" pitchFamily="49" charset="0"/>
              </a:rPr>
              <a:t>lapTop.h</a:t>
            </a:r>
            <a:r>
              <a:rPr lang="en-US" sz="1600" b="1" dirty="0">
                <a:latin typeface="Consolas" panose="020B06090202040302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using namespace std;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int main(int argc, char* argv[])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Computer </a:t>
            </a:r>
            <a:r>
              <a:rPr lang="en-US" sz="1600" b="1" dirty="0" err="1">
                <a:latin typeface="Consolas" panose="020B0609020204030204" pitchFamily="49" charset="0"/>
              </a:rPr>
              <a:t>myComputer</a:t>
            </a:r>
            <a:r>
              <a:rPr lang="en-US" sz="1600" b="1" dirty="0">
                <a:latin typeface="Consolas" panose="020B0609020204030204" pitchFamily="49" charset="0"/>
              </a:rPr>
              <a:t>("HP", "I5", 16, 500);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LapTop </a:t>
            </a:r>
            <a:r>
              <a:rPr lang="en-US" sz="1600" b="1" dirty="0" err="1">
                <a:latin typeface="Consolas" panose="020B0609020204030204" pitchFamily="49" charset="0"/>
              </a:rPr>
              <a:t>yourComputer</a:t>
            </a:r>
            <a:r>
              <a:rPr lang="en-US" sz="1600" b="1" dirty="0">
                <a:latin typeface="Consolas" panose="020B0609020204030204" pitchFamily="49" charset="0"/>
              </a:rPr>
              <a:t>("Dell", "I7", 32, 1000, 15, 5);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cout &lt;&lt; endl &lt;&lt; "My computer:" &lt;&lt; endl &lt;&lt; </a:t>
            </a:r>
            <a:r>
              <a:rPr lang="en-US" sz="1600" b="1" dirty="0" err="1">
                <a:latin typeface="Consolas" panose="020B0609020204030204" pitchFamily="49" charset="0"/>
              </a:rPr>
              <a:t>myComputer.toString</a:t>
            </a:r>
            <a:r>
              <a:rPr lang="en-US" sz="1600" b="1" dirty="0">
                <a:latin typeface="Consolas" panose="020B0609020204030204" pitchFamily="49" charset="0"/>
              </a:rPr>
              <a:t>() &lt;&lt; endl;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cout &lt;&lt; endl &lt;&lt; "Your computer:" &lt;&lt; endl &lt;&lt; </a:t>
            </a:r>
            <a:r>
              <a:rPr lang="en-US" sz="1600" b="1" dirty="0" err="1">
                <a:latin typeface="Consolas" panose="020B0609020204030204" pitchFamily="49" charset="0"/>
              </a:rPr>
              <a:t>yourComputer.toString</a:t>
            </a:r>
            <a:r>
              <a:rPr lang="en-US" sz="1600" b="1" dirty="0">
                <a:latin typeface="Consolas" panose="020B0609020204030204" pitchFamily="49" charset="0"/>
              </a:rPr>
              <a:t>() &lt;&lt; endl;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return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245745" y="1295400"/>
            <a:ext cx="4450080" cy="346635"/>
          </a:xfrm>
        </p:spPr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Computer.cpp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5089E9-DE4F-4101-86F2-A16A82B4776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Inheritance (10)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8DD3C39-3E0C-4A02-B4BF-4D4DDB685868}"/>
              </a:ext>
            </a:extLst>
          </p:cNvPr>
          <p:cNvSpPr txBox="1">
            <a:spLocks/>
          </p:cNvSpPr>
          <p:nvPr/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 dirty="0"/>
              <a:t>Member Function Overriding</a:t>
            </a:r>
          </a:p>
        </p:txBody>
      </p:sp>
      <p:sp>
        <p:nvSpPr>
          <p:cNvPr id="18" name="Line Callout 1 11">
            <a:extLst>
              <a:ext uri="{FF2B5EF4-FFF2-40B4-BE49-F238E27FC236}">
                <a16:creationId xmlns:a16="http://schemas.microsoft.com/office/drawing/2014/main" id="{2E47435E-B371-4CD4-85A1-60EBAF986D22}"/>
              </a:ext>
            </a:extLst>
          </p:cNvPr>
          <p:cNvSpPr/>
          <p:nvPr/>
        </p:nvSpPr>
        <p:spPr>
          <a:xfrm>
            <a:off x="5858000" y="1532890"/>
            <a:ext cx="3781301" cy="753110"/>
          </a:xfrm>
          <a:prstGeom prst="borderCallout1">
            <a:avLst>
              <a:gd name="adj1" fmla="val 51278"/>
              <a:gd name="adj2" fmla="val 452"/>
              <a:gd name="adj3" fmla="val 110534"/>
              <a:gd name="adj4" fmla="val -870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en-US" dirty="0"/>
              <a:t>Class </a:t>
            </a:r>
            <a:r>
              <a:rPr lang="en-US" sz="1400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LapTop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have does not have a </a:t>
            </a:r>
            <a:r>
              <a:rPr lang="en-US" sz="1400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toString</a:t>
            </a:r>
            <a:r>
              <a:rPr lang="en-US" dirty="0"/>
              <a:t> method.</a:t>
            </a: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0BFA9595-6BA6-42DB-BFB3-6A044F1B9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9861" y="4647067"/>
            <a:ext cx="8077200" cy="212365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 computer: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Manufacturer: HP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CPU: I5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RAM: 16 </a:t>
            </a:r>
            <a:r>
              <a:rPr lang="en-US" sz="12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Mbs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Disk: 500 </a:t>
            </a:r>
            <a:r>
              <a:rPr lang="en-US" sz="12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Gbs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Your computer: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Manufacturer: Dell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CPU: I7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RAM: 32 </a:t>
            </a:r>
            <a:r>
              <a:rPr lang="en-US" sz="12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Mbs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Disk: 1000 </a:t>
            </a:r>
            <a:r>
              <a:rPr lang="en-US" sz="12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Gbs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1" name="Line Callout 1 11">
            <a:extLst>
              <a:ext uri="{FF2B5EF4-FFF2-40B4-BE49-F238E27FC236}">
                <a16:creationId xmlns:a16="http://schemas.microsoft.com/office/drawing/2014/main" id="{92762DC4-040C-4950-86FA-CA8E48898293}"/>
              </a:ext>
            </a:extLst>
          </p:cNvPr>
          <p:cNvSpPr/>
          <p:nvPr/>
        </p:nvSpPr>
        <p:spPr>
          <a:xfrm>
            <a:off x="4638261" y="5006457"/>
            <a:ext cx="5029200" cy="1295400"/>
          </a:xfrm>
          <a:prstGeom prst="borderCallout1">
            <a:avLst>
              <a:gd name="adj1" fmla="val 1389"/>
              <a:gd name="adj2" fmla="val 51667"/>
              <a:gd name="adj3" fmla="val -75623"/>
              <a:gd name="adj4" fmla="val 6078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Even though </a:t>
            </a:r>
            <a:r>
              <a:rPr lang="en-US" sz="1600" b="1" i="1" dirty="0" err="1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yourComputer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dirty="0"/>
              <a:t>is of type </a:t>
            </a:r>
            <a:r>
              <a:rPr lang="en-US" sz="1600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LapTop</a:t>
            </a:r>
            <a:r>
              <a:rPr lang="en-US" dirty="0"/>
              <a:t>, the </a:t>
            </a:r>
            <a:r>
              <a:rPr lang="en-US" sz="1600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LapTop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fields are not displayed; the call to </a:t>
            </a:r>
            <a:r>
              <a:rPr lang="en-US" sz="1600" dirty="0">
                <a:latin typeface="Courier New" panose="02070309020205020404" pitchFamily="49" charset="0"/>
                <a:cs typeface="Courier New" pitchFamily="49" charset="0"/>
              </a:rPr>
              <a:t>toString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calls the </a:t>
            </a:r>
            <a:r>
              <a:rPr lang="en-US" sz="1600" dirty="0">
                <a:latin typeface="Courier New" panose="02070309020205020404" pitchFamily="49" charset="0"/>
                <a:cs typeface="Courier New" pitchFamily="49" charset="0"/>
              </a:rPr>
              <a:t>toString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dirty="0"/>
              <a:t>method inherited from </a:t>
            </a:r>
            <a:r>
              <a:rPr lang="en-US" sz="1600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Computer</a:t>
            </a:r>
          </a:p>
        </p:txBody>
      </p:sp>
    </p:spTree>
    <p:extLst>
      <p:ext uri="{BB962C8B-B14F-4D97-AF65-F5344CB8AC3E}">
        <p14:creationId xmlns:p14="http://schemas.microsoft.com/office/powerpoint/2010/main" val="151916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45744" y="1653212"/>
            <a:ext cx="5737613" cy="520478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#ifndef LAP_TOP_H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#define LAP_TOP_H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#include &lt;string&gt;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#include &lt;sstream&gt;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#include "</a:t>
            </a:r>
            <a:r>
              <a:rPr lang="en-US" sz="1400" b="1" dirty="0" err="1">
                <a:latin typeface="Consolas" panose="020B0609020204030204" pitchFamily="49" charset="0"/>
              </a:rPr>
              <a:t>computer.h</a:t>
            </a:r>
            <a:r>
              <a:rPr lang="en-US" sz="1400" b="1" dirty="0">
                <a:latin typeface="Consolas" panose="020B06090202040302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using std::string;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using std::ostringstream;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class LapTop : public Computer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private: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int screenSize;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double weight;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LapTop(const string&amp; m,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const string&amp; p,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int r, int d, int s, double w)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Computer(m, p, r, d),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   screenSize(s), weight(w) {}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int screenSize() const { return screenSize;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double getWeight() const { return weight;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   string toString() const;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>
                <a:latin typeface="Consolas" panose="020B0609020204030204" pitchFamily="49" charset="0"/>
              </a:rPr>
              <a:t>#endif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5238752" y="1653213"/>
            <a:ext cx="5619748" cy="35814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#include "</a:t>
            </a:r>
            <a:r>
              <a:rPr lang="en-US" sz="1600" b="1" dirty="0" err="1">
                <a:latin typeface="Consolas" panose="020B0609020204030204" pitchFamily="49" charset="0"/>
              </a:rPr>
              <a:t>lapTop.h</a:t>
            </a:r>
            <a:r>
              <a:rPr lang="en-US" sz="1600" b="1" dirty="0">
                <a:latin typeface="Consolas" panose="020B0609020204030204" pitchFamily="49" charset="0"/>
              </a:rPr>
              <a:t>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#include &lt;sstream&gt;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using std::ostringstream;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using std::string;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using std::endl;</a:t>
            </a:r>
          </a:p>
          <a:p>
            <a:pPr marL="0" indent="0">
              <a:spcBef>
                <a:spcPts val="0"/>
              </a:spcBef>
              <a:buNone/>
            </a:pPr>
            <a:endParaRPr lang="en-US" sz="1600" b="1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string LapTop::toString() const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ostringstream sb;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sb &lt;&lt; Computer::toString()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   &lt;&lt; endl &lt;&lt; "Screen: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   &lt;&lt; screenSize &lt;&lt; " inches"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   &lt;&lt; endl &lt;&lt; "Weight: 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   &lt;&lt; weight &lt;&lt; " </a:t>
            </a:r>
            <a:r>
              <a:rPr lang="en-US" sz="1600" b="1" dirty="0" err="1">
                <a:latin typeface="Consolas" panose="020B0609020204030204" pitchFamily="49" charset="0"/>
              </a:rPr>
              <a:t>lbs</a:t>
            </a:r>
            <a:r>
              <a:rPr lang="en-US" sz="1600" b="1" dirty="0">
                <a:latin typeface="Consolas" panose="020B0609020204030204" pitchFamily="49" charset="0"/>
              </a:rPr>
              <a:t>";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   return </a:t>
            </a:r>
            <a:r>
              <a:rPr lang="en-US" sz="1600" b="1" dirty="0" err="1">
                <a:latin typeface="Consolas" panose="020B0609020204030204" pitchFamily="49" charset="0"/>
              </a:rPr>
              <a:t>sb.str</a:t>
            </a:r>
            <a:r>
              <a:rPr lang="en-US" sz="1600" b="1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"/>
          </p:nvPr>
        </p:nvSpPr>
        <p:spPr>
          <a:xfrm>
            <a:off x="245745" y="1295400"/>
            <a:ext cx="4450080" cy="346635"/>
          </a:xfrm>
        </p:spPr>
        <p:txBody>
          <a:bodyPr/>
          <a:lstStyle/>
          <a:p>
            <a:pPr>
              <a:defRPr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LapTop.h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5089E9-DE4F-4101-86F2-A16A82B4776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Inheritance (10)</a:t>
            </a:r>
          </a:p>
        </p:txBody>
      </p:sp>
      <p:sp>
        <p:nvSpPr>
          <p:cNvPr id="12" name="Text Placeholder 8"/>
          <p:cNvSpPr txBox="1">
            <a:spLocks/>
          </p:cNvSpPr>
          <p:nvPr/>
        </p:nvSpPr>
        <p:spPr bwMode="auto">
          <a:xfrm>
            <a:off x="5284782" y="1295400"/>
            <a:ext cx="5097468" cy="34663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Tx/>
              <a:buNone/>
              <a:defRPr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LapTop.cpp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8DD3C39-3E0C-4A02-B4BF-4D4DDB685868}"/>
              </a:ext>
            </a:extLst>
          </p:cNvPr>
          <p:cNvSpPr txBox="1">
            <a:spLocks/>
          </p:cNvSpPr>
          <p:nvPr/>
        </p:nvSpPr>
        <p:spPr bwMode="auto">
          <a:xfrm>
            <a:off x="640080" y="169342"/>
            <a:ext cx="9980296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 dirty="0"/>
              <a:t>Member Function Overriding</a:t>
            </a:r>
          </a:p>
        </p:txBody>
      </p:sp>
      <p:sp>
        <p:nvSpPr>
          <p:cNvPr id="9" name="Line Callout 1 9">
            <a:extLst>
              <a:ext uri="{FF2B5EF4-FFF2-40B4-BE49-F238E27FC236}">
                <a16:creationId xmlns:a16="http://schemas.microsoft.com/office/drawing/2014/main" id="{D5336642-C944-4CDC-A2A0-D5BA8F91E201}"/>
              </a:ext>
            </a:extLst>
          </p:cNvPr>
          <p:cNvSpPr/>
          <p:nvPr/>
        </p:nvSpPr>
        <p:spPr>
          <a:xfrm>
            <a:off x="1149754" y="1653211"/>
            <a:ext cx="3581400" cy="1578429"/>
          </a:xfrm>
          <a:prstGeom prst="borderCallout1">
            <a:avLst>
              <a:gd name="adj1" fmla="val 50017"/>
              <a:gd name="adj2" fmla="val 100725"/>
              <a:gd name="adj3" fmla="val 100358"/>
              <a:gd name="adj4" fmla="val 1150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 dirty="0"/>
              <a:t>If class </a:t>
            </a:r>
            <a:r>
              <a:rPr lang="en-US" sz="1600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LapTop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dirty="0"/>
              <a:t>has its own </a:t>
            </a:r>
            <a:r>
              <a:rPr lang="en-US" sz="1600" dirty="0">
                <a:latin typeface="Courier New" panose="02070309020205020404" pitchFamily="49" charset="0"/>
                <a:cs typeface="Courier New" pitchFamily="49" charset="0"/>
              </a:rPr>
              <a:t>toString </a:t>
            </a:r>
            <a:r>
              <a:rPr lang="en-US" sz="1600" dirty="0"/>
              <a:t>member function, it will </a:t>
            </a:r>
            <a:r>
              <a:rPr lang="en-US" sz="1600" b="1" i="1" dirty="0">
                <a:solidFill>
                  <a:srgbClr val="FF0000"/>
                </a:solidFill>
              </a:rPr>
              <a:t>override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sz="1600" dirty="0"/>
              <a:t>the inherited member function and will be invoked by the member function call to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toString().</a:t>
            </a:r>
          </a:p>
        </p:txBody>
      </p:sp>
      <p:sp>
        <p:nvSpPr>
          <p:cNvPr id="10" name="Line Callout 1 11">
            <a:extLst>
              <a:ext uri="{FF2B5EF4-FFF2-40B4-BE49-F238E27FC236}">
                <a16:creationId xmlns:a16="http://schemas.microsoft.com/office/drawing/2014/main" id="{F63B90B9-A1A3-4EDD-9D3B-7EDF25BC37EE}"/>
              </a:ext>
            </a:extLst>
          </p:cNvPr>
          <p:cNvSpPr/>
          <p:nvPr/>
        </p:nvSpPr>
        <p:spPr>
          <a:xfrm>
            <a:off x="6490955" y="5675772"/>
            <a:ext cx="3859946" cy="718457"/>
          </a:xfrm>
          <a:prstGeom prst="borderCallout1">
            <a:avLst>
              <a:gd name="adj1" fmla="val 373"/>
              <a:gd name="adj2" fmla="val 49018"/>
              <a:gd name="adj3" fmla="val -220121"/>
              <a:gd name="adj4" fmla="val 38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1600" dirty="0"/>
              <a:t>We still call </a:t>
            </a:r>
            <a:r>
              <a:rPr lang="en-US" sz="1600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Computer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's</a:t>
            </a:r>
            <a:r>
              <a:rPr lang="en-US" sz="1600" dirty="0"/>
              <a:t>  </a:t>
            </a:r>
            <a:r>
              <a:rPr lang="en-US" sz="1600" dirty="0">
                <a:latin typeface="Courier New" panose="02070309020205020404" pitchFamily="49" charset="0"/>
                <a:cs typeface="Courier New" pitchFamily="49" charset="0"/>
              </a:rPr>
              <a:t>toString </a:t>
            </a:r>
            <a:r>
              <a:rPr lang="en-US" sz="1600" dirty="0"/>
              <a:t>member function to output its contents.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5398-0FFE-4AE2-BB19-673A001A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Function Overriding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90A3D-F8A9-4D60-9C6B-34A7B894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(10)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D23BA-8827-41EA-986E-1E2CBAC0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652FD-18C4-4A26-9A3A-C0E8B351BDBC}"/>
              </a:ext>
            </a:extLst>
          </p:cNvPr>
          <p:cNvSpPr txBox="1"/>
          <p:nvPr/>
        </p:nvSpPr>
        <p:spPr>
          <a:xfrm>
            <a:off x="566530" y="1305342"/>
            <a:ext cx="919369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#include &lt;iostream&gt;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#include &lt;string&gt;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#include "</a:t>
            </a:r>
            <a:r>
              <a:rPr lang="en-US" sz="1600" b="1" dirty="0" err="1">
                <a:latin typeface="Consolas" panose="020B0609020204030204" pitchFamily="49" charset="0"/>
              </a:rPr>
              <a:t>lapTop.h</a:t>
            </a:r>
            <a:r>
              <a:rPr lang="en-US" sz="16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using namespace std;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int main(int argc, char* argv[])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Computer </a:t>
            </a:r>
            <a:r>
              <a:rPr lang="en-US" sz="1600" b="1" dirty="0" err="1">
                <a:latin typeface="Consolas" panose="020B0609020204030204" pitchFamily="49" charset="0"/>
              </a:rPr>
              <a:t>myComputer</a:t>
            </a:r>
            <a:r>
              <a:rPr lang="en-US" sz="1600" b="1" dirty="0">
                <a:latin typeface="Consolas" panose="020B0609020204030204" pitchFamily="49" charset="0"/>
              </a:rPr>
              <a:t>("HP", "I5", 16, 500);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LapTop </a:t>
            </a:r>
            <a:r>
              <a:rPr lang="en-US" sz="1600" b="1" dirty="0" err="1">
                <a:latin typeface="Consolas" panose="020B0609020204030204" pitchFamily="49" charset="0"/>
              </a:rPr>
              <a:t>yourComputer</a:t>
            </a:r>
            <a:r>
              <a:rPr lang="en-US" sz="1600" b="1" dirty="0">
                <a:latin typeface="Consolas" panose="020B0609020204030204" pitchFamily="49" charset="0"/>
              </a:rPr>
              <a:t>("Dell", "I7", 32, 1000, 15, 5);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cout &lt;&lt; endl &lt;&lt; "My computer:" &lt;&lt; endl &lt;&lt; </a:t>
            </a:r>
            <a:r>
              <a:rPr lang="en-US" sz="1600" b="1" dirty="0" err="1">
                <a:latin typeface="Consolas" panose="020B0609020204030204" pitchFamily="49" charset="0"/>
              </a:rPr>
              <a:t>myComputer.toString</a:t>
            </a:r>
            <a:r>
              <a:rPr lang="en-US" sz="1600" b="1" dirty="0">
                <a:latin typeface="Consolas" panose="020B0609020204030204" pitchFamily="49" charset="0"/>
              </a:rPr>
              <a:t>() &lt;&lt; endl;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cout &lt;&lt; endl &lt;&lt; "Your computer:" &lt;&lt; endl &lt;&lt; </a:t>
            </a:r>
            <a:r>
              <a:rPr lang="en-US" sz="1600" b="1" dirty="0" err="1">
                <a:latin typeface="Consolas" panose="020B0609020204030204" pitchFamily="49" charset="0"/>
              </a:rPr>
              <a:t>yourComputer.toString</a:t>
            </a:r>
            <a:r>
              <a:rPr lang="en-US" sz="1600" b="1" dirty="0">
                <a:latin typeface="Consolas" panose="020B0609020204030204" pitchFamily="49" charset="0"/>
              </a:rPr>
              <a:t>() &lt;&lt; endl;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return 0;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0605CDD-3C72-4A5A-895F-04B16CA8E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026" y="4195668"/>
            <a:ext cx="8077200" cy="249299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My computer: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Manufacturer: HP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CPU: I5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RAM: 16 </a:t>
            </a:r>
            <a:r>
              <a:rPr lang="en-US" sz="12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Mbs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Disk: 500 </a:t>
            </a:r>
            <a:r>
              <a:rPr lang="en-US" sz="12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Gbs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Your computer: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Manufacturer: Dell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CPU: I7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RAM: 32 </a:t>
            </a:r>
            <a:r>
              <a:rPr lang="en-US" sz="12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Mbs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Disk: 1000 </a:t>
            </a:r>
            <a:r>
              <a:rPr lang="en-US" sz="12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Gbs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Screen: 15 inches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Weight: 5 </a:t>
            </a:r>
            <a:r>
              <a:rPr lang="en-US" sz="12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lbs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Line Callout 1 11">
            <a:extLst>
              <a:ext uri="{FF2B5EF4-FFF2-40B4-BE49-F238E27FC236}">
                <a16:creationId xmlns:a16="http://schemas.microsoft.com/office/drawing/2014/main" id="{7E53CF23-BA9C-4EEB-B15E-6BB5B0D57F0D}"/>
              </a:ext>
            </a:extLst>
          </p:cNvPr>
          <p:cNvSpPr/>
          <p:nvPr/>
        </p:nvSpPr>
        <p:spPr>
          <a:xfrm>
            <a:off x="3974789" y="4555058"/>
            <a:ext cx="5638800" cy="1447800"/>
          </a:xfrm>
          <a:prstGeom prst="borderCallout1">
            <a:avLst>
              <a:gd name="adj1" fmla="val 49888"/>
              <a:gd name="adj2" fmla="val -252"/>
              <a:gd name="adj3" fmla="val 58801"/>
              <a:gd name="adj4" fmla="val -1388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dirty="0"/>
              <a:t>Now the state of a laptop computer, complete with screen size and weight, is output when calling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dirty="0"/>
              <a:t> member function for class </a:t>
            </a:r>
            <a:r>
              <a:rPr lang="en-US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LapTop</a:t>
            </a:r>
            <a:r>
              <a:rPr lang="en-US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/>
              <a:t>which  </a:t>
            </a:r>
            <a:r>
              <a:rPr lang="en-US" i="1" dirty="0"/>
              <a:t>overrides </a:t>
            </a:r>
            <a:r>
              <a:rPr lang="en-US" dirty="0"/>
              <a:t>the inherited member function of </a:t>
            </a:r>
            <a:r>
              <a:rPr lang="en-US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Computer</a:t>
            </a:r>
            <a:r>
              <a:rPr lang="en-US" dirty="0"/>
              <a:t>.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1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5398-0FFE-4AE2-BB19-673A001A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Functions and Polymorphism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90A3D-F8A9-4D60-9C6B-34A7B894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(10)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D23BA-8827-41EA-986E-1E2CBAC0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652FD-18C4-4A26-9A3A-C0E8B351BDBC}"/>
              </a:ext>
            </a:extLst>
          </p:cNvPr>
          <p:cNvSpPr txBox="1"/>
          <p:nvPr/>
        </p:nvSpPr>
        <p:spPr>
          <a:xfrm>
            <a:off x="566530" y="1305342"/>
            <a:ext cx="919369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#include &lt;iostream&gt;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#include &lt;vector&gt;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#include &lt;string&gt;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#include "</a:t>
            </a:r>
            <a:r>
              <a:rPr lang="en-US" sz="1600" b="1" dirty="0" err="1">
                <a:latin typeface="Consolas" panose="020B0609020204030204" pitchFamily="49" charset="0"/>
              </a:rPr>
              <a:t>lapTop.h</a:t>
            </a:r>
            <a:r>
              <a:rPr lang="en-US" sz="16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using namespace std;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int main(int argc, char* argv[])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vector&lt;Computer*&gt; computers;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</a:rPr>
              <a:t>computers.push_back</a:t>
            </a:r>
            <a:r>
              <a:rPr lang="en-US" sz="1600" b="1" dirty="0">
                <a:latin typeface="Consolas" panose="020B0609020204030204" pitchFamily="49" charset="0"/>
              </a:rPr>
              <a:t>(new Computer("Acer", "I3", 8, 256));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</a:rPr>
              <a:t>computers.push_back</a:t>
            </a:r>
            <a:r>
              <a:rPr lang="en-US" sz="1600" b="1" dirty="0">
                <a:latin typeface="Consolas" panose="020B0609020204030204" pitchFamily="49" charset="0"/>
              </a:rPr>
              <a:t>(new LapTop("HP", "I5", 16, 500, 13, 6.5));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for (unsigned int i = 0; i &lt; </a:t>
            </a:r>
            <a:r>
              <a:rPr lang="en-US" sz="1600" b="1" dirty="0" err="1">
                <a:latin typeface="Consolas" panose="020B0609020204030204" pitchFamily="49" charset="0"/>
              </a:rPr>
              <a:t>computers.size</a:t>
            </a:r>
            <a:r>
              <a:rPr lang="en-US" sz="1600" b="1" dirty="0">
                <a:latin typeface="Consolas" panose="020B0609020204030204" pitchFamily="49" charset="0"/>
              </a:rPr>
              <a:t>(); i++)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   cout &lt;&lt; endl &lt;&lt; computers[i]-&gt;toString() &lt;&lt; endl;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return 0;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ADF278B1-A43A-43AE-BAA3-87C5C3115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416" y="4961394"/>
            <a:ext cx="8077200" cy="1754326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Manufacturer: Acer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CPU: I3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RAM: 8 </a:t>
            </a:r>
            <a:r>
              <a:rPr lang="en-US" sz="12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Mbs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Disk: 256 </a:t>
            </a:r>
            <a:r>
              <a:rPr lang="en-US" sz="12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Gbs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Manufacturer: HP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CPU: I5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RAM: 16 </a:t>
            </a:r>
            <a:r>
              <a:rPr lang="en-US" sz="12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Mbs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Disk: 500 </a:t>
            </a:r>
            <a:r>
              <a:rPr lang="en-US" sz="12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Gbs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Line Callout 1 11">
            <a:extLst>
              <a:ext uri="{FF2B5EF4-FFF2-40B4-BE49-F238E27FC236}">
                <a16:creationId xmlns:a16="http://schemas.microsoft.com/office/drawing/2014/main" id="{27D58C04-63F7-4E04-AFE8-70CC7593D807}"/>
              </a:ext>
            </a:extLst>
          </p:cNvPr>
          <p:cNvSpPr/>
          <p:nvPr/>
        </p:nvSpPr>
        <p:spPr>
          <a:xfrm>
            <a:off x="4858179" y="5114657"/>
            <a:ext cx="5638800" cy="1447800"/>
          </a:xfrm>
          <a:prstGeom prst="borderCallout1">
            <a:avLst>
              <a:gd name="adj1" fmla="val -1"/>
              <a:gd name="adj2" fmla="val 50304"/>
              <a:gd name="adj3" fmla="val -127052"/>
              <a:gd name="adj4" fmla="val -17378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en-US" dirty="0"/>
              <a:t>In C++, a pointer variable of a base-class type (general) can point to an object of a derived-class type (specific):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marL="3175" lvl="1">
              <a:lnSpc>
                <a:spcPct val="80000"/>
              </a:lnSpc>
            </a:pPr>
            <a:r>
              <a:rPr lang="en-US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LapTop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objects are </a:t>
            </a:r>
            <a:r>
              <a:rPr lang="en-US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Computer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objects with more features.</a:t>
            </a:r>
          </a:p>
        </p:txBody>
      </p:sp>
      <p:sp>
        <p:nvSpPr>
          <p:cNvPr id="11" name="Line Callout 1 8">
            <a:extLst>
              <a:ext uri="{FF2B5EF4-FFF2-40B4-BE49-F238E27FC236}">
                <a16:creationId xmlns:a16="http://schemas.microsoft.com/office/drawing/2014/main" id="{D2CBF53B-583E-4703-A9CE-9F3A9DC492A6}"/>
              </a:ext>
            </a:extLst>
          </p:cNvPr>
          <p:cNvSpPr/>
          <p:nvPr/>
        </p:nvSpPr>
        <p:spPr>
          <a:xfrm>
            <a:off x="475821" y="5438701"/>
            <a:ext cx="1784868" cy="1009798"/>
          </a:xfrm>
          <a:prstGeom prst="borderCallout1">
            <a:avLst>
              <a:gd name="adj1" fmla="val 49329"/>
              <a:gd name="adj2" fmla="val 99262"/>
              <a:gd name="adj3" fmla="val 73891"/>
              <a:gd name="adj4" fmla="val 11601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en-US" dirty="0"/>
              <a:t>But, where are the additional data members?</a:t>
            </a:r>
          </a:p>
        </p:txBody>
      </p:sp>
    </p:spTree>
    <p:extLst>
      <p:ext uri="{BB962C8B-B14F-4D97-AF65-F5344CB8AC3E}">
        <p14:creationId xmlns:p14="http://schemas.microsoft.com/office/powerpoint/2010/main" val="103983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2.6, pgs. 170-179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2.6 Efficiency of Algorithms </a:t>
            </a:r>
          </a:p>
          <a:p>
            <a:pPr algn="ctr"/>
            <a:r>
              <a:rPr lang="en-US" sz="2000" dirty="0"/>
              <a:t>Big-O Notation</a:t>
            </a:r>
          </a:p>
          <a:p>
            <a:pPr algn="ctr"/>
            <a:r>
              <a:rPr lang="en-US" sz="2000" dirty="0"/>
              <a:t>Comparing Performance</a:t>
            </a:r>
          </a:p>
          <a:p>
            <a:pPr algn="ctr"/>
            <a:r>
              <a:rPr lang="en-US" sz="2000" dirty="0"/>
              <a:t>Algorithms with Exponential and Factorial Growth Rates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C1462C-D640-45B3-901B-F425AA5C367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09800"/>
            <a:ext cx="29146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75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C5398-0FFE-4AE2-BB19-673A001A6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Functions and Polymorphism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90A3D-F8A9-4D60-9C6B-34A7B894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(10)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D23BA-8827-41EA-986E-1E2CBAC0F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652FD-18C4-4A26-9A3A-C0E8B351BDBC}"/>
              </a:ext>
            </a:extLst>
          </p:cNvPr>
          <p:cNvSpPr txBox="1"/>
          <p:nvPr/>
        </p:nvSpPr>
        <p:spPr>
          <a:xfrm>
            <a:off x="566530" y="1305342"/>
            <a:ext cx="919369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</a:rPr>
              <a:t>#include &lt;iostream&gt;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#include &lt;vector&gt;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#include &lt;string&gt;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#include "</a:t>
            </a:r>
            <a:r>
              <a:rPr lang="en-US" sz="1600" b="1" dirty="0" err="1">
                <a:latin typeface="Consolas" panose="020B0609020204030204" pitchFamily="49" charset="0"/>
              </a:rPr>
              <a:t>lapTop.h</a:t>
            </a:r>
            <a:r>
              <a:rPr lang="en-US" sz="1600" b="1" dirty="0">
                <a:latin typeface="Consolas" panose="020B0609020204030204" pitchFamily="49" charset="0"/>
              </a:rPr>
              <a:t>"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using namespace std;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int main(int argc, char* argv[])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vector&lt;Computer*&gt; computers;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</a:rPr>
              <a:t>computers.push_back</a:t>
            </a:r>
            <a:r>
              <a:rPr lang="en-US" sz="1600" b="1" dirty="0">
                <a:latin typeface="Consolas" panose="020B0609020204030204" pitchFamily="49" charset="0"/>
              </a:rPr>
              <a:t>(new Computer("Acer", "I3", 8, 256));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</a:t>
            </a:r>
            <a:r>
              <a:rPr lang="en-US" sz="1600" b="1" dirty="0" err="1">
                <a:latin typeface="Consolas" panose="020B0609020204030204" pitchFamily="49" charset="0"/>
              </a:rPr>
              <a:t>computers.push_back</a:t>
            </a:r>
            <a:r>
              <a:rPr lang="en-US" sz="1600" b="1" dirty="0">
                <a:latin typeface="Consolas" panose="020B0609020204030204" pitchFamily="49" charset="0"/>
              </a:rPr>
              <a:t>(new LapTop("HP", "I5", 16, 500, 13, 6.5));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for (unsigned int i = 0; i &lt; </a:t>
            </a:r>
            <a:r>
              <a:rPr lang="en-US" sz="1600" b="1" dirty="0" err="1">
                <a:latin typeface="Consolas" panose="020B0609020204030204" pitchFamily="49" charset="0"/>
              </a:rPr>
              <a:t>computers.size</a:t>
            </a:r>
            <a:r>
              <a:rPr lang="en-US" sz="1600" b="1" dirty="0">
                <a:latin typeface="Consolas" panose="020B0609020204030204" pitchFamily="49" charset="0"/>
              </a:rPr>
              <a:t>(); i++)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   cout &lt;&lt; endl &lt;&lt; computers[i]-&gt;toString() &lt;&lt; endl;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   return 0;</a:t>
            </a:r>
          </a:p>
          <a:p>
            <a:r>
              <a:rPr lang="en-US" sz="16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DAF3C85-B9AA-473B-BC77-CA243BB401A3}"/>
              </a:ext>
            </a:extLst>
          </p:cNvPr>
          <p:cNvSpPr txBox="1">
            <a:spLocks/>
          </p:cNvSpPr>
          <p:nvPr/>
        </p:nvSpPr>
        <p:spPr bwMode="auto">
          <a:xfrm>
            <a:off x="5486400" y="1295400"/>
            <a:ext cx="491987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class Computer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// ...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public: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// ...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6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virtual</a:t>
            </a: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 string toString() const;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600" b="1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FC93AC6A-E4DC-46FC-A95F-AA650C6DB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9070" y="4500771"/>
            <a:ext cx="8077200" cy="212365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Manufacturer: Acer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CPU: I3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RAM: 8 </a:t>
            </a:r>
            <a:r>
              <a:rPr lang="en-US" sz="12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Mbs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Disk: 256 </a:t>
            </a:r>
            <a:r>
              <a:rPr lang="en-US" sz="12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Gbs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Manufacturer: HP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CPU: I5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RAM: 16 </a:t>
            </a:r>
            <a:r>
              <a:rPr lang="en-US" sz="12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Mbs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Disk: 500 </a:t>
            </a:r>
            <a:r>
              <a:rPr lang="en-US" sz="12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Gbs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Screen: 13 inches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Weight: 6.5 </a:t>
            </a:r>
            <a:r>
              <a:rPr lang="en-US" sz="1200" dirty="0" err="1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lbs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Line Callout 1 11">
            <a:extLst>
              <a:ext uri="{FF2B5EF4-FFF2-40B4-BE49-F238E27FC236}">
                <a16:creationId xmlns:a16="http://schemas.microsoft.com/office/drawing/2014/main" id="{741522D2-81E5-49B3-94D5-BDE7DD4F6DED}"/>
              </a:ext>
            </a:extLst>
          </p:cNvPr>
          <p:cNvSpPr/>
          <p:nvPr/>
        </p:nvSpPr>
        <p:spPr>
          <a:xfrm>
            <a:off x="4620833" y="4654034"/>
            <a:ext cx="5638800" cy="1730128"/>
          </a:xfrm>
          <a:prstGeom prst="borderCallout1">
            <a:avLst>
              <a:gd name="adj1" fmla="val 49298"/>
              <a:gd name="adj2" fmla="val -116"/>
              <a:gd name="adj3" fmla="val 91453"/>
              <a:gd name="adj4" fmla="val -952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80000"/>
              </a:lnSpc>
            </a:pPr>
            <a:r>
              <a:rPr lang="en-US" dirty="0"/>
              <a:t>By changing the declaration of the function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dirty="0"/>
              <a:t> in the class </a:t>
            </a:r>
            <a:r>
              <a:rPr lang="en-US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Computer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(in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Computer.h</a:t>
            </a:r>
            <a:r>
              <a:rPr lang="en-US" dirty="0"/>
              <a:t>) to a virtual function, </a:t>
            </a:r>
            <a:r>
              <a:rPr lang="en-US" u="sng" dirty="0"/>
              <a:t>when it is called through a pointer (or reference) variable</a:t>
            </a:r>
            <a:r>
              <a:rPr lang="en-US" dirty="0"/>
              <a:t> the actual member function will be determined at run time and based on the type of the object pointed to (or referenced).</a:t>
            </a:r>
          </a:p>
        </p:txBody>
      </p:sp>
    </p:spTree>
    <p:extLst>
      <p:ext uri="{BB962C8B-B14F-4D97-AF65-F5344CB8AC3E}">
        <p14:creationId xmlns:p14="http://schemas.microsoft.com/office/powerpoint/2010/main" val="228802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7FA338D6-56F0-424E-96E3-0FFDFC361087}"/>
              </a:ext>
            </a:extLst>
          </p:cNvPr>
          <p:cNvSpPr txBox="1">
            <a:spLocks/>
          </p:cNvSpPr>
          <p:nvPr/>
        </p:nvSpPr>
        <p:spPr>
          <a:xfrm>
            <a:off x="6172200" y="2532164"/>
            <a:ext cx="3733800" cy="424963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class Computer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  // ...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public: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  // ...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  string toString() const;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class LapTop : public Computer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  // ...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public: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  // ...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  string toString() const;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int main()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  vector&lt;Computer*&gt; computers;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200" b="1" dirty="0" err="1">
                <a:latin typeface="Consolas" panose="020B0609020204030204" pitchFamily="49" charset="0"/>
                <a:cs typeface="Courier New" pitchFamily="49" charset="0"/>
              </a:rPr>
              <a:t>computers.push_back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(new Computer(...));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200" b="1" dirty="0" err="1">
                <a:latin typeface="Consolas" panose="020B0609020204030204" pitchFamily="49" charset="0"/>
                <a:cs typeface="Courier New" pitchFamily="49" charset="0"/>
              </a:rPr>
              <a:t>computers.push_back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(new LapTop(...));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  cout computers[1]-&gt;toString();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E05975B3-DAE2-4985-84EB-D145C271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Functions and Polymorphism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Polymorphism is an important concept of OOP.</a:t>
            </a:r>
          </a:p>
          <a:p>
            <a:pPr lvl="1"/>
            <a:r>
              <a:rPr lang="en-US" dirty="0"/>
              <a:t>Polymorphism is the quality of having many forms or many shapes.</a:t>
            </a:r>
          </a:p>
          <a:p>
            <a:pPr lvl="1"/>
            <a:r>
              <a:rPr lang="en-US" dirty="0"/>
              <a:t>Polymorphism enables the program to determine which member function to invoke at run time.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C858C06-598A-4435-B579-51D0D373ABCB}"/>
              </a:ext>
            </a:extLst>
          </p:cNvPr>
          <p:cNvSpPr txBox="1">
            <a:spLocks/>
          </p:cNvSpPr>
          <p:nvPr/>
        </p:nvSpPr>
        <p:spPr>
          <a:xfrm>
            <a:off x="6172200" y="2532164"/>
            <a:ext cx="3733800" cy="4249636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class Computer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  // ...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public: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  // ...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virtual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string toString() const;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class LapTop : public Computer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  // ...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public: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  // ...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2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virtual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string toString() const;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en-US" sz="1200" b="1" dirty="0">
              <a:latin typeface="Consolas" panose="020B0609020204030204" pitchFamily="49" charset="0"/>
              <a:cs typeface="Courier New" pitchFamily="49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int main()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  vector&lt;Computer*&gt; computers;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200" b="1" dirty="0" err="1">
                <a:latin typeface="Consolas" panose="020B0609020204030204" pitchFamily="49" charset="0"/>
                <a:cs typeface="Courier New" pitchFamily="49" charset="0"/>
              </a:rPr>
              <a:t>computers.push_back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(new Computer(...));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  </a:t>
            </a:r>
            <a:r>
              <a:rPr lang="en-US" sz="1200" b="1" dirty="0" err="1">
                <a:latin typeface="Consolas" panose="020B0609020204030204" pitchFamily="49" charset="0"/>
                <a:cs typeface="Courier New" pitchFamily="49" charset="0"/>
              </a:rPr>
              <a:t>computers.push_back</a:t>
            </a: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(new LapTop(...));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   cout computers[1]-&gt;toString();</a:t>
            </a: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en-US" sz="1200" b="1" dirty="0">
                <a:latin typeface="Consolas" panose="020B0609020204030204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A4D93C7-18A7-426D-8070-D465977DD1D2}"/>
              </a:ext>
            </a:extLst>
          </p:cNvPr>
          <p:cNvSpPr txBox="1">
            <a:spLocks/>
          </p:cNvSpPr>
          <p:nvPr/>
        </p:nvSpPr>
        <p:spPr bwMode="auto">
          <a:xfrm>
            <a:off x="572493" y="2642812"/>
            <a:ext cx="552350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/>
              <a:t>At compile time, the C++ compiler cannot determine what type of object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computers</a:t>
            </a:r>
            <a:r>
              <a:rPr lang="en-US" sz="2000" dirty="0"/>
              <a:t> will point to.</a:t>
            </a:r>
            <a:endParaRPr lang="en-US" sz="18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6C0301F-A8BD-4897-B77C-08DD44639E3C}"/>
              </a:ext>
            </a:extLst>
          </p:cNvPr>
          <p:cNvSpPr txBox="1">
            <a:spLocks/>
          </p:cNvSpPr>
          <p:nvPr/>
        </p:nvSpPr>
        <p:spPr bwMode="auto">
          <a:xfrm>
            <a:off x="572493" y="3633412"/>
            <a:ext cx="5523507" cy="314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/>
              <a:t>At run time, polymorphism and virtual functions allows the program to know which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sz="2000" dirty="0"/>
              <a:t> function to call.</a:t>
            </a:r>
          </a:p>
          <a:p>
            <a:pPr marL="823913" lvl="1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1800" dirty="0"/>
              <a:t>Use a pointer(s) of type base class to pointer to your object.</a:t>
            </a:r>
          </a:p>
          <a:p>
            <a:pPr marL="823913" lvl="1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1800" dirty="0"/>
              <a:t>Declare the function(s) in base class virtual.</a:t>
            </a:r>
          </a:p>
          <a:p>
            <a:pPr marL="823913" lvl="1" indent="-4572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US" sz="1800" dirty="0"/>
              <a:t>BTW: It is good practice to include the virtual declaration in the derived classes too for documentation purposes.</a:t>
            </a:r>
          </a:p>
        </p:txBody>
      </p:sp>
    </p:spTree>
    <p:extLst>
      <p:ext uri="{BB962C8B-B14F-4D97-AF65-F5344CB8AC3E}">
        <p14:creationId xmlns:p14="http://schemas.microsoft.com/office/powerpoint/2010/main" val="381152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8370" grpId="0" build="p"/>
      <p:bldP spid="6" grpId="0" animBg="1"/>
      <p:bldP spid="7" grpId="0" build="p"/>
      <p:bldP spid="9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CA2ABE-B078-410C-80AC-93AD15A9069E}"/>
              </a:ext>
            </a:extLst>
          </p:cNvPr>
          <p:cNvSpPr txBox="1"/>
          <p:nvPr/>
        </p:nvSpPr>
        <p:spPr>
          <a:xfrm>
            <a:off x="3475499" y="363915"/>
            <a:ext cx="408420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Consolas" panose="020B0609020204030204" pitchFamily="49" charset="0"/>
              </a:rPr>
              <a:t>#include &lt;iostream&gt;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#include &lt;sstream&gt;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#include &lt;vector&gt;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using namespace std;</a:t>
            </a:r>
          </a:p>
          <a:p>
            <a:endParaRPr lang="en-US" sz="1000" b="1" dirty="0">
              <a:latin typeface="Consolas" panose="020B0609020204030204" pitchFamily="49" charset="0"/>
            </a:endParaRPr>
          </a:p>
          <a:p>
            <a:r>
              <a:rPr lang="en-US" sz="1000" b="1" dirty="0">
                <a:latin typeface="Consolas" panose="020B0609020204030204" pitchFamily="49" charset="0"/>
              </a:rPr>
              <a:t>class Animal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private: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string name;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Animal(string n) : name(n) {}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~Animal() = default;</a:t>
            </a:r>
          </a:p>
          <a:p>
            <a:endParaRPr lang="en-US" sz="1000" b="1" dirty="0">
              <a:latin typeface="Consolas" panose="020B0609020204030204" pitchFamily="49" charset="0"/>
            </a:endParaRPr>
          </a:p>
          <a:p>
            <a:r>
              <a:rPr lang="en-US" sz="1000" b="1" dirty="0">
                <a:latin typeface="Consolas" panose="020B0609020204030204" pitchFamily="49" charset="0"/>
              </a:rPr>
              <a:t>   string toString() const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   ostringstream </a:t>
            </a:r>
            <a:r>
              <a:rPr lang="en-US" sz="1000" b="1" dirty="0" err="1">
                <a:latin typeface="Consolas" panose="020B0609020204030204" pitchFamily="49" charset="0"/>
              </a:rPr>
              <a:t>os</a:t>
            </a:r>
            <a:r>
              <a:rPr lang="en-US" sz="1000" b="1" dirty="0">
                <a:latin typeface="Consolas" panose="020B0609020204030204" pitchFamily="49" charset="0"/>
              </a:rPr>
              <a:t>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   </a:t>
            </a:r>
            <a:r>
              <a:rPr lang="en-US" sz="1000" b="1" dirty="0" err="1">
                <a:latin typeface="Consolas" panose="020B0609020204030204" pitchFamily="49" charset="0"/>
              </a:rPr>
              <a:t>os</a:t>
            </a:r>
            <a:r>
              <a:rPr lang="en-US" sz="1000" b="1" dirty="0">
                <a:latin typeface="Consolas" panose="020B0609020204030204" pitchFamily="49" charset="0"/>
              </a:rPr>
              <a:t> &lt;&lt; name;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   return </a:t>
            </a:r>
            <a:r>
              <a:rPr lang="en-US" sz="1000" b="1" dirty="0" err="1">
                <a:latin typeface="Consolas" panose="020B0609020204030204" pitchFamily="49" charset="0"/>
              </a:rPr>
              <a:t>os.str</a:t>
            </a:r>
            <a:r>
              <a:rPr lang="en-US" sz="10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};</a:t>
            </a:r>
          </a:p>
          <a:p>
            <a:endParaRPr lang="en-US" sz="1000" b="1" dirty="0">
              <a:latin typeface="Consolas" panose="020B0609020204030204" pitchFamily="49" charset="0"/>
            </a:endParaRPr>
          </a:p>
          <a:p>
            <a:r>
              <a:rPr lang="en-US" sz="1000" b="1" dirty="0">
                <a:latin typeface="Consolas" panose="020B0609020204030204" pitchFamily="49" charset="0"/>
              </a:rPr>
              <a:t>class Dog : public Animal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private: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int bark;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Dog(string n, int b) : Animal(n), bark(b) {}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~Dog() = default;</a:t>
            </a:r>
          </a:p>
          <a:p>
            <a:endParaRPr lang="en-US" sz="1000" b="1" dirty="0">
              <a:latin typeface="Consolas" panose="020B0609020204030204" pitchFamily="49" charset="0"/>
            </a:endParaRPr>
          </a:p>
          <a:p>
            <a:r>
              <a:rPr lang="en-US" sz="1000" b="1" dirty="0">
                <a:latin typeface="Consolas" panose="020B0609020204030204" pitchFamily="49" charset="0"/>
              </a:rPr>
              <a:t>   string toString() const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   ostringstream </a:t>
            </a:r>
            <a:r>
              <a:rPr lang="en-US" sz="1000" b="1" dirty="0" err="1">
                <a:latin typeface="Consolas" panose="020B0609020204030204" pitchFamily="49" charset="0"/>
              </a:rPr>
              <a:t>os</a:t>
            </a:r>
            <a:r>
              <a:rPr lang="en-US" sz="1000" b="1" dirty="0">
                <a:latin typeface="Consolas" panose="020B0609020204030204" pitchFamily="49" charset="0"/>
              </a:rPr>
              <a:t>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   </a:t>
            </a:r>
            <a:r>
              <a:rPr lang="en-US" sz="1000" b="1" dirty="0" err="1">
                <a:latin typeface="Consolas" panose="020B0609020204030204" pitchFamily="49" charset="0"/>
              </a:rPr>
              <a:t>os</a:t>
            </a:r>
            <a:r>
              <a:rPr lang="en-US" sz="1000" b="1" dirty="0">
                <a:latin typeface="Consolas" panose="020B0609020204030204" pitchFamily="49" charset="0"/>
              </a:rPr>
              <a:t> &lt;&lt; Animal::toString();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   for (int i = 0; i &lt; bark; ++i) </a:t>
            </a:r>
            <a:r>
              <a:rPr lang="en-US" sz="1000" b="1" dirty="0" err="1">
                <a:latin typeface="Consolas" panose="020B0609020204030204" pitchFamily="49" charset="0"/>
              </a:rPr>
              <a:t>os</a:t>
            </a:r>
            <a:r>
              <a:rPr lang="en-US" sz="1000" b="1" dirty="0">
                <a:latin typeface="Consolas" panose="020B0609020204030204" pitchFamily="49" charset="0"/>
              </a:rPr>
              <a:t> &lt;&lt; " bark";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   return </a:t>
            </a:r>
            <a:r>
              <a:rPr lang="en-US" sz="1000" b="1" dirty="0" err="1">
                <a:latin typeface="Consolas" panose="020B0609020204030204" pitchFamily="49" charset="0"/>
              </a:rPr>
              <a:t>os.str</a:t>
            </a:r>
            <a:r>
              <a:rPr lang="en-US" sz="10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};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1B79D-47E0-4CF3-AC4D-FCFF35A6A91B}"/>
              </a:ext>
            </a:extLst>
          </p:cNvPr>
          <p:cNvSpPr txBox="1"/>
          <p:nvPr/>
        </p:nvSpPr>
        <p:spPr>
          <a:xfrm>
            <a:off x="7206138" y="363914"/>
            <a:ext cx="37370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Consolas" panose="020B0609020204030204" pitchFamily="49" charset="0"/>
              </a:rPr>
              <a:t>class Sheep : public Animal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private: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int </a:t>
            </a:r>
            <a:r>
              <a:rPr lang="en-US" sz="1000" b="1" dirty="0" err="1">
                <a:latin typeface="Consolas" panose="020B0609020204030204" pitchFamily="49" charset="0"/>
              </a:rPr>
              <a:t>baaaa</a:t>
            </a:r>
            <a:r>
              <a:rPr lang="en-US" sz="1000" b="1" dirty="0">
                <a:latin typeface="Consolas" panose="020B0609020204030204" pitchFamily="49" charset="0"/>
              </a:rPr>
              <a:t>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Sheep(string n, int b) : Animal(n), </a:t>
            </a:r>
            <a:r>
              <a:rPr lang="en-US" sz="1000" b="1" dirty="0" err="1">
                <a:latin typeface="Consolas" panose="020B0609020204030204" pitchFamily="49" charset="0"/>
              </a:rPr>
              <a:t>baaaa</a:t>
            </a:r>
            <a:r>
              <a:rPr lang="en-US" sz="1000" b="1" dirty="0">
                <a:latin typeface="Consolas" panose="020B0609020204030204" pitchFamily="49" charset="0"/>
              </a:rPr>
              <a:t>(b) {}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~Sheep() = default;</a:t>
            </a:r>
          </a:p>
          <a:p>
            <a:endParaRPr lang="en-US" sz="1000" b="1" dirty="0">
              <a:latin typeface="Consolas" panose="020B0609020204030204" pitchFamily="49" charset="0"/>
            </a:endParaRPr>
          </a:p>
          <a:p>
            <a:r>
              <a:rPr lang="en-US" sz="1000" b="1" dirty="0">
                <a:latin typeface="Consolas" panose="020B0609020204030204" pitchFamily="49" charset="0"/>
              </a:rPr>
              <a:t>   string toString() const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   ostringstream </a:t>
            </a:r>
            <a:r>
              <a:rPr lang="en-US" sz="1000" b="1" dirty="0" err="1">
                <a:latin typeface="Consolas" panose="020B0609020204030204" pitchFamily="49" charset="0"/>
              </a:rPr>
              <a:t>os</a:t>
            </a:r>
            <a:r>
              <a:rPr lang="en-US" sz="1000" b="1" dirty="0">
                <a:latin typeface="Consolas" panose="020B0609020204030204" pitchFamily="49" charset="0"/>
              </a:rPr>
              <a:t>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   </a:t>
            </a:r>
            <a:r>
              <a:rPr lang="en-US" sz="1000" b="1" dirty="0" err="1">
                <a:latin typeface="Consolas" panose="020B0609020204030204" pitchFamily="49" charset="0"/>
              </a:rPr>
              <a:t>os</a:t>
            </a:r>
            <a:r>
              <a:rPr lang="en-US" sz="1000" b="1" dirty="0">
                <a:latin typeface="Consolas" panose="020B0609020204030204" pitchFamily="49" charset="0"/>
              </a:rPr>
              <a:t> &lt;&lt; Animal::toString();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   for (int i = 0; i &lt; </a:t>
            </a:r>
            <a:r>
              <a:rPr lang="en-US" sz="1000" b="1" dirty="0" err="1">
                <a:latin typeface="Consolas" panose="020B0609020204030204" pitchFamily="49" charset="0"/>
              </a:rPr>
              <a:t>baaaa</a:t>
            </a:r>
            <a:r>
              <a:rPr lang="en-US" sz="1000" b="1" dirty="0">
                <a:latin typeface="Consolas" panose="020B0609020204030204" pitchFamily="49" charset="0"/>
              </a:rPr>
              <a:t>; ++i)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      </a:t>
            </a:r>
            <a:r>
              <a:rPr lang="en-US" sz="1000" b="1" dirty="0" err="1">
                <a:latin typeface="Consolas" panose="020B0609020204030204" pitchFamily="49" charset="0"/>
              </a:rPr>
              <a:t>os</a:t>
            </a:r>
            <a:r>
              <a:rPr lang="en-US" sz="1000" b="1" dirty="0">
                <a:latin typeface="Consolas" panose="020B0609020204030204" pitchFamily="49" charset="0"/>
              </a:rPr>
              <a:t> &lt;&lt; " </a:t>
            </a:r>
            <a:r>
              <a:rPr lang="en-US" sz="1000" b="1" dirty="0" err="1">
                <a:latin typeface="Consolas" panose="020B0609020204030204" pitchFamily="49" charset="0"/>
              </a:rPr>
              <a:t>baaaa</a:t>
            </a:r>
            <a:r>
              <a:rPr lang="en-US" sz="1000" b="1" dirty="0">
                <a:latin typeface="Consolas" panose="020B0609020204030204" pitchFamily="49" charset="0"/>
              </a:rPr>
              <a:t>";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   return </a:t>
            </a:r>
            <a:r>
              <a:rPr lang="en-US" sz="1000" b="1" dirty="0" err="1">
                <a:latin typeface="Consolas" panose="020B0609020204030204" pitchFamily="49" charset="0"/>
              </a:rPr>
              <a:t>os.str</a:t>
            </a:r>
            <a:r>
              <a:rPr lang="en-US" sz="10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};</a:t>
            </a:r>
          </a:p>
          <a:p>
            <a:endParaRPr lang="en-US" sz="1000" b="1" dirty="0">
              <a:latin typeface="Consolas" panose="020B0609020204030204" pitchFamily="49" charset="0"/>
            </a:endParaRPr>
          </a:p>
          <a:p>
            <a:r>
              <a:rPr lang="en-US" sz="1000" b="1" dirty="0">
                <a:latin typeface="Consolas" panose="020B0609020204030204" pitchFamily="49" charset="0"/>
              </a:rPr>
              <a:t>int main()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Dog rover("Rover", 2);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Sheep sheep("Shaun", 4);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cout &lt;&lt; </a:t>
            </a:r>
            <a:r>
              <a:rPr lang="en-US" sz="1000" b="1" dirty="0" err="1">
                <a:latin typeface="Consolas" panose="020B0609020204030204" pitchFamily="49" charset="0"/>
              </a:rPr>
              <a:t>rover.toString</a:t>
            </a:r>
            <a:r>
              <a:rPr lang="en-US" sz="1000" b="1" dirty="0">
                <a:latin typeface="Consolas" panose="020B0609020204030204" pitchFamily="49" charset="0"/>
              </a:rPr>
              <a:t>() &lt;&lt; endl;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cout &lt;&lt; </a:t>
            </a:r>
            <a:r>
              <a:rPr lang="en-US" sz="1000" b="1" dirty="0" err="1">
                <a:latin typeface="Consolas" panose="020B0609020204030204" pitchFamily="49" charset="0"/>
              </a:rPr>
              <a:t>sheep.toString</a:t>
            </a:r>
            <a:r>
              <a:rPr lang="en-US" sz="1000" b="1" dirty="0">
                <a:latin typeface="Consolas" panose="020B0609020204030204" pitchFamily="49" charset="0"/>
              </a:rPr>
              <a:t>() &lt;&lt; endl;</a:t>
            </a:r>
          </a:p>
          <a:p>
            <a:endParaRPr lang="en-US" sz="1000" b="1" dirty="0">
              <a:latin typeface="Consolas" panose="020B0609020204030204" pitchFamily="49" charset="0"/>
            </a:endParaRPr>
          </a:p>
          <a:p>
            <a:r>
              <a:rPr lang="en-US" sz="1000" b="1" dirty="0">
                <a:latin typeface="Consolas" panose="020B0609020204030204" pitchFamily="49" charset="0"/>
              </a:rPr>
              <a:t>   vector&lt;Animal*&gt; animal;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</a:t>
            </a:r>
            <a:r>
              <a:rPr lang="en-US" sz="1000" b="1" dirty="0" err="1">
                <a:latin typeface="Consolas" panose="020B0609020204030204" pitchFamily="49" charset="0"/>
              </a:rPr>
              <a:t>animal.push_back</a:t>
            </a:r>
            <a:r>
              <a:rPr lang="en-US" sz="1000" b="1" dirty="0">
                <a:latin typeface="Consolas" panose="020B0609020204030204" pitchFamily="49" charset="0"/>
              </a:rPr>
              <a:t>(&amp;rover);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</a:t>
            </a:r>
            <a:r>
              <a:rPr lang="en-US" sz="1000" b="1" dirty="0" err="1">
                <a:latin typeface="Consolas" panose="020B0609020204030204" pitchFamily="49" charset="0"/>
              </a:rPr>
              <a:t>animal.push_back</a:t>
            </a:r>
            <a:r>
              <a:rPr lang="en-US" sz="1000" b="1" dirty="0">
                <a:latin typeface="Consolas" panose="020B0609020204030204" pitchFamily="49" charset="0"/>
              </a:rPr>
              <a:t>(&amp;sheep);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for (size_t i = 0; i &lt; </a:t>
            </a:r>
            <a:r>
              <a:rPr lang="en-US" sz="1000" b="1" dirty="0" err="1">
                <a:latin typeface="Consolas" panose="020B0609020204030204" pitchFamily="49" charset="0"/>
              </a:rPr>
              <a:t>animal.size</a:t>
            </a:r>
            <a:r>
              <a:rPr lang="en-US" sz="1000" b="1" dirty="0">
                <a:latin typeface="Consolas" panose="020B0609020204030204" pitchFamily="49" charset="0"/>
              </a:rPr>
              <a:t>(); ++i)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   cout &lt;&lt; animal[i]-&gt;toString() &lt;&lt; endl;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   return 0;</a:t>
            </a:r>
          </a:p>
          <a:p>
            <a:r>
              <a:rPr lang="en-US" sz="10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DBF067-658A-4108-9C12-8346E0B4E094}"/>
              </a:ext>
            </a:extLst>
          </p:cNvPr>
          <p:cNvSpPr txBox="1">
            <a:spLocks/>
          </p:cNvSpPr>
          <p:nvPr/>
        </p:nvSpPr>
        <p:spPr>
          <a:xfrm>
            <a:off x="316850" y="125799"/>
            <a:ext cx="3224118" cy="73152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0000C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r>
              <a:rPr lang="en-US"/>
              <a:t>Follow up...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A19C82-EE7A-4376-8CC3-9AC92BAC98C7}"/>
              </a:ext>
            </a:extLst>
          </p:cNvPr>
          <p:cNvSpPr txBox="1"/>
          <p:nvPr/>
        </p:nvSpPr>
        <p:spPr>
          <a:xfrm>
            <a:off x="316849" y="976028"/>
            <a:ext cx="269849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is the "Dog and Pony" code (I mean "Dog and Sheep"...)</a:t>
            </a:r>
          </a:p>
          <a:p>
            <a:endParaRPr lang="en-US" dirty="0"/>
          </a:p>
          <a:p>
            <a:r>
              <a:rPr lang="en-US" dirty="0"/>
              <a:t>There is a problem with the output. Can you figure it out?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A13AAF-1E34-42AA-BDD2-6A138FACD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45" y="3630225"/>
            <a:ext cx="2884487" cy="27465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DC7971-1345-4B27-BD06-7293A8EAF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845" y="3630225"/>
            <a:ext cx="2905873" cy="27465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1DBEE1E-ABBC-471A-B0B2-C5E60B7FBF61}"/>
              </a:ext>
            </a:extLst>
          </p:cNvPr>
          <p:cNvGrpSpPr/>
          <p:nvPr/>
        </p:nvGrpSpPr>
        <p:grpSpPr>
          <a:xfrm>
            <a:off x="3540968" y="3400474"/>
            <a:ext cx="7242051" cy="2531356"/>
            <a:chOff x="2877170" y="3197583"/>
            <a:chExt cx="7242051" cy="253135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0BC10BA-48E7-4ED9-A960-E4F5CAEEF7E5}"/>
                </a:ext>
              </a:extLst>
            </p:cNvPr>
            <p:cNvSpPr/>
            <p:nvPr/>
          </p:nvSpPr>
          <p:spPr>
            <a:xfrm>
              <a:off x="6617771" y="3197583"/>
              <a:ext cx="3501450" cy="74650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A0F2F72-1BEA-4B73-89AC-D4C25FBA2B8B}"/>
                </a:ext>
              </a:extLst>
            </p:cNvPr>
            <p:cNvSpPr/>
            <p:nvPr/>
          </p:nvSpPr>
          <p:spPr>
            <a:xfrm>
              <a:off x="2877170" y="4578095"/>
              <a:ext cx="3692807" cy="115084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314C0D7-8D5D-47E3-BDCF-55121D0265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50091" y="3944091"/>
              <a:ext cx="312992" cy="63400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C0B7FDC9-CC14-4482-AAF0-0941DC75CE55}"/>
              </a:ext>
            </a:extLst>
          </p:cNvPr>
          <p:cNvSpPr/>
          <p:nvPr/>
        </p:nvSpPr>
        <p:spPr>
          <a:xfrm>
            <a:off x="3767451" y="2404438"/>
            <a:ext cx="279054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r>
              <a:rPr lang="en-US" sz="1000" b="1" dirty="0">
                <a:solidFill>
                  <a:srgbClr val="FF0000"/>
                </a:solidFill>
                <a:latin typeface="Consolas" panose="020B0609020204030204" pitchFamily="49" charset="0"/>
              </a:rPr>
              <a:t>virtual string toString() const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04852C-63EA-4127-9353-7B237531A16B}"/>
              </a:ext>
            </a:extLst>
          </p:cNvPr>
          <p:cNvGrpSpPr/>
          <p:nvPr/>
        </p:nvGrpSpPr>
        <p:grpSpPr>
          <a:xfrm>
            <a:off x="3540969" y="2338208"/>
            <a:ext cx="7231195" cy="2989696"/>
            <a:chOff x="2246828" y="2836525"/>
            <a:chExt cx="7231195" cy="2989696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CEBA7F5-96F3-4775-941B-4AAC47359679}"/>
                </a:ext>
              </a:extLst>
            </p:cNvPr>
            <p:cNvSpPr/>
            <p:nvPr/>
          </p:nvSpPr>
          <p:spPr>
            <a:xfrm>
              <a:off x="6005103" y="4675377"/>
              <a:ext cx="3472920" cy="115084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24F1DE25-A306-4F4A-B94C-81B5ADA81DB8}"/>
                </a:ext>
              </a:extLst>
            </p:cNvPr>
            <p:cNvSpPr/>
            <p:nvPr/>
          </p:nvSpPr>
          <p:spPr>
            <a:xfrm>
              <a:off x="2246828" y="2836525"/>
              <a:ext cx="3298744" cy="109079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C64510B-CF68-4F3D-A550-770F67B2ADF9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 flipV="1">
              <a:off x="5470141" y="3898793"/>
              <a:ext cx="534962" cy="135200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9DE8532-394B-4B49-AAB6-3369AC05E213}"/>
              </a:ext>
            </a:extLst>
          </p:cNvPr>
          <p:cNvGrpSpPr/>
          <p:nvPr/>
        </p:nvGrpSpPr>
        <p:grpSpPr>
          <a:xfrm>
            <a:off x="3530113" y="4180842"/>
            <a:ext cx="7242051" cy="1751069"/>
            <a:chOff x="2877170" y="3977870"/>
            <a:chExt cx="7242051" cy="175106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57FC0E3C-2123-4EB2-B69E-F1C26939A661}"/>
                </a:ext>
              </a:extLst>
            </p:cNvPr>
            <p:cNvSpPr/>
            <p:nvPr/>
          </p:nvSpPr>
          <p:spPr>
            <a:xfrm>
              <a:off x="6617771" y="3977870"/>
              <a:ext cx="3501450" cy="1147062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BD78BF9-14EB-4987-BA88-C9DE302A2DDE}"/>
                </a:ext>
              </a:extLst>
            </p:cNvPr>
            <p:cNvSpPr/>
            <p:nvPr/>
          </p:nvSpPr>
          <p:spPr>
            <a:xfrm>
              <a:off x="2877170" y="4578095"/>
              <a:ext cx="3692807" cy="115084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9E00625A-AA71-4E16-BD8A-95D7DEC373C7}"/>
              </a:ext>
            </a:extLst>
          </p:cNvPr>
          <p:cNvSpPr/>
          <p:nvPr/>
        </p:nvSpPr>
        <p:spPr>
          <a:xfrm>
            <a:off x="415208" y="4267200"/>
            <a:ext cx="2600134" cy="39014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3.3, pgs. 203-206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462C-D640-45B3-901B-F425AA5C367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462832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3.3 Abstract Classes, Assignment, and Casting in a Hierarchy</a:t>
            </a:r>
          </a:p>
          <a:p>
            <a:pPr algn="ctr"/>
            <a:r>
              <a:rPr lang="en-US" sz="1800" dirty="0"/>
              <a:t>Referencing Actual Objects</a:t>
            </a:r>
          </a:p>
          <a:p>
            <a:pPr algn="ctr"/>
            <a:r>
              <a:rPr lang="en-US" sz="1800" dirty="0"/>
              <a:t>Summary of Features of Actual Classes and Abstract Classes</a:t>
            </a:r>
          </a:p>
          <a:p>
            <a:pPr algn="ctr"/>
            <a:r>
              <a:rPr lang="en-US" sz="1800" dirty="0"/>
              <a:t>Assignments in a Class Hierarchy</a:t>
            </a:r>
          </a:p>
          <a:p>
            <a:pPr algn="ctr"/>
            <a:r>
              <a:rPr lang="en-US" sz="1800" dirty="0"/>
              <a:t>Casting in a Class Hierarchy</a:t>
            </a:r>
          </a:p>
          <a:p>
            <a:pPr algn="ctr"/>
            <a:r>
              <a:rPr lang="en-US" sz="1800" dirty="0"/>
              <a:t>Case Study: Displaying Addresses for Different Countries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524000"/>
            <a:ext cx="2876550" cy="247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985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Functions and Classes</a:t>
            </a:r>
          </a:p>
        </p:txBody>
      </p:sp>
      <p:sp>
        <p:nvSpPr>
          <p:cNvPr id="67586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An object is an </a:t>
            </a:r>
            <a:r>
              <a:rPr lang="en-US" b="1" i="1" dirty="0">
                <a:solidFill>
                  <a:srgbClr val="FF0000"/>
                </a:solidFill>
              </a:rPr>
              <a:t>instantiation</a:t>
            </a:r>
            <a:r>
              <a:rPr lang="en-US" dirty="0"/>
              <a:t> of a class.</a:t>
            </a:r>
          </a:p>
          <a:p>
            <a:r>
              <a:rPr lang="en-US" dirty="0"/>
              <a:t>A </a:t>
            </a:r>
            <a:r>
              <a:rPr lang="en-US" b="1" i="1" u="sng" dirty="0">
                <a:solidFill>
                  <a:srgbClr val="FF0000"/>
                </a:solidFill>
              </a:rPr>
              <a:t>pure abstract function</a:t>
            </a:r>
            <a:r>
              <a:rPr lang="en-US" dirty="0"/>
              <a:t> is a virtual function that is declared in a class but has no body (definition).</a:t>
            </a:r>
          </a:p>
          <a:p>
            <a:pPr lvl="1"/>
            <a:r>
              <a:rPr lang="en-US" dirty="0"/>
              <a:t>A pure abstract function definition must be supplied by a derived concrete class.</a:t>
            </a:r>
          </a:p>
          <a:p>
            <a:pPr lvl="1"/>
            <a:r>
              <a:rPr lang="en-US" dirty="0"/>
              <a:t>A pure virtual function is created by using the pure specifier (= 0) as the definition of a virtual member function.</a:t>
            </a:r>
          </a:p>
          <a:p>
            <a:r>
              <a:rPr lang="en-US" dirty="0"/>
              <a:t>An </a:t>
            </a:r>
            <a:r>
              <a:rPr lang="en-US" b="1" u="sng" dirty="0">
                <a:solidFill>
                  <a:srgbClr val="FF0000"/>
                </a:solidFill>
              </a:rPr>
              <a:t>abstract class</a:t>
            </a:r>
            <a:r>
              <a:rPr lang="en-US" dirty="0"/>
              <a:t> is a class that has at least one pure abstract function and is designed to be a base class.</a:t>
            </a:r>
          </a:p>
          <a:p>
            <a:pPr lvl="1"/>
            <a:r>
              <a:rPr lang="en-US" dirty="0"/>
              <a:t>An abstract class cannot be instantiated (which would result in a compilation error).</a:t>
            </a:r>
          </a:p>
          <a:p>
            <a:pPr lvl="1"/>
            <a:r>
              <a:rPr lang="en-US" dirty="0"/>
              <a:t>Classes inheriting an abstract class must provide the definitions for the pure virtual functions; otherwise, the subclass would become an abstract class itself.</a:t>
            </a:r>
          </a:p>
          <a:p>
            <a:r>
              <a:rPr lang="en-US" dirty="0"/>
              <a:t>We use an abstract class when a base class defines attributes and functions that are common to derived classes.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(10)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5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Class </a:t>
            </a:r>
            <a:r>
              <a:rPr lang="en-US" dirty="0" err="1"/>
              <a:t>Food.h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72493" y="1551857"/>
            <a:ext cx="10047884" cy="504248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</a:rPr>
              <a:t>#ifndef FOOD_H_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</a:rPr>
              <a:t>#define FOOD_H_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</a:rPr>
              <a:t>class Food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</a:rPr>
              <a:t>private: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</a:rPr>
              <a:t>   string 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</a:rPr>
              <a:t>   double calories;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</a:rPr>
              <a:t>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</a:rPr>
              <a:t>   Food(const string&amp; n, double c) : name(n), calories(c) {}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</a:rPr>
              <a:t>   virtual ~Food() {}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</a:rPr>
              <a:t>   virtual double </a:t>
            </a:r>
            <a:r>
              <a:rPr lang="en-US" sz="2000" b="1" dirty="0" err="1">
                <a:latin typeface="Consolas" panose="020B0609020204030204" pitchFamily="49" charset="0"/>
              </a:rPr>
              <a:t>percent_protein</a:t>
            </a:r>
            <a:r>
              <a:rPr lang="en-US" sz="2000" b="1" dirty="0">
                <a:latin typeface="Consolas" panose="020B0609020204030204" pitchFamily="49" charset="0"/>
              </a:rPr>
              <a:t>() const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</a:rPr>
              <a:t>   virtual double </a:t>
            </a:r>
            <a:r>
              <a:rPr lang="en-US" sz="2000" b="1" dirty="0" err="1">
                <a:latin typeface="Consolas" panose="020B0609020204030204" pitchFamily="49" charset="0"/>
              </a:rPr>
              <a:t>percent_fat</a:t>
            </a:r>
            <a:r>
              <a:rPr lang="en-US" sz="2000" b="1" dirty="0">
                <a:latin typeface="Consolas" panose="020B0609020204030204" pitchFamily="49" charset="0"/>
              </a:rPr>
              <a:t>() const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</a:rPr>
              <a:t>   virtual double </a:t>
            </a:r>
            <a:r>
              <a:rPr lang="en-US" sz="2000" b="1" dirty="0" err="1">
                <a:latin typeface="Consolas" panose="020B0609020204030204" pitchFamily="49" charset="0"/>
              </a:rPr>
              <a:t>percent_carbohydrates</a:t>
            </a:r>
            <a:r>
              <a:rPr lang="en-US" sz="2000" b="1" dirty="0">
                <a:latin typeface="Consolas" panose="020B0609020204030204" pitchFamily="49" charset="0"/>
              </a:rPr>
              <a:t>() const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Consolas" panose="020B0609020204030204" pitchFamily="49" charset="0"/>
              </a:rPr>
              <a:t>#endif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(10)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" name="Line Callout 1 1"/>
          <p:cNvSpPr/>
          <p:nvPr/>
        </p:nvSpPr>
        <p:spPr>
          <a:xfrm>
            <a:off x="5743577" y="2000466"/>
            <a:ext cx="4876800" cy="1572343"/>
          </a:xfrm>
          <a:prstGeom prst="borderCallout1">
            <a:avLst>
              <a:gd name="adj1" fmla="val 48575"/>
              <a:gd name="adj2" fmla="val -2083"/>
              <a:gd name="adj3" fmla="val 169245"/>
              <a:gd name="adj4" fmla="val -299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These three abstract virtual functions impose the requirement that all derived classes implement these functions.</a:t>
            </a:r>
          </a:p>
          <a:p>
            <a:pPr>
              <a:spcBef>
                <a:spcPts val="600"/>
              </a:spcBef>
              <a:defRPr/>
            </a:pPr>
            <a:r>
              <a:rPr lang="en-US" dirty="0"/>
              <a:t>(We would expect a different function definition for each kind of food.)</a:t>
            </a:r>
          </a:p>
        </p:txBody>
      </p:sp>
      <p:sp>
        <p:nvSpPr>
          <p:cNvPr id="8" name="Line Callout 1 1">
            <a:extLst>
              <a:ext uri="{FF2B5EF4-FFF2-40B4-BE49-F238E27FC236}">
                <a16:creationId xmlns:a16="http://schemas.microsoft.com/office/drawing/2014/main" id="{3BC7D91E-E730-4878-B91D-DE24EE12209E}"/>
              </a:ext>
            </a:extLst>
          </p:cNvPr>
          <p:cNvSpPr/>
          <p:nvPr/>
        </p:nvSpPr>
        <p:spPr>
          <a:xfrm>
            <a:off x="4943477" y="5857945"/>
            <a:ext cx="5676900" cy="829899"/>
          </a:xfrm>
          <a:prstGeom prst="borderCallout1">
            <a:avLst>
              <a:gd name="adj1" fmla="val -474"/>
              <a:gd name="adj2" fmla="val 49778"/>
              <a:gd name="adj3" fmla="val -38891"/>
              <a:gd name="adj4" fmla="val 46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A </a:t>
            </a:r>
            <a:r>
              <a:rPr lang="en-US" b="1" i="1" dirty="0"/>
              <a:t>pure virtual function </a:t>
            </a:r>
            <a:r>
              <a:rPr lang="en-US" dirty="0"/>
              <a:t>is specified in the class definition by using "</a:t>
            </a:r>
            <a:r>
              <a:rPr lang="en-US" b="1" dirty="0">
                <a:latin typeface="Consolas" panose="020B0609020204030204" pitchFamily="49" charset="0"/>
                <a:ea typeface="Verdana" panose="020B0604030504040204" pitchFamily="34" charset="0"/>
              </a:rPr>
              <a:t>= 0</a:t>
            </a:r>
            <a:r>
              <a:rPr lang="en-US" dirty="0"/>
              <a:t>" in place of the function body.</a:t>
            </a:r>
          </a:p>
        </p:txBody>
      </p:sp>
    </p:spTree>
    <p:extLst>
      <p:ext uri="{BB962C8B-B14F-4D97-AF65-F5344CB8AC3E}">
        <p14:creationId xmlns:p14="http://schemas.microsoft.com/office/powerpoint/2010/main" val="101724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Referencing Concrete Objects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sz="quarter" idx="1"/>
          </p:nvPr>
        </p:nvSpPr>
        <p:spPr>
          <a:xfrm>
            <a:off x="572493" y="1233490"/>
            <a:ext cx="10047884" cy="1203958"/>
          </a:xfrm>
        </p:spPr>
        <p:txBody>
          <a:bodyPr/>
          <a:lstStyle/>
          <a:p>
            <a:r>
              <a:rPr lang="en-US" dirty="0"/>
              <a:t>Because class </a:t>
            </a:r>
            <a:r>
              <a:rPr lang="en-US" b="1" dirty="0">
                <a:latin typeface="Consolas" panose="020B0609020204030204" pitchFamily="49" charset="0"/>
              </a:rPr>
              <a:t>Food</a:t>
            </a:r>
            <a:r>
              <a:rPr lang="en-US" dirty="0"/>
              <a:t> is abstract, we can’t create type </a:t>
            </a:r>
            <a:r>
              <a:rPr lang="en-US" b="1" dirty="0">
                <a:latin typeface="Consolas" panose="020B0609020204030204" pitchFamily="49" charset="0"/>
              </a:rPr>
              <a:t>Food</a:t>
            </a:r>
            <a:r>
              <a:rPr lang="en-US" dirty="0"/>
              <a:t> objects; hence the following statement is invalid: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Food 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mySnack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</a:rPr>
              <a:t>();      // compile time error!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(10)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72492" y="4267200"/>
            <a:ext cx="6884217" cy="167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200" dirty="0"/>
              <a:t>Thus, a pointer to </a:t>
            </a:r>
            <a:r>
              <a:rPr lang="en-US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Food</a:t>
            </a:r>
            <a:r>
              <a:rPr lang="en-US" sz="2200" dirty="0"/>
              <a:t> can be used to reference a </a:t>
            </a:r>
            <a:r>
              <a:rPr lang="en-US" sz="2200" b="1" dirty="0">
                <a:latin typeface="Consolas" panose="020B0609020204030204" pitchFamily="49" charset="0"/>
                <a:cs typeface="Courier New" panose="02070309020205020404" pitchFamily="49" charset="0"/>
              </a:rPr>
              <a:t>Vegetable</a:t>
            </a:r>
            <a:r>
              <a:rPr lang="en-US" sz="2200" dirty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1800" dirty="0"/>
              <a:t>The pointer variable </a:t>
            </a:r>
            <a:r>
              <a:rPr lang="en-US" sz="1800" b="1" dirty="0" err="1">
                <a:latin typeface="Consolas" panose="020B0609020204030204" pitchFamily="49" charset="0"/>
                <a:cs typeface="Courier New" pitchFamily="49" charset="0"/>
              </a:rPr>
              <a:t>mySnack</a:t>
            </a:r>
            <a:r>
              <a:rPr lang="en-US" sz="1800" dirty="0"/>
              <a:t> (type pointer-to-</a:t>
            </a:r>
            <a:r>
              <a:rPr lang="en-US" sz="1800" b="1" dirty="0">
                <a:latin typeface="Consolas" panose="020B0609020204030204" pitchFamily="49" charset="0"/>
                <a:cs typeface="Courier New" panose="02070309020205020404" pitchFamily="49" charset="0"/>
              </a:rPr>
              <a:t>Food</a:t>
            </a:r>
            <a:r>
              <a:rPr lang="en-US" sz="1800" dirty="0"/>
              <a:t>) is legal:</a:t>
            </a:r>
            <a:endParaRPr lang="en-US" sz="1800" b="1" dirty="0">
              <a:solidFill>
                <a:srgbClr val="FF0000"/>
              </a:solidFill>
              <a:latin typeface="Consolas" panose="020B0609020204030204" pitchFamily="49" charset="0"/>
              <a:cs typeface="Courier New" pitchFamily="49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14960" y="5624511"/>
            <a:ext cx="8168640" cy="621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Food* </a:t>
            </a:r>
            <a:r>
              <a:rPr lang="en-US" sz="2000" b="1" dirty="0" err="1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mySnack</a:t>
            </a:r>
            <a:r>
              <a:rPr lang="en-US" sz="2000" b="1" dirty="0">
                <a:solidFill>
                  <a:srgbClr val="FF0000"/>
                </a:solidFill>
                <a:latin typeface="Consolas" panose="020B0609020204030204" pitchFamily="49" charset="0"/>
                <a:cs typeface="Courier New" pitchFamily="49" charset="0"/>
              </a:rPr>
              <a:t> = new Vegetable("Carrot Sticks", 0);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81B1B31-172E-43BB-B278-62CA0CCBB9E9}"/>
              </a:ext>
            </a:extLst>
          </p:cNvPr>
          <p:cNvSpPr txBox="1">
            <a:spLocks/>
          </p:cNvSpPr>
          <p:nvPr/>
        </p:nvSpPr>
        <p:spPr bwMode="auto">
          <a:xfrm>
            <a:off x="572492" y="3182034"/>
            <a:ext cx="6688279" cy="87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a </a:t>
            </a:r>
            <a:r>
              <a:rPr lang="en-US" b="1" dirty="0">
                <a:latin typeface="Consolas" panose="020B0609020204030204" pitchFamily="49" charset="0"/>
              </a:rPr>
              <a:t>Vegetable</a:t>
            </a:r>
            <a:r>
              <a:rPr lang="en-US" dirty="0"/>
              <a:t> object  is derived from </a:t>
            </a:r>
            <a:r>
              <a:rPr lang="en-US" b="1" dirty="0">
                <a:latin typeface="Consolas" panose="020B0609020204030204" pitchFamily="49" charset="0"/>
              </a:rPr>
              <a:t>Food</a:t>
            </a:r>
            <a:r>
              <a:rPr lang="en-US" dirty="0"/>
              <a:t>, then </a:t>
            </a:r>
            <a:r>
              <a:rPr lang="en-US" b="1" dirty="0">
                <a:latin typeface="Consolas" panose="020B0609020204030204" pitchFamily="49" charset="0"/>
              </a:rPr>
              <a:t>Food</a:t>
            </a:r>
            <a:r>
              <a:rPr lang="en-US" dirty="0"/>
              <a:t> is contained in </a:t>
            </a:r>
            <a:r>
              <a:rPr lang="en-US" b="1" dirty="0">
                <a:latin typeface="Consolas" panose="020B0609020204030204" pitchFamily="49" charset="0"/>
              </a:rPr>
              <a:t>Vegetable</a:t>
            </a:r>
            <a:r>
              <a:rPr lang="en-US" dirty="0"/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331F4A-572B-4911-8C78-7DF8DE833F3D}"/>
              </a:ext>
            </a:extLst>
          </p:cNvPr>
          <p:cNvGrpSpPr/>
          <p:nvPr/>
        </p:nvGrpSpPr>
        <p:grpSpPr>
          <a:xfrm>
            <a:off x="8281668" y="4635578"/>
            <a:ext cx="2236416" cy="1884965"/>
            <a:chOff x="8281668" y="4635578"/>
            <a:chExt cx="2236416" cy="18849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BAD60FB-E935-40E4-A10B-1DA799B93034}"/>
                </a:ext>
              </a:extLst>
            </p:cNvPr>
            <p:cNvGrpSpPr/>
            <p:nvPr/>
          </p:nvGrpSpPr>
          <p:grpSpPr>
            <a:xfrm rot="5400000">
              <a:off x="9210921" y="4731853"/>
              <a:ext cx="373151" cy="180602"/>
              <a:chOff x="4170286" y="5372020"/>
              <a:chExt cx="780882" cy="178857"/>
            </a:xfrm>
          </p:grpSpPr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0F2B46B1-2EAE-4F2A-88D9-FF52B088FCB8}"/>
                  </a:ext>
                </a:extLst>
              </p:cNvPr>
              <p:cNvSpPr/>
              <p:nvPr/>
            </p:nvSpPr>
            <p:spPr>
              <a:xfrm rot="16200000">
                <a:off x="4235363" y="5306943"/>
                <a:ext cx="178857" cy="309011"/>
              </a:xfrm>
              <a:prstGeom prst="triangle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5679E5F-2BAB-4983-A513-07A75B81EF19}"/>
                  </a:ext>
                </a:extLst>
              </p:cNvPr>
              <p:cNvCxnSpPr>
                <a:cxnSpLocks/>
                <a:stCxn id="24" idx="3"/>
                <a:endCxn id="21" idx="0"/>
              </p:cNvCxnSpPr>
              <p:nvPr/>
            </p:nvCxnSpPr>
            <p:spPr>
              <a:xfrm rot="16200000">
                <a:off x="4714056" y="5224336"/>
                <a:ext cx="2352" cy="47187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39D2FB9-A42A-4F1D-8DEC-5871130684BF}"/>
                </a:ext>
              </a:extLst>
            </p:cNvPr>
            <p:cNvGrpSpPr/>
            <p:nvPr/>
          </p:nvGrpSpPr>
          <p:grpSpPr>
            <a:xfrm>
              <a:off x="8281668" y="5008732"/>
              <a:ext cx="2236416" cy="1511811"/>
              <a:chOff x="5257800" y="1867740"/>
              <a:chExt cx="3026368" cy="1679793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896E37F-0149-4919-9F95-BF3FD6DCF94C}"/>
                  </a:ext>
                </a:extLst>
              </p:cNvPr>
              <p:cNvSpPr/>
              <p:nvPr/>
            </p:nvSpPr>
            <p:spPr>
              <a:xfrm>
                <a:off x="5257800" y="1867740"/>
                <a:ext cx="3026357" cy="406401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>
                    <a:solidFill>
                      <a:schemeClr val="tx1"/>
                    </a:solidFill>
                  </a:rPr>
                  <a:t>Vegetable</a:t>
                </a:r>
                <a:endParaRPr lang="en-US" sz="1200" b="1" i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44D65CB7-A761-4C2C-A9F3-D51FE5739025}"/>
                  </a:ext>
                </a:extLst>
              </p:cNvPr>
              <p:cNvSpPr/>
              <p:nvPr/>
            </p:nvSpPr>
            <p:spPr>
              <a:xfrm>
                <a:off x="5257800" y="2283457"/>
                <a:ext cx="3026368" cy="1264076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9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+Vegetable(string&amp;, double)</a:t>
                </a:r>
              </a:p>
              <a:p>
                <a:r>
                  <a:rPr lang="en-US" sz="9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+~Vegetable()</a:t>
                </a:r>
              </a:p>
              <a:p>
                <a:r>
                  <a:rPr lang="en-US" sz="9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900" b="1" dirty="0" err="1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percent_protein</a:t>
                </a:r>
                <a:r>
                  <a:rPr lang="en-US" sz="9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():double</a:t>
                </a:r>
              </a:p>
              <a:p>
                <a:r>
                  <a:rPr lang="en-US" sz="9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900" b="1" dirty="0" err="1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percent_fat</a:t>
                </a:r>
                <a:r>
                  <a:rPr lang="en-US" sz="9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():double</a:t>
                </a:r>
              </a:p>
              <a:p>
                <a:r>
                  <a:rPr lang="en-US" sz="9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900" b="1" dirty="0" err="1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percent_carbohydrates</a:t>
                </a:r>
                <a:r>
                  <a:rPr lang="en-US" sz="9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():double</a:t>
                </a:r>
              </a:p>
              <a:p>
                <a:r>
                  <a:rPr lang="en-US" sz="9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900" b="1" dirty="0" err="1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getName</a:t>
                </a:r>
                <a:r>
                  <a:rPr lang="en-US" sz="9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():string</a:t>
                </a:r>
              </a:p>
              <a:p>
                <a:r>
                  <a:rPr lang="en-US" sz="9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+</a:t>
                </a:r>
                <a:r>
                  <a:rPr lang="en-US" sz="900" b="1" dirty="0" err="1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getCalories:double</a:t>
                </a:r>
                <a:endParaRPr lang="en-US" sz="9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4FF5AD-8BCE-4F38-A7BA-D795B923F051}"/>
              </a:ext>
            </a:extLst>
          </p:cNvPr>
          <p:cNvGrpSpPr/>
          <p:nvPr/>
        </p:nvGrpSpPr>
        <p:grpSpPr>
          <a:xfrm>
            <a:off x="8281660" y="2945376"/>
            <a:ext cx="2236424" cy="1676187"/>
            <a:chOff x="5257800" y="1967037"/>
            <a:chExt cx="2862378" cy="1862436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5D11212-3924-4AB1-BAE2-E148C957C32E}"/>
                </a:ext>
              </a:extLst>
            </p:cNvPr>
            <p:cNvSpPr/>
            <p:nvPr/>
          </p:nvSpPr>
          <p:spPr>
            <a:xfrm>
              <a:off x="5257800" y="1967037"/>
              <a:ext cx="2862378" cy="40640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i="1" dirty="0">
                  <a:solidFill>
                    <a:schemeClr val="tx1"/>
                  </a:solidFill>
                </a:rPr>
                <a:t>Food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205A795-2D04-44B9-A4AE-1ADE02EA3A77}"/>
                </a:ext>
              </a:extLst>
            </p:cNvPr>
            <p:cNvSpPr/>
            <p:nvPr/>
          </p:nvSpPr>
          <p:spPr>
            <a:xfrm>
              <a:off x="5257800" y="2367236"/>
              <a:ext cx="2862378" cy="50180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en-US" sz="9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name:string</a:t>
              </a:r>
              <a:endParaRPr lang="en-US" sz="9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en-US" sz="9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-</a:t>
              </a:r>
              <a:r>
                <a:rPr lang="en-US" sz="900" b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calories:double</a:t>
              </a:r>
              <a:endParaRPr lang="en-US" sz="9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724B202-96BA-4D9E-89C0-99BF0C9700AF}"/>
                </a:ext>
              </a:extLst>
            </p:cNvPr>
            <p:cNvSpPr/>
            <p:nvPr/>
          </p:nvSpPr>
          <p:spPr>
            <a:xfrm>
              <a:off x="5257800" y="2867233"/>
              <a:ext cx="2862378" cy="96224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9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+Food(string&amp;, double)</a:t>
              </a:r>
            </a:p>
            <a:p>
              <a:r>
                <a:rPr lang="en-US" sz="9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i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~Food()</a:t>
              </a:r>
            </a:p>
            <a:p>
              <a:r>
                <a:rPr lang="en-US" sz="9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i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percent_protein</a:t>
              </a:r>
              <a:r>
                <a:rPr lang="en-US" sz="900" b="1" i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():double </a:t>
              </a:r>
            </a:p>
            <a:p>
              <a:r>
                <a:rPr lang="en-US" sz="9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i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percent_fat</a:t>
              </a:r>
              <a:r>
                <a:rPr lang="en-US" sz="900" b="1" i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():double</a:t>
              </a:r>
            </a:p>
            <a:p>
              <a:r>
                <a:rPr lang="en-US" sz="9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+</a:t>
              </a:r>
              <a:r>
                <a:rPr lang="en-US" sz="900" b="1" i="1" dirty="0" err="1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percent_carbohydrates</a:t>
              </a:r>
              <a:r>
                <a:rPr lang="en-US" sz="900" b="1" i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():double</a:t>
              </a: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18394CD-9502-4E77-ADD5-C09F0D108244}"/>
              </a:ext>
            </a:extLst>
          </p:cNvPr>
          <p:cNvSpPr txBox="1">
            <a:spLocks/>
          </p:cNvSpPr>
          <p:nvPr/>
        </p:nvSpPr>
        <p:spPr bwMode="auto">
          <a:xfrm>
            <a:off x="564873" y="2437449"/>
            <a:ext cx="10047884" cy="189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can use a type </a:t>
            </a:r>
            <a:r>
              <a:rPr lang="en-US" b="1" dirty="0">
                <a:latin typeface="Consolas" panose="020B0609020204030204" pitchFamily="49" charset="0"/>
              </a:rPr>
              <a:t>Food</a:t>
            </a:r>
            <a:r>
              <a:rPr lang="en-US" dirty="0"/>
              <a:t> pointer variable to point to an actual object that belongs to a class derived from </a:t>
            </a:r>
            <a:r>
              <a:rPr lang="en-US" b="1" dirty="0">
                <a:latin typeface="Consolas" panose="020B0609020204030204" pitchFamily="49" charset="0"/>
              </a:rPr>
              <a:t>Food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369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build="p"/>
      <p:bldP spid="6" grpId="0"/>
      <p:bldP spid="7" grpId="0"/>
      <p:bldP spid="13" grpId="0" build="p"/>
      <p:bldP spid="2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 in a Class Hierarchy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C++ is what is known as a </a:t>
            </a:r>
            <a:r>
              <a:rPr lang="en-US" b="1" i="1" dirty="0">
                <a:solidFill>
                  <a:srgbClr val="FF0000"/>
                </a:solidFill>
              </a:rPr>
              <a:t>strongly typed language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Operands have a type and operations can be performed only on operands of the same or compatible types.</a:t>
            </a:r>
          </a:p>
          <a:p>
            <a:pPr lvl="1"/>
            <a:r>
              <a:rPr lang="en-US" dirty="0"/>
              <a:t>This includes the assignment operation: </a:t>
            </a:r>
          </a:p>
          <a:p>
            <a:pPr marL="366713" lvl="1" indent="0">
              <a:buNone/>
            </a:pPr>
            <a:r>
              <a:rPr lang="en-US" dirty="0"/>
              <a:t>      </a:t>
            </a:r>
            <a:r>
              <a:rPr lang="en-US" b="1" dirty="0">
                <a:latin typeface="Consolas" panose="020B0609020204030204" pitchFamily="49" charset="0"/>
              </a:rPr>
              <a:t>l-value = </a:t>
            </a:r>
            <a:r>
              <a:rPr lang="en-US" b="1" dirty="0" err="1">
                <a:latin typeface="Consolas" panose="020B0609020204030204" pitchFamily="49" charset="0"/>
              </a:rPr>
              <a:t>r-value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</a:p>
          <a:p>
            <a:pPr lvl="1"/>
            <a:r>
              <a:rPr lang="en-US" dirty="0"/>
              <a:t>For the built-in types, the </a:t>
            </a:r>
            <a:r>
              <a:rPr lang="en-US" dirty="0" err="1"/>
              <a:t>r-value</a:t>
            </a:r>
            <a:r>
              <a:rPr lang="en-US" dirty="0"/>
              <a:t> must be of the same type as the l-value, or there must be a conversion defined to convert the </a:t>
            </a:r>
            <a:r>
              <a:rPr lang="en-US" dirty="0" err="1"/>
              <a:t>r-value</a:t>
            </a:r>
            <a:r>
              <a:rPr lang="en-US" dirty="0"/>
              <a:t> into a value that is the same type as the l-value.</a:t>
            </a:r>
          </a:p>
          <a:p>
            <a:r>
              <a:rPr lang="en-US" dirty="0"/>
              <a:t>For class types, the assignment operator may be overridden and overloaded.</a:t>
            </a:r>
          </a:p>
          <a:p>
            <a:pPr lvl="1"/>
            <a:r>
              <a:rPr lang="en-US" dirty="0"/>
              <a:t>Pointer types are an exception: A pointer variable (l-value) that is of type pointer-to-base class may point to a derived object (</a:t>
            </a:r>
            <a:r>
              <a:rPr lang="en-US" dirty="0" err="1"/>
              <a:t>r-value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However, the opposite is not legal: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   Computer* computer = new </a:t>
            </a:r>
            <a:r>
              <a:rPr lang="en-US" sz="1800" b="1" dirty="0" err="1">
                <a:latin typeface="Consolas" panose="020B0609020204030204" pitchFamily="49" charset="0"/>
              </a:rPr>
              <a:t>LapTop</a:t>
            </a:r>
            <a:r>
              <a:rPr lang="en-US" sz="1800" b="1" dirty="0">
                <a:latin typeface="Consolas" panose="020B0609020204030204" pitchFamily="49" charset="0"/>
              </a:rPr>
              <a:t>( ... ); // Legal</a:t>
            </a:r>
          </a:p>
          <a:p>
            <a:pPr marL="0" indent="0">
              <a:buNone/>
            </a:pPr>
            <a:r>
              <a:rPr lang="en-US" sz="1800" b="1" dirty="0">
                <a:latin typeface="Consolas" panose="020B0609020204030204" pitchFamily="49" charset="0"/>
              </a:rPr>
              <a:t>   </a:t>
            </a:r>
            <a:r>
              <a:rPr lang="en-US" sz="1800" b="1" dirty="0" err="1">
                <a:latin typeface="Consolas" panose="020B0609020204030204" pitchFamily="49" charset="0"/>
              </a:rPr>
              <a:t>LapTop</a:t>
            </a:r>
            <a:r>
              <a:rPr lang="en-US" sz="1800" b="1" dirty="0">
                <a:latin typeface="Consolas" panose="020B0609020204030204" pitchFamily="49" charset="0"/>
              </a:rPr>
              <a:t>* laptop = new Computer( ... );   // Illegal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(10)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62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EEFBA-0CA0-47E3-82DD-1E26DA5B8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 Slicing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36F9B-DBAF-4C3D-A20C-03B72270B9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43706" y="1326992"/>
            <a:ext cx="5880739" cy="5360852"/>
          </a:xfrm>
        </p:spPr>
        <p:txBody>
          <a:bodyPr/>
          <a:lstStyle/>
          <a:p>
            <a:r>
              <a:rPr lang="en-US" dirty="0"/>
              <a:t>In C++ programming, </a:t>
            </a:r>
            <a:r>
              <a:rPr lang="en-US" b="1" dirty="0">
                <a:solidFill>
                  <a:srgbClr val="FF0000"/>
                </a:solidFill>
              </a:rPr>
              <a:t>object slicing</a:t>
            </a:r>
            <a:r>
              <a:rPr lang="en-US" dirty="0"/>
              <a:t> occurs when a derived class object (subclass) is copied (either by constructors or assignment operators) to a base class object (superclass).</a:t>
            </a:r>
          </a:p>
          <a:p>
            <a:pPr lvl="1"/>
            <a:r>
              <a:rPr lang="en-US" dirty="0"/>
              <a:t>The base copy will not have any of the member functions/variables defined in the derived class.</a:t>
            </a:r>
          </a:p>
          <a:p>
            <a:pPr lvl="1"/>
            <a:r>
              <a:rPr lang="en-US" dirty="0"/>
              <a:t>The derived class members will be "sliced off" and NOT replace the base class members.</a:t>
            </a:r>
          </a:p>
          <a:p>
            <a:r>
              <a:rPr lang="en-US" dirty="0"/>
              <a:t>This issue is not inherently unique to C++.</a:t>
            </a:r>
          </a:p>
          <a:p>
            <a:r>
              <a:rPr lang="en-US" dirty="0"/>
              <a:t>By using pointers, only the pointer is copied and not source object.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563F5F-9ACB-422B-A17D-CFD4A1CE8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Inheritance (10)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3A1DA8-C2A5-4E44-8415-5800DCE92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9D1001-42AC-4679-8C60-E7277E9FE7E0}"/>
              </a:ext>
            </a:extLst>
          </p:cNvPr>
          <p:cNvSpPr txBox="1"/>
          <p:nvPr/>
        </p:nvSpPr>
        <p:spPr>
          <a:xfrm>
            <a:off x="403160" y="1331362"/>
            <a:ext cx="358303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nsolas" panose="020B0609020204030204" pitchFamily="49" charset="0"/>
              </a:rPr>
              <a:t>#include &lt;iostream&gt;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#include &lt;string&gt;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using namespace std;</a:t>
            </a:r>
          </a:p>
          <a:p>
            <a:endParaRPr lang="en-US" sz="12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class Base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virtual string toString()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{ return string("Hello Base");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};</a:t>
            </a:r>
          </a:p>
          <a:p>
            <a:endParaRPr lang="en-US" sz="12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class Derived : public Base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public: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virtual string toString()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{ return string("Hello Derived"); }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};</a:t>
            </a:r>
          </a:p>
          <a:p>
            <a:endParaRPr lang="en-US" sz="12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int main()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{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Base </a:t>
            </a:r>
            <a:r>
              <a:rPr lang="en-US" sz="1200" b="1" dirty="0" err="1">
                <a:latin typeface="Consolas" panose="020B0609020204030204" pitchFamily="49" charset="0"/>
              </a:rPr>
              <a:t>base</a:t>
            </a:r>
            <a:r>
              <a:rPr lang="en-US" sz="1200" b="1" dirty="0">
                <a:latin typeface="Consolas" panose="020B0609020204030204" pitchFamily="49" charset="0"/>
              </a:rPr>
              <a:t> = Derived();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cout &lt;&lt; endl &lt;&lt; </a:t>
            </a:r>
            <a:r>
              <a:rPr lang="en-US" sz="1200" b="1" dirty="0" err="1">
                <a:latin typeface="Consolas" panose="020B0609020204030204" pitchFamily="49" charset="0"/>
              </a:rPr>
              <a:t>base.toString</a:t>
            </a:r>
            <a:r>
              <a:rPr lang="en-US" sz="1200" b="1" dirty="0">
                <a:latin typeface="Consolas" panose="020B0609020204030204" pitchFamily="49" charset="0"/>
              </a:rPr>
              <a:t>();</a:t>
            </a:r>
          </a:p>
          <a:p>
            <a:endParaRPr lang="en-US" sz="12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Base* </a:t>
            </a:r>
            <a:r>
              <a:rPr lang="en-US" sz="1200" b="1" dirty="0" err="1">
                <a:latin typeface="Consolas" panose="020B0609020204030204" pitchFamily="49" charset="0"/>
              </a:rPr>
              <a:t>base_ptr</a:t>
            </a:r>
            <a:r>
              <a:rPr lang="en-US" sz="1200" b="1" dirty="0">
                <a:latin typeface="Consolas" panose="020B0609020204030204" pitchFamily="49" charset="0"/>
              </a:rPr>
              <a:t> = new Derived();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   cout &lt;&lt; endl &lt;&lt; </a:t>
            </a:r>
            <a:r>
              <a:rPr lang="en-US" sz="1200" b="1" dirty="0" err="1">
                <a:latin typeface="Consolas" panose="020B0609020204030204" pitchFamily="49" charset="0"/>
              </a:rPr>
              <a:t>base_ptr</a:t>
            </a:r>
            <a:r>
              <a:rPr lang="en-US" sz="1200" b="1" dirty="0">
                <a:latin typeface="Consolas" panose="020B0609020204030204" pitchFamily="49" charset="0"/>
              </a:rPr>
              <a:t>-&gt;toString();</a:t>
            </a:r>
          </a:p>
          <a:p>
            <a:endParaRPr lang="en-US" sz="1200" b="1" dirty="0">
              <a:latin typeface="Consolas" panose="020B0609020204030204" pitchFamily="49" charset="0"/>
            </a:endParaRPr>
          </a:p>
          <a:p>
            <a:r>
              <a:rPr lang="en-US" sz="1200" b="1" dirty="0">
                <a:latin typeface="Consolas" panose="020B0609020204030204" pitchFamily="49" charset="0"/>
              </a:rPr>
              <a:t>   return 0;</a:t>
            </a:r>
          </a:p>
          <a:p>
            <a:r>
              <a:rPr lang="en-US" sz="1200" b="1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97E7E4F-E35C-42BC-8B69-6C769D3E789A}"/>
              </a:ext>
            </a:extLst>
          </p:cNvPr>
          <p:cNvGrpSpPr/>
          <p:nvPr/>
        </p:nvGrpSpPr>
        <p:grpSpPr>
          <a:xfrm>
            <a:off x="3563815" y="4718561"/>
            <a:ext cx="4571297" cy="1987233"/>
            <a:chOff x="3563815" y="4718561"/>
            <a:chExt cx="4571297" cy="198723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0B7974-670E-46BC-867A-DDF70480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23423" y="4718561"/>
              <a:ext cx="3211689" cy="1987233"/>
            </a:xfrm>
            <a:prstGeom prst="rect">
              <a:avLst/>
            </a:prstGeom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874E5D0-96A6-451F-87AA-8D2877E4B3D2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>
              <a:off x="3563815" y="5334000"/>
              <a:ext cx="1359608" cy="37817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C22C60B-BE38-4661-A518-0E85E9D7D434}"/>
                </a:ext>
              </a:extLst>
            </p:cNvPr>
            <p:cNvCxnSpPr>
              <a:cxnSpLocks/>
            </p:cNvCxnSpPr>
            <p:nvPr/>
          </p:nvCxnSpPr>
          <p:spPr>
            <a:xfrm>
              <a:off x="3986192" y="5949180"/>
              <a:ext cx="937231" cy="26936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3.4, pgs. 210-212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462C-D640-45B3-901B-F425AA5C3674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3.4 Multiple Inheritance</a:t>
            </a:r>
          </a:p>
          <a:p>
            <a:pPr algn="ctr"/>
            <a:r>
              <a:rPr lang="en-US" sz="2000" dirty="0"/>
              <a:t>Refactoring the Employee and Student Classes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65" y="1810457"/>
            <a:ext cx="3345236" cy="22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4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of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2492" y="1233489"/>
            <a:ext cx="10241812" cy="5360852"/>
          </a:xfrm>
        </p:spPr>
        <p:txBody>
          <a:bodyPr/>
          <a:lstStyle/>
          <a:p>
            <a:pPr>
              <a:defRPr/>
            </a:pPr>
            <a:r>
              <a:rPr lang="en-US" dirty="0"/>
              <a:t>Getting a precise measure of the performance of an algorithm is difficult.</a:t>
            </a:r>
          </a:p>
          <a:p>
            <a:pPr lvl="1">
              <a:defRPr/>
            </a:pPr>
            <a:r>
              <a:rPr lang="en-US" dirty="0"/>
              <a:t>We use the </a:t>
            </a:r>
            <a:r>
              <a:rPr lang="en-US" b="1" i="1" u="sng" dirty="0">
                <a:solidFill>
                  <a:srgbClr val="FF0000"/>
                </a:solidFill>
              </a:rPr>
              <a:t>approximate effect of a change in the number of data items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dirty="0"/>
              <a:t>In this way we can see how an algorithm's execution time increases with respect to </a:t>
            </a:r>
            <a:r>
              <a:rPr lang="en-US" i="1" dirty="0"/>
              <a:t>n</a:t>
            </a:r>
            <a:r>
              <a:rPr lang="en-US" dirty="0"/>
              <a:t>, so we can compare two algorithms by examining their </a:t>
            </a:r>
            <a:r>
              <a:rPr lang="en-US" b="1" i="1" u="sng" dirty="0">
                <a:solidFill>
                  <a:srgbClr val="FF0000"/>
                </a:solidFill>
              </a:rPr>
              <a:t>growth rate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dirty="0"/>
              <a:t>Even though computers are getting faster with larger memories, algorithm growth rates can be so large that no computer can solve the problem above a certain size.</a:t>
            </a:r>
          </a:p>
          <a:p>
            <a:pPr>
              <a:defRPr/>
            </a:pPr>
            <a:r>
              <a:rPr lang="en-US" dirty="0"/>
              <a:t>Understanding how the execution time (and memory requirements) of an algorithm grows as a function of increasing input size gives programmers a tool for comparing various algorithms and determining how they will perform.</a:t>
            </a:r>
          </a:p>
          <a:p>
            <a:pPr lvl="1">
              <a:defRPr/>
            </a:pPr>
            <a:r>
              <a:rPr lang="en-US" dirty="0"/>
              <a:t>If the execution time stays the same regardless of the number of inputs, then the growth rate is </a:t>
            </a:r>
            <a:r>
              <a:rPr lang="en-US" b="1" dirty="0">
                <a:solidFill>
                  <a:srgbClr val="FF0000"/>
                </a:solidFill>
              </a:rPr>
              <a:t>constant</a:t>
            </a:r>
            <a:r>
              <a:rPr lang="en-US" dirty="0"/>
              <a:t> or of </a:t>
            </a:r>
            <a:r>
              <a:rPr lang="en-US" b="1" dirty="0">
                <a:solidFill>
                  <a:srgbClr val="FF0000"/>
                </a:solidFill>
              </a:rPr>
              <a:t>order 1</a:t>
            </a:r>
            <a:r>
              <a:rPr lang="en-US" dirty="0"/>
              <a:t>.</a:t>
            </a:r>
          </a:p>
          <a:p>
            <a:pPr lvl="1">
              <a:defRPr/>
            </a:pPr>
            <a:r>
              <a:rPr lang="en-US" dirty="0"/>
              <a:t>If the execution time approximately doubles when the number of inputs doubles, then the algorithm grows at a </a:t>
            </a:r>
            <a:r>
              <a:rPr lang="en-US" b="1" dirty="0">
                <a:solidFill>
                  <a:srgbClr val="FF0000"/>
                </a:solidFill>
              </a:rPr>
              <a:t>linear rate </a:t>
            </a:r>
            <a:r>
              <a:rPr lang="en-US" dirty="0"/>
              <a:t>or a growth rate of </a:t>
            </a:r>
            <a:r>
              <a:rPr lang="en-US" b="1" dirty="0">
                <a:solidFill>
                  <a:srgbClr val="FF0000"/>
                </a:solidFill>
              </a:rPr>
              <a:t>order 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i="1" dirty="0"/>
              <a:t>.</a:t>
            </a:r>
            <a:endParaRPr lang="en-US" dirty="0"/>
          </a:p>
          <a:p>
            <a:pPr lvl="1">
              <a:defRPr/>
            </a:pPr>
            <a:r>
              <a:rPr lang="en-US" dirty="0"/>
              <a:t>If the execution time approximately quadruples when the number of inputs is doubled, then the algorithm grows at a </a:t>
            </a:r>
            <a:r>
              <a:rPr lang="en-US" b="1" dirty="0">
                <a:solidFill>
                  <a:srgbClr val="FF0000"/>
                </a:solidFill>
              </a:rPr>
              <a:t>quadratic rate </a:t>
            </a:r>
            <a:r>
              <a:rPr lang="en-US" dirty="0"/>
              <a:t>or at a growth rate of </a:t>
            </a:r>
            <a:r>
              <a:rPr lang="en-US" b="1" dirty="0">
                <a:solidFill>
                  <a:srgbClr val="FF0000"/>
                </a:solidFill>
              </a:rPr>
              <a:t>order of </a:t>
            </a:r>
            <a:r>
              <a:rPr lang="en-US" b="1" i="1" dirty="0">
                <a:solidFill>
                  <a:srgbClr val="FF0000"/>
                </a:solidFill>
              </a:rPr>
              <a:t>n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aseline="30000" dirty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 Correctness (08)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5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Inheritance</a:t>
            </a:r>
          </a:p>
        </p:txBody>
      </p:sp>
      <p:sp>
        <p:nvSpPr>
          <p:cNvPr id="91138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Multiple inheritance</a:t>
            </a:r>
            <a:r>
              <a:rPr lang="en-US" dirty="0"/>
              <a:t> refers the ability of a class to extend more than one class.</a:t>
            </a:r>
          </a:p>
          <a:p>
            <a:pPr lvl="1"/>
            <a:r>
              <a:rPr lang="en-US" dirty="0"/>
              <a:t>In multiple inheritance, all the data fields for the derived class are inherited from its base classes.</a:t>
            </a:r>
          </a:p>
          <a:p>
            <a:r>
              <a:rPr lang="en-US" dirty="0"/>
              <a:t>For example, a university has many students who are full-time students and many employees who are full-time employees, but also some student employees.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(10)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6852" y="3850711"/>
            <a:ext cx="4415086" cy="2844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02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D76A6C80-2F15-4AEC-9A2C-263348824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5706" y="1439003"/>
            <a:ext cx="3550693" cy="228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</a:t>
            </a:r>
            <a:r>
              <a:rPr lang="en-US" dirty="0" err="1"/>
              <a:t>Student_Worker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7401" y="1326992"/>
            <a:ext cx="10047884" cy="536085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noProof="1">
                <a:latin typeface="Consolas" panose="020B0609020204030204" pitchFamily="49" charset="0"/>
              </a:rPr>
              <a:t>#ifndef STUDENT_WORKER_H_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noProof="1">
                <a:latin typeface="Consolas" panose="020B0609020204030204" pitchFamily="49" charset="0"/>
              </a:rPr>
              <a:t>#define STUDENT_WORKER_H_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noProof="1">
                <a:latin typeface="Consolas" panose="020B0609020204030204" pitchFamily="49" charset="0"/>
              </a:rPr>
              <a:t>#include &lt;string&gt;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noProof="1">
                <a:latin typeface="Consolas" panose="020B0609020204030204" pitchFamily="49" charset="0"/>
              </a:rPr>
              <a:t>#include "Employee.h"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noProof="1">
                <a:latin typeface="Consolas" panose="020B0609020204030204" pitchFamily="49" charset="0"/>
              </a:rPr>
              <a:t>#include "Student.h"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noProof="1">
                <a:latin typeface="Consolas" panose="020B0609020204030204" pitchFamily="49" charset="0"/>
              </a:rPr>
              <a:t>using std::string;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noProof="1">
                <a:latin typeface="Consolas" panose="020B0609020204030204" pitchFamily="49" charset="0"/>
              </a:rPr>
              <a:t>class StudentWorker : public Employee, public Student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noProof="1">
                <a:latin typeface="Consolas" panose="020B0609020204030204" pitchFamily="49" charset="0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noProof="1">
                <a:latin typeface="Consolas" panose="020B0609020204030204" pitchFamily="49" charset="0"/>
              </a:rPr>
              <a:t>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noProof="1">
                <a:latin typeface="Consolas" panose="020B0609020204030204" pitchFamily="49" charset="0"/>
              </a:rPr>
              <a:t>   Student_Worker(const string&amp; name,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noProof="1">
                <a:latin typeface="Consolas" panose="020B0609020204030204" pitchFamily="49" charset="0"/>
              </a:rPr>
              <a:t>                  Address* addr,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noProof="1">
                <a:latin typeface="Consolas" panose="020B0609020204030204" pitchFamily="49" charset="0"/>
              </a:rPr>
              <a:t>                  double rate,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noProof="1">
                <a:latin typeface="Consolas" panose="020B0609020204030204" pitchFamily="49" charset="0"/>
              </a:rPr>
              <a:t>                  const string&amp; major)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noProof="1">
                <a:latin typeface="Consolas" panose="020B0609020204030204" pitchFamily="49" charset="0"/>
              </a:rPr>
              <a:t>                  Employee(name, address, rate),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noProof="1">
                <a:latin typeface="Consolas" panose="020B0609020204030204" pitchFamily="49" charset="0"/>
              </a:rPr>
              <a:t>                  Student(name, address, major) {}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noProof="1">
                <a:latin typeface="Consolas" panose="020B0609020204030204" pitchFamily="49" charset="0"/>
              </a:rPr>
              <a:t>   string to_string() const;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noProof="1">
                <a:latin typeface="Consolas" panose="020B0609020204030204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noProof="1">
                <a:latin typeface="Consolas" panose="020B0609020204030204" pitchFamily="49" charset="0"/>
              </a:rPr>
              <a:t>#endif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(10)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7469799" y="3990563"/>
            <a:ext cx="3276600" cy="838200"/>
          </a:xfrm>
          <a:prstGeom prst="borderCallout1">
            <a:avLst>
              <a:gd name="adj1" fmla="val 56629"/>
              <a:gd name="adj2" fmla="val 582"/>
              <a:gd name="adj3" fmla="val -77500"/>
              <a:gd name="adj4" fmla="val -577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Arial" charset="0"/>
              </a:rPr>
              <a:t>The heading shows that class </a:t>
            </a:r>
            <a:r>
              <a:rPr lang="en-US" sz="1400" b="1" i="1" dirty="0" err="1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StudentWorker</a:t>
            </a:r>
            <a:r>
              <a:rPr lang="en-US" sz="1400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extends class </a:t>
            </a:r>
            <a:r>
              <a:rPr lang="en-US" sz="1400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Student</a:t>
            </a:r>
            <a:r>
              <a:rPr lang="en-US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FFFFFF"/>
                </a:solidFill>
                <a:cs typeface="Arial" charset="0"/>
              </a:rPr>
              <a:t>and class </a:t>
            </a:r>
            <a:r>
              <a:rPr lang="en-US" sz="1400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Employee</a:t>
            </a:r>
            <a:endParaRPr lang="en-US" b="1" i="1" dirty="0">
              <a:solidFill>
                <a:srgbClr val="FFFF00"/>
              </a:solidFill>
              <a:latin typeface="Consolas" panose="020B0609020204030204" pitchFamily="49" charset="0"/>
              <a:cs typeface="Arial" charset="0"/>
            </a:endParaRPr>
          </a:p>
        </p:txBody>
      </p:sp>
      <p:sp>
        <p:nvSpPr>
          <p:cNvPr id="8" name="Line Callout 1 7"/>
          <p:cNvSpPr/>
          <p:nvPr/>
        </p:nvSpPr>
        <p:spPr>
          <a:xfrm>
            <a:off x="7987959" y="5155393"/>
            <a:ext cx="2514600" cy="1061218"/>
          </a:xfrm>
          <a:prstGeom prst="borderCallout1">
            <a:avLst>
              <a:gd name="adj1" fmla="val 50417"/>
              <a:gd name="adj2" fmla="val -1263"/>
              <a:gd name="adj3" fmla="val -7092"/>
              <a:gd name="adj4" fmla="val -486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cs typeface="Arial" charset="0"/>
              </a:rPr>
              <a:t>The constructor contains two initialization expressions separated by a comma</a:t>
            </a:r>
          </a:p>
        </p:txBody>
      </p:sp>
      <p:sp>
        <p:nvSpPr>
          <p:cNvPr id="9" name="Line Callout 1 8"/>
          <p:cNvSpPr/>
          <p:nvPr/>
        </p:nvSpPr>
        <p:spPr>
          <a:xfrm>
            <a:off x="317515" y="4355351"/>
            <a:ext cx="2095500" cy="762000"/>
          </a:xfrm>
          <a:prstGeom prst="borderCallout1">
            <a:avLst>
              <a:gd name="adj1" fmla="val 50180"/>
              <a:gd name="adj2" fmla="val 99420"/>
              <a:gd name="adj3" fmla="val 94146"/>
              <a:gd name="adj4" fmla="val 1238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first initializes the </a:t>
            </a:r>
            <a:r>
              <a:rPr lang="en-US" sz="1400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Employee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dirty="0"/>
              <a:t>part</a:t>
            </a:r>
          </a:p>
        </p:txBody>
      </p:sp>
      <p:sp>
        <p:nvSpPr>
          <p:cNvPr id="10" name="Line Callout 1 9"/>
          <p:cNvSpPr/>
          <p:nvPr/>
        </p:nvSpPr>
        <p:spPr>
          <a:xfrm>
            <a:off x="4267200" y="5965196"/>
            <a:ext cx="2438400" cy="762000"/>
          </a:xfrm>
          <a:prstGeom prst="borderCallout1">
            <a:avLst>
              <a:gd name="adj1" fmla="val 417"/>
              <a:gd name="adj2" fmla="val 51126"/>
              <a:gd name="adj3" fmla="val -69711"/>
              <a:gd name="adj4" fmla="val 34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/>
              <a:t>The second initializes the </a:t>
            </a:r>
            <a:r>
              <a:rPr lang="en-US" sz="1400" b="1" i="1" dirty="0">
                <a:solidFill>
                  <a:srgbClr val="FFFF00"/>
                </a:solidFill>
                <a:latin typeface="Consolas" panose="020B0609020204030204" pitchFamily="49" charset="0"/>
                <a:cs typeface="Courier New" pitchFamily="49" charset="0"/>
              </a:rPr>
              <a:t>Student</a:t>
            </a:r>
            <a:r>
              <a:rPr lang="en-US" sz="1400" dirty="0">
                <a:solidFill>
                  <a:srgbClr val="FFFF00"/>
                </a:solidFill>
              </a:rPr>
              <a:t> </a:t>
            </a:r>
            <a:r>
              <a:rPr lang="en-US" dirty="0"/>
              <a:t>part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3212" y="1650259"/>
            <a:ext cx="2746375" cy="10899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rgbClr val="FFFFFF"/>
                </a:solidFill>
                <a:cs typeface="Arial" charset="0"/>
              </a:rPr>
              <a:t>There is no argument given for data fields </a:t>
            </a:r>
            <a:r>
              <a:rPr lang="en-US" sz="1600" dirty="0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hours</a:t>
            </a:r>
            <a:r>
              <a:rPr lang="en-US" sz="1600" dirty="0">
                <a:solidFill>
                  <a:srgbClr val="FFFFFF"/>
                </a:solidFill>
                <a:cs typeface="Arial" charset="0"/>
              </a:rPr>
              <a:t> or </a:t>
            </a:r>
            <a:r>
              <a:rPr lang="en-US" sz="1600" dirty="0" err="1">
                <a:solidFill>
                  <a:srgbClr val="FFFFFF"/>
                </a:solidFill>
                <a:latin typeface="Courier New" pitchFamily="49" charset="0"/>
                <a:cs typeface="Courier New" pitchFamily="49" charset="0"/>
              </a:rPr>
              <a:t>gpa</a:t>
            </a:r>
            <a:r>
              <a:rPr lang="en-US" sz="1600" dirty="0">
                <a:solidFill>
                  <a:srgbClr val="FFFFFF"/>
                </a:solidFill>
                <a:cs typeface="Arial" charset="0"/>
              </a:rPr>
              <a:t>, so they are initialized to default values</a:t>
            </a:r>
          </a:p>
        </p:txBody>
      </p:sp>
    </p:spTree>
    <p:extLst>
      <p:ext uri="{BB962C8B-B14F-4D97-AF65-F5344CB8AC3E}">
        <p14:creationId xmlns:p14="http://schemas.microsoft.com/office/powerpoint/2010/main" val="52586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3.5, pgs. 213-220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462C-D640-45B3-901B-F425AA5C3674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19200" y="3048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3.5 Namespaces and Visibility</a:t>
            </a:r>
            <a:endParaRPr lang="en-US" sz="2000" dirty="0"/>
          </a:p>
          <a:p>
            <a:pPr algn="ctr"/>
            <a:r>
              <a:rPr lang="en-US" sz="2000" dirty="0"/>
              <a:t>Namespaces</a:t>
            </a:r>
          </a:p>
          <a:p>
            <a:pPr algn="ctr"/>
            <a:r>
              <a:rPr lang="en-US" sz="2000" dirty="0"/>
              <a:t>Declaring a Namespace</a:t>
            </a:r>
          </a:p>
          <a:p>
            <a:pPr algn="ctr"/>
            <a:r>
              <a:rPr lang="en-US" sz="2000" dirty="0"/>
              <a:t>The Global Namespace</a:t>
            </a:r>
          </a:p>
          <a:p>
            <a:pPr algn="ctr"/>
            <a:r>
              <a:rPr lang="en-US" sz="2000" dirty="0"/>
              <a:t>The using Declaration and using Directive</a:t>
            </a:r>
          </a:p>
          <a:p>
            <a:pPr algn="ctr"/>
            <a:r>
              <a:rPr lang="en-US" sz="2000" dirty="0"/>
              <a:t>Using Visibility to Support Encapsulation</a:t>
            </a:r>
          </a:p>
          <a:p>
            <a:pPr algn="ctr"/>
            <a:r>
              <a:rPr lang="en-US" sz="2000" dirty="0"/>
              <a:t>The friend Declaration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165" y="1810457"/>
            <a:ext cx="3345236" cy="22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508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BC28B-CAE7-4BA6-BDC0-6811576B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11D10-9A90-46D8-9AA8-E9FBCD1DBDF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Namespaces</a:t>
            </a:r>
            <a:r>
              <a:rPr lang="en-US" dirty="0"/>
              <a:t> are used to group collections of declarations into a functional unit.</a:t>
            </a:r>
          </a:p>
          <a:p>
            <a:r>
              <a:rPr lang="en-US" dirty="0"/>
              <a:t>The entire C++ standard library is contained in the namespace std.</a:t>
            </a:r>
          </a:p>
          <a:p>
            <a:r>
              <a:rPr lang="en-US" dirty="0"/>
              <a:t>By using namespaces, clashes between duplicate names are avoided.</a:t>
            </a:r>
          </a:p>
          <a:p>
            <a:pPr lvl="1"/>
            <a:r>
              <a:rPr lang="en-US" dirty="0"/>
              <a:t>An adventure game program may define the class map to represent the area where the action takes place.</a:t>
            </a:r>
          </a:p>
          <a:p>
            <a:pPr lvl="1"/>
            <a:r>
              <a:rPr lang="en-US" dirty="0"/>
              <a:t>The standard library also defines a class called map, which associates values with keys (discussed in Chapter 9).</a:t>
            </a:r>
          </a:p>
          <a:p>
            <a:pPr lvl="1"/>
            <a:r>
              <a:rPr lang="en-US" dirty="0"/>
              <a:t>To avoid clashes between the two map classes, we prefix the namespace name before the class name.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D8C670-095C-44F5-A9B3-C9C49EE6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(10)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E475C-AAFB-432F-94CA-11C0663E1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601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2489D-2465-456F-90C0-B346C9E81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Declaring a Namespace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C6C74-340F-4D87-8BBA-C16112B8C4B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72493" y="1233489"/>
            <a:ext cx="9653175" cy="5360852"/>
          </a:xfrm>
        </p:spPr>
        <p:txBody>
          <a:bodyPr/>
          <a:lstStyle/>
          <a:p>
            <a:r>
              <a:rPr lang="en-US" dirty="0"/>
              <a:t>Declaration of a class map that has-a standard map: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5957DC-5E7A-43A8-A7B0-7B19C0CE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(10)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F88EA4-B3D8-46AC-B51D-9DAFB3D9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1C7F68-AE39-472F-84C3-B6374A3074B6}"/>
              </a:ext>
            </a:extLst>
          </p:cNvPr>
          <p:cNvSpPr txBox="1"/>
          <p:nvPr/>
        </p:nvSpPr>
        <p:spPr>
          <a:xfrm>
            <a:off x="1956179" y="1752600"/>
            <a:ext cx="74477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#include &lt;map&gt;          // </a:t>
            </a:r>
            <a:r>
              <a:rPr lang="en-US" sz="1600" b="1" i="1" dirty="0">
                <a:latin typeface="Courier New" pitchFamily="49" charset="0"/>
                <a:cs typeface="Courier New" pitchFamily="49" charset="0"/>
              </a:rPr>
              <a:t>Get definition of standard map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class map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private: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std::map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the_map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;    // Declare a std map component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...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};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23EA86-BA27-46C4-BCA3-A5C46625039C}"/>
              </a:ext>
            </a:extLst>
          </p:cNvPr>
          <p:cNvSpPr txBox="1">
            <a:spLocks/>
          </p:cNvSpPr>
          <p:nvPr/>
        </p:nvSpPr>
        <p:spPr bwMode="auto">
          <a:xfrm>
            <a:off x="572492" y="3657600"/>
            <a:ext cx="9854397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By defining our own namespace </a:t>
            </a:r>
            <a:r>
              <a:rPr 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game</a:t>
            </a:r>
            <a:r>
              <a:rPr lang="en-US" sz="2200" dirty="0"/>
              <a:t> and placing all the definitions associated with our program into a namespace,</a:t>
            </a:r>
          </a:p>
          <a:p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4C2EF2-2495-4748-97C5-973E410BA3C0}"/>
              </a:ext>
            </a:extLst>
          </p:cNvPr>
          <p:cNvSpPr txBox="1"/>
          <p:nvPr/>
        </p:nvSpPr>
        <p:spPr>
          <a:xfrm>
            <a:off x="1958073" y="4419600"/>
            <a:ext cx="632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namespace game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class map { ... };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5A71414-AA9F-4E84-B29E-D96D575B5DD3}"/>
              </a:ext>
            </a:extLst>
          </p:cNvPr>
          <p:cNvSpPr txBox="1">
            <a:spLocks/>
          </p:cNvSpPr>
          <p:nvPr/>
        </p:nvSpPr>
        <p:spPr bwMode="auto">
          <a:xfrm>
            <a:off x="572492" y="5593080"/>
            <a:ext cx="9854397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347663">
              <a:buNone/>
            </a:pPr>
            <a:r>
              <a:rPr lang="en-US" sz="2200" dirty="0"/>
              <a:t>we can declare objects of different classes: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5C0F6-C69C-4CB9-AF00-7B0CFF8D96F9}"/>
              </a:ext>
            </a:extLst>
          </p:cNvPr>
          <p:cNvSpPr txBox="1"/>
          <p:nvPr/>
        </p:nvSpPr>
        <p:spPr>
          <a:xfrm>
            <a:off x="1958073" y="6096001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std::map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a_std_map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;      // A standard map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game::map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a_game_map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;    // a game map</a:t>
            </a:r>
          </a:p>
        </p:txBody>
      </p:sp>
    </p:spTree>
    <p:extLst>
      <p:ext uri="{BB962C8B-B14F-4D97-AF65-F5344CB8AC3E}">
        <p14:creationId xmlns:p14="http://schemas.microsoft.com/office/powerpoint/2010/main" val="7271411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EDB72-1B0D-44F7-B348-9EB7CDB9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using Declaration / Directive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73D80-38CD-4CF9-9C6D-1AA98BB3FA9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using declaration</a:t>
            </a:r>
            <a:r>
              <a:rPr lang="en-US" dirty="0"/>
              <a:t> takes a name from the namespace in which it was declared and places it into the namespace where the using declaration appears.</a:t>
            </a:r>
          </a:p>
          <a:p>
            <a:pPr lvl="1"/>
            <a:r>
              <a:rPr lang="en-US" dirty="0"/>
              <a:t>EXAMPLE:   </a:t>
            </a:r>
            <a:r>
              <a:rPr lang="en-US" b="1" dirty="0">
                <a:latin typeface="Consolas" panose="020B0609020204030204" pitchFamily="49" charset="0"/>
              </a:rPr>
              <a:t>using std::cout;</a:t>
            </a:r>
          </a:p>
          <a:p>
            <a:pPr lvl="1"/>
            <a:r>
              <a:rPr lang="en-US" dirty="0"/>
              <a:t>The qualified name (cout) is now a member of the namespace in which the using declaration appears.</a:t>
            </a:r>
          </a:p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using directive</a:t>
            </a:r>
            <a:r>
              <a:rPr lang="en-US" dirty="0"/>
              <a:t> takes all of the names from a given namespace and places them into the namespace where the using directive appears.</a:t>
            </a:r>
          </a:p>
          <a:p>
            <a:pPr lvl="1"/>
            <a:r>
              <a:rPr lang="en-US" dirty="0"/>
              <a:t>EXAMPLE:   </a:t>
            </a:r>
            <a:r>
              <a:rPr lang="en-US" b="1" dirty="0">
                <a:latin typeface="Consolas" panose="020B0609020204030204" pitchFamily="49" charset="0"/>
              </a:rPr>
              <a:t>using namespace std;</a:t>
            </a:r>
          </a:p>
          <a:p>
            <a:pPr lvl="1"/>
            <a:r>
              <a:rPr lang="en-US" dirty="0"/>
              <a:t>All of the names defined in std now are defined as within the current namespace.</a:t>
            </a:r>
          </a:p>
          <a:p>
            <a:r>
              <a:rPr lang="en-US" dirty="0"/>
              <a:t>More than one namespace declaration with the same name will merge the identifiers.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89C023-06E3-4F9B-ACDE-F2DC7E0E9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Inheritance (10)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05C8BE-0D52-4649-A8A8-400D6F30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B5496-982B-480A-8085-B08F2CA91C21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onkey programmers">
            <a:extLst>
              <a:ext uri="{FF2B5EF4-FFF2-40B4-BE49-F238E27FC236}">
                <a16:creationId xmlns:a16="http://schemas.microsoft.com/office/drawing/2014/main" id="{541F3F45-3494-4844-B869-92B6B1BEC97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F3E42C3-0146-41D4-98D1-826C8870EFD0}"/>
              </a:ext>
            </a:extLst>
          </p:cNvPr>
          <p:cNvSpPr/>
          <p:nvPr/>
        </p:nvSpPr>
        <p:spPr>
          <a:xfrm>
            <a:off x="4434348" y="324464"/>
            <a:ext cx="2182761" cy="1229032"/>
          </a:xfrm>
          <a:prstGeom prst="cloudCallout">
            <a:avLst>
              <a:gd name="adj1" fmla="val 91605"/>
              <a:gd name="adj2" fmla="val 5210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Be Safe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B1758-187B-4E58-A8B9-4D2448FA9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7633">
            <a:off x="7704102" y="1889526"/>
            <a:ext cx="1246948" cy="10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64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1858-2755-4873-9421-8EDE855BE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 Notation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AC1924-5E18-4E3C-A271-CCE429D86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 Correctness (08)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5BCA54-F35E-49A6-87CB-C55A9B258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F0D0C5-ABA1-40AC-891E-692D66F416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840" y="1343025"/>
            <a:ext cx="5978444" cy="54387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F9A89ED-E0AD-40CF-943D-E0DC67093D0B}"/>
              </a:ext>
            </a:extLst>
          </p:cNvPr>
          <p:cNvSpPr txBox="1">
            <a:spLocks/>
          </p:cNvSpPr>
          <p:nvPr/>
        </p:nvSpPr>
        <p:spPr bwMode="auto">
          <a:xfrm>
            <a:off x="329184" y="1343025"/>
            <a:ext cx="4572000" cy="534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200" dirty="0"/>
              <a:t>Computer scientists use the symbol </a:t>
            </a:r>
            <a:r>
              <a:rPr lang="en-US" sz="2200" b="1" i="1" dirty="0"/>
              <a:t>O</a:t>
            </a:r>
            <a:r>
              <a:rPr lang="en-US" sz="2200" b="1" dirty="0"/>
              <a:t> </a:t>
            </a:r>
            <a:r>
              <a:rPr lang="en-US" sz="2200" dirty="0"/>
              <a:t>as an abbreviation for “</a:t>
            </a:r>
            <a:r>
              <a:rPr lang="en-US" sz="2200" b="1" dirty="0">
                <a:solidFill>
                  <a:srgbClr val="FF0000"/>
                </a:solidFill>
              </a:rPr>
              <a:t>order of magnitude</a:t>
            </a:r>
            <a:r>
              <a:rPr lang="en-US" sz="2200" dirty="0"/>
              <a:t>” and is called </a:t>
            </a:r>
            <a:r>
              <a:rPr lang="en-US" sz="2200" b="1" i="1" dirty="0">
                <a:solidFill>
                  <a:srgbClr val="FF0000"/>
                </a:solidFill>
              </a:rPr>
              <a:t>big-O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i="1" dirty="0">
                <a:solidFill>
                  <a:srgbClr val="FF0000"/>
                </a:solidFill>
              </a:rPr>
              <a:t>notation</a:t>
            </a:r>
            <a:r>
              <a:rPr lang="en-US" sz="2200" i="1" dirty="0"/>
              <a:t>.</a:t>
            </a:r>
            <a:r>
              <a:rPr lang="en-US" sz="2200" dirty="0"/>
              <a:t> </a:t>
            </a:r>
          </a:p>
          <a:p>
            <a:pPr lvl="1">
              <a:spcBef>
                <a:spcPts val="600"/>
              </a:spcBef>
              <a:defRPr/>
            </a:pPr>
            <a:r>
              <a:rPr lang="en-US" b="1" i="1" dirty="0"/>
              <a:t>O</a:t>
            </a:r>
            <a:r>
              <a:rPr lang="en-US" dirty="0"/>
              <a:t>(</a:t>
            </a:r>
            <a:r>
              <a:rPr lang="en-US" i="1" dirty="0"/>
              <a:t>1</a:t>
            </a:r>
            <a:r>
              <a:rPr lang="en-US" dirty="0"/>
              <a:t>) represents constant time</a:t>
            </a:r>
          </a:p>
          <a:p>
            <a:pPr lvl="1">
              <a:spcBef>
                <a:spcPts val="600"/>
              </a:spcBef>
              <a:defRPr/>
            </a:pPr>
            <a:r>
              <a:rPr lang="en-US" b="1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 represents linear time</a:t>
            </a:r>
          </a:p>
          <a:p>
            <a:pPr lvl="1">
              <a:spcBef>
                <a:spcPts val="600"/>
              </a:spcBef>
              <a:defRPr/>
            </a:pPr>
            <a:r>
              <a:rPr lang="en-US" b="1" i="1" dirty="0"/>
              <a:t>O</a:t>
            </a:r>
            <a:r>
              <a:rPr lang="en-US" dirty="0"/>
              <a:t>(</a:t>
            </a:r>
            <a:r>
              <a:rPr lang="en-US" i="1" dirty="0"/>
              <a:t>n </a:t>
            </a:r>
            <a:r>
              <a:rPr lang="en-US" i="1" dirty="0">
                <a:sym typeface="Symbol" panose="05050102010706020507" pitchFamily="18" charset="2"/>
              </a:rPr>
              <a:t></a:t>
            </a:r>
            <a:r>
              <a:rPr lang="en-US" dirty="0"/>
              <a:t> </a:t>
            </a:r>
            <a:r>
              <a:rPr lang="en-US" i="1" dirty="0"/>
              <a:t>m</a:t>
            </a:r>
            <a:r>
              <a:rPr lang="en-US" dirty="0"/>
              <a:t>) represents quadratic time</a:t>
            </a:r>
          </a:p>
          <a:p>
            <a:pPr lvl="1">
              <a:spcBef>
                <a:spcPts val="600"/>
              </a:spcBef>
              <a:defRPr/>
            </a:pPr>
            <a:r>
              <a:rPr lang="en-US" b="1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 also represents quadratic time</a:t>
            </a:r>
          </a:p>
          <a:p>
            <a:pPr lvl="1">
              <a:spcBef>
                <a:spcPts val="600"/>
              </a:spcBef>
              <a:defRPr/>
            </a:pPr>
            <a:r>
              <a:rPr lang="en-US" b="1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log n) represents logarithmic time</a:t>
            </a:r>
          </a:p>
        </p:txBody>
      </p:sp>
    </p:spTree>
    <p:extLst>
      <p:ext uri="{BB962C8B-B14F-4D97-AF65-F5344CB8AC3E}">
        <p14:creationId xmlns:p14="http://schemas.microsoft.com/office/powerpoint/2010/main" val="403850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Big-O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simple way to determine the big-</a:t>
            </a:r>
            <a:r>
              <a:rPr lang="en-US" b="1" i="1" dirty="0"/>
              <a:t>O</a:t>
            </a:r>
            <a:r>
              <a:rPr lang="en-US" b="1" dirty="0"/>
              <a:t> </a:t>
            </a:r>
            <a:r>
              <a:rPr lang="en-US" dirty="0"/>
              <a:t>of an algorithm or program is to look at any loops and to see whether the loops are nested. </a:t>
            </a:r>
          </a:p>
          <a:p>
            <a:pPr lvl="1"/>
            <a:r>
              <a:rPr lang="en-US" dirty="0"/>
              <a:t>a single loop is </a:t>
            </a:r>
            <a:r>
              <a:rPr lang="en-US" b="1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nested loop is </a:t>
            </a:r>
            <a:r>
              <a:rPr lang="en-US" b="1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 nested loop in a nested loop is </a:t>
            </a:r>
            <a:r>
              <a:rPr lang="en-US" b="1" i="1" dirty="0"/>
              <a:t>O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baseline="30000" dirty="0"/>
              <a:t>3</a:t>
            </a:r>
            <a:r>
              <a:rPr lang="en-US" dirty="0"/>
              <a:t>), and so on</a:t>
            </a:r>
          </a:p>
          <a:p>
            <a:r>
              <a:rPr lang="en-US" dirty="0"/>
              <a:t>The growth rate of f(</a:t>
            </a:r>
            <a:r>
              <a:rPr lang="en-US" i="1" dirty="0"/>
              <a:t>n</a:t>
            </a:r>
            <a:r>
              <a:rPr lang="en-US" dirty="0"/>
              <a:t>) will be determined by the fastest growing term, which is the one with the largest exponent.</a:t>
            </a:r>
          </a:p>
          <a:p>
            <a:pPr lvl="1"/>
            <a:r>
              <a:rPr lang="en-US" dirty="0"/>
              <a:t>In general, it is safe to ignore all constants and to drop the lower-order terms when determining the order of magnitude.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 Correctness (08)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7B5496-982B-480A-8085-B08F2CA91C2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A7768C-73FA-4F66-B9EA-FBB2CE1410F6}"/>
              </a:ext>
            </a:extLst>
          </p:cNvPr>
          <p:cNvSpPr txBox="1">
            <a:spLocks/>
          </p:cNvSpPr>
          <p:nvPr/>
        </p:nvSpPr>
        <p:spPr bwMode="auto">
          <a:xfrm>
            <a:off x="564505" y="4553712"/>
            <a:ext cx="9878934" cy="256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333399"/>
              </a:buClr>
              <a:buSzPct val="80000"/>
              <a:buFont typeface="Arial" panose="020B0604020202020204" pitchFamily="34" charset="0"/>
              <a:buChar char="■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Basic Rules:</a:t>
            </a:r>
          </a:p>
          <a:p>
            <a:pPr marL="823913" lvl="1" indent="-457200">
              <a:buSzPct val="100000"/>
              <a:buFont typeface="+mj-lt"/>
              <a:buAutoNum type="arabicPeriod"/>
            </a:pPr>
            <a:r>
              <a:rPr lang="en-US" dirty="0"/>
              <a:t>Nested loops are multiplied together.</a:t>
            </a:r>
          </a:p>
          <a:p>
            <a:pPr marL="823913" lvl="1" indent="-457200">
              <a:spcBef>
                <a:spcPts val="200"/>
              </a:spcBef>
              <a:buSzPct val="100000"/>
              <a:buFont typeface="+mj-lt"/>
              <a:buAutoNum type="arabicPeriod"/>
            </a:pPr>
            <a:r>
              <a:rPr lang="en-US" dirty="0"/>
              <a:t>Sequential loops are added.</a:t>
            </a:r>
          </a:p>
          <a:p>
            <a:pPr marL="823913" lvl="1" indent="-457200">
              <a:spcBef>
                <a:spcPts val="200"/>
              </a:spcBef>
              <a:buSzPct val="100000"/>
              <a:buFont typeface="+mj-lt"/>
              <a:buAutoNum type="arabicPeriod"/>
            </a:pPr>
            <a:r>
              <a:rPr lang="en-US" dirty="0"/>
              <a:t>Only the largest term is kept, all others are dropped.</a:t>
            </a:r>
          </a:p>
          <a:p>
            <a:pPr marL="823913" lvl="1" indent="-457200">
              <a:spcBef>
                <a:spcPts val="200"/>
              </a:spcBef>
              <a:buSzPct val="100000"/>
              <a:buFont typeface="+mj-lt"/>
              <a:buAutoNum type="arabicPeriod"/>
            </a:pPr>
            <a:r>
              <a:rPr lang="en-US" dirty="0"/>
              <a:t>Constants are dropped.</a:t>
            </a:r>
          </a:p>
          <a:p>
            <a:pPr marL="823913" lvl="1" indent="-457200">
              <a:spcBef>
                <a:spcPts val="200"/>
              </a:spcBef>
              <a:buSzPct val="100000"/>
              <a:buFont typeface="+mj-lt"/>
              <a:buAutoNum type="arabicPeriod"/>
            </a:pPr>
            <a:r>
              <a:rPr lang="en-US" dirty="0"/>
              <a:t>Conditional checks are constant (i.e., 1).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6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</a:t>
            </a:r>
            <a:r>
              <a:rPr lang="en-US" i="1" dirty="0"/>
              <a:t>O</a:t>
            </a:r>
            <a:r>
              <a:rPr lang="en-US" dirty="0"/>
              <a:t> Example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Program Correctness (08)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9D9B86-AB8B-404F-8D86-C97B35C4C67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8368" y="1219201"/>
            <a:ext cx="4645152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</a:rPr>
              <a:t>void T(int n)</a:t>
            </a:r>
          </a:p>
          <a:p>
            <a:r>
              <a:rPr lang="en-US" b="1" dirty="0">
                <a:latin typeface="Consolas" panose="020B0609020204030204" pitchFamily="49" charset="0"/>
              </a:rPr>
              <a:t>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for(int i = 0; i &lt; n; ++i)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for(int j = 0; j &lt; n; ++j)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   // Simple Statement;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}</a:t>
            </a:r>
          </a:p>
          <a:p>
            <a:r>
              <a:rPr lang="en-US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b="1" dirty="0">
                <a:latin typeface="Consolas" panose="020B0609020204030204" pitchFamily="49" charset="0"/>
              </a:rPr>
              <a:t>   for(int j = 0; j &lt; n; ++j)</a:t>
            </a:r>
          </a:p>
          <a:p>
            <a:r>
              <a:rPr lang="en-US" b="1" dirty="0">
                <a:latin typeface="Consolas" panose="020B0609020204030204" pitchFamily="49" charset="0"/>
              </a:rPr>
              <a:t>   {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// Simple Statement 1;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// Simple Statement 2;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   // Simple Statement 3;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}</a:t>
            </a:r>
          </a:p>
          <a:p>
            <a:r>
              <a:rPr lang="en-US" b="1" dirty="0">
                <a:latin typeface="Consolas" panose="020B0609020204030204" pitchFamily="49" charset="0"/>
              </a:rPr>
              <a:t>   // Simple Statement 1;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// ...</a:t>
            </a:r>
          </a:p>
          <a:p>
            <a:r>
              <a:rPr lang="en-US" b="1" dirty="0">
                <a:latin typeface="Consolas" panose="020B0609020204030204" pitchFamily="49" charset="0"/>
              </a:rPr>
              <a:t>   // Simple Statement 8;</a:t>
            </a:r>
          </a:p>
          <a:p>
            <a:r>
              <a:rPr lang="en-US" b="1" dirty="0">
                <a:latin typeface="Consolas" panose="020B0609020204030204" pitchFamily="49" charset="0"/>
              </a:rPr>
              <a:t>   // Simple Statement 9;</a:t>
            </a:r>
          </a:p>
          <a:p>
            <a:r>
              <a:rPr lang="en-US" b="1" dirty="0">
                <a:latin typeface="Consolas" panose="020B0609020204030204" pitchFamily="49" charset="0"/>
              </a:rPr>
              <a:t>}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55BFBD-E676-4565-B3F3-15BDE960EDEB}"/>
              </a:ext>
            </a:extLst>
          </p:cNvPr>
          <p:cNvGrpSpPr/>
          <p:nvPr/>
        </p:nvGrpSpPr>
        <p:grpSpPr>
          <a:xfrm>
            <a:off x="4669536" y="1530393"/>
            <a:ext cx="6047232" cy="2139399"/>
            <a:chOff x="4669536" y="1530393"/>
            <a:chExt cx="6047232" cy="2139399"/>
          </a:xfrm>
        </p:grpSpPr>
        <p:sp>
          <p:nvSpPr>
            <p:cNvPr id="7" name="Right Bracket 6">
              <a:extLst>
                <a:ext uri="{FF2B5EF4-FFF2-40B4-BE49-F238E27FC236}">
                  <a16:creationId xmlns:a16="http://schemas.microsoft.com/office/drawing/2014/main" id="{EA92986C-4665-4F35-A2F1-997745565FCF}"/>
                </a:ext>
              </a:extLst>
            </p:cNvPr>
            <p:cNvSpPr/>
            <p:nvPr/>
          </p:nvSpPr>
          <p:spPr>
            <a:xfrm>
              <a:off x="4669536" y="1828800"/>
              <a:ext cx="182880" cy="1840992"/>
            </a:xfrm>
            <a:prstGeom prst="rightBracke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2A414EF-4745-4DAF-8FE3-88980093B45C}"/>
                </a:ext>
              </a:extLst>
            </p:cNvPr>
            <p:cNvSpPr/>
            <p:nvPr/>
          </p:nvSpPr>
          <p:spPr>
            <a:xfrm>
              <a:off x="5486400" y="1530393"/>
              <a:ext cx="5230368" cy="1015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dirty="0"/>
                <a:t>The outer loop will execute </a:t>
              </a:r>
              <a:r>
                <a:rPr lang="en-US" sz="1600" i="1" dirty="0"/>
                <a:t>n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dirty="0"/>
                <a:t>times.  The inner loop will execute 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n</a:t>
              </a:r>
              <a:r>
                <a:rPr lang="en-US" dirty="0"/>
                <a:t> times for each outer loop iteration. (n</a:t>
              </a:r>
              <a:r>
                <a:rPr lang="en-US" baseline="30000" dirty="0"/>
                <a:t>2</a:t>
              </a:r>
              <a:r>
                <a:rPr lang="en-US" dirty="0"/>
                <a:t>)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9D547DD-29C5-41C6-A990-ABB9877B7723}"/>
                </a:ext>
              </a:extLst>
            </p:cNvPr>
            <p:cNvCxnSpPr>
              <a:cxnSpLocks/>
              <a:stCxn id="14" idx="1"/>
              <a:endCxn id="7" idx="2"/>
            </p:cNvCxnSpPr>
            <p:nvPr/>
          </p:nvCxnSpPr>
          <p:spPr>
            <a:xfrm flipH="1">
              <a:off x="4852416" y="2038219"/>
              <a:ext cx="633984" cy="71107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50FBCDE-8A1A-4791-8A76-959616DDCF18}"/>
              </a:ext>
            </a:extLst>
          </p:cNvPr>
          <p:cNvGrpSpPr/>
          <p:nvPr/>
        </p:nvGrpSpPr>
        <p:grpSpPr>
          <a:xfrm>
            <a:off x="4669536" y="2606809"/>
            <a:ext cx="6047232" cy="2708903"/>
            <a:chOff x="4669536" y="1279966"/>
            <a:chExt cx="6047232" cy="2708903"/>
          </a:xfrm>
        </p:grpSpPr>
        <p:sp>
          <p:nvSpPr>
            <p:cNvPr id="21" name="Right Bracket 20">
              <a:extLst>
                <a:ext uri="{FF2B5EF4-FFF2-40B4-BE49-F238E27FC236}">
                  <a16:creationId xmlns:a16="http://schemas.microsoft.com/office/drawing/2014/main" id="{A11FA838-060F-428B-9FC1-43C08451C47F}"/>
                </a:ext>
              </a:extLst>
            </p:cNvPr>
            <p:cNvSpPr/>
            <p:nvPr/>
          </p:nvSpPr>
          <p:spPr>
            <a:xfrm>
              <a:off x="4669536" y="2414016"/>
              <a:ext cx="182880" cy="1574853"/>
            </a:xfrm>
            <a:prstGeom prst="rightBracke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2BAAECA-5B34-4426-95CB-1A2F30C07757}"/>
                </a:ext>
              </a:extLst>
            </p:cNvPr>
            <p:cNvSpPr/>
            <p:nvPr/>
          </p:nvSpPr>
          <p:spPr>
            <a:xfrm>
              <a:off x="5486400" y="1279966"/>
              <a:ext cx="5230368" cy="7110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dirty="0"/>
                <a:t>The loop will execute 3 Simple Statements </a:t>
              </a:r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n </a:t>
              </a:r>
              <a:r>
                <a:rPr lang="en-US" dirty="0"/>
                <a:t>times. (3</a:t>
              </a:r>
              <a:r>
                <a:rPr lang="en-US" dirty="0">
                  <a:latin typeface="Courier New" pitchFamily="49" charset="0"/>
                  <a:cs typeface="Courier New" pitchFamily="49" charset="0"/>
                </a:rPr>
                <a:t>n</a:t>
              </a:r>
              <a:r>
                <a:rPr lang="en-US" dirty="0"/>
                <a:t>)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B3962C2-7316-4E76-89A3-A7DA5A5A0FFA}"/>
                </a:ext>
              </a:extLst>
            </p:cNvPr>
            <p:cNvCxnSpPr>
              <a:cxnSpLocks/>
              <a:stCxn id="22" idx="1"/>
              <a:endCxn id="21" idx="2"/>
            </p:cNvCxnSpPr>
            <p:nvPr/>
          </p:nvCxnSpPr>
          <p:spPr>
            <a:xfrm flipH="1">
              <a:off x="4852416" y="1635505"/>
              <a:ext cx="633984" cy="156593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46D21EA-38A4-4AA8-9BDE-6AFE07500B1C}"/>
              </a:ext>
            </a:extLst>
          </p:cNvPr>
          <p:cNvGrpSpPr/>
          <p:nvPr/>
        </p:nvGrpSpPr>
        <p:grpSpPr>
          <a:xfrm>
            <a:off x="4669536" y="3381536"/>
            <a:ext cx="6047232" cy="3269495"/>
            <a:chOff x="4669536" y="1133901"/>
            <a:chExt cx="6047232" cy="3269495"/>
          </a:xfrm>
        </p:grpSpPr>
        <p:sp>
          <p:nvSpPr>
            <p:cNvPr id="28" name="Right Bracket 27">
              <a:extLst>
                <a:ext uri="{FF2B5EF4-FFF2-40B4-BE49-F238E27FC236}">
                  <a16:creationId xmlns:a16="http://schemas.microsoft.com/office/drawing/2014/main" id="{B43D6439-0810-4BA7-830D-6656A1A3A178}"/>
                </a:ext>
              </a:extLst>
            </p:cNvPr>
            <p:cNvSpPr/>
            <p:nvPr/>
          </p:nvSpPr>
          <p:spPr>
            <a:xfrm>
              <a:off x="4669536" y="3139143"/>
              <a:ext cx="182880" cy="1264253"/>
            </a:xfrm>
            <a:prstGeom prst="rightBracke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1514EA4-83B5-4956-A4CF-DFFD3766BE6A}"/>
                </a:ext>
              </a:extLst>
            </p:cNvPr>
            <p:cNvSpPr/>
            <p:nvPr/>
          </p:nvSpPr>
          <p:spPr>
            <a:xfrm>
              <a:off x="5486400" y="1133901"/>
              <a:ext cx="5230368" cy="44040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dirty="0"/>
                <a:t>Finally, 9 Simple Statements are executed. (9)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A0B9B0B-DC80-442E-8D99-C9F45CBA01E4}"/>
                </a:ext>
              </a:extLst>
            </p:cNvPr>
            <p:cNvCxnSpPr>
              <a:cxnSpLocks/>
              <a:stCxn id="29" idx="1"/>
              <a:endCxn id="28" idx="2"/>
            </p:cNvCxnSpPr>
            <p:nvPr/>
          </p:nvCxnSpPr>
          <p:spPr>
            <a:xfrm flipH="1">
              <a:off x="4852416" y="1354103"/>
              <a:ext cx="633984" cy="241716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B2BAF93-D9D1-48AF-A05D-251B691A4ABE}"/>
              </a:ext>
            </a:extLst>
          </p:cNvPr>
          <p:cNvSpPr/>
          <p:nvPr/>
        </p:nvSpPr>
        <p:spPr>
          <a:xfrm>
            <a:off x="5486400" y="3885590"/>
            <a:ext cx="5230368" cy="1143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relationship between processing time and </a:t>
            </a:r>
            <a:r>
              <a:rPr lang="en-US" i="1" dirty="0"/>
              <a:t>n</a:t>
            </a:r>
            <a:r>
              <a:rPr lang="en-US" dirty="0"/>
              <a:t> (the number of Simple Statements processed)  is:</a:t>
            </a:r>
          </a:p>
          <a:p>
            <a:pPr algn="ctr">
              <a:defRPr/>
            </a:pPr>
            <a:endParaRPr lang="en-US" sz="800" dirty="0"/>
          </a:p>
          <a:p>
            <a:pPr algn="ctr">
              <a:defRPr/>
            </a:pPr>
            <a:r>
              <a:rPr lang="en-US" sz="2400" dirty="0"/>
              <a:t>T(</a:t>
            </a:r>
            <a:r>
              <a:rPr lang="en-US" sz="2400" i="1" dirty="0"/>
              <a:t>n</a:t>
            </a:r>
            <a:r>
              <a:rPr lang="en-US" sz="2400" dirty="0"/>
              <a:t>) = </a:t>
            </a:r>
            <a:r>
              <a:rPr lang="en-US" sz="2400" i="1" dirty="0"/>
              <a:t>n</a:t>
            </a:r>
            <a:r>
              <a:rPr lang="en-US" sz="2400" baseline="30000" dirty="0"/>
              <a:t>2</a:t>
            </a:r>
            <a:r>
              <a:rPr lang="en-US" sz="2400" dirty="0"/>
              <a:t> + 3</a:t>
            </a:r>
            <a:r>
              <a:rPr lang="en-US" sz="2400" i="1" dirty="0"/>
              <a:t>n</a:t>
            </a:r>
            <a:r>
              <a:rPr lang="en-US" sz="2400" dirty="0"/>
              <a:t> + 9</a:t>
            </a:r>
            <a:endParaRPr lang="en-US" sz="1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EAB3B59-31EC-4A89-BD11-E9CFDC1C49FF}"/>
              </a:ext>
            </a:extLst>
          </p:cNvPr>
          <p:cNvSpPr/>
          <p:nvPr/>
        </p:nvSpPr>
        <p:spPr>
          <a:xfrm>
            <a:off x="5484562" y="5029509"/>
            <a:ext cx="5230368" cy="914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The growth rate of f(n) will be determined by the fastest growing term, which is the one with the largest exponent.</a:t>
            </a:r>
            <a:endParaRPr lang="en-US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DE26C3E-F752-4181-A273-A24DA8CBA57F}"/>
              </a:ext>
            </a:extLst>
          </p:cNvPr>
          <p:cNvSpPr/>
          <p:nvPr/>
        </p:nvSpPr>
        <p:spPr>
          <a:xfrm>
            <a:off x="5471707" y="5964106"/>
            <a:ext cx="5230368" cy="724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In the example, an algorithm of </a:t>
            </a:r>
            <a:r>
              <a:rPr lang="en-US" b="1" i="1" dirty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 + 3n + 9) is more simply expressed as </a:t>
            </a:r>
            <a:r>
              <a:rPr lang="en-US" b="1" i="1" dirty="0"/>
              <a:t>O</a:t>
            </a:r>
            <a:r>
              <a:rPr lang="en-US" dirty="0"/>
              <a:t>(n</a:t>
            </a:r>
            <a:r>
              <a:rPr lang="en-US" baseline="30000" dirty="0"/>
              <a:t>2</a:t>
            </a:r>
            <a:r>
              <a:rPr lang="en-US" dirty="0"/>
              <a:t>).</a:t>
            </a:r>
          </a:p>
          <a:p>
            <a:pPr algn="ctr"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905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9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225769-E8BF-41A7-A155-F8F45B8669B2}"/>
              </a:ext>
            </a:extLst>
          </p:cNvPr>
          <p:cNvSpPr txBox="1"/>
          <p:nvPr/>
        </p:nvSpPr>
        <p:spPr>
          <a:xfrm>
            <a:off x="1143000" y="2359232"/>
            <a:ext cx="420624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b="1" dirty="0">
                <a:latin typeface="Consolas" panose="020B0609020204030204" pitchFamily="49" charset="0"/>
              </a:rPr>
              <a:t>// #2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cout &lt;&lt; i &lt;&lt; endl;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}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350ED9-47D6-473F-9458-C7E236927EAA}"/>
              </a:ext>
            </a:extLst>
          </p:cNvPr>
          <p:cNvSpPr txBox="1"/>
          <p:nvPr/>
        </p:nvSpPr>
        <p:spPr>
          <a:xfrm>
            <a:off x="1143000" y="3436219"/>
            <a:ext cx="420624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b="1" dirty="0">
                <a:latin typeface="Consolas" panose="020B0609020204030204" pitchFamily="49" charset="0"/>
              </a:rPr>
              <a:t>// #3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for (int i = 0; i &lt; n + 1; ++i) 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for (int j = 1; j &lt; n; j *= 2)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{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   //do swap stuff, constant time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}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}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56CDB5-AB06-49C1-B396-EAB0A159EAAC}"/>
              </a:ext>
            </a:extLst>
          </p:cNvPr>
          <p:cNvSpPr txBox="1"/>
          <p:nvPr/>
        </p:nvSpPr>
        <p:spPr>
          <a:xfrm>
            <a:off x="1143000" y="1066801"/>
            <a:ext cx="4206240" cy="116955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b="1" dirty="0">
                <a:latin typeface="Consolas" panose="020B0609020204030204" pitchFamily="49" charset="0"/>
              </a:rPr>
              <a:t>// #1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for (int i = 0; i &lt; n; ++i)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cout &lt;&lt; i &lt;&lt; endl;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}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D22C58-DAA1-4D4C-852B-F8A58FA8992D}"/>
              </a:ext>
            </a:extLst>
          </p:cNvPr>
          <p:cNvSpPr txBox="1"/>
          <p:nvPr/>
        </p:nvSpPr>
        <p:spPr>
          <a:xfrm>
            <a:off x="1143000" y="5374982"/>
            <a:ext cx="420624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b="1" dirty="0">
                <a:latin typeface="Consolas" panose="020B0609020204030204" pitchFamily="49" charset="0"/>
              </a:rPr>
              <a:t>// #4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int fib(int num)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if (num &lt;= 1) return num;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return fib(num - 2) + fib(num - 1);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}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28AFFA-AF30-4A17-916D-439E2373BA7F}"/>
              </a:ext>
            </a:extLst>
          </p:cNvPr>
          <p:cNvSpPr txBox="1"/>
          <p:nvPr/>
        </p:nvSpPr>
        <p:spPr>
          <a:xfrm>
            <a:off x="5715000" y="1066801"/>
            <a:ext cx="4206240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b="1" dirty="0">
                <a:latin typeface="Consolas" panose="020B0609020204030204" pitchFamily="49" charset="0"/>
              </a:rPr>
              <a:t>// #5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for (int i = 0; i &lt; size; ++i)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cout &lt;&lt; arr[i] &lt;&lt; endl;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}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for (int i = 0; i &lt; size; ++i)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cout &lt;&lt; arr[i] &lt;&lt; endl;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}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D64E79-BF6E-4440-A099-5F77721B9769}"/>
              </a:ext>
            </a:extLst>
          </p:cNvPr>
          <p:cNvSpPr txBox="1"/>
          <p:nvPr/>
        </p:nvSpPr>
        <p:spPr>
          <a:xfrm>
            <a:off x="5715000" y="3341017"/>
            <a:ext cx="4206240" cy="267765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nn-NO" sz="1400" b="1" dirty="0">
                <a:latin typeface="Consolas" panose="020B0609020204030204" pitchFamily="49" charset="0"/>
              </a:rPr>
              <a:t>// #6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for (int i = 0; i &lt; size; ++i)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cout &lt;&lt; a[i] &lt;&lt; endl;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}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for (int i = 0; i &lt; size; ++i)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{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for (int j = 0; j &lt; size; ++j)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{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   cout &lt;&lt; a[i] + a[j] &lt;&lt; endl;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    }</a:t>
            </a:r>
          </a:p>
          <a:p>
            <a:r>
              <a:rPr lang="nn-NO" sz="1400" b="1" dirty="0">
                <a:latin typeface="Consolas" panose="020B0609020204030204" pitchFamily="49" charset="0"/>
              </a:rPr>
              <a:t>}</a:t>
            </a:r>
            <a:endParaRPr lang="en-US" sz="1400" b="1" dirty="0">
              <a:latin typeface="Consolas" panose="020B06090202040302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A8A5C0-5BD3-4838-B931-5312D6E6110C}"/>
              </a:ext>
            </a:extLst>
          </p:cNvPr>
          <p:cNvSpPr/>
          <p:nvPr/>
        </p:nvSpPr>
        <p:spPr>
          <a:xfrm>
            <a:off x="1143000" y="228601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Open Sans"/>
              </a:rPr>
              <a:t>What is the Big-O of the following:</a:t>
            </a:r>
            <a:endParaRPr lang="en-US" sz="2400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7A3C4D-A14F-44D6-8F5C-06533CB8E382}"/>
              </a:ext>
            </a:extLst>
          </p:cNvPr>
          <p:cNvSpPr/>
          <p:nvPr/>
        </p:nvSpPr>
        <p:spPr>
          <a:xfrm>
            <a:off x="9290986" y="1874253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nn-NO" b="1" dirty="0">
                <a:solidFill>
                  <a:srgbClr val="FF0000"/>
                </a:solidFill>
                <a:latin typeface="Consolas" panose="020B0609020204030204" pitchFamily="49" charset="0"/>
              </a:rPr>
              <a:t>(n)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AB66C3-8276-47AA-A9F1-B99A442B4730}"/>
              </a:ext>
            </a:extLst>
          </p:cNvPr>
          <p:cNvSpPr/>
          <p:nvPr/>
        </p:nvSpPr>
        <p:spPr>
          <a:xfrm>
            <a:off x="4440586" y="5820973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nn-NO" b="1" dirty="0">
                <a:solidFill>
                  <a:srgbClr val="FF0000"/>
                </a:solidFill>
                <a:latin typeface="Consolas" panose="020B0609020204030204" pitchFamily="49" charset="0"/>
              </a:rPr>
              <a:t>(2</a:t>
            </a:r>
            <a:r>
              <a:rPr lang="nn-NO" b="1" baseline="30000" dirty="0">
                <a:solidFill>
                  <a:srgbClr val="FF0000"/>
                </a:solidFill>
                <a:latin typeface="Consolas" panose="020B0609020204030204" pitchFamily="49" charset="0"/>
              </a:rPr>
              <a:t>n</a:t>
            </a:r>
            <a:r>
              <a:rPr lang="nn-NO" b="1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B16A70-BDFF-415E-976B-172718927A7C}"/>
              </a:ext>
            </a:extLst>
          </p:cNvPr>
          <p:cNvSpPr/>
          <p:nvPr/>
        </p:nvSpPr>
        <p:spPr>
          <a:xfrm>
            <a:off x="9190287" y="4114151"/>
            <a:ext cx="776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nn-NO" b="1" dirty="0">
                <a:solidFill>
                  <a:srgbClr val="FF0000"/>
                </a:solidFill>
                <a:latin typeface="Consolas" panose="020B0609020204030204" pitchFamily="49" charset="0"/>
              </a:rPr>
              <a:t>(n</a:t>
            </a:r>
            <a:r>
              <a:rPr lang="nn-NO" b="1" baseline="30000" dirty="0">
                <a:solidFill>
                  <a:srgbClr val="FF0000"/>
                </a:solidFill>
                <a:latin typeface="Consolas" panose="020B0609020204030204" pitchFamily="49" charset="0"/>
              </a:rPr>
              <a:t>2</a:t>
            </a:r>
            <a:r>
              <a:rPr lang="nn-NO" b="1" dirty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FCD3C8-6145-43B8-A5FB-C8D6A65A83F8}"/>
              </a:ext>
            </a:extLst>
          </p:cNvPr>
          <p:cNvSpPr/>
          <p:nvPr/>
        </p:nvSpPr>
        <p:spPr>
          <a:xfrm>
            <a:off x="4440586" y="1295400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nn-NO" b="1" dirty="0">
                <a:solidFill>
                  <a:srgbClr val="FF0000"/>
                </a:solidFill>
                <a:latin typeface="Consolas" panose="020B0609020204030204" pitchFamily="49" charset="0"/>
              </a:rPr>
              <a:t>(n)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AD69D1-9177-465B-9B05-863B0F7ACA28}"/>
              </a:ext>
            </a:extLst>
          </p:cNvPr>
          <p:cNvSpPr/>
          <p:nvPr/>
        </p:nvSpPr>
        <p:spPr>
          <a:xfrm>
            <a:off x="3882962" y="4812268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nn-NO" b="1" dirty="0">
                <a:solidFill>
                  <a:srgbClr val="FF0000"/>
                </a:solidFill>
                <a:latin typeface="Consolas" panose="020B0609020204030204" pitchFamily="49" charset="0"/>
              </a:rPr>
              <a:t>(n log n)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849C6FB-B1D0-4997-B680-71F51A00113E}"/>
              </a:ext>
            </a:extLst>
          </p:cNvPr>
          <p:cNvSpPr/>
          <p:nvPr/>
        </p:nvSpPr>
        <p:spPr>
          <a:xfrm>
            <a:off x="4440586" y="2453813"/>
            <a:ext cx="691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b="1" i="1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nn-NO" b="1" dirty="0">
                <a:solidFill>
                  <a:srgbClr val="FF0000"/>
                </a:solidFill>
                <a:latin typeface="Consolas" panose="020B0609020204030204" pitchFamily="49" charset="0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5547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 235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3428</TotalTime>
  <Words>8681</Words>
  <Application>Microsoft Office PowerPoint</Application>
  <PresentationFormat>Custom</PresentationFormat>
  <Paragraphs>1350</Paragraphs>
  <Slides>56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Calibri</vt:lpstr>
      <vt:lpstr>Comic Sans MS</vt:lpstr>
      <vt:lpstr>Consolas</vt:lpstr>
      <vt:lpstr>Courier New</vt:lpstr>
      <vt:lpstr>Open Sans</vt:lpstr>
      <vt:lpstr>Tw Cen MT</vt:lpstr>
      <vt:lpstr>Wingdings</vt:lpstr>
      <vt:lpstr>CS 235 Theme</vt:lpstr>
      <vt:lpstr>PowerPoint Presentation</vt:lpstr>
      <vt:lpstr>Friday, May 6, 2022</vt:lpstr>
      <vt:lpstr>Tip #09: Default Arguments</vt:lpstr>
      <vt:lpstr>PowerPoint Presentation</vt:lpstr>
      <vt:lpstr>Efficiency of Algorithms</vt:lpstr>
      <vt:lpstr>Big-O Notation</vt:lpstr>
      <vt:lpstr>Big-O Notation</vt:lpstr>
      <vt:lpstr>Big-O Example</vt:lpstr>
      <vt:lpstr>PowerPoint Presentation</vt:lpstr>
      <vt:lpstr>Follow-up Questions...</vt:lpstr>
      <vt:lpstr>PowerPoint Presentation</vt:lpstr>
      <vt:lpstr>ADTs</vt:lpstr>
      <vt:lpstr>Class Access Specifiers</vt:lpstr>
      <vt:lpstr>Classes</vt:lpstr>
      <vt:lpstr>Class Operators</vt:lpstr>
      <vt:lpstr>Friendship</vt:lpstr>
      <vt:lpstr>Friendship</vt:lpstr>
      <vt:lpstr>PowerPoint Presentation</vt:lpstr>
      <vt:lpstr>Inheritance and Class Hierarchies</vt:lpstr>
      <vt:lpstr>Is-a Versus Has-a Relationships</vt:lpstr>
      <vt:lpstr>Is-a Versus Has-a Relationships</vt:lpstr>
      <vt:lpstr>Tip #10: Standard Integer typedefs</vt:lpstr>
      <vt:lpstr>PowerPoint Presentation</vt:lpstr>
      <vt:lpstr>S.N.A.P Lab</vt:lpstr>
      <vt:lpstr>Example SNAP Input/Output</vt:lpstr>
      <vt:lpstr>PowerPoint Presentation</vt:lpstr>
      <vt:lpstr>UML</vt:lpstr>
      <vt:lpstr>SNAP Inheritance</vt:lpstr>
      <vt:lpstr>SNAP Inheritance</vt:lpstr>
      <vt:lpstr>SNAP Inheritance</vt:lpstr>
      <vt:lpstr>Public, Protected, Private Inheritance</vt:lpstr>
      <vt:lpstr>The No-Parameter Constructor</vt:lpstr>
      <vt:lpstr>Follow-up Questions...</vt:lpstr>
      <vt:lpstr>PowerPoint Presentation</vt:lpstr>
      <vt:lpstr>PowerPoint Presentation</vt:lpstr>
      <vt:lpstr>PowerPoint Presentation</vt:lpstr>
      <vt:lpstr>PowerPoint Presentation</vt:lpstr>
      <vt:lpstr>Member Function Overriding</vt:lpstr>
      <vt:lpstr>Virtual Functions and Polymorphism</vt:lpstr>
      <vt:lpstr>Virtual Functions and Polymorphism</vt:lpstr>
      <vt:lpstr>Virtual Functions and Polymorphism</vt:lpstr>
      <vt:lpstr>PowerPoint Presentation</vt:lpstr>
      <vt:lpstr>PowerPoint Presentation</vt:lpstr>
      <vt:lpstr>Abstract Functions and Classes</vt:lpstr>
      <vt:lpstr>Abstract Class Food.h</vt:lpstr>
      <vt:lpstr>Referencing Concrete Objects</vt:lpstr>
      <vt:lpstr>Assignments in a Class Hierarchy</vt:lpstr>
      <vt:lpstr>Object Slicing</vt:lpstr>
      <vt:lpstr>PowerPoint Presentation</vt:lpstr>
      <vt:lpstr>Multiple Inheritance</vt:lpstr>
      <vt:lpstr>Definition of Student_Worker</vt:lpstr>
      <vt:lpstr>PowerPoint Presentation</vt:lpstr>
      <vt:lpstr>Namespaces</vt:lpstr>
      <vt:lpstr>Declaring a Namespace</vt:lpstr>
      <vt:lpstr>The using Declaration / Directive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Roper</dc:creator>
  <cp:lastModifiedBy>Paul Roper</cp:lastModifiedBy>
  <cp:revision>114</cp:revision>
  <dcterms:created xsi:type="dcterms:W3CDTF">2020-07-19T21:27:39Z</dcterms:created>
  <dcterms:modified xsi:type="dcterms:W3CDTF">2022-05-08T16:10:57Z</dcterms:modified>
</cp:coreProperties>
</file>