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3729" r:id="rId2"/>
    <p:sldId id="1027" r:id="rId3"/>
    <p:sldId id="3915" r:id="rId4"/>
    <p:sldId id="665" r:id="rId5"/>
    <p:sldId id="666" r:id="rId6"/>
    <p:sldId id="667" r:id="rId7"/>
    <p:sldId id="668" r:id="rId8"/>
    <p:sldId id="3598" r:id="rId9"/>
    <p:sldId id="3919" r:id="rId10"/>
    <p:sldId id="3896" r:id="rId11"/>
    <p:sldId id="540" r:id="rId12"/>
    <p:sldId id="541" r:id="rId13"/>
    <p:sldId id="542" r:id="rId14"/>
    <p:sldId id="543" r:id="rId15"/>
    <p:sldId id="544" r:id="rId16"/>
    <p:sldId id="983" r:id="rId17"/>
    <p:sldId id="984" r:id="rId18"/>
    <p:sldId id="985" r:id="rId19"/>
    <p:sldId id="1029" r:id="rId20"/>
    <p:sldId id="988" r:id="rId21"/>
    <p:sldId id="992" r:id="rId22"/>
    <p:sldId id="993" r:id="rId23"/>
    <p:sldId id="1019" r:id="rId24"/>
    <p:sldId id="3825" r:id="rId25"/>
    <p:sldId id="1013" r:id="rId26"/>
    <p:sldId id="3927" r:id="rId27"/>
    <p:sldId id="1056" r:id="rId28"/>
    <p:sldId id="1061" r:id="rId29"/>
    <p:sldId id="1060" r:id="rId30"/>
    <p:sldId id="1059" r:id="rId31"/>
    <p:sldId id="1058" r:id="rId32"/>
    <p:sldId id="1057" r:id="rId33"/>
    <p:sldId id="1062" r:id="rId34"/>
    <p:sldId id="3928" r:id="rId35"/>
    <p:sldId id="3929" r:id="rId36"/>
    <p:sldId id="3930" r:id="rId37"/>
    <p:sldId id="3931" r:id="rId38"/>
    <p:sldId id="3932" r:id="rId39"/>
    <p:sldId id="3933" r:id="rId40"/>
    <p:sldId id="3934" r:id="rId41"/>
    <p:sldId id="3935" r:id="rId42"/>
    <p:sldId id="3936" r:id="rId43"/>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4" d="100"/>
          <a:sy n="84" d="100"/>
        </p:scale>
        <p:origin x="108" y="144"/>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ul%20Roper\Dropbox\BYU\CS%20235\C%20S%20235%20NetIDs%20-%20Data%20Structures%20(2018-01-3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ul%20Roper\Dropbox\BYU\CS%20235\C%20S%20235%20NetIDs%20-%20Data%20Structures%20(2018-01-3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spPr>
            <a:ln w="28575" cap="rnd">
              <a:solidFill>
                <a:schemeClr val="accent2"/>
              </a:solidFill>
              <a:round/>
            </a:ln>
            <a:effectLst/>
          </c:spPr>
          <c:marker>
            <c:symbol val="none"/>
          </c:marker>
          <c:cat>
            <c:numRef>
              <c:f>'C S 235 - Data Structures (2018'!$A$2:$A$34</c:f>
              <c:numCache>
                <c:formatCode>General</c:formatCode>
                <c:ptCount val="33"/>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cat>
          <c:val>
            <c:numRef>
              <c:f>'C S 235 - Data Structures (2018'!$B$2:$B$34</c:f>
              <c:numCache>
                <c:formatCode>General</c:formatCode>
                <c:ptCount val="33"/>
                <c:pt idx="0">
                  <c:v>9</c:v>
                </c:pt>
                <c:pt idx="1">
                  <c:v>9.8125</c:v>
                </c:pt>
                <c:pt idx="2">
                  <c:v>10.75</c:v>
                </c:pt>
                <c:pt idx="3">
                  <c:v>11.8125</c:v>
                </c:pt>
                <c:pt idx="4">
                  <c:v>13</c:v>
                </c:pt>
                <c:pt idx="5">
                  <c:v>14.3125</c:v>
                </c:pt>
                <c:pt idx="6">
                  <c:v>15.75</c:v>
                </c:pt>
                <c:pt idx="7">
                  <c:v>17.3125</c:v>
                </c:pt>
                <c:pt idx="8">
                  <c:v>19</c:v>
                </c:pt>
                <c:pt idx="9">
                  <c:v>20.8125</c:v>
                </c:pt>
                <c:pt idx="10">
                  <c:v>22.75</c:v>
                </c:pt>
                <c:pt idx="11">
                  <c:v>24.8125</c:v>
                </c:pt>
                <c:pt idx="12">
                  <c:v>27</c:v>
                </c:pt>
                <c:pt idx="13">
                  <c:v>29.3125</c:v>
                </c:pt>
                <c:pt idx="14">
                  <c:v>31.75</c:v>
                </c:pt>
                <c:pt idx="15">
                  <c:v>34.3125</c:v>
                </c:pt>
                <c:pt idx="16">
                  <c:v>37</c:v>
                </c:pt>
                <c:pt idx="17">
                  <c:v>39.8125</c:v>
                </c:pt>
                <c:pt idx="18">
                  <c:v>42.75</c:v>
                </c:pt>
                <c:pt idx="19">
                  <c:v>45.8125</c:v>
                </c:pt>
                <c:pt idx="20">
                  <c:v>49</c:v>
                </c:pt>
                <c:pt idx="21">
                  <c:v>52.3125</c:v>
                </c:pt>
                <c:pt idx="22">
                  <c:v>55.75</c:v>
                </c:pt>
                <c:pt idx="23">
                  <c:v>59.3125</c:v>
                </c:pt>
                <c:pt idx="24">
                  <c:v>63</c:v>
                </c:pt>
                <c:pt idx="25">
                  <c:v>66.8125</c:v>
                </c:pt>
                <c:pt idx="26">
                  <c:v>70.75</c:v>
                </c:pt>
                <c:pt idx="27">
                  <c:v>74.8125</c:v>
                </c:pt>
                <c:pt idx="28">
                  <c:v>79</c:v>
                </c:pt>
                <c:pt idx="29">
                  <c:v>83.3125</c:v>
                </c:pt>
                <c:pt idx="30">
                  <c:v>87.75</c:v>
                </c:pt>
                <c:pt idx="31">
                  <c:v>92.3125</c:v>
                </c:pt>
                <c:pt idx="32">
                  <c:v>97</c:v>
                </c:pt>
              </c:numCache>
            </c:numRef>
          </c:val>
          <c:smooth val="0"/>
          <c:extLst>
            <c:ext xmlns:c16="http://schemas.microsoft.com/office/drawing/2014/chart" uri="{C3380CC4-5D6E-409C-BE32-E72D297353CC}">
              <c16:uniqueId val="{00000000-1C10-4F1A-8C53-F87567CBA607}"/>
            </c:ext>
          </c:extLst>
        </c:ser>
        <c:dLbls>
          <c:showLegendKey val="0"/>
          <c:showVal val="0"/>
          <c:showCatName val="0"/>
          <c:showSerName val="0"/>
          <c:showPercent val="0"/>
          <c:showBubbleSize val="0"/>
        </c:dLbls>
        <c:smooth val="0"/>
        <c:axId val="-753887696"/>
        <c:axId val="-753886608"/>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'C S 235 - Data Structures (2018'!$A$2:$A$34</c15:sqref>
                        </c15:formulaRef>
                      </c:ext>
                    </c:extLst>
                    <c:numCache>
                      <c:formatCode>General</c:formatCode>
                      <c:ptCount val="33"/>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cat>
                <c:val>
                  <c:numRef>
                    <c:extLst>
                      <c:ext uri="{02D57815-91ED-43cb-92C2-25804820EDAC}">
                        <c15:formulaRef>
                          <c15:sqref>'C S 235 - Data Structures (2018'!$A$2:$A$34</c15:sqref>
                        </c15:formulaRef>
                      </c:ext>
                    </c:extLst>
                    <c:numCache>
                      <c:formatCode>General</c:formatCode>
                      <c:ptCount val="33"/>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val>
                <c:smooth val="0"/>
                <c:extLst>
                  <c:ext xmlns:c16="http://schemas.microsoft.com/office/drawing/2014/chart" uri="{C3380CC4-5D6E-409C-BE32-E72D297353CC}">
                    <c16:uniqueId val="{00000001-1C10-4F1A-8C53-F87567CBA607}"/>
                  </c:ext>
                </c:extLst>
              </c15:ser>
            </c15:filteredLineSeries>
          </c:ext>
        </c:extLst>
      </c:lineChart>
      <c:catAx>
        <c:axId val="-753887696"/>
        <c:scaling>
          <c:orientation val="minMax"/>
        </c:scaling>
        <c:delete val="0"/>
        <c:axPos val="b"/>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886608"/>
        <c:crosses val="autoZero"/>
        <c:auto val="1"/>
        <c:lblAlgn val="ctr"/>
        <c:lblOffset val="100"/>
        <c:tickLblSkip val="4"/>
        <c:noMultiLvlLbl val="0"/>
      </c:catAx>
      <c:valAx>
        <c:axId val="-753886608"/>
        <c:scaling>
          <c:orientation val="minMax"/>
          <c:max val="250"/>
        </c:scaling>
        <c:delete val="0"/>
        <c:axPos val="l"/>
        <c:majorGridlines>
          <c:spPr>
            <a:ln w="9525" cap="flat" cmpd="sng" algn="ctr">
              <a:solidFill>
                <a:schemeClr val="accent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887696"/>
        <c:crosses val="autoZero"/>
        <c:crossBetween val="between"/>
      </c:valAx>
      <c:spPr>
        <a:solidFill>
          <a:schemeClr val="accent6">
            <a:lumMod val="20000"/>
            <a:lumOff val="80000"/>
          </a:schemeClr>
        </a:solidFill>
        <a:ln>
          <a:solidFill>
            <a:srgbClr val="FF0000"/>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spPr>
            <a:ln w="28575" cap="rnd">
              <a:solidFill>
                <a:schemeClr val="accent2"/>
              </a:solidFill>
              <a:round/>
            </a:ln>
            <a:effectLst/>
          </c:spPr>
          <c:marker>
            <c:symbol val="none"/>
          </c:marker>
          <c:cat>
            <c:numRef>
              <c:f>'C S 235 - Data Structures (2018'!$A$2:$A$34</c:f>
              <c:numCache>
                <c:formatCode>General</c:formatCode>
                <c:ptCount val="33"/>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cat>
          <c:val>
            <c:numRef>
              <c:f>'C S 235 - Data Structures (2018'!$B$2:$B$34</c:f>
              <c:numCache>
                <c:formatCode>General</c:formatCode>
                <c:ptCount val="33"/>
                <c:pt idx="0">
                  <c:v>9</c:v>
                </c:pt>
                <c:pt idx="1">
                  <c:v>9.8125</c:v>
                </c:pt>
                <c:pt idx="2">
                  <c:v>10.75</c:v>
                </c:pt>
                <c:pt idx="3">
                  <c:v>11.8125</c:v>
                </c:pt>
                <c:pt idx="4">
                  <c:v>13</c:v>
                </c:pt>
                <c:pt idx="5">
                  <c:v>14.3125</c:v>
                </c:pt>
                <c:pt idx="6">
                  <c:v>15.75</c:v>
                </c:pt>
                <c:pt idx="7">
                  <c:v>17.3125</c:v>
                </c:pt>
                <c:pt idx="8">
                  <c:v>19</c:v>
                </c:pt>
                <c:pt idx="9">
                  <c:v>20.8125</c:v>
                </c:pt>
                <c:pt idx="10">
                  <c:v>22.75</c:v>
                </c:pt>
                <c:pt idx="11">
                  <c:v>24.8125</c:v>
                </c:pt>
                <c:pt idx="12">
                  <c:v>27</c:v>
                </c:pt>
                <c:pt idx="13">
                  <c:v>29.3125</c:v>
                </c:pt>
                <c:pt idx="14">
                  <c:v>31.75</c:v>
                </c:pt>
                <c:pt idx="15">
                  <c:v>34.3125</c:v>
                </c:pt>
                <c:pt idx="16">
                  <c:v>37</c:v>
                </c:pt>
                <c:pt idx="17">
                  <c:v>39.8125</c:v>
                </c:pt>
                <c:pt idx="18">
                  <c:v>42.75</c:v>
                </c:pt>
                <c:pt idx="19">
                  <c:v>45.8125</c:v>
                </c:pt>
                <c:pt idx="20">
                  <c:v>49</c:v>
                </c:pt>
                <c:pt idx="21">
                  <c:v>52.3125</c:v>
                </c:pt>
                <c:pt idx="22">
                  <c:v>55.75</c:v>
                </c:pt>
                <c:pt idx="23">
                  <c:v>59.3125</c:v>
                </c:pt>
                <c:pt idx="24">
                  <c:v>63</c:v>
                </c:pt>
                <c:pt idx="25">
                  <c:v>66.8125</c:v>
                </c:pt>
                <c:pt idx="26">
                  <c:v>70.75</c:v>
                </c:pt>
                <c:pt idx="27">
                  <c:v>74.8125</c:v>
                </c:pt>
                <c:pt idx="28">
                  <c:v>79</c:v>
                </c:pt>
                <c:pt idx="29">
                  <c:v>83.3125</c:v>
                </c:pt>
                <c:pt idx="30">
                  <c:v>87.75</c:v>
                </c:pt>
                <c:pt idx="31">
                  <c:v>92.3125</c:v>
                </c:pt>
                <c:pt idx="32">
                  <c:v>97</c:v>
                </c:pt>
              </c:numCache>
            </c:numRef>
          </c:val>
          <c:smooth val="0"/>
          <c:extLst>
            <c:ext xmlns:c16="http://schemas.microsoft.com/office/drawing/2014/chart" uri="{C3380CC4-5D6E-409C-BE32-E72D297353CC}">
              <c16:uniqueId val="{00000000-5EBD-47F1-BDB2-5FD5892851D8}"/>
            </c:ext>
          </c:extLst>
        </c:ser>
        <c:ser>
          <c:idx val="2"/>
          <c:order val="2"/>
          <c:spPr>
            <a:ln w="28575" cap="rnd">
              <a:solidFill>
                <a:schemeClr val="accent3"/>
              </a:solidFill>
              <a:round/>
            </a:ln>
            <a:effectLst/>
          </c:spPr>
          <c:marker>
            <c:symbol val="none"/>
          </c:marker>
          <c:cat>
            <c:numRef>
              <c:f>'C S 235 - Data Structures (2018'!$A$2:$A$34</c:f>
              <c:numCache>
                <c:formatCode>General</c:formatCode>
                <c:ptCount val="33"/>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cat>
          <c:val>
            <c:numRef>
              <c:f>'C S 235 - Data Structures (2018'!$C$2:$C$34</c:f>
              <c:numCache>
                <c:formatCode>General</c:formatCode>
                <c:ptCount val="33"/>
                <c:pt idx="0">
                  <c:v>0</c:v>
                </c:pt>
                <c:pt idx="1">
                  <c:v>0.1875</c:v>
                </c:pt>
                <c:pt idx="2">
                  <c:v>0.75</c:v>
                </c:pt>
                <c:pt idx="3">
                  <c:v>1.6875</c:v>
                </c:pt>
                <c:pt idx="4">
                  <c:v>3</c:v>
                </c:pt>
                <c:pt idx="5">
                  <c:v>4.6875</c:v>
                </c:pt>
                <c:pt idx="6">
                  <c:v>6.75</c:v>
                </c:pt>
                <c:pt idx="7">
                  <c:v>9.1875</c:v>
                </c:pt>
                <c:pt idx="8">
                  <c:v>12</c:v>
                </c:pt>
                <c:pt idx="9">
                  <c:v>15.1875</c:v>
                </c:pt>
                <c:pt idx="10">
                  <c:v>18.75</c:v>
                </c:pt>
                <c:pt idx="11">
                  <c:v>22.6875</c:v>
                </c:pt>
                <c:pt idx="12">
                  <c:v>27</c:v>
                </c:pt>
                <c:pt idx="13">
                  <c:v>31.6875</c:v>
                </c:pt>
                <c:pt idx="14">
                  <c:v>36.75</c:v>
                </c:pt>
                <c:pt idx="15">
                  <c:v>42.1875</c:v>
                </c:pt>
                <c:pt idx="16">
                  <c:v>48</c:v>
                </c:pt>
                <c:pt idx="17">
                  <c:v>54.1875</c:v>
                </c:pt>
                <c:pt idx="18">
                  <c:v>60.75</c:v>
                </c:pt>
                <c:pt idx="19">
                  <c:v>67.6875</c:v>
                </c:pt>
                <c:pt idx="20">
                  <c:v>75</c:v>
                </c:pt>
                <c:pt idx="21">
                  <c:v>82.6875</c:v>
                </c:pt>
                <c:pt idx="22">
                  <c:v>90.75</c:v>
                </c:pt>
                <c:pt idx="23">
                  <c:v>99.1875</c:v>
                </c:pt>
                <c:pt idx="24">
                  <c:v>108</c:v>
                </c:pt>
                <c:pt idx="25">
                  <c:v>117.1875</c:v>
                </c:pt>
                <c:pt idx="26">
                  <c:v>126.75</c:v>
                </c:pt>
                <c:pt idx="27">
                  <c:v>136.6875</c:v>
                </c:pt>
                <c:pt idx="28">
                  <c:v>147</c:v>
                </c:pt>
                <c:pt idx="29">
                  <c:v>157.6875</c:v>
                </c:pt>
                <c:pt idx="30">
                  <c:v>168.75</c:v>
                </c:pt>
                <c:pt idx="31">
                  <c:v>180.1875</c:v>
                </c:pt>
                <c:pt idx="32">
                  <c:v>192</c:v>
                </c:pt>
              </c:numCache>
            </c:numRef>
          </c:val>
          <c:smooth val="0"/>
          <c:extLst>
            <c:ext xmlns:c16="http://schemas.microsoft.com/office/drawing/2014/chart" uri="{C3380CC4-5D6E-409C-BE32-E72D297353CC}">
              <c16:uniqueId val="{00000001-5EBD-47F1-BDB2-5FD5892851D8}"/>
            </c:ext>
          </c:extLst>
        </c:ser>
        <c:dLbls>
          <c:showLegendKey val="0"/>
          <c:showVal val="0"/>
          <c:showCatName val="0"/>
          <c:showSerName val="0"/>
          <c:showPercent val="0"/>
          <c:showBubbleSize val="0"/>
        </c:dLbls>
        <c:smooth val="0"/>
        <c:axId val="-753882256"/>
        <c:axId val="-753889872"/>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'C S 235 - Data Structures (2018'!$A$2:$A$34</c15:sqref>
                        </c15:formulaRef>
                      </c:ext>
                    </c:extLst>
                    <c:numCache>
                      <c:formatCode>General</c:formatCode>
                      <c:ptCount val="33"/>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cat>
                <c:val>
                  <c:numRef>
                    <c:extLst>
                      <c:ext uri="{02D57815-91ED-43cb-92C2-25804820EDAC}">
                        <c15:formulaRef>
                          <c15:sqref>'C S 235 - Data Structures (2018'!$A$2:$A$34</c15:sqref>
                        </c15:formulaRef>
                      </c:ext>
                    </c:extLst>
                    <c:numCache>
                      <c:formatCode>General</c:formatCode>
                      <c:ptCount val="33"/>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val>
                <c:smooth val="0"/>
                <c:extLst>
                  <c:ext xmlns:c16="http://schemas.microsoft.com/office/drawing/2014/chart" uri="{C3380CC4-5D6E-409C-BE32-E72D297353CC}">
                    <c16:uniqueId val="{00000002-5EBD-47F1-BDB2-5FD5892851D8}"/>
                  </c:ext>
                </c:extLst>
              </c15:ser>
            </c15:filteredLineSeries>
          </c:ext>
        </c:extLst>
      </c:lineChart>
      <c:catAx>
        <c:axId val="-753882256"/>
        <c:scaling>
          <c:orientation val="minMax"/>
        </c:scaling>
        <c:delete val="0"/>
        <c:axPos val="b"/>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889872"/>
        <c:crosses val="autoZero"/>
        <c:auto val="1"/>
        <c:lblAlgn val="ctr"/>
        <c:lblOffset val="100"/>
        <c:tickLblSkip val="4"/>
        <c:noMultiLvlLbl val="0"/>
      </c:catAx>
      <c:valAx>
        <c:axId val="-753889872"/>
        <c:scaling>
          <c:orientation val="minMax"/>
        </c:scaling>
        <c:delete val="0"/>
        <c:axPos val="l"/>
        <c:majorGridlines>
          <c:spPr>
            <a:ln w="9525" cap="flat" cmpd="sng" algn="ctr">
              <a:solidFill>
                <a:schemeClr val="accent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882256"/>
        <c:crosses val="autoZero"/>
        <c:crossBetween val="between"/>
      </c:valAx>
      <c:spPr>
        <a:solidFill>
          <a:schemeClr val="accent6">
            <a:lumMod val="20000"/>
            <a:lumOff val="80000"/>
          </a:schemeClr>
        </a:solidFill>
        <a:ln>
          <a:solidFill>
            <a:srgbClr val="FF0000"/>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1/24/2023</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1/24/2023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2</a:t>
            </a:fld>
            <a:endParaRPr lang="en-US" dirty="0"/>
          </a:p>
        </p:txBody>
      </p:sp>
    </p:spTree>
    <p:extLst>
      <p:ext uri="{BB962C8B-B14F-4D97-AF65-F5344CB8AC3E}">
        <p14:creationId xmlns:p14="http://schemas.microsoft.com/office/powerpoint/2010/main" val="285236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13</a:t>
            </a:fld>
            <a:endParaRPr lang="en-US" dirty="0"/>
          </a:p>
        </p:txBody>
      </p:sp>
    </p:spTree>
    <p:extLst>
      <p:ext uri="{BB962C8B-B14F-4D97-AF65-F5344CB8AC3E}">
        <p14:creationId xmlns:p14="http://schemas.microsoft.com/office/powerpoint/2010/main" val="294434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26</a:t>
            </a:fld>
            <a:endParaRPr lang="en-US" dirty="0"/>
          </a:p>
        </p:txBody>
      </p:sp>
    </p:spTree>
    <p:extLst>
      <p:ext uri="{BB962C8B-B14F-4D97-AF65-F5344CB8AC3E}">
        <p14:creationId xmlns:p14="http://schemas.microsoft.com/office/powerpoint/2010/main" val="22026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39</a:t>
            </a:fld>
            <a:endParaRPr lang="en-US" dirty="0"/>
          </a:p>
        </p:txBody>
      </p:sp>
    </p:spTree>
    <p:extLst>
      <p:ext uri="{BB962C8B-B14F-4D97-AF65-F5344CB8AC3E}">
        <p14:creationId xmlns:p14="http://schemas.microsoft.com/office/powerpoint/2010/main" val="300424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Program Correctness (07)</a:t>
            </a:r>
            <a:endParaRPr lang="en-US" dirty="0"/>
          </a:p>
        </p:txBody>
      </p:sp>
      <p:sp>
        <p:nvSpPr>
          <p:cNvPr id="6" name="Slide Number Placeholder 22"/>
          <p:cNvSpPr>
            <a:spLocks noGrp="1"/>
          </p:cNvSpPr>
          <p:nvPr>
            <p:ph type="sldNum" sz="quarter" idx="12"/>
          </p:nvPr>
        </p:nvSpPr>
        <p:spPr>
          <a:xfrm>
            <a:off x="0" y="919577"/>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Program Correctness (07)</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Program Correctness (07)</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Program Correctness (07)</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25158"/>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Program Correctness (07)</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gif"/><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196FDB-3CC6-42EF-BC8D-1EBAD307372B}"/>
              </a:ext>
            </a:extLst>
          </p:cNvPr>
          <p:cNvGrpSpPr/>
          <p:nvPr/>
        </p:nvGrpSpPr>
        <p:grpSpPr>
          <a:xfrm>
            <a:off x="0" y="0"/>
            <a:ext cx="10972800" cy="6858000"/>
            <a:chOff x="0" y="0"/>
            <a:chExt cx="10972800" cy="6858000"/>
          </a:xfrm>
        </p:grpSpPr>
        <p:grpSp>
          <p:nvGrpSpPr>
            <p:cNvPr id="3" name="Group 2">
              <a:extLst>
                <a:ext uri="{FF2B5EF4-FFF2-40B4-BE49-F238E27FC236}">
                  <a16:creationId xmlns:a16="http://schemas.microsoft.com/office/drawing/2014/main" id="{9AE41AD2-F21E-48AF-BACD-482F84EAF44B}"/>
                </a:ext>
              </a:extLst>
            </p:cNvPr>
            <p:cNvGrpSpPr/>
            <p:nvPr/>
          </p:nvGrpSpPr>
          <p:grpSpPr>
            <a:xfrm>
              <a:off x="0" y="0"/>
              <a:ext cx="10972800" cy="6858000"/>
              <a:chOff x="0" y="0"/>
              <a:chExt cx="9160656" cy="685800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pic>
            <p:nvPicPr>
              <p:cNvPr id="6" name="Picture 5">
                <a:extLst>
                  <a:ext uri="{FF2B5EF4-FFF2-40B4-BE49-F238E27FC236}">
                    <a16:creationId xmlns:a16="http://schemas.microsoft.com/office/drawing/2014/main" id="{1FADBB5E-58B4-47C2-9131-A0E5349A05E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540466">
                <a:off x="3443599" y="4781389"/>
                <a:ext cx="534372" cy="793805"/>
              </a:xfrm>
              <a:prstGeom prst="rect">
                <a:avLst/>
              </a:prstGeom>
            </p:spPr>
          </p:pic>
        </p:grpSp>
        <p:pic>
          <p:nvPicPr>
            <p:cNvPr id="4" name="Picture 3">
              <a:extLst>
                <a:ext uri="{FF2B5EF4-FFF2-40B4-BE49-F238E27FC236}">
                  <a16:creationId xmlns:a16="http://schemas.microsoft.com/office/drawing/2014/main" id="{360EFB37-F136-49CE-8728-0FE4FBE7D75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21369760">
              <a:off x="8664010" y="4991662"/>
              <a:ext cx="640080" cy="793805"/>
            </a:xfrm>
            <a:prstGeom prst="rect">
              <a:avLst/>
            </a:prstGeom>
          </p:spPr>
        </p:pic>
      </p:grpSp>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sp>
        <p:nvSpPr>
          <p:cNvPr id="10" name="TextBox 9">
            <a:extLst>
              <a:ext uri="{FF2B5EF4-FFF2-40B4-BE49-F238E27FC236}">
                <a16:creationId xmlns:a16="http://schemas.microsoft.com/office/drawing/2014/main" id="{B3A25955-0047-4D10-A85F-99395515E806}"/>
              </a:ext>
            </a:extLst>
          </p:cNvPr>
          <p:cNvSpPr txBox="1"/>
          <p:nvPr/>
        </p:nvSpPr>
        <p:spPr>
          <a:xfrm>
            <a:off x="276226" y="121639"/>
            <a:ext cx="4800599" cy="1292662"/>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235 Data Structures</a:t>
            </a:r>
          </a:p>
          <a:p>
            <a:pPr algn="ctr" fontAlgn="base">
              <a:spcBef>
                <a:spcPts val="600"/>
              </a:spcBef>
            </a:pPr>
            <a:r>
              <a:rPr lang="en-US" sz="2200" b="1" dirty="0">
                <a:solidFill>
                  <a:prstClr val="black"/>
                </a:solidFill>
                <a:latin typeface="Arial" charset="0"/>
                <a:cs typeface="Arial" charset="0"/>
              </a:rPr>
              <a:t> Program Correctness, 2.1-3 (07)</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D5C5-BB79-49E0-8B03-973035C7EED9}"/>
              </a:ext>
            </a:extLst>
          </p:cNvPr>
          <p:cNvSpPr>
            <a:spLocks noGrp="1"/>
          </p:cNvSpPr>
          <p:nvPr>
            <p:ph type="title"/>
          </p:nvPr>
        </p:nvSpPr>
        <p:spPr/>
        <p:txBody>
          <a:bodyPr/>
          <a:lstStyle/>
          <a:p>
            <a:r>
              <a:rPr lang="en-US" dirty="0"/>
              <a:t>Follow-up Questions...</a:t>
            </a:r>
          </a:p>
        </p:txBody>
      </p:sp>
      <p:sp>
        <p:nvSpPr>
          <p:cNvPr id="3" name="Content Placeholder 2">
            <a:extLst>
              <a:ext uri="{FF2B5EF4-FFF2-40B4-BE49-F238E27FC236}">
                <a16:creationId xmlns:a16="http://schemas.microsoft.com/office/drawing/2014/main" id="{DB618354-169F-4D29-B8EF-27A98EE256C9}"/>
              </a:ext>
            </a:extLst>
          </p:cNvPr>
          <p:cNvSpPr>
            <a:spLocks noGrp="1"/>
          </p:cNvSpPr>
          <p:nvPr>
            <p:ph sz="quarter" idx="1"/>
          </p:nvPr>
        </p:nvSpPr>
        <p:spPr>
          <a:xfrm>
            <a:off x="640080" y="1295402"/>
            <a:ext cx="9980296" cy="3289478"/>
          </a:xfrm>
        </p:spPr>
        <p:txBody>
          <a:bodyPr/>
          <a:lstStyle/>
          <a:p>
            <a:pPr>
              <a:spcBef>
                <a:spcPts val="0"/>
              </a:spcBef>
              <a:spcAft>
                <a:spcPts val="0"/>
              </a:spcAft>
            </a:pPr>
            <a:r>
              <a:rPr lang="en-US" dirty="0"/>
              <a:t>Name some common software development methods and what are the common software life cycles?</a:t>
            </a:r>
          </a:p>
          <a:p>
            <a:pPr marL="0" indent="0">
              <a:spcBef>
                <a:spcPts val="0"/>
              </a:spcBef>
              <a:spcAft>
                <a:spcPts val="0"/>
              </a:spcAft>
              <a:buNone/>
            </a:pPr>
            <a:endParaRPr lang="en-US" dirty="0"/>
          </a:p>
          <a:p>
            <a:pPr marL="0" indent="0">
              <a:spcBef>
                <a:spcPts val="0"/>
              </a:spcBef>
              <a:spcAft>
                <a:spcPts val="0"/>
              </a:spcAft>
              <a:buNone/>
            </a:pPr>
            <a:endParaRPr lang="en-US" dirty="0"/>
          </a:p>
          <a:p>
            <a:pPr marL="0" indent="0">
              <a:spcBef>
                <a:spcPts val="0"/>
              </a:spcBef>
              <a:spcAft>
                <a:spcPts val="0"/>
              </a:spcAft>
              <a:buNone/>
            </a:pPr>
            <a:endParaRPr lang="en-US" dirty="0"/>
          </a:p>
          <a:p>
            <a:pPr>
              <a:spcBef>
                <a:spcPts val="0"/>
              </a:spcBef>
              <a:spcAft>
                <a:spcPts val="0"/>
              </a:spcAft>
            </a:pPr>
            <a:r>
              <a:rPr lang="en-US" dirty="0"/>
              <a:t>What are pre and post conditions?</a:t>
            </a:r>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endParaRPr lang="en-US" dirty="0"/>
          </a:p>
          <a:p>
            <a:pPr marL="0" indent="0">
              <a:spcBef>
                <a:spcPts val="0"/>
              </a:spcBef>
              <a:spcAft>
                <a:spcPts val="0"/>
              </a:spcAft>
              <a:buNone/>
            </a:pPr>
            <a:endParaRPr lang="en-US" dirty="0"/>
          </a:p>
          <a:p>
            <a:pPr>
              <a:spcBef>
                <a:spcPts val="0"/>
              </a:spcBef>
              <a:spcAft>
                <a:spcPts val="0"/>
              </a:spcAft>
            </a:pPr>
            <a:r>
              <a:rPr lang="en-US" dirty="0"/>
              <a:t>How is an ADT used in software development?</a:t>
            </a:r>
          </a:p>
        </p:txBody>
      </p:sp>
      <p:sp>
        <p:nvSpPr>
          <p:cNvPr id="4" name="Footer Placeholder 3">
            <a:extLst>
              <a:ext uri="{FF2B5EF4-FFF2-40B4-BE49-F238E27FC236}">
                <a16:creationId xmlns:a16="http://schemas.microsoft.com/office/drawing/2014/main" id="{DB5CC996-25C1-4D4C-90AE-29F0C2E6CF39}"/>
              </a:ext>
            </a:extLst>
          </p:cNvPr>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Program Correctness (07)</a:t>
            </a:r>
            <a:endParaRPr lang="en-US" dirty="0">
              <a:solidFill>
                <a:prstClr val="white"/>
              </a:solidFill>
              <a:latin typeface="Arial" charset="0"/>
            </a:endParaRPr>
          </a:p>
        </p:txBody>
      </p:sp>
      <p:sp>
        <p:nvSpPr>
          <p:cNvPr id="5" name="Slide Number Placeholder 4">
            <a:extLst>
              <a:ext uri="{FF2B5EF4-FFF2-40B4-BE49-F238E27FC236}">
                <a16:creationId xmlns:a16="http://schemas.microsoft.com/office/drawing/2014/main" id="{6CEBD031-7681-4608-922A-63119486B129}"/>
              </a:ext>
            </a:extLst>
          </p:cNvPr>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10</a:t>
            </a:fld>
            <a:endParaRPr lang="en-US" dirty="0">
              <a:latin typeface="Arial" charset="0"/>
            </a:endParaRPr>
          </a:p>
        </p:txBody>
      </p:sp>
      <p:sp>
        <p:nvSpPr>
          <p:cNvPr id="6" name="TextBox 5">
            <a:extLst>
              <a:ext uri="{FF2B5EF4-FFF2-40B4-BE49-F238E27FC236}">
                <a16:creationId xmlns:a16="http://schemas.microsoft.com/office/drawing/2014/main" id="{8275BD7D-335A-491E-9425-96D46B867DB0}"/>
              </a:ext>
            </a:extLst>
          </p:cNvPr>
          <p:cNvSpPr txBox="1"/>
          <p:nvPr/>
        </p:nvSpPr>
        <p:spPr>
          <a:xfrm>
            <a:off x="1025156" y="2074527"/>
            <a:ext cx="9468142" cy="923330"/>
          </a:xfrm>
          <a:prstGeom prst="rect">
            <a:avLst/>
          </a:prstGeom>
          <a:noFill/>
        </p:spPr>
        <p:txBody>
          <a:bodyPr wrap="square" rtlCol="0">
            <a:spAutoFit/>
          </a:bodyPr>
          <a:lstStyle/>
          <a:p>
            <a:pPr fontAlgn="base">
              <a:spcBef>
                <a:spcPct val="0"/>
              </a:spcBef>
              <a:spcAft>
                <a:spcPct val="0"/>
              </a:spcAft>
              <a:defRPr/>
            </a:pPr>
            <a:r>
              <a:rPr lang="en-US" b="1" dirty="0">
                <a:solidFill>
                  <a:srgbClr val="FF0000"/>
                </a:solidFill>
                <a:latin typeface="Arial" charset="0"/>
                <a:cs typeface="Arial" charset="0"/>
              </a:rPr>
              <a:t>Waterfall, Extreme, Spiral, Agile, Unified or Core Flow Model.</a:t>
            </a:r>
          </a:p>
          <a:p>
            <a:pPr fontAlgn="base">
              <a:spcBef>
                <a:spcPct val="0"/>
              </a:spcBef>
              <a:spcAft>
                <a:spcPct val="0"/>
              </a:spcAft>
              <a:defRPr/>
            </a:pPr>
            <a:r>
              <a:rPr lang="en-US" b="1" dirty="0">
                <a:solidFill>
                  <a:srgbClr val="FF0000"/>
                </a:solidFill>
                <a:latin typeface="Arial" charset="0"/>
                <a:cs typeface="Arial" charset="0"/>
              </a:rPr>
              <a:t>Planning, Requirements, Analysis and Design, Implementation, Unit and Integration Testing, Operation and Maintenance.</a:t>
            </a:r>
          </a:p>
        </p:txBody>
      </p:sp>
      <p:sp>
        <p:nvSpPr>
          <p:cNvPr id="9" name="Rectangle 8">
            <a:extLst>
              <a:ext uri="{FF2B5EF4-FFF2-40B4-BE49-F238E27FC236}">
                <a16:creationId xmlns:a16="http://schemas.microsoft.com/office/drawing/2014/main" id="{ED486780-8D9D-4FC7-AEC6-13E9B8C0CB9A}"/>
              </a:ext>
            </a:extLst>
          </p:cNvPr>
          <p:cNvSpPr/>
          <p:nvPr/>
        </p:nvSpPr>
        <p:spPr>
          <a:xfrm>
            <a:off x="1025156" y="5405659"/>
            <a:ext cx="9595220" cy="1200329"/>
          </a:xfrm>
          <a:prstGeom prst="rect">
            <a:avLst/>
          </a:prstGeom>
        </p:spPr>
        <p:txBody>
          <a:bodyPr wrap="square">
            <a:spAutoFit/>
          </a:bodyPr>
          <a:lstStyle/>
          <a:p>
            <a:pPr fontAlgn="base">
              <a:spcBef>
                <a:spcPts val="500"/>
              </a:spcBef>
              <a:spcAft>
                <a:spcPct val="0"/>
              </a:spcAft>
              <a:defRPr/>
            </a:pPr>
            <a:r>
              <a:rPr lang="en-US" b="1" dirty="0">
                <a:solidFill>
                  <a:srgbClr val="FF0000"/>
                </a:solidFill>
                <a:latin typeface="Arial" charset="0"/>
                <a:cs typeface="Arial" charset="0"/>
              </a:rPr>
              <a:t>An ADT is a contract between the class implementor and the programmer who uses the class.  A programmer who uses an ADT class knows exactly what methods are available in that class and what operations they will perform (and does not need to coordinate with the implementer of the class).</a:t>
            </a:r>
          </a:p>
        </p:txBody>
      </p:sp>
      <p:sp>
        <p:nvSpPr>
          <p:cNvPr id="10" name="Rectangle 9">
            <a:extLst>
              <a:ext uri="{FF2B5EF4-FFF2-40B4-BE49-F238E27FC236}">
                <a16:creationId xmlns:a16="http://schemas.microsoft.com/office/drawing/2014/main" id="{558028E1-3D64-4A64-8453-296B2985C539}"/>
              </a:ext>
            </a:extLst>
          </p:cNvPr>
          <p:cNvSpPr/>
          <p:nvPr/>
        </p:nvSpPr>
        <p:spPr>
          <a:xfrm>
            <a:off x="1025156" y="3415889"/>
            <a:ext cx="9468142" cy="1541448"/>
          </a:xfrm>
          <a:prstGeom prst="rect">
            <a:avLst/>
          </a:prstGeom>
        </p:spPr>
        <p:txBody>
          <a:bodyPr wrap="square">
            <a:spAutoFit/>
          </a:bodyPr>
          <a:lstStyle/>
          <a:p>
            <a:pPr fontAlgn="base">
              <a:spcBef>
                <a:spcPts val="500"/>
              </a:spcBef>
              <a:spcAft>
                <a:spcPct val="0"/>
              </a:spcAft>
              <a:defRPr/>
            </a:pPr>
            <a:r>
              <a:rPr lang="en-US" b="1" dirty="0">
                <a:solidFill>
                  <a:srgbClr val="FF0000"/>
                </a:solidFill>
                <a:latin typeface="Arial" charset="0"/>
                <a:cs typeface="Arial" charset="0"/>
              </a:rPr>
              <a:t>A pre-condition is a statement of any assumptions or constraints on the method's input data that are expected to apply before the method is executed.  If a pre-condition is not met, there is no guarantee that the method will do what is expected.</a:t>
            </a:r>
          </a:p>
          <a:p>
            <a:pPr fontAlgn="base">
              <a:spcBef>
                <a:spcPts val="500"/>
              </a:spcBef>
              <a:spcAft>
                <a:spcPct val="0"/>
              </a:spcAft>
              <a:defRPr/>
            </a:pPr>
            <a:r>
              <a:rPr lang="en-US" b="1" dirty="0">
                <a:solidFill>
                  <a:srgbClr val="FF0000"/>
                </a:solidFill>
                <a:latin typeface="Arial" charset="0"/>
                <a:cs typeface="Arial" charset="0"/>
              </a:rPr>
              <a:t>A post-condition is a statement that describes the results after the method completes and returns.</a:t>
            </a:r>
          </a:p>
        </p:txBody>
      </p:sp>
    </p:spTree>
    <p:extLst>
      <p:ext uri="{BB962C8B-B14F-4D97-AF65-F5344CB8AC3E}">
        <p14:creationId xmlns:p14="http://schemas.microsoft.com/office/powerpoint/2010/main" val="38651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9" grpId="0" build="p" bldLvl="2"/>
      <p:bldP spid="10"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2.1, pgs. 130-137</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2.1 Program Defects and "Bugs''</a:t>
            </a:r>
          </a:p>
          <a:p>
            <a:pPr algn="ctr"/>
            <a:r>
              <a:rPr lang="en-US" sz="2000" dirty="0"/>
              <a:t>Syntax Errors</a:t>
            </a:r>
          </a:p>
          <a:p>
            <a:pPr algn="ctr"/>
            <a:r>
              <a:rPr lang="en-US" sz="2000" dirty="0"/>
              <a:t>Run-time Errors</a:t>
            </a:r>
          </a:p>
          <a:p>
            <a:pPr algn="ctr"/>
            <a:r>
              <a:rPr lang="en-US" sz="2000" dirty="0"/>
              <a:t>Logic Errors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1" y="2040478"/>
            <a:ext cx="2611633" cy="1927860"/>
          </a:xfrm>
          <a:prstGeom prst="rect">
            <a:avLst/>
          </a:prstGeom>
        </p:spPr>
      </p:pic>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11</a:t>
            </a:fld>
            <a:endParaRPr lang="en-US" dirty="0"/>
          </a:p>
        </p:txBody>
      </p:sp>
    </p:spTree>
    <p:extLst>
      <p:ext uri="{BB962C8B-B14F-4D97-AF65-F5344CB8AC3E}">
        <p14:creationId xmlns:p14="http://schemas.microsoft.com/office/powerpoint/2010/main" val="74100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546409" y="4451446"/>
            <a:ext cx="9978067" cy="2025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You may encounter three kinds of defects or errors:</a:t>
            </a:r>
          </a:p>
          <a:p>
            <a:pPr lvl="1"/>
            <a:r>
              <a:rPr lang="en-US" dirty="0"/>
              <a:t>Syntax errors,</a:t>
            </a:r>
          </a:p>
          <a:p>
            <a:pPr lvl="1"/>
            <a:r>
              <a:rPr lang="en-US" dirty="0"/>
              <a:t>Run-time errors or exceptions,</a:t>
            </a:r>
          </a:p>
          <a:p>
            <a:pPr lvl="1"/>
            <a:r>
              <a:rPr lang="en-US" dirty="0"/>
              <a:t>Logic errors.</a:t>
            </a:r>
          </a:p>
          <a:p>
            <a:endParaRPr lang="en-US" dirty="0"/>
          </a:p>
          <a:p>
            <a:endParaRPr lang="en-US" dirty="0"/>
          </a:p>
        </p:txBody>
      </p:sp>
      <p:sp>
        <p:nvSpPr>
          <p:cNvPr id="2" name="Title 1"/>
          <p:cNvSpPr>
            <a:spLocks noGrp="1"/>
          </p:cNvSpPr>
          <p:nvPr>
            <p:ph type="title"/>
          </p:nvPr>
        </p:nvSpPr>
        <p:spPr/>
        <p:txBody>
          <a:bodyPr/>
          <a:lstStyle/>
          <a:p>
            <a:r>
              <a:rPr lang="en-US" dirty="0"/>
              <a:t>Program Defects and "Bugs"</a:t>
            </a:r>
          </a:p>
        </p:txBody>
      </p:sp>
      <p:sp>
        <p:nvSpPr>
          <p:cNvPr id="3" name="Content Placeholder 2"/>
          <p:cNvSpPr>
            <a:spLocks noGrp="1"/>
          </p:cNvSpPr>
          <p:nvPr>
            <p:ph sz="quarter" idx="1"/>
          </p:nvPr>
        </p:nvSpPr>
        <p:spPr>
          <a:xfrm>
            <a:off x="542537" y="1291818"/>
            <a:ext cx="9978067" cy="1240347"/>
          </a:xfrm>
        </p:spPr>
        <p:txBody>
          <a:bodyPr/>
          <a:lstStyle/>
          <a:p>
            <a:r>
              <a:rPr lang="en-US" dirty="0"/>
              <a:t>The term "bug" refers to a </a:t>
            </a:r>
            <a:r>
              <a:rPr lang="en-US" b="1" dirty="0">
                <a:solidFill>
                  <a:srgbClr val="FF0000"/>
                </a:solidFill>
              </a:rPr>
              <a:t>software defect</a:t>
            </a:r>
            <a:r>
              <a:rPr lang="en-US" dirty="0"/>
              <a:t>.</a:t>
            </a:r>
          </a:p>
          <a:p>
            <a:pPr lvl="1"/>
            <a:r>
              <a:rPr lang="en-US" b="1" dirty="0">
                <a:solidFill>
                  <a:srgbClr val="FF0000"/>
                </a:solidFill>
              </a:rPr>
              <a:t>Debugging</a:t>
            </a:r>
            <a:r>
              <a:rPr lang="en-US" dirty="0">
                <a:solidFill>
                  <a:srgbClr val="FF0000"/>
                </a:solidFill>
              </a:rPr>
              <a:t> </a:t>
            </a:r>
            <a:r>
              <a:rPr lang="en-US" dirty="0"/>
              <a:t>is a commonly used term for removing defects.</a:t>
            </a:r>
          </a:p>
          <a:p>
            <a:pPr lvl="1"/>
            <a:r>
              <a:rPr lang="en-US" dirty="0"/>
              <a:t>Easier to eliminate defects by careful design than through testing.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572000"/>
            <a:ext cx="5410200" cy="210311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327" y="5017917"/>
            <a:ext cx="1752600" cy="1668780"/>
          </a:xfrm>
          <a:prstGeom prst="rect">
            <a:avLst/>
          </a:prstGeom>
        </p:spPr>
      </p:pic>
      <p:sp>
        <p:nvSpPr>
          <p:cNvPr id="9" name="Footer Placeholder 8"/>
          <p:cNvSpPr>
            <a:spLocks noGrp="1"/>
          </p:cNvSpPr>
          <p:nvPr>
            <p:ph type="ftr" sz="quarter" idx="11"/>
          </p:nvPr>
        </p:nvSpPr>
        <p:spPr/>
        <p:txBody>
          <a:bodyPr/>
          <a:lstStyle/>
          <a:p>
            <a:pPr>
              <a:defRPr/>
            </a:pPr>
            <a:r>
              <a:rPr lang="en-US"/>
              <a:t>Program Correctness (07)</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12</a:t>
            </a:fld>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F7D1222B-AB81-4CF5-BAAA-40E9169FE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2542" y="3190969"/>
            <a:ext cx="4147717" cy="2690813"/>
          </a:xfrm>
          <a:prstGeom prst="rect">
            <a:avLst/>
          </a:prstGeom>
        </p:spPr>
      </p:pic>
      <p:sp>
        <p:nvSpPr>
          <p:cNvPr id="11" name="Content Placeholder 2">
            <a:extLst>
              <a:ext uri="{FF2B5EF4-FFF2-40B4-BE49-F238E27FC236}">
                <a16:creationId xmlns:a16="http://schemas.microsoft.com/office/drawing/2014/main" id="{94B4C831-240C-4C77-AD75-E045245193E8}"/>
              </a:ext>
            </a:extLst>
          </p:cNvPr>
          <p:cNvSpPr txBox="1">
            <a:spLocks/>
          </p:cNvSpPr>
          <p:nvPr/>
        </p:nvSpPr>
        <p:spPr bwMode="auto">
          <a:xfrm>
            <a:off x="547711" y="2514601"/>
            <a:ext cx="9978067" cy="19368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b="1" dirty="0">
                <a:solidFill>
                  <a:srgbClr val="FF0000"/>
                </a:solidFill>
              </a:rPr>
              <a:t>Testing</a:t>
            </a:r>
            <a:r>
              <a:rPr lang="en-US" dirty="0">
                <a:solidFill>
                  <a:srgbClr val="FF0000"/>
                </a:solidFill>
              </a:rPr>
              <a:t> </a:t>
            </a:r>
            <a:r>
              <a:rPr lang="en-US" dirty="0"/>
              <a:t>is used to show that a program is correct, but</a:t>
            </a:r>
          </a:p>
          <a:p>
            <a:pPr lvl="1"/>
            <a:r>
              <a:rPr lang="en-US" dirty="0"/>
              <a:t>it is difficult to determine how much testing needs to be done.</a:t>
            </a:r>
          </a:p>
          <a:p>
            <a:pPr lvl="1"/>
            <a:r>
              <a:rPr lang="en-US" dirty="0"/>
              <a:t>testing can never demonstrate the complete absence of defects.</a:t>
            </a:r>
          </a:p>
          <a:p>
            <a:pPr lvl="1"/>
            <a:r>
              <a:rPr lang="en-US" dirty="0"/>
              <a:t>complete testing in some environments (missile control software, nuclear power plant controls) is very difficult.</a:t>
            </a:r>
          </a:p>
        </p:txBody>
      </p:sp>
    </p:spTree>
    <p:extLst>
      <p:ext uri="{BB962C8B-B14F-4D97-AF65-F5344CB8AC3E}">
        <p14:creationId xmlns:p14="http://schemas.microsoft.com/office/powerpoint/2010/main" val="13497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500"/>
                                        <p:tgtEl>
                                          <p:spTgt spid="11">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Syntax Errors</a:t>
            </a:r>
          </a:p>
        </p:txBody>
      </p:sp>
      <p:sp>
        <p:nvSpPr>
          <p:cNvPr id="3" name="Content Placeholder 2"/>
          <p:cNvSpPr>
            <a:spLocks noGrp="1"/>
          </p:cNvSpPr>
          <p:nvPr>
            <p:ph sz="quarter" idx="1"/>
          </p:nvPr>
        </p:nvSpPr>
        <p:spPr>
          <a:xfrm>
            <a:off x="552079" y="1291817"/>
            <a:ext cx="10068992" cy="1375184"/>
          </a:xfrm>
        </p:spPr>
        <p:txBody>
          <a:bodyPr/>
          <a:lstStyle/>
          <a:p>
            <a:r>
              <a:rPr lang="en-US" b="1" dirty="0">
                <a:solidFill>
                  <a:srgbClr val="FF0000"/>
                </a:solidFill>
              </a:rPr>
              <a:t>Syntax errors </a:t>
            </a:r>
            <a:r>
              <a:rPr lang="en-US" dirty="0"/>
              <a:t>are mistakes in using the grammar (syntax) of the C++ language.</a:t>
            </a:r>
          </a:p>
          <a:p>
            <a:pPr lvl="1"/>
            <a:r>
              <a:rPr lang="en-US" dirty="0"/>
              <a:t>The C++ compiler will detect most syntax errors during compilation.</a:t>
            </a:r>
          </a:p>
        </p:txBody>
      </p:sp>
      <p:grpSp>
        <p:nvGrpSpPr>
          <p:cNvPr id="8" name="Group 7"/>
          <p:cNvGrpSpPr/>
          <p:nvPr/>
        </p:nvGrpSpPr>
        <p:grpSpPr>
          <a:xfrm>
            <a:off x="3733801" y="3228593"/>
            <a:ext cx="3507033" cy="3219164"/>
            <a:chOff x="2819400" y="3228593"/>
            <a:chExt cx="3507033" cy="3219164"/>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228593"/>
              <a:ext cx="3507033" cy="32191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5924" y="3456172"/>
              <a:ext cx="2150425" cy="1524000"/>
            </a:xfrm>
            <a:prstGeom prst="rect">
              <a:avLst/>
            </a:prstGeom>
          </p:spPr>
        </p:pic>
      </p:grpSp>
      <p:sp>
        <p:nvSpPr>
          <p:cNvPr id="9" name="Content Placeholder 2"/>
          <p:cNvSpPr txBox="1">
            <a:spLocks/>
          </p:cNvSpPr>
          <p:nvPr/>
        </p:nvSpPr>
        <p:spPr bwMode="auto">
          <a:xfrm>
            <a:off x="557561" y="2492826"/>
            <a:ext cx="9978067" cy="4212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Some common syntax errors:</a:t>
            </a:r>
          </a:p>
          <a:p>
            <a:pPr lvl="1"/>
            <a:r>
              <a:rPr lang="en-US" dirty="0"/>
              <a:t>Omitting or misplacing braces that bracket compound statements.</a:t>
            </a:r>
          </a:p>
          <a:p>
            <a:pPr lvl="1"/>
            <a:r>
              <a:rPr lang="en-US" dirty="0"/>
              <a:t>Invoking a member function that is not defined for the object to which it is applied.</a:t>
            </a:r>
          </a:p>
          <a:p>
            <a:pPr lvl="1"/>
            <a:r>
              <a:rPr lang="en-US" dirty="0"/>
              <a:t>Not declaring a variable before using it.</a:t>
            </a:r>
          </a:p>
          <a:p>
            <a:pPr lvl="1"/>
            <a:r>
              <a:rPr lang="en-US" dirty="0"/>
              <a:t>Providing multiple declarations of a variable.</a:t>
            </a:r>
          </a:p>
          <a:p>
            <a:pPr lvl="1"/>
            <a:r>
              <a:rPr lang="en-US" dirty="0"/>
              <a:t>Not assigning a value to a local variable before referencing it.</a:t>
            </a:r>
          </a:p>
          <a:p>
            <a:pPr lvl="1"/>
            <a:r>
              <a:rPr lang="en-US" dirty="0"/>
              <a:t>Not returning a value from a function whose result type is not void.</a:t>
            </a:r>
          </a:p>
          <a:p>
            <a:r>
              <a:rPr lang="en-US" dirty="0"/>
              <a:t>Unfortunately, the compiler may not detect syntax errors that are the result of typographical errors, such as using </a:t>
            </a:r>
            <a:r>
              <a:rPr lang="en-US" dirty="0">
                <a:latin typeface="Courier New" pitchFamily="49" charset="0"/>
                <a:cs typeface="Courier New" pitchFamily="49" charset="0"/>
              </a:rPr>
              <a:t>=</a:t>
            </a:r>
            <a:r>
              <a:rPr lang="en-US" dirty="0"/>
              <a:t> when you intended to use </a:t>
            </a:r>
            <a:r>
              <a:rPr lang="en-US" dirty="0">
                <a:latin typeface="Courier New" pitchFamily="49" charset="0"/>
                <a:cs typeface="Courier New" pitchFamily="49" charset="0"/>
              </a:rPr>
              <a:t>==</a:t>
            </a:r>
            <a:r>
              <a:rPr lang="en-US" dirty="0"/>
              <a:t>.</a:t>
            </a:r>
          </a:p>
        </p:txBody>
      </p:sp>
      <p:sp>
        <p:nvSpPr>
          <p:cNvPr id="10" name="Footer Placeholder 9"/>
          <p:cNvSpPr>
            <a:spLocks noGrp="1"/>
          </p:cNvSpPr>
          <p:nvPr>
            <p:ph type="ftr" sz="quarter" idx="11"/>
          </p:nvPr>
        </p:nvSpPr>
        <p:spPr/>
        <p:txBody>
          <a:bodyPr/>
          <a:lstStyle/>
          <a:p>
            <a:pPr>
              <a:defRPr/>
            </a:pPr>
            <a:r>
              <a:rPr lang="en-US"/>
              <a:t>Program Correctness (07)</a:t>
            </a:r>
            <a:endParaRPr lang="en-US" dirty="0"/>
          </a:p>
        </p:txBody>
      </p:sp>
      <p:sp>
        <p:nvSpPr>
          <p:cNvPr id="11" name="Slide Number Placeholder 10"/>
          <p:cNvSpPr>
            <a:spLocks noGrp="1"/>
          </p:cNvSpPr>
          <p:nvPr>
            <p:ph type="sldNum" sz="quarter" idx="12"/>
          </p:nvPr>
        </p:nvSpPr>
        <p:spPr/>
        <p:txBody>
          <a:bodyPr/>
          <a:lstStyle/>
          <a:p>
            <a:pPr>
              <a:defRPr/>
            </a:pPr>
            <a:fld id="{0D7B5496-982B-480A-8085-B08F2CA91C21}" type="slidenum">
              <a:rPr lang="en-US" smtClean="0"/>
              <a:pPr>
                <a:defRPr/>
              </a:pPr>
              <a:t>13</a:t>
            </a:fld>
            <a:endParaRPr lang="en-US" dirty="0"/>
          </a:p>
        </p:txBody>
      </p:sp>
    </p:spTree>
    <p:extLst>
      <p:ext uri="{BB962C8B-B14F-4D97-AF65-F5344CB8AC3E}">
        <p14:creationId xmlns:p14="http://schemas.microsoft.com/office/powerpoint/2010/main" val="105093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500"/>
                                        <p:tgtEl>
                                          <p:spTgt spid="9">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500"/>
                                        <p:tgtEl>
                                          <p:spTgt spid="9">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500"/>
                                        <p:tgtEl>
                                          <p:spTgt spid="9">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500"/>
                                        <p:tgtEl>
                                          <p:spTgt spid="9">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371668"/>
            <a:ext cx="6628572" cy="4495238"/>
          </a:xfrm>
          <a:prstGeom prst="rect">
            <a:avLst/>
          </a:prstGeom>
        </p:spPr>
      </p:pic>
      <p:sp>
        <p:nvSpPr>
          <p:cNvPr id="2" name="Title 1"/>
          <p:cNvSpPr>
            <a:spLocks noGrp="1"/>
          </p:cNvSpPr>
          <p:nvPr>
            <p:ph type="title"/>
          </p:nvPr>
        </p:nvSpPr>
        <p:spPr/>
        <p:txBody>
          <a:bodyPr/>
          <a:lstStyle/>
          <a:p>
            <a:r>
              <a:rPr lang="en-US" dirty="0"/>
              <a:t>Run-time Errors</a:t>
            </a:r>
          </a:p>
        </p:txBody>
      </p:sp>
      <p:sp>
        <p:nvSpPr>
          <p:cNvPr id="3" name="Content Placeholder 2"/>
          <p:cNvSpPr>
            <a:spLocks noGrp="1"/>
          </p:cNvSpPr>
          <p:nvPr>
            <p:ph sz="quarter" idx="1"/>
          </p:nvPr>
        </p:nvSpPr>
        <p:spPr>
          <a:xfrm>
            <a:off x="557561" y="1295401"/>
            <a:ext cx="10062816" cy="1126150"/>
          </a:xfrm>
        </p:spPr>
        <p:txBody>
          <a:bodyPr/>
          <a:lstStyle/>
          <a:p>
            <a:r>
              <a:rPr lang="en-US" b="1" i="1" dirty="0">
                <a:solidFill>
                  <a:srgbClr val="FF0000"/>
                </a:solidFill>
              </a:rPr>
              <a:t>Run-time errors</a:t>
            </a:r>
            <a:r>
              <a:rPr lang="en-US" b="1" dirty="0">
                <a:solidFill>
                  <a:srgbClr val="FF0000"/>
                </a:solidFill>
              </a:rPr>
              <a:t> </a:t>
            </a:r>
            <a:r>
              <a:rPr lang="en-US" dirty="0"/>
              <a:t>occur during program execution when the computer or the C++ run-time library detects an operation that it knows to be incorrect.</a:t>
            </a:r>
          </a:p>
        </p:txBody>
      </p:sp>
      <p:pic>
        <p:nvPicPr>
          <p:cNvPr id="6" name="Picture 2"/>
          <p:cNvPicPr>
            <a:picLocks noChangeAspect="1" noChangeArrowheads="1"/>
          </p:cNvPicPr>
          <p:nvPr/>
        </p:nvPicPr>
        <p:blipFill>
          <a:blip r:embed="rId3"/>
          <a:srcRect/>
          <a:stretch>
            <a:fillRect/>
          </a:stretch>
        </p:blipFill>
        <p:spPr bwMode="auto">
          <a:xfrm>
            <a:off x="1032985" y="4703026"/>
            <a:ext cx="9384846" cy="1719146"/>
          </a:xfrm>
          <a:prstGeom prst="rect">
            <a:avLst/>
          </a:prstGeom>
          <a:noFill/>
          <a:ln w="9525">
            <a:noFill/>
            <a:miter lim="800000"/>
            <a:headEnd/>
            <a:tailEnd/>
          </a:ln>
        </p:spPr>
      </p:pic>
      <p:sp>
        <p:nvSpPr>
          <p:cNvPr id="8" name="Content Placeholder 2"/>
          <p:cNvSpPr txBox="1">
            <a:spLocks/>
          </p:cNvSpPr>
          <p:nvPr/>
        </p:nvSpPr>
        <p:spPr bwMode="auto">
          <a:xfrm>
            <a:off x="561433" y="2421551"/>
            <a:ext cx="10062816" cy="199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Most run-time errors cause the operating system or run-time library to issue an error message and halt the program.</a:t>
            </a:r>
          </a:p>
          <a:p>
            <a:pPr lvl="1"/>
            <a:r>
              <a:rPr lang="en-US" dirty="0"/>
              <a:t>Different computers, operating systems, and compilers handle these errors differently.</a:t>
            </a:r>
          </a:p>
          <a:p>
            <a:r>
              <a:rPr lang="en-US" dirty="0"/>
              <a:t>Some common run-time errors include:</a:t>
            </a:r>
          </a:p>
          <a:p>
            <a:endParaRPr lang="en-US" dirty="0"/>
          </a:p>
        </p:txBody>
      </p:sp>
      <p:sp>
        <p:nvSpPr>
          <p:cNvPr id="9" name="Footer Placeholder 8"/>
          <p:cNvSpPr>
            <a:spLocks noGrp="1"/>
          </p:cNvSpPr>
          <p:nvPr>
            <p:ph type="ftr" sz="quarter" idx="11"/>
          </p:nvPr>
        </p:nvSpPr>
        <p:spPr/>
        <p:txBody>
          <a:bodyPr/>
          <a:lstStyle/>
          <a:p>
            <a:pPr>
              <a:defRPr/>
            </a:pPr>
            <a:r>
              <a:rPr lang="en-US"/>
              <a:t>Program Correctness (07)</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14</a:t>
            </a:fld>
            <a:endParaRPr lang="en-US" dirty="0"/>
          </a:p>
        </p:txBody>
      </p:sp>
    </p:spTree>
    <p:extLst>
      <p:ext uri="{BB962C8B-B14F-4D97-AF65-F5344CB8AC3E}">
        <p14:creationId xmlns:p14="http://schemas.microsoft.com/office/powerpoint/2010/main" val="36147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276600"/>
            <a:ext cx="4998808" cy="2971800"/>
          </a:xfrm>
          <a:prstGeom prst="rect">
            <a:avLst/>
          </a:prstGeom>
        </p:spPr>
      </p:pic>
      <p:sp>
        <p:nvSpPr>
          <p:cNvPr id="7" name="Content Placeholder 2"/>
          <p:cNvSpPr txBox="1">
            <a:spLocks/>
          </p:cNvSpPr>
          <p:nvPr/>
        </p:nvSpPr>
        <p:spPr bwMode="auto">
          <a:xfrm>
            <a:off x="535259" y="3048001"/>
            <a:ext cx="9891131"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defRPr/>
            </a:pPr>
            <a:r>
              <a:rPr lang="en-US" dirty="0"/>
              <a:t>The C++ code will compile and run, but will not meet the specifications—it will produce incorrect results.</a:t>
            </a:r>
          </a:p>
          <a:p>
            <a:pPr>
              <a:defRPr/>
            </a:pPr>
            <a:r>
              <a:rPr lang="en-US" dirty="0"/>
              <a:t>Most logic errors do not cause syntax or run-time errors and, consequently, are difficult to find.</a:t>
            </a:r>
          </a:p>
          <a:p>
            <a:r>
              <a:rPr lang="en-US" b="1" i="1" dirty="0">
                <a:solidFill>
                  <a:srgbClr val="FF0000"/>
                </a:solidFill>
              </a:rPr>
              <a:t>Test cases</a:t>
            </a:r>
            <a:r>
              <a:rPr lang="en-US" b="1" dirty="0">
                <a:solidFill>
                  <a:srgbClr val="FF0000"/>
                </a:solidFill>
              </a:rPr>
              <a:t> </a:t>
            </a:r>
            <a:r>
              <a:rPr lang="en-US" dirty="0"/>
              <a:t>can help find logic errors.</a:t>
            </a:r>
          </a:p>
          <a:p>
            <a:r>
              <a:rPr lang="en-US" dirty="0"/>
              <a:t>Test cases allow the programmer to compare actual program output with the expected results.</a:t>
            </a:r>
          </a:p>
          <a:p>
            <a:r>
              <a:rPr lang="en-US" dirty="0"/>
              <a:t>Software professionals must be diligent in detecting and correcting logic errors.</a:t>
            </a:r>
          </a:p>
          <a:p>
            <a:pPr>
              <a:defRPr/>
            </a:pPr>
            <a:endParaRPr lang="en-US" dirty="0"/>
          </a:p>
          <a:p>
            <a:endParaRPr lang="en-US" dirty="0"/>
          </a:p>
        </p:txBody>
      </p:sp>
      <p:sp>
        <p:nvSpPr>
          <p:cNvPr id="2" name="Title 1"/>
          <p:cNvSpPr>
            <a:spLocks noGrp="1"/>
          </p:cNvSpPr>
          <p:nvPr>
            <p:ph type="title"/>
          </p:nvPr>
        </p:nvSpPr>
        <p:spPr/>
        <p:txBody>
          <a:bodyPr/>
          <a:lstStyle/>
          <a:p>
            <a:r>
              <a:rPr lang="en-US" dirty="0"/>
              <a:t>Logic Errors</a:t>
            </a:r>
          </a:p>
        </p:txBody>
      </p:sp>
      <p:sp>
        <p:nvSpPr>
          <p:cNvPr id="3" name="Content Placeholder 2"/>
          <p:cNvSpPr>
            <a:spLocks noGrp="1"/>
          </p:cNvSpPr>
          <p:nvPr>
            <p:ph sz="quarter" idx="1"/>
          </p:nvPr>
        </p:nvSpPr>
        <p:spPr>
          <a:xfrm>
            <a:off x="535259" y="1295401"/>
            <a:ext cx="9891131" cy="1752600"/>
          </a:xfrm>
        </p:spPr>
        <p:txBody>
          <a:bodyPr/>
          <a:lstStyle/>
          <a:p>
            <a:pPr>
              <a:defRPr/>
            </a:pPr>
            <a:r>
              <a:rPr lang="en-US" dirty="0"/>
              <a:t>A </a:t>
            </a:r>
            <a:r>
              <a:rPr lang="en-US" b="1" i="1" dirty="0">
                <a:solidFill>
                  <a:srgbClr val="FF0000"/>
                </a:solidFill>
              </a:rPr>
              <a:t>logic error</a:t>
            </a:r>
            <a:r>
              <a:rPr lang="en-US" b="1" dirty="0">
                <a:solidFill>
                  <a:srgbClr val="FF0000"/>
                </a:solidFill>
              </a:rPr>
              <a:t> </a:t>
            </a:r>
            <a:r>
              <a:rPr lang="en-US" dirty="0"/>
              <a:t>occurs when the programmer or analyst</a:t>
            </a:r>
          </a:p>
          <a:p>
            <a:pPr lvl="1">
              <a:defRPr/>
            </a:pPr>
            <a:r>
              <a:rPr lang="en-US" dirty="0"/>
              <a:t>makes a mistake in the design of a class.</a:t>
            </a:r>
          </a:p>
          <a:p>
            <a:pPr lvl="1">
              <a:spcBef>
                <a:spcPts val="0"/>
              </a:spcBef>
              <a:defRPr/>
            </a:pPr>
            <a:r>
              <a:rPr lang="en-US" dirty="0"/>
              <a:t>makes a mistake in the design of a class function.</a:t>
            </a:r>
          </a:p>
          <a:p>
            <a:pPr lvl="1">
              <a:spcBef>
                <a:spcPts val="0"/>
              </a:spcBef>
              <a:defRPr/>
            </a:pPr>
            <a:r>
              <a:rPr lang="en-US" dirty="0"/>
              <a:t>has implemented an algorithm incorrectly.</a:t>
            </a:r>
          </a:p>
          <a:p>
            <a:pPr lvl="1">
              <a:spcBef>
                <a:spcPts val="0"/>
              </a:spcBef>
              <a:defRPr/>
            </a:pPr>
            <a:r>
              <a:rPr lang="en-US" dirty="0"/>
              <a:t>uses an incorrect algorithm.</a:t>
            </a:r>
          </a:p>
        </p:txBody>
      </p:sp>
      <p:sp>
        <p:nvSpPr>
          <p:cNvPr id="8" name="Footer Placeholder 7"/>
          <p:cNvSpPr>
            <a:spLocks noGrp="1"/>
          </p:cNvSpPr>
          <p:nvPr>
            <p:ph type="ftr" sz="quarter" idx="11"/>
          </p:nvPr>
        </p:nvSpPr>
        <p:spPr/>
        <p:txBody>
          <a:bodyPr/>
          <a:lstStyle/>
          <a:p>
            <a:pPr>
              <a:defRPr/>
            </a:pPr>
            <a:r>
              <a:rPr lang="en-US"/>
              <a:t>Program Correctness (07)</a:t>
            </a:r>
            <a:endParaRPr lang="en-US" dirty="0"/>
          </a:p>
        </p:txBody>
      </p:sp>
      <p:sp>
        <p:nvSpPr>
          <p:cNvPr id="9" name="Slide Number Placeholder 8"/>
          <p:cNvSpPr>
            <a:spLocks noGrp="1"/>
          </p:cNvSpPr>
          <p:nvPr>
            <p:ph type="sldNum" sz="quarter" idx="12"/>
          </p:nvPr>
        </p:nvSpPr>
        <p:spPr/>
        <p:txBody>
          <a:bodyPr/>
          <a:lstStyle/>
          <a:p>
            <a:pPr>
              <a:defRPr/>
            </a:pPr>
            <a:fld id="{0D7B5496-982B-480A-8085-B08F2CA91C21}" type="slidenum">
              <a:rPr lang="en-US" smtClean="0"/>
              <a:pPr>
                <a:defRPr/>
              </a:pPr>
              <a:t>15</a:t>
            </a:fld>
            <a:endParaRPr lang="en-US" dirty="0"/>
          </a:p>
        </p:txBody>
      </p:sp>
    </p:spTree>
    <p:extLst>
      <p:ext uri="{BB962C8B-B14F-4D97-AF65-F5344CB8AC3E}">
        <p14:creationId xmlns:p14="http://schemas.microsoft.com/office/powerpoint/2010/main" val="33917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fade">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fade">
                                      <p:cBhvr>
                                        <p:cTn id="4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2.2, pgs. 138-147</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2.2 Exceptions</a:t>
            </a:r>
          </a:p>
          <a:p>
            <a:pPr algn="ctr"/>
            <a:r>
              <a:rPr lang="en-US" sz="2000" dirty="0"/>
              <a:t>Ways to Indicate an Error</a:t>
            </a:r>
          </a:p>
          <a:p>
            <a:pPr algn="ctr"/>
            <a:r>
              <a:rPr lang="en-US" sz="2000" dirty="0"/>
              <a:t>The throw Statement</a:t>
            </a:r>
          </a:p>
          <a:p>
            <a:pPr algn="ctr"/>
            <a:r>
              <a:rPr lang="en-US" sz="2000" dirty="0"/>
              <a:t>Uncaught Exceptions</a:t>
            </a:r>
          </a:p>
          <a:p>
            <a:pPr algn="ctr"/>
            <a:r>
              <a:rPr lang="en-US" sz="2000" dirty="0"/>
              <a:t>Catching and Handling Exceptions with try and catch Blocks</a:t>
            </a:r>
          </a:p>
          <a:p>
            <a:pPr algn="ctr"/>
            <a:r>
              <a:rPr lang="en-US" sz="2000" dirty="0"/>
              <a:t>Standard Exceptions</a:t>
            </a:r>
          </a:p>
          <a:p>
            <a:pPr algn="ctr"/>
            <a:r>
              <a:rPr lang="en-US" sz="2000" dirty="0"/>
              <a:t>The Exception Class Hierarchy</a:t>
            </a:r>
          </a:p>
          <a:p>
            <a:pPr algn="ctr"/>
            <a:r>
              <a:rPr lang="en-US" sz="2000" dirty="0"/>
              <a:t>Catching All Exceptions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860468"/>
            <a:ext cx="2848466" cy="2133600"/>
          </a:xfrm>
          <a:prstGeom prst="rect">
            <a:avLst/>
          </a:prstGeom>
        </p:spPr>
      </p:pic>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16</a:t>
            </a:fld>
            <a:endParaRPr lang="en-US" dirty="0"/>
          </a:p>
        </p:txBody>
      </p:sp>
    </p:spTree>
    <p:extLst>
      <p:ext uri="{BB962C8B-B14F-4D97-AF65-F5344CB8AC3E}">
        <p14:creationId xmlns:p14="http://schemas.microsoft.com/office/powerpoint/2010/main" val="440678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Error is Human</a:t>
            </a:r>
          </a:p>
        </p:txBody>
      </p:sp>
      <p:sp>
        <p:nvSpPr>
          <p:cNvPr id="3" name="Content Placeholder 2"/>
          <p:cNvSpPr>
            <a:spLocks noGrp="1"/>
          </p:cNvSpPr>
          <p:nvPr>
            <p:ph sz="quarter" idx="1"/>
          </p:nvPr>
        </p:nvSpPr>
        <p:spPr>
          <a:xfrm>
            <a:off x="557561" y="1295401"/>
            <a:ext cx="10062816" cy="3581400"/>
          </a:xfrm>
        </p:spPr>
        <p:txBody>
          <a:bodyPr/>
          <a:lstStyle/>
          <a:p>
            <a:r>
              <a:rPr lang="en-US" dirty="0"/>
              <a:t>What to do with an error:</a:t>
            </a:r>
          </a:p>
          <a:p>
            <a:pPr lvl="1"/>
            <a:r>
              <a:rPr lang="en-US" dirty="0"/>
              <a:t>Return a special value.</a:t>
            </a:r>
          </a:p>
          <a:p>
            <a:pPr lvl="1"/>
            <a:r>
              <a:rPr lang="en-US" dirty="0"/>
              <a:t>Use a </a:t>
            </a:r>
            <a:r>
              <a:rPr lang="en-US" dirty="0">
                <a:latin typeface="Courier New" pitchFamily="49" charset="0"/>
                <a:cs typeface="Courier New" pitchFamily="49" charset="0"/>
              </a:rPr>
              <a:t>bool</a:t>
            </a:r>
            <a:r>
              <a:rPr lang="en-US" dirty="0"/>
              <a:t> return value to indicate success or failure.</a:t>
            </a:r>
          </a:p>
          <a:p>
            <a:pPr lvl="1"/>
            <a:r>
              <a:rPr lang="en-US" dirty="0"/>
              <a:t>Set a global variable.</a:t>
            </a:r>
          </a:p>
          <a:p>
            <a:pPr lvl="1"/>
            <a:r>
              <a:rPr lang="en-US" dirty="0"/>
              <a:t>Print an error message.</a:t>
            </a:r>
          </a:p>
          <a:p>
            <a:pPr lvl="1"/>
            <a:r>
              <a:rPr lang="en-US" dirty="0"/>
              <a:t>Print an error message and exit the program.</a:t>
            </a:r>
          </a:p>
          <a:p>
            <a:pPr lvl="1"/>
            <a:r>
              <a:rPr lang="en-US" dirty="0"/>
              <a:t>Put an input or output stream in a fail state.</a:t>
            </a:r>
          </a:p>
          <a:p>
            <a:r>
              <a:rPr lang="en-US" dirty="0"/>
              <a:t>The first three options allow the user of a function to respond to the error.</a:t>
            </a:r>
          </a:p>
        </p:txBody>
      </p:sp>
      <p:grpSp>
        <p:nvGrpSpPr>
          <p:cNvPr id="6" name="Group 5"/>
          <p:cNvGrpSpPr/>
          <p:nvPr/>
        </p:nvGrpSpPr>
        <p:grpSpPr>
          <a:xfrm>
            <a:off x="5105400" y="4648201"/>
            <a:ext cx="4422094" cy="2038529"/>
            <a:chOff x="1752600" y="1658880"/>
            <a:chExt cx="5105400" cy="3068420"/>
          </a:xfrm>
        </p:grpSpPr>
        <p:sp>
          <p:nvSpPr>
            <p:cNvPr id="7" name="TextBox 6"/>
            <p:cNvSpPr txBox="1"/>
            <p:nvPr/>
          </p:nvSpPr>
          <p:spPr>
            <a:xfrm>
              <a:off x="1752600" y="1658880"/>
              <a:ext cx="5105400" cy="1528789"/>
            </a:xfrm>
            <a:prstGeom prst="rect">
              <a:avLst/>
            </a:prstGeom>
            <a:noFill/>
          </p:spPr>
          <p:txBody>
            <a:bodyPr wrap="square" rtlCol="0">
              <a:spAutoFit/>
            </a:bodyPr>
            <a:lstStyle/>
            <a:p>
              <a:pPr algn="ctr"/>
              <a:r>
                <a:rPr lang="en-US" sz="2000" b="1" dirty="0">
                  <a:latin typeface="Comic Sans MS" panose="030F0702030302020204" pitchFamily="66" charset="0"/>
                </a:rPr>
                <a:t>To err is human…</a:t>
              </a:r>
            </a:p>
            <a:p>
              <a:pPr algn="ctr"/>
              <a:r>
                <a:rPr lang="en-US" sz="2000" b="1" dirty="0">
                  <a:latin typeface="Comic Sans MS" panose="030F0702030302020204" pitchFamily="66" charset="0"/>
                </a:rPr>
                <a:t>But to really screw up,</a:t>
              </a:r>
            </a:p>
            <a:p>
              <a:pPr algn="ctr"/>
              <a:r>
                <a:rPr lang="en-US" sz="2000" b="1" dirty="0">
                  <a:latin typeface="Comic Sans MS" panose="030F0702030302020204" pitchFamily="66" charset="0"/>
                </a:rPr>
                <a:t>you need a computer!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450" y="3203300"/>
              <a:ext cx="2826327" cy="1524000"/>
            </a:xfrm>
            <a:prstGeom prst="rect">
              <a:avLst/>
            </a:prstGeom>
          </p:spPr>
        </p:pic>
      </p:grpSp>
      <p:sp>
        <p:nvSpPr>
          <p:cNvPr id="9" name="Footer Placeholder 8"/>
          <p:cNvSpPr>
            <a:spLocks noGrp="1"/>
          </p:cNvSpPr>
          <p:nvPr>
            <p:ph type="ftr" sz="quarter" idx="11"/>
          </p:nvPr>
        </p:nvSpPr>
        <p:spPr/>
        <p:txBody>
          <a:bodyPr/>
          <a:lstStyle/>
          <a:p>
            <a:pPr>
              <a:defRPr/>
            </a:pPr>
            <a:r>
              <a:rPr lang="en-US"/>
              <a:t>Program Correctness (07)</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17</a:t>
            </a:fld>
            <a:endParaRPr lang="en-US" dirty="0"/>
          </a:p>
        </p:txBody>
      </p:sp>
    </p:spTree>
    <p:extLst>
      <p:ext uri="{BB962C8B-B14F-4D97-AF65-F5344CB8AC3E}">
        <p14:creationId xmlns:p14="http://schemas.microsoft.com/office/powerpoint/2010/main" val="3888622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442716-66B9-4EEB-BA4C-D9A37D219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620067"/>
            <a:ext cx="3708400" cy="4450080"/>
          </a:xfrm>
          <a:prstGeom prst="rect">
            <a:avLst/>
          </a:prstGeom>
        </p:spPr>
      </p:pic>
      <p:sp>
        <p:nvSpPr>
          <p:cNvPr id="2" name="Title 1">
            <a:extLst>
              <a:ext uri="{FF2B5EF4-FFF2-40B4-BE49-F238E27FC236}">
                <a16:creationId xmlns:a16="http://schemas.microsoft.com/office/drawing/2014/main" id="{950E5B98-96C3-424A-9474-7803CDB4F387}"/>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F8963D1E-7319-4E7A-869F-E0663E6C06B6}"/>
              </a:ext>
            </a:extLst>
          </p:cNvPr>
          <p:cNvSpPr>
            <a:spLocks noGrp="1"/>
          </p:cNvSpPr>
          <p:nvPr>
            <p:ph sz="quarter" idx="1"/>
          </p:nvPr>
        </p:nvSpPr>
        <p:spPr/>
        <p:txBody>
          <a:bodyPr/>
          <a:lstStyle/>
          <a:p>
            <a:r>
              <a:rPr lang="en-US" dirty="0"/>
              <a:t>An alternate way to indicate an error, especially if there are several possible errors, is through the use of exceptions.</a:t>
            </a:r>
          </a:p>
          <a:p>
            <a:r>
              <a:rPr lang="en-US" b="1" i="1" dirty="0">
                <a:solidFill>
                  <a:srgbClr val="FF0000"/>
                </a:solidFill>
              </a:rPr>
              <a:t>Exceptions</a:t>
            </a:r>
            <a:r>
              <a:rPr lang="en-US" dirty="0"/>
              <a:t> are used to signal that an error has occurred during the execution of a program.</a:t>
            </a:r>
          </a:p>
          <a:p>
            <a:r>
              <a:rPr lang="en-US" dirty="0"/>
              <a:t>You can insert code in your program that </a:t>
            </a:r>
            <a:r>
              <a:rPr lang="en-US" b="1" i="1" dirty="0">
                <a:solidFill>
                  <a:srgbClr val="FF0000"/>
                </a:solidFill>
              </a:rPr>
              <a:t>throw</a:t>
            </a:r>
            <a:r>
              <a:rPr lang="en-US" dirty="0"/>
              <a:t>s an </a:t>
            </a:r>
            <a:r>
              <a:rPr lang="en-US" b="1" i="1" dirty="0">
                <a:solidFill>
                  <a:srgbClr val="FF0000"/>
                </a:solidFill>
              </a:rPr>
              <a:t>exception</a:t>
            </a:r>
            <a:r>
              <a:rPr lang="en-US" dirty="0"/>
              <a:t> when a particular kind of error occurs.</a:t>
            </a:r>
          </a:p>
          <a:p>
            <a:r>
              <a:rPr lang="en-US" dirty="0"/>
              <a:t>When an exception is thrown, the normal flow of execution is interrupted and control transfers to another part of the program.</a:t>
            </a:r>
          </a:p>
          <a:p>
            <a:r>
              <a:rPr lang="en-US" dirty="0"/>
              <a:t>An </a:t>
            </a:r>
            <a:r>
              <a:rPr lang="en-US" b="1" i="1" dirty="0">
                <a:solidFill>
                  <a:srgbClr val="FF0000"/>
                </a:solidFill>
              </a:rPr>
              <a:t>exception handler </a:t>
            </a:r>
            <a:r>
              <a:rPr lang="en-US" dirty="0"/>
              <a:t>allows the user to </a:t>
            </a:r>
            <a:r>
              <a:rPr lang="en-US" b="1" i="1" dirty="0">
                <a:solidFill>
                  <a:srgbClr val="FF0000"/>
                </a:solidFill>
              </a:rPr>
              <a:t>catch</a:t>
            </a:r>
            <a:r>
              <a:rPr lang="en-US" dirty="0"/>
              <a:t> or </a:t>
            </a:r>
            <a:r>
              <a:rPr lang="en-US" b="1" i="1" dirty="0">
                <a:solidFill>
                  <a:srgbClr val="FF0000"/>
                </a:solidFill>
              </a:rPr>
              <a:t>handle</a:t>
            </a:r>
            <a:r>
              <a:rPr lang="en-US" dirty="0"/>
              <a:t> the exception.</a:t>
            </a:r>
          </a:p>
        </p:txBody>
      </p:sp>
      <p:sp>
        <p:nvSpPr>
          <p:cNvPr id="4" name="Footer Placeholder 3">
            <a:extLst>
              <a:ext uri="{FF2B5EF4-FFF2-40B4-BE49-F238E27FC236}">
                <a16:creationId xmlns:a16="http://schemas.microsoft.com/office/drawing/2014/main" id="{E1864F2D-11DF-4288-9749-12383C3C90B3}"/>
              </a:ext>
            </a:extLst>
          </p:cNvPr>
          <p:cNvSpPr>
            <a:spLocks noGrp="1"/>
          </p:cNvSpPr>
          <p:nvPr>
            <p:ph type="ftr" sz="quarter" idx="11"/>
          </p:nvPr>
        </p:nvSpPr>
        <p:spPr/>
        <p:txBody>
          <a:bodyPr/>
          <a:lstStyle/>
          <a:p>
            <a:pPr>
              <a:defRPr/>
            </a:pPr>
            <a:r>
              <a:rPr lang="en-US"/>
              <a:t>Program Correctness (07)</a:t>
            </a:r>
            <a:endParaRPr lang="en-US" dirty="0"/>
          </a:p>
        </p:txBody>
      </p:sp>
      <p:sp>
        <p:nvSpPr>
          <p:cNvPr id="5" name="Slide Number Placeholder 4">
            <a:extLst>
              <a:ext uri="{FF2B5EF4-FFF2-40B4-BE49-F238E27FC236}">
                <a16:creationId xmlns:a16="http://schemas.microsoft.com/office/drawing/2014/main" id="{0A31AFD0-FE5A-479B-8A03-AF2789024976}"/>
              </a:ext>
            </a:extLst>
          </p:cNvPr>
          <p:cNvSpPr>
            <a:spLocks noGrp="1"/>
          </p:cNvSpPr>
          <p:nvPr>
            <p:ph type="sldNum" sz="quarter" idx="12"/>
          </p:nvPr>
        </p:nvSpPr>
        <p:spPr/>
        <p:txBody>
          <a:bodyPr/>
          <a:lstStyle/>
          <a:p>
            <a:pPr>
              <a:defRPr/>
            </a:pPr>
            <a:fld id="{0D7B5496-982B-480A-8085-B08F2CA91C21}" type="slidenum">
              <a:rPr lang="en-US" smtClean="0"/>
              <a:pPr>
                <a:defRPr/>
              </a:pPr>
              <a:t>18</a:t>
            </a:fld>
            <a:endParaRPr lang="en-US" dirty="0"/>
          </a:p>
        </p:txBody>
      </p:sp>
    </p:spTree>
    <p:extLst>
      <p:ext uri="{BB962C8B-B14F-4D97-AF65-F5344CB8AC3E}">
        <p14:creationId xmlns:p14="http://schemas.microsoft.com/office/powerpoint/2010/main" val="83450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 Handling</a:t>
            </a:r>
          </a:p>
        </p:txBody>
      </p:sp>
      <p:sp>
        <p:nvSpPr>
          <p:cNvPr id="3" name="Content Placeholder 2"/>
          <p:cNvSpPr>
            <a:spLocks noGrp="1"/>
          </p:cNvSpPr>
          <p:nvPr>
            <p:ph sz="quarter" idx="1"/>
          </p:nvPr>
        </p:nvSpPr>
        <p:spPr>
          <a:xfrm>
            <a:off x="557561" y="1295401"/>
            <a:ext cx="9978067" cy="5333999"/>
          </a:xfrm>
        </p:spPr>
        <p:txBody>
          <a:bodyPr/>
          <a:lstStyle/>
          <a:p>
            <a:pPr>
              <a:spcBef>
                <a:spcPts val="600"/>
              </a:spcBef>
            </a:pPr>
            <a:r>
              <a:rPr lang="en-US" dirty="0"/>
              <a:t>The </a:t>
            </a:r>
            <a:r>
              <a:rPr lang="en-US" b="1" i="1" dirty="0">
                <a:solidFill>
                  <a:srgbClr val="FF0000"/>
                </a:solidFill>
              </a:rPr>
              <a:t>exception object </a:t>
            </a:r>
            <a:r>
              <a:rPr lang="en-US" dirty="0"/>
              <a:t>can be of any type.</a:t>
            </a:r>
          </a:p>
          <a:p>
            <a:pPr lvl="1">
              <a:spcBef>
                <a:spcPts val="600"/>
              </a:spcBef>
            </a:pPr>
            <a:r>
              <a:rPr lang="en-US" dirty="0"/>
              <a:t>The standard library includes standard exception classes.</a:t>
            </a:r>
          </a:p>
          <a:p>
            <a:pPr lvl="1">
              <a:spcBef>
                <a:spcPts val="600"/>
              </a:spcBef>
            </a:pPr>
            <a:r>
              <a:rPr lang="en-US" dirty="0"/>
              <a:t>User defined exceptions can be of any data type.</a:t>
            </a:r>
          </a:p>
          <a:p>
            <a:pPr>
              <a:spcBef>
                <a:spcPts val="600"/>
              </a:spcBef>
            </a:pPr>
            <a:r>
              <a:rPr lang="en-US" dirty="0"/>
              <a:t>If an exception is thrown and not caught, then the program aborts and an error message is displayed.</a:t>
            </a:r>
          </a:p>
          <a:p>
            <a:pPr>
              <a:spcBef>
                <a:spcPts val="600"/>
              </a:spcBef>
            </a:pPr>
            <a:r>
              <a:rPr lang="en-US" dirty="0"/>
              <a:t>To avoid uncaught exceptions, enclose the</a:t>
            </a:r>
            <a:r>
              <a:rPr lang="en-US" dirty="0">
                <a:solidFill>
                  <a:srgbClr val="FF0000"/>
                </a:solidFill>
              </a:rPr>
              <a:t> </a:t>
            </a:r>
            <a:r>
              <a:rPr lang="en-US" dirty="0"/>
              <a:t>code segment within a </a:t>
            </a:r>
            <a:r>
              <a:rPr lang="en-US" b="1" dirty="0">
                <a:solidFill>
                  <a:srgbClr val="FF0000"/>
                </a:solidFill>
                <a:latin typeface="Consolas" panose="020B0609020204030204" pitchFamily="49" charset="0"/>
                <a:cs typeface="Consolas" panose="020B0609020204030204" pitchFamily="49" charset="0"/>
              </a:rPr>
              <a:t>try</a:t>
            </a:r>
            <a:r>
              <a:rPr lang="en-US" b="1" dirty="0">
                <a:solidFill>
                  <a:srgbClr val="FF0000"/>
                </a:solidFill>
              </a:rPr>
              <a:t> </a:t>
            </a:r>
            <a:r>
              <a:rPr lang="en-US" b="1" i="1" dirty="0">
                <a:solidFill>
                  <a:srgbClr val="FF0000"/>
                </a:solidFill>
              </a:rPr>
              <a:t>block</a:t>
            </a:r>
            <a:r>
              <a:rPr lang="en-US" b="1" dirty="0">
                <a:solidFill>
                  <a:srgbClr val="FF0000"/>
                </a:solidFill>
              </a:rPr>
              <a:t> </a:t>
            </a:r>
            <a:r>
              <a:rPr lang="en-US" dirty="0"/>
              <a:t>followed by </a:t>
            </a:r>
            <a:r>
              <a:rPr lang="en-US" b="1" dirty="0">
                <a:solidFill>
                  <a:srgbClr val="FF0000"/>
                </a:solidFill>
                <a:latin typeface="Consolas" panose="020B0609020204030204" pitchFamily="49" charset="0"/>
                <a:cs typeface="Consolas" panose="020B0609020204030204" pitchFamily="49" charset="0"/>
              </a:rPr>
              <a:t>catch</a:t>
            </a:r>
            <a:r>
              <a:rPr lang="en-US" b="1" dirty="0">
                <a:solidFill>
                  <a:srgbClr val="FF0000"/>
                </a:solidFill>
              </a:rPr>
              <a:t> </a:t>
            </a:r>
            <a:r>
              <a:rPr lang="en-US" b="1" i="1" dirty="0">
                <a:solidFill>
                  <a:srgbClr val="FF0000"/>
                </a:solidFill>
              </a:rPr>
              <a:t>block(s)</a:t>
            </a:r>
            <a:r>
              <a:rPr lang="en-US" b="1" dirty="0">
                <a:solidFill>
                  <a:srgbClr val="FF0000"/>
                </a:solidFill>
              </a:rPr>
              <a:t> </a:t>
            </a:r>
            <a:r>
              <a:rPr lang="en-US" dirty="0"/>
              <a:t>that catch and handle </a:t>
            </a:r>
            <a:r>
              <a:rPr lang="en-US" b="1" dirty="0">
                <a:solidFill>
                  <a:srgbClr val="FF0000"/>
                </a:solidFill>
                <a:latin typeface="Consolas" panose="020B0609020204030204" pitchFamily="49" charset="0"/>
                <a:cs typeface="Consolas" panose="020B0609020204030204" pitchFamily="49" charset="0"/>
              </a:rPr>
              <a:t>throw</a:t>
            </a:r>
            <a:r>
              <a:rPr lang="en-US" dirty="0"/>
              <a:t>n exceptions.</a:t>
            </a:r>
          </a:p>
          <a:p>
            <a:pPr>
              <a:spcBef>
                <a:spcPts val="600"/>
              </a:spcBef>
            </a:pPr>
            <a:r>
              <a:rPr lang="en-US" dirty="0"/>
              <a:t>Code within a </a:t>
            </a:r>
            <a:r>
              <a:rPr lang="en-US" b="1" dirty="0">
                <a:solidFill>
                  <a:srgbClr val="FF0000"/>
                </a:solidFill>
                <a:latin typeface="Consolas" panose="020B0609020204030204" pitchFamily="49" charset="0"/>
                <a:cs typeface="Consolas" panose="020B0609020204030204" pitchFamily="49" charset="0"/>
              </a:rPr>
              <a:t>try</a:t>
            </a:r>
            <a:r>
              <a:rPr lang="en-US" b="1" dirty="0">
                <a:solidFill>
                  <a:srgbClr val="FF0000"/>
                </a:solidFill>
              </a:rPr>
              <a:t> </a:t>
            </a:r>
            <a:r>
              <a:rPr lang="en-US" b="1" i="1" dirty="0">
                <a:solidFill>
                  <a:srgbClr val="FF0000"/>
                </a:solidFill>
              </a:rPr>
              <a:t>block</a:t>
            </a:r>
            <a:r>
              <a:rPr lang="en-US" dirty="0"/>
              <a:t> is referred to as </a:t>
            </a:r>
            <a:r>
              <a:rPr lang="en-US" b="1" dirty="0">
                <a:solidFill>
                  <a:srgbClr val="FF0000"/>
                </a:solidFill>
              </a:rPr>
              <a:t>protected</a:t>
            </a:r>
            <a:r>
              <a:rPr lang="en-US" dirty="0">
                <a:solidFill>
                  <a:srgbClr val="FF0000"/>
                </a:solidFill>
              </a:rPr>
              <a:t> </a:t>
            </a:r>
            <a:r>
              <a:rPr lang="en-US" dirty="0"/>
              <a:t>code.</a:t>
            </a:r>
          </a:p>
          <a:p>
            <a:pPr>
              <a:defRPr/>
            </a:pPr>
            <a:r>
              <a:rPr lang="en-US" dirty="0"/>
              <a:t>More than one </a:t>
            </a:r>
            <a:r>
              <a:rPr lang="en-US" b="1" dirty="0">
                <a:latin typeface="Consolas" panose="020B0609020204030204" pitchFamily="49" charset="0"/>
                <a:cs typeface="Courier New" pitchFamily="49" charset="0"/>
              </a:rPr>
              <a:t>catch</a:t>
            </a:r>
            <a:r>
              <a:rPr lang="en-US" dirty="0"/>
              <a:t> block can follow a </a:t>
            </a:r>
            <a:r>
              <a:rPr lang="en-US" b="1" dirty="0">
                <a:latin typeface="Consolas" panose="020B0609020204030204" pitchFamily="49" charset="0"/>
                <a:cs typeface="Courier New" pitchFamily="49" charset="0"/>
              </a:rPr>
              <a:t>try</a:t>
            </a:r>
            <a:r>
              <a:rPr lang="en-US" dirty="0"/>
              <a:t> block.</a:t>
            </a:r>
          </a:p>
          <a:p>
            <a:pPr lvl="1">
              <a:defRPr/>
            </a:pPr>
            <a:r>
              <a:rPr lang="en-US" dirty="0"/>
              <a:t>Each </a:t>
            </a:r>
            <a:r>
              <a:rPr lang="en-US" b="1" dirty="0">
                <a:latin typeface="Consolas" panose="020B0609020204030204" pitchFamily="49" charset="0"/>
                <a:cs typeface="Courier New" pitchFamily="49" charset="0"/>
              </a:rPr>
              <a:t>catch</a:t>
            </a:r>
            <a:r>
              <a:rPr lang="en-US" dirty="0"/>
              <a:t> block handles a different kind of exception.</a:t>
            </a:r>
          </a:p>
          <a:p>
            <a:pPr lvl="1">
              <a:defRPr/>
            </a:pPr>
            <a:r>
              <a:rPr lang="en-US" dirty="0"/>
              <a:t>They are checked in the order in which they appear.</a:t>
            </a:r>
          </a:p>
          <a:p>
            <a:pPr lvl="1">
              <a:defRPr/>
            </a:pPr>
            <a:r>
              <a:rPr lang="en-US" dirty="0"/>
              <a:t>Check specific exception before more general exceptions.</a:t>
            </a:r>
          </a:p>
          <a:p>
            <a:pPr>
              <a:spcBef>
                <a:spcPts val="600"/>
              </a:spcBef>
            </a:pPr>
            <a:endParaRPr lang="en-US" dirty="0"/>
          </a:p>
          <a:p>
            <a:pPr>
              <a:spcBef>
                <a:spcPts val="600"/>
              </a:spcBef>
            </a:pPr>
            <a:endParaRPr lang="en-US" dirty="0"/>
          </a:p>
          <a:p>
            <a:pPr>
              <a:spcBef>
                <a:spcPts val="600"/>
              </a:spcBef>
            </a:pPr>
            <a:endParaRPr lang="en-US" dirty="0"/>
          </a:p>
        </p:txBody>
      </p:sp>
      <p:sp>
        <p:nvSpPr>
          <p:cNvPr id="6" name="Footer Placeholder 5"/>
          <p:cNvSpPr>
            <a:spLocks noGrp="1"/>
          </p:cNvSpPr>
          <p:nvPr>
            <p:ph type="ftr" sz="quarter" idx="11"/>
          </p:nvPr>
        </p:nvSpPr>
        <p:spPr/>
        <p:txBody>
          <a:bodyPr/>
          <a:lstStyle/>
          <a:p>
            <a:pPr>
              <a:defRPr/>
            </a:pPr>
            <a:r>
              <a:rPr lang="en-US"/>
              <a:t>Program Correctness (07)</a:t>
            </a:r>
            <a:endParaRPr lang="en-US" dirty="0"/>
          </a:p>
        </p:txBody>
      </p:sp>
      <p:sp>
        <p:nvSpPr>
          <p:cNvPr id="7" name="Slide Number Placeholder 6"/>
          <p:cNvSpPr>
            <a:spLocks noGrp="1"/>
          </p:cNvSpPr>
          <p:nvPr>
            <p:ph type="sldNum" sz="quarter" idx="12"/>
          </p:nvPr>
        </p:nvSpPr>
        <p:spPr/>
        <p:txBody>
          <a:bodyPr/>
          <a:lstStyle/>
          <a:p>
            <a:pPr>
              <a:defRPr/>
            </a:pPr>
            <a:fld id="{0D7B5496-982B-480A-8085-B08F2CA91C21}" type="slidenum">
              <a:rPr lang="en-US" smtClean="0"/>
              <a:pPr>
                <a:defRPr/>
              </a:pPr>
              <a:t>19</a:t>
            </a:fld>
            <a:endParaRPr lang="en-US" dirty="0"/>
          </a:p>
        </p:txBody>
      </p:sp>
    </p:spTree>
    <p:extLst>
      <p:ext uri="{BB962C8B-B14F-4D97-AF65-F5344CB8AC3E}">
        <p14:creationId xmlns:p14="http://schemas.microsoft.com/office/powerpoint/2010/main" val="69116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Tip #07</a:t>
            </a:r>
            <a:r>
              <a:rPr lang="en-US" dirty="0"/>
              <a:t>: The Rule of Seven</a:t>
            </a:r>
          </a:p>
        </p:txBody>
      </p:sp>
      <p:sp>
        <p:nvSpPr>
          <p:cNvPr id="3" name="Content Placeholder 2"/>
          <p:cNvSpPr>
            <a:spLocks noGrp="1"/>
          </p:cNvSpPr>
          <p:nvPr>
            <p:ph idx="1"/>
          </p:nvPr>
        </p:nvSpPr>
        <p:spPr>
          <a:xfrm>
            <a:off x="546410" y="1326994"/>
            <a:ext cx="9978067" cy="5360849"/>
          </a:xfrm>
        </p:spPr>
        <p:txBody>
          <a:bodyPr/>
          <a:lstStyle/>
          <a:p>
            <a:pPr>
              <a:buSzPct val="100000"/>
            </a:pPr>
            <a:r>
              <a:rPr lang="en-US" sz="2000" dirty="0"/>
              <a:t>There is a rule of nature commonly known as the </a:t>
            </a:r>
            <a:r>
              <a:rPr lang="en-US" sz="2000" b="1" dirty="0">
                <a:solidFill>
                  <a:srgbClr val="FF0000"/>
                </a:solidFill>
              </a:rPr>
              <a:t>'Rule of Seven</a:t>
            </a:r>
            <a:r>
              <a:rPr lang="en-US" sz="2000" dirty="0"/>
              <a:t>'.</a:t>
            </a:r>
          </a:p>
          <a:p>
            <a:pPr lvl="1">
              <a:buSzPct val="100000"/>
            </a:pPr>
            <a:r>
              <a:rPr lang="en-US" sz="1600" dirty="0"/>
              <a:t>The number of information chunks that short-term memory can comfortably handle.</a:t>
            </a:r>
          </a:p>
          <a:p>
            <a:pPr lvl="1">
              <a:buSzPct val="100000"/>
            </a:pPr>
            <a:r>
              <a:rPr lang="en-US" sz="1600" dirty="0"/>
              <a:t>Grouping situations where control is optimized around the seven mark.</a:t>
            </a:r>
          </a:p>
          <a:p>
            <a:pPr lvl="2">
              <a:buSzPct val="100000"/>
            </a:pPr>
            <a:r>
              <a:rPr lang="en-US" sz="1400" dirty="0"/>
              <a:t>Grouping of leaves on plants,</a:t>
            </a:r>
          </a:p>
          <a:p>
            <a:pPr lvl="2">
              <a:buSzPct val="100000"/>
            </a:pPr>
            <a:r>
              <a:rPr lang="en-US" sz="1400" dirty="0"/>
              <a:t>Number of digits in a phone number,</a:t>
            </a:r>
          </a:p>
          <a:p>
            <a:pPr lvl="2">
              <a:buSzPct val="100000"/>
            </a:pPr>
            <a:r>
              <a:rPr lang="en-US" sz="1400" dirty="0"/>
              <a:t>Seven churches, seven angles, seven seals, seven deadly sins...</a:t>
            </a:r>
          </a:p>
          <a:p>
            <a:pPr>
              <a:buSzPct val="100000"/>
            </a:pPr>
            <a:r>
              <a:rPr lang="en-US" sz="2000" dirty="0"/>
              <a:t>A simple application of the rule of seven in programming is</a:t>
            </a:r>
          </a:p>
          <a:p>
            <a:pPr lvl="1">
              <a:buSzPct val="100000"/>
            </a:pPr>
            <a:r>
              <a:rPr lang="en-US" sz="1600" dirty="0"/>
              <a:t>Functions with up to seven chunks of code, each containing seven statements.</a:t>
            </a:r>
          </a:p>
          <a:p>
            <a:pPr lvl="1">
              <a:buSzPct val="100000"/>
            </a:pPr>
            <a:r>
              <a:rPr lang="en-US" sz="1600" dirty="0"/>
              <a:t>Results a </a:t>
            </a:r>
            <a:r>
              <a:rPr lang="en-US" sz="1600" b="1" dirty="0"/>
              <a:t>reasonable function size of around 49 lines</a:t>
            </a:r>
            <a:r>
              <a:rPr lang="en-US" sz="1600" dirty="0"/>
              <a:t>.</a:t>
            </a:r>
          </a:p>
          <a:p>
            <a:pPr>
              <a:buSzPct val="100000"/>
            </a:pPr>
            <a:r>
              <a:rPr lang="en-US" sz="2000" dirty="0"/>
              <a:t>The actual grouping count in many situations is actually rather inexact, and an extension to this rule is 'seven, plus or minus two'.</a:t>
            </a:r>
          </a:p>
          <a:p>
            <a:pPr lvl="1">
              <a:buSzPct val="100000"/>
            </a:pPr>
            <a:r>
              <a:rPr lang="en-US" sz="1600" dirty="0"/>
              <a:t>Thus, if the size of a group is steadily increasing, when it gets to ten it can be broken into two independent groups of five, each of which now fits back into the bottom end of the five to nine range.</a:t>
            </a:r>
          </a:p>
          <a:p>
            <a:pPr>
              <a:buSzPct val="100000"/>
            </a:pPr>
            <a:r>
              <a:rPr lang="en-US" sz="2000" dirty="0"/>
              <a:t>Applying this rule of seven extension to the reasonable function size example gives a </a:t>
            </a:r>
            <a:r>
              <a:rPr lang="en-US" sz="2000" b="1" dirty="0">
                <a:solidFill>
                  <a:srgbClr val="FF0000"/>
                </a:solidFill>
              </a:rPr>
              <a:t>function size range of between 25 and 100 lines</a:t>
            </a:r>
            <a:r>
              <a:rPr lang="en-US" sz="2000" dirty="0"/>
              <a:t>.</a:t>
            </a:r>
          </a:p>
        </p:txBody>
      </p:sp>
      <p:sp>
        <p:nvSpPr>
          <p:cNvPr id="6" name="Footer Placeholder 5"/>
          <p:cNvSpPr>
            <a:spLocks noGrp="1"/>
          </p:cNvSpPr>
          <p:nvPr>
            <p:ph type="ftr" sz="quarter" idx="11"/>
          </p:nvPr>
        </p:nvSpPr>
        <p:spPr/>
        <p:txBody>
          <a:bodyPr/>
          <a:lstStyle/>
          <a:p>
            <a:pPr>
              <a:defRPr/>
            </a:pPr>
            <a:r>
              <a:rPr lang="en-US"/>
              <a:t>Program Correctness (07)</a:t>
            </a:r>
            <a:endParaRPr lang="en-US" dirty="0"/>
          </a:p>
        </p:txBody>
      </p:sp>
      <p:sp>
        <p:nvSpPr>
          <p:cNvPr id="7" name="Slide Number Placeholder 6"/>
          <p:cNvSpPr>
            <a:spLocks noGrp="1"/>
          </p:cNvSpPr>
          <p:nvPr>
            <p:ph type="sldNum" sz="quarter" idx="12"/>
          </p:nvPr>
        </p:nvSpPr>
        <p:spPr/>
        <p:txBody>
          <a:bodyPr/>
          <a:lstStyle/>
          <a:p>
            <a:pPr>
              <a:defRPr/>
            </a:pPr>
            <a:fld id="{0D7B5496-982B-480A-8085-B08F2CA91C21}" type="slidenum">
              <a:rPr lang="en-US" smtClean="0"/>
              <a:pPr>
                <a:defRPr/>
              </a:pPr>
              <a:t>2</a:t>
            </a:fld>
            <a:endParaRPr lang="en-US" dirty="0"/>
          </a:p>
        </p:txBody>
      </p:sp>
    </p:spTree>
    <p:extLst>
      <p:ext uri="{BB962C8B-B14F-4D97-AF65-F5344CB8AC3E}">
        <p14:creationId xmlns:p14="http://schemas.microsoft.com/office/powerpoint/2010/main" val="100164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B7D25-6784-4D0B-9F14-DB88B19E92D3}"/>
              </a:ext>
            </a:extLst>
          </p:cNvPr>
          <p:cNvSpPr>
            <a:spLocks noGrp="1"/>
          </p:cNvSpPr>
          <p:nvPr>
            <p:ph type="title"/>
          </p:nvPr>
        </p:nvSpPr>
        <p:spPr/>
        <p:txBody>
          <a:bodyPr/>
          <a:lstStyle/>
          <a:p>
            <a:r>
              <a:rPr lang="en-US" dirty="0"/>
              <a:t>When To Use try-catch Blocks</a:t>
            </a:r>
          </a:p>
        </p:txBody>
      </p:sp>
      <p:sp>
        <p:nvSpPr>
          <p:cNvPr id="3" name="Content Placeholder 2">
            <a:extLst>
              <a:ext uri="{FF2B5EF4-FFF2-40B4-BE49-F238E27FC236}">
                <a16:creationId xmlns:a16="http://schemas.microsoft.com/office/drawing/2014/main" id="{6CE32127-8D0E-4D62-B2E1-69699A05BAF3}"/>
              </a:ext>
            </a:extLst>
          </p:cNvPr>
          <p:cNvSpPr>
            <a:spLocks noGrp="1"/>
          </p:cNvSpPr>
          <p:nvPr>
            <p:ph sz="quarter" idx="1"/>
          </p:nvPr>
        </p:nvSpPr>
        <p:spPr>
          <a:xfrm>
            <a:off x="557561" y="1277644"/>
            <a:ext cx="9978067" cy="5410200"/>
          </a:xfrm>
        </p:spPr>
        <p:txBody>
          <a:bodyPr/>
          <a:lstStyle/>
          <a:p>
            <a:r>
              <a:rPr lang="en-US" sz="2000" dirty="0"/>
              <a:t>When an error event happens routinely and could be considered part of normal execution, handle without throwing exceptions.</a:t>
            </a:r>
          </a:p>
          <a:p>
            <a:r>
              <a:rPr lang="en-US" sz="2000" dirty="0"/>
              <a:t>Use try-catch blocks</a:t>
            </a:r>
          </a:p>
          <a:p>
            <a:pPr lvl="1"/>
            <a:r>
              <a:rPr lang="en-US" sz="1800" dirty="0"/>
              <a:t>Around code that can potentially (and unexpectedly) generate an exception.</a:t>
            </a:r>
          </a:p>
          <a:p>
            <a:pPr lvl="1"/>
            <a:r>
              <a:rPr lang="en-US" sz="1800" dirty="0"/>
              <a:t>Prevent and recover from application crashes.</a:t>
            </a:r>
          </a:p>
          <a:p>
            <a:pPr lvl="1"/>
            <a:r>
              <a:rPr lang="en-US" sz="1800" dirty="0"/>
              <a:t>Throw an exception when your program can identify an </a:t>
            </a:r>
            <a:r>
              <a:rPr lang="en-US" sz="1800" i="1" dirty="0"/>
              <a:t>external</a:t>
            </a:r>
            <a:r>
              <a:rPr lang="en-US" sz="1800" dirty="0"/>
              <a:t> problem that prevents execution.</a:t>
            </a:r>
          </a:p>
          <a:p>
            <a:pPr lvl="1"/>
            <a:r>
              <a:rPr lang="en-US" sz="1800" dirty="0"/>
              <a:t>Compared to error reporting via return-codes and if statements, using try / catch / throw is likely to result in code</a:t>
            </a:r>
          </a:p>
          <a:p>
            <a:pPr lvl="2"/>
            <a:r>
              <a:rPr lang="en-US" sz="1600" dirty="0"/>
              <a:t>that has fewer bugs,</a:t>
            </a:r>
          </a:p>
          <a:p>
            <a:pPr lvl="2"/>
            <a:r>
              <a:rPr lang="en-US" sz="1600" dirty="0"/>
              <a:t>is less expensive to develop,</a:t>
            </a:r>
          </a:p>
          <a:p>
            <a:pPr lvl="2"/>
            <a:r>
              <a:rPr lang="en-US" sz="1600" dirty="0"/>
              <a:t>and has faster time-to-market.</a:t>
            </a:r>
          </a:p>
          <a:p>
            <a:r>
              <a:rPr lang="en-US" sz="2000" dirty="0"/>
              <a:t>Constructors and Destructors</a:t>
            </a:r>
          </a:p>
          <a:p>
            <a:pPr lvl="1"/>
            <a:r>
              <a:rPr lang="en-US" sz="1600" dirty="0"/>
              <a:t>DO: Constructors don't have a return type, so it's not possible to use return codes, therefore throw an exception.</a:t>
            </a:r>
          </a:p>
          <a:p>
            <a:pPr lvl="1"/>
            <a:r>
              <a:rPr lang="en-US" sz="1600" dirty="0"/>
              <a:t>DON'T: Destructors should never throw an exception because of stack unwinding.</a:t>
            </a:r>
          </a:p>
        </p:txBody>
      </p:sp>
      <p:sp>
        <p:nvSpPr>
          <p:cNvPr id="4" name="Footer Placeholder 3">
            <a:extLst>
              <a:ext uri="{FF2B5EF4-FFF2-40B4-BE49-F238E27FC236}">
                <a16:creationId xmlns:a16="http://schemas.microsoft.com/office/drawing/2014/main" id="{8ED9FD4C-8FCF-4670-BA10-2376D3EBC26E}"/>
              </a:ext>
            </a:extLst>
          </p:cNvPr>
          <p:cNvSpPr>
            <a:spLocks noGrp="1"/>
          </p:cNvSpPr>
          <p:nvPr>
            <p:ph type="ftr" sz="quarter" idx="11"/>
          </p:nvPr>
        </p:nvSpPr>
        <p:spPr/>
        <p:txBody>
          <a:bodyPr/>
          <a:lstStyle/>
          <a:p>
            <a:pPr>
              <a:defRPr/>
            </a:pPr>
            <a:r>
              <a:rPr lang="en-US"/>
              <a:t>Program Correctness (07)</a:t>
            </a:r>
            <a:endParaRPr lang="en-US" dirty="0"/>
          </a:p>
        </p:txBody>
      </p:sp>
      <p:sp>
        <p:nvSpPr>
          <p:cNvPr id="5" name="Slide Number Placeholder 4">
            <a:extLst>
              <a:ext uri="{FF2B5EF4-FFF2-40B4-BE49-F238E27FC236}">
                <a16:creationId xmlns:a16="http://schemas.microsoft.com/office/drawing/2014/main" id="{B5932612-FD16-48C6-B20E-8302D5FEE88C}"/>
              </a:ext>
            </a:extLst>
          </p:cNvPr>
          <p:cNvSpPr>
            <a:spLocks noGrp="1"/>
          </p:cNvSpPr>
          <p:nvPr>
            <p:ph type="sldNum" sz="quarter" idx="12"/>
          </p:nvPr>
        </p:nvSpPr>
        <p:spPr/>
        <p:txBody>
          <a:bodyPr/>
          <a:lstStyle/>
          <a:p>
            <a:pPr>
              <a:defRPr/>
            </a:pPr>
            <a:fld id="{0D7B5496-982B-480A-8085-B08F2CA91C21}" type="slidenum">
              <a:rPr lang="en-US" smtClean="0"/>
              <a:pPr>
                <a:defRPr/>
              </a:pPr>
              <a:t>20</a:t>
            </a:fld>
            <a:endParaRPr lang="en-US" dirty="0"/>
          </a:p>
        </p:txBody>
      </p:sp>
    </p:spTree>
    <p:extLst>
      <p:ext uri="{BB962C8B-B14F-4D97-AF65-F5344CB8AC3E}">
        <p14:creationId xmlns:p14="http://schemas.microsoft.com/office/powerpoint/2010/main" val="55923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2.3, pgs. 148-159</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2.3 Testing Programs</a:t>
            </a:r>
          </a:p>
          <a:p>
            <a:pPr algn="ctr"/>
            <a:r>
              <a:rPr lang="en-US" sz="2000" dirty="0"/>
              <a:t>Structured Walkthroughs</a:t>
            </a:r>
          </a:p>
          <a:p>
            <a:pPr algn="ctr">
              <a:spcBef>
                <a:spcPts val="0"/>
              </a:spcBef>
            </a:pPr>
            <a:r>
              <a:rPr lang="en-US" sz="2000" dirty="0"/>
              <a:t>Levels and Types of Testing</a:t>
            </a:r>
          </a:p>
          <a:p>
            <a:pPr algn="ctr">
              <a:spcBef>
                <a:spcPts val="0"/>
              </a:spcBef>
            </a:pPr>
            <a:r>
              <a:rPr lang="en-US" sz="2000" dirty="0"/>
              <a:t>Preparations for Testing</a:t>
            </a:r>
          </a:p>
          <a:p>
            <a:pPr algn="ctr">
              <a:spcBef>
                <a:spcPts val="0"/>
              </a:spcBef>
            </a:pPr>
            <a:r>
              <a:rPr lang="en-US" sz="2000" dirty="0"/>
              <a:t>Testing Tips for Program Systems</a:t>
            </a:r>
          </a:p>
          <a:p>
            <a:pPr algn="ctr">
              <a:spcBef>
                <a:spcPts val="0"/>
              </a:spcBef>
            </a:pPr>
            <a:r>
              <a:rPr lang="en-US" sz="2000" dirty="0"/>
              <a:t>Developing the Test Data</a:t>
            </a:r>
          </a:p>
          <a:p>
            <a:pPr algn="ctr">
              <a:spcBef>
                <a:spcPts val="0"/>
              </a:spcBef>
            </a:pPr>
            <a:r>
              <a:rPr lang="en-US" sz="2000" dirty="0"/>
              <a:t>Testing Boundary Conditions</a:t>
            </a:r>
          </a:p>
          <a:p>
            <a:pPr algn="ctr">
              <a:spcBef>
                <a:spcPts val="0"/>
              </a:spcBef>
            </a:pPr>
            <a:r>
              <a:rPr lang="en-US" sz="2000" dirty="0"/>
              <a:t>Who Does the Testing?</a:t>
            </a:r>
          </a:p>
          <a:p>
            <a:pPr algn="ctr">
              <a:spcBef>
                <a:spcPts val="0"/>
              </a:spcBef>
            </a:pPr>
            <a:r>
              <a:rPr lang="en-US" sz="2000" dirty="0"/>
              <a:t>Stubs</a:t>
            </a:r>
          </a:p>
          <a:p>
            <a:pPr algn="ctr">
              <a:spcBef>
                <a:spcPts val="0"/>
              </a:spcBef>
            </a:pPr>
            <a:r>
              <a:rPr lang="en-US" sz="2000" dirty="0"/>
              <a:t>Drivers</a:t>
            </a:r>
          </a:p>
          <a:p>
            <a:pPr algn="ctr">
              <a:spcBef>
                <a:spcPts val="0"/>
              </a:spcBef>
            </a:pPr>
            <a:r>
              <a:rPr lang="en-US" sz="2000" dirty="0"/>
              <a:t>Testing a Class</a:t>
            </a:r>
          </a:p>
          <a:p>
            <a:pPr algn="ctr">
              <a:spcBef>
                <a:spcPts val="0"/>
              </a:spcBef>
            </a:pPr>
            <a:r>
              <a:rPr lang="en-US" sz="2000" dirty="0"/>
              <a:t>Using a Test Framework</a:t>
            </a:r>
          </a:p>
          <a:p>
            <a:pPr algn="ctr">
              <a:spcBef>
                <a:spcPts val="0"/>
              </a:spcBef>
            </a:pPr>
            <a:r>
              <a:rPr lang="en-US" sz="2000" dirty="0"/>
              <a:t>Regression Testing</a:t>
            </a:r>
          </a:p>
          <a:p>
            <a:pPr algn="ctr">
              <a:spcBef>
                <a:spcPts val="0"/>
              </a:spcBef>
            </a:pPr>
            <a:r>
              <a:rPr lang="en-US" sz="2000" dirty="0"/>
              <a:t>Integration Testing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1716974"/>
            <a:ext cx="2357252" cy="2357252"/>
          </a:xfrm>
          <a:prstGeom prst="rect">
            <a:avLst/>
          </a:prstGeom>
        </p:spPr>
      </p:pic>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21</a:t>
            </a:fld>
            <a:endParaRPr lang="en-US" dirty="0"/>
          </a:p>
        </p:txBody>
      </p:sp>
    </p:spTree>
    <p:extLst>
      <p:ext uri="{BB962C8B-B14F-4D97-AF65-F5344CB8AC3E}">
        <p14:creationId xmlns:p14="http://schemas.microsoft.com/office/powerpoint/2010/main" val="141093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Programs</a:t>
            </a:r>
          </a:p>
        </p:txBody>
      </p:sp>
      <p:sp>
        <p:nvSpPr>
          <p:cNvPr id="3" name="Content Placeholder 2"/>
          <p:cNvSpPr>
            <a:spLocks noGrp="1"/>
          </p:cNvSpPr>
          <p:nvPr>
            <p:ph sz="quarter" idx="1"/>
          </p:nvPr>
        </p:nvSpPr>
        <p:spPr/>
        <p:txBody>
          <a:bodyPr/>
          <a:lstStyle/>
          <a:p>
            <a:pPr>
              <a:spcBef>
                <a:spcPts val="600"/>
              </a:spcBef>
            </a:pPr>
            <a:r>
              <a:rPr lang="en-US" dirty="0"/>
              <a:t>Even after all syntax and run-time errors are removed and a program executes through to normal completion, there is a possibly that undetected logic errors exist.</a:t>
            </a:r>
          </a:p>
          <a:p>
            <a:pPr>
              <a:spcBef>
                <a:spcPts val="600"/>
              </a:spcBef>
            </a:pPr>
            <a:r>
              <a:rPr lang="en-US" dirty="0"/>
              <a:t>The "best" kind of logic error is one that occurs in an area of the program that always runs.</a:t>
            </a:r>
          </a:p>
          <a:p>
            <a:pPr>
              <a:spcBef>
                <a:spcPts val="600"/>
              </a:spcBef>
            </a:pPr>
            <a:r>
              <a:rPr lang="en-US" dirty="0"/>
              <a:t>The "worst" kind of logic error is in an obscure part of the code that is executed infrequently.</a:t>
            </a:r>
          </a:p>
          <a:p>
            <a:pPr>
              <a:spcBef>
                <a:spcPts val="600"/>
              </a:spcBef>
            </a:pPr>
            <a:r>
              <a:rPr lang="en-US" dirty="0"/>
              <a:t>Testing Techniques:</a:t>
            </a:r>
          </a:p>
          <a:p>
            <a:pPr lvl="1">
              <a:spcBef>
                <a:spcPts val="600"/>
              </a:spcBef>
            </a:pPr>
            <a:r>
              <a:rPr lang="en-US" dirty="0"/>
              <a:t>Structured walkthroughs.</a:t>
            </a:r>
          </a:p>
          <a:p>
            <a:pPr lvl="1">
              <a:spcBef>
                <a:spcPts val="600"/>
              </a:spcBef>
            </a:pPr>
            <a:r>
              <a:rPr lang="en-US" dirty="0"/>
              <a:t>Testing at various levels.</a:t>
            </a:r>
          </a:p>
          <a:p>
            <a:pPr lvl="1">
              <a:spcBef>
                <a:spcPts val="600"/>
              </a:spcBef>
            </a:pPr>
            <a:r>
              <a:rPr lang="en-US" dirty="0" err="1"/>
              <a:t>Blackbox</a:t>
            </a:r>
            <a:r>
              <a:rPr lang="en-US" dirty="0"/>
              <a:t> / </a:t>
            </a:r>
            <a:r>
              <a:rPr lang="en-US" dirty="0" err="1"/>
              <a:t>whitebox</a:t>
            </a:r>
            <a:r>
              <a:rPr lang="en-US" dirty="0"/>
              <a:t> testing.</a:t>
            </a:r>
          </a:p>
          <a:p>
            <a:pPr lvl="1">
              <a:spcBef>
                <a:spcPts val="600"/>
              </a:spcBef>
            </a:pPr>
            <a:r>
              <a:rPr lang="en-US" dirty="0"/>
              <a:t>Test boundary conditions.</a:t>
            </a:r>
          </a:p>
          <a:p>
            <a:pPr lvl="1">
              <a:spcBef>
                <a:spcPts val="600"/>
              </a:spcBef>
            </a:pPr>
            <a:r>
              <a:rPr lang="en-US" dirty="0"/>
              <a:t>Regression testing.</a:t>
            </a:r>
          </a:p>
          <a:p>
            <a:pPr>
              <a:spcBef>
                <a:spcPts val="600"/>
              </a:spcBef>
            </a:pPr>
            <a:endParaRPr lang="en-US" dirty="0"/>
          </a:p>
        </p:txBody>
      </p:sp>
      <p:sp>
        <p:nvSpPr>
          <p:cNvPr id="4" name="Footer Placeholder 3"/>
          <p:cNvSpPr>
            <a:spLocks noGrp="1"/>
          </p:cNvSpPr>
          <p:nvPr>
            <p:ph type="ftr" sz="quarter" idx="11"/>
          </p:nvPr>
        </p:nvSpPr>
        <p:spPr/>
        <p:txBody>
          <a:bodyPr/>
          <a:lstStyle/>
          <a:p>
            <a:pPr>
              <a:defRPr/>
            </a:pPr>
            <a:r>
              <a:rPr lang="en-US"/>
              <a:t>Program Correctness (07)</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22</a:t>
            </a:fld>
            <a:endParaRPr lang="en-US" dirty="0"/>
          </a:p>
        </p:txBody>
      </p:sp>
    </p:spTree>
    <p:extLst>
      <p:ext uri="{BB962C8B-B14F-4D97-AF65-F5344CB8AC3E}">
        <p14:creationId xmlns:p14="http://schemas.microsoft.com/office/powerpoint/2010/main" val="72237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8D06-7E2C-47F9-A7EC-1ABF6E97C50E}"/>
              </a:ext>
            </a:extLst>
          </p:cNvPr>
          <p:cNvSpPr>
            <a:spLocks noGrp="1"/>
          </p:cNvSpPr>
          <p:nvPr>
            <p:ph type="title"/>
          </p:nvPr>
        </p:nvSpPr>
        <p:spPr/>
        <p:txBody>
          <a:bodyPr/>
          <a:lstStyle/>
          <a:p>
            <a:r>
              <a:rPr lang="en-US" dirty="0"/>
              <a:t>Regression Testing</a:t>
            </a:r>
          </a:p>
        </p:txBody>
      </p:sp>
      <p:sp>
        <p:nvSpPr>
          <p:cNvPr id="3" name="Content Placeholder 2">
            <a:extLst>
              <a:ext uri="{FF2B5EF4-FFF2-40B4-BE49-F238E27FC236}">
                <a16:creationId xmlns:a16="http://schemas.microsoft.com/office/drawing/2014/main" id="{3DBFE684-7F32-4A66-8D2F-277FA65B2F60}"/>
              </a:ext>
            </a:extLst>
          </p:cNvPr>
          <p:cNvSpPr>
            <a:spLocks noGrp="1"/>
          </p:cNvSpPr>
          <p:nvPr>
            <p:ph sz="quarter" idx="1"/>
          </p:nvPr>
        </p:nvSpPr>
        <p:spPr/>
        <p:txBody>
          <a:bodyPr/>
          <a:lstStyle/>
          <a:p>
            <a:r>
              <a:rPr lang="en-US" dirty="0"/>
              <a:t>Regression testing is re-running functional and non-functional tests to ensure that previously developed and tested software still performs after a change.</a:t>
            </a:r>
          </a:p>
          <a:p>
            <a:pPr lvl="1"/>
            <a:r>
              <a:rPr lang="en-US" sz="1800" dirty="0"/>
              <a:t>Bug fixes</a:t>
            </a:r>
          </a:p>
          <a:p>
            <a:pPr lvl="1">
              <a:spcBef>
                <a:spcPts val="0"/>
              </a:spcBef>
            </a:pPr>
            <a:r>
              <a:rPr lang="en-US" sz="1800" dirty="0"/>
              <a:t>Software enhancements</a:t>
            </a:r>
          </a:p>
          <a:p>
            <a:pPr lvl="1">
              <a:spcBef>
                <a:spcPts val="0"/>
              </a:spcBef>
            </a:pPr>
            <a:r>
              <a:rPr lang="en-US" sz="1800" dirty="0"/>
              <a:t>Configuration changes</a:t>
            </a:r>
          </a:p>
          <a:p>
            <a:pPr lvl="1">
              <a:spcBef>
                <a:spcPts val="0"/>
              </a:spcBef>
            </a:pPr>
            <a:r>
              <a:rPr lang="en-US" sz="1800" dirty="0"/>
              <a:t>Electronic component changes.</a:t>
            </a:r>
          </a:p>
          <a:p>
            <a:r>
              <a:rPr lang="en-US" dirty="0"/>
              <a:t>As software is updated or changed, or reused on a modified target, emergence of old/new faults is quite common.</a:t>
            </a:r>
          </a:p>
          <a:p>
            <a:pPr lvl="1"/>
            <a:r>
              <a:rPr lang="en-US" sz="1800" dirty="0"/>
              <a:t>A fix gets lost through poor revision control practices.</a:t>
            </a:r>
          </a:p>
          <a:p>
            <a:pPr lvl="1">
              <a:spcBef>
                <a:spcPts val="0"/>
              </a:spcBef>
            </a:pPr>
            <a:r>
              <a:rPr lang="en-US" sz="1800" dirty="0"/>
              <a:t>A fix for a problem will be "fragile" - narrow vs. general case.</a:t>
            </a:r>
          </a:p>
          <a:p>
            <a:pPr lvl="1">
              <a:spcBef>
                <a:spcPts val="0"/>
              </a:spcBef>
            </a:pPr>
            <a:r>
              <a:rPr lang="en-US" sz="1800" dirty="0"/>
              <a:t>A fix in one area inadvertently causes a software bug in another area.</a:t>
            </a:r>
          </a:p>
          <a:p>
            <a:pPr lvl="1">
              <a:spcBef>
                <a:spcPts val="0"/>
              </a:spcBef>
            </a:pPr>
            <a:r>
              <a:rPr lang="en-US" sz="1800" dirty="0"/>
              <a:t>Some feature redesign makes the same mistakes that were made in the original implementation of the feature. </a:t>
            </a:r>
          </a:p>
          <a:p>
            <a:r>
              <a:rPr lang="en-US" dirty="0"/>
              <a:t>It is considered good coding practice, when a bug is located and fixed, to record a test that exposes the bug and re-run that test regularly after subsequent changes to the program.</a:t>
            </a:r>
          </a:p>
        </p:txBody>
      </p:sp>
      <p:sp>
        <p:nvSpPr>
          <p:cNvPr id="4" name="Footer Placeholder 3">
            <a:extLst>
              <a:ext uri="{FF2B5EF4-FFF2-40B4-BE49-F238E27FC236}">
                <a16:creationId xmlns:a16="http://schemas.microsoft.com/office/drawing/2014/main" id="{ADA53494-16F0-45A9-B060-47DE3485302F}"/>
              </a:ext>
            </a:extLst>
          </p:cNvPr>
          <p:cNvSpPr>
            <a:spLocks noGrp="1"/>
          </p:cNvSpPr>
          <p:nvPr>
            <p:ph type="ftr" sz="quarter" idx="11"/>
          </p:nvPr>
        </p:nvSpPr>
        <p:spPr/>
        <p:txBody>
          <a:bodyPr/>
          <a:lstStyle/>
          <a:p>
            <a:pPr>
              <a:defRPr/>
            </a:pPr>
            <a:r>
              <a:rPr lang="en-US"/>
              <a:t>Program Correctness (07)</a:t>
            </a:r>
            <a:endParaRPr lang="en-US" dirty="0"/>
          </a:p>
        </p:txBody>
      </p:sp>
      <p:sp>
        <p:nvSpPr>
          <p:cNvPr id="5" name="Slide Number Placeholder 4">
            <a:extLst>
              <a:ext uri="{FF2B5EF4-FFF2-40B4-BE49-F238E27FC236}">
                <a16:creationId xmlns:a16="http://schemas.microsoft.com/office/drawing/2014/main" id="{78AC4137-ECF7-4235-9007-E5B82B5F67A1}"/>
              </a:ext>
            </a:extLst>
          </p:cNvPr>
          <p:cNvSpPr>
            <a:spLocks noGrp="1"/>
          </p:cNvSpPr>
          <p:nvPr>
            <p:ph type="sldNum" sz="quarter" idx="12"/>
          </p:nvPr>
        </p:nvSpPr>
        <p:spPr/>
        <p:txBody>
          <a:bodyPr/>
          <a:lstStyle/>
          <a:p>
            <a:pPr>
              <a:defRPr/>
            </a:pPr>
            <a:fld id="{0D7B5496-982B-480A-8085-B08F2CA91C21}" type="slidenum">
              <a:rPr lang="en-US" smtClean="0"/>
              <a:pPr>
                <a:defRPr/>
              </a:pPr>
              <a:t>23</a:t>
            </a:fld>
            <a:endParaRPr lang="en-US" dirty="0"/>
          </a:p>
        </p:txBody>
      </p:sp>
    </p:spTree>
    <p:extLst>
      <p:ext uri="{BB962C8B-B14F-4D97-AF65-F5344CB8AC3E}">
        <p14:creationId xmlns:p14="http://schemas.microsoft.com/office/powerpoint/2010/main" val="426508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D5C5-BB79-49E0-8B03-973035C7EED9}"/>
              </a:ext>
            </a:extLst>
          </p:cNvPr>
          <p:cNvSpPr>
            <a:spLocks noGrp="1"/>
          </p:cNvSpPr>
          <p:nvPr>
            <p:ph type="title"/>
          </p:nvPr>
        </p:nvSpPr>
        <p:spPr/>
        <p:txBody>
          <a:bodyPr/>
          <a:lstStyle/>
          <a:p>
            <a:r>
              <a:rPr lang="en-US" dirty="0"/>
              <a:t>Follow-up Questions...</a:t>
            </a:r>
          </a:p>
        </p:txBody>
      </p:sp>
      <p:sp>
        <p:nvSpPr>
          <p:cNvPr id="3" name="Content Placeholder 2">
            <a:extLst>
              <a:ext uri="{FF2B5EF4-FFF2-40B4-BE49-F238E27FC236}">
                <a16:creationId xmlns:a16="http://schemas.microsoft.com/office/drawing/2014/main" id="{DB618354-169F-4D29-B8EF-27A98EE256C9}"/>
              </a:ext>
            </a:extLst>
          </p:cNvPr>
          <p:cNvSpPr>
            <a:spLocks noGrp="1"/>
          </p:cNvSpPr>
          <p:nvPr>
            <p:ph sz="quarter" idx="1"/>
          </p:nvPr>
        </p:nvSpPr>
        <p:spPr>
          <a:xfrm>
            <a:off x="640080" y="1295402"/>
            <a:ext cx="9980296" cy="4653778"/>
          </a:xfrm>
        </p:spPr>
        <p:txBody>
          <a:bodyPr/>
          <a:lstStyle/>
          <a:p>
            <a:pPr>
              <a:spcBef>
                <a:spcPts val="0"/>
              </a:spcBef>
              <a:spcAft>
                <a:spcPts val="0"/>
              </a:spcAft>
            </a:pPr>
            <a:r>
              <a:rPr lang="en-US" dirty="0"/>
              <a:t>When is the use of a try-catch blocks appropriate?</a:t>
            </a:r>
          </a:p>
          <a:p>
            <a:pPr marL="0" indent="0">
              <a:spcBef>
                <a:spcPts val="0"/>
              </a:spcBef>
              <a:spcAft>
                <a:spcPts val="0"/>
              </a:spcAft>
              <a:buNone/>
            </a:pPr>
            <a:endParaRPr lang="en-US" dirty="0"/>
          </a:p>
          <a:p>
            <a:pPr marL="0" indent="0">
              <a:spcBef>
                <a:spcPts val="0"/>
              </a:spcBef>
              <a:spcAft>
                <a:spcPts val="0"/>
              </a:spcAft>
              <a:buNone/>
            </a:pPr>
            <a:endParaRPr lang="en-US" dirty="0"/>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endParaRPr lang="en-US" sz="800" dirty="0"/>
          </a:p>
          <a:p>
            <a:pPr>
              <a:spcBef>
                <a:spcPts val="0"/>
              </a:spcBef>
              <a:spcAft>
                <a:spcPts val="0"/>
              </a:spcAft>
            </a:pPr>
            <a:r>
              <a:rPr lang="en-US" dirty="0"/>
              <a:t>What are some of the common testing techniques used to find and remove logic errors?</a:t>
            </a:r>
          </a:p>
          <a:p>
            <a:pPr marL="0" indent="0">
              <a:spcBef>
                <a:spcPts val="0"/>
              </a:spcBef>
              <a:spcAft>
                <a:spcPts val="0"/>
              </a:spcAft>
              <a:buNone/>
            </a:pPr>
            <a:endParaRPr lang="en-US" dirty="0"/>
          </a:p>
          <a:p>
            <a:pPr marL="0" indent="0">
              <a:spcBef>
                <a:spcPts val="0"/>
              </a:spcBef>
              <a:spcAft>
                <a:spcPts val="0"/>
              </a:spcAft>
              <a:buNone/>
            </a:pPr>
            <a:endParaRPr lang="en-US" dirty="0"/>
          </a:p>
          <a:p>
            <a:pPr marL="0" indent="0">
              <a:spcBef>
                <a:spcPts val="0"/>
              </a:spcBef>
              <a:spcAft>
                <a:spcPts val="0"/>
              </a:spcAft>
              <a:buNone/>
            </a:pPr>
            <a:endParaRPr lang="en-US" dirty="0"/>
          </a:p>
          <a:p>
            <a:pPr marL="0" indent="0">
              <a:spcBef>
                <a:spcPts val="0"/>
              </a:spcBef>
              <a:spcAft>
                <a:spcPts val="0"/>
              </a:spcAft>
              <a:buNone/>
            </a:pPr>
            <a:endParaRPr lang="en-US" dirty="0"/>
          </a:p>
          <a:p>
            <a:pPr>
              <a:spcBef>
                <a:spcPts val="0"/>
              </a:spcBef>
              <a:spcAft>
                <a:spcPts val="0"/>
              </a:spcAft>
            </a:pPr>
            <a:r>
              <a:rPr lang="en-US" dirty="0"/>
              <a:t>What is regression testing?</a:t>
            </a:r>
          </a:p>
        </p:txBody>
      </p:sp>
      <p:sp>
        <p:nvSpPr>
          <p:cNvPr id="4" name="Footer Placeholder 3">
            <a:extLst>
              <a:ext uri="{FF2B5EF4-FFF2-40B4-BE49-F238E27FC236}">
                <a16:creationId xmlns:a16="http://schemas.microsoft.com/office/drawing/2014/main" id="{DB5CC996-25C1-4D4C-90AE-29F0C2E6CF39}"/>
              </a:ext>
            </a:extLst>
          </p:cNvPr>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Program Correctness (08)</a:t>
            </a:r>
            <a:endParaRPr lang="en-US" dirty="0">
              <a:solidFill>
                <a:prstClr val="white"/>
              </a:solidFill>
              <a:latin typeface="Arial" charset="0"/>
            </a:endParaRPr>
          </a:p>
        </p:txBody>
      </p:sp>
      <p:sp>
        <p:nvSpPr>
          <p:cNvPr id="5" name="Slide Number Placeholder 4">
            <a:extLst>
              <a:ext uri="{FF2B5EF4-FFF2-40B4-BE49-F238E27FC236}">
                <a16:creationId xmlns:a16="http://schemas.microsoft.com/office/drawing/2014/main" id="{6CEBD031-7681-4608-922A-63119486B129}"/>
              </a:ext>
            </a:extLst>
          </p:cNvPr>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24</a:t>
            </a:fld>
            <a:endParaRPr lang="en-US" dirty="0">
              <a:latin typeface="Arial" charset="0"/>
            </a:endParaRPr>
          </a:p>
        </p:txBody>
      </p:sp>
      <p:sp>
        <p:nvSpPr>
          <p:cNvPr id="6" name="TextBox 5">
            <a:extLst>
              <a:ext uri="{FF2B5EF4-FFF2-40B4-BE49-F238E27FC236}">
                <a16:creationId xmlns:a16="http://schemas.microsoft.com/office/drawing/2014/main" id="{8275BD7D-335A-491E-9425-96D46B867DB0}"/>
              </a:ext>
            </a:extLst>
          </p:cNvPr>
          <p:cNvSpPr txBox="1"/>
          <p:nvPr/>
        </p:nvSpPr>
        <p:spPr>
          <a:xfrm>
            <a:off x="1025155" y="1741909"/>
            <a:ext cx="9633338" cy="2031325"/>
          </a:xfrm>
          <a:prstGeom prst="rect">
            <a:avLst/>
          </a:prstGeom>
          <a:noFill/>
        </p:spPr>
        <p:txBody>
          <a:bodyPr wrap="square" rtlCol="0">
            <a:spAutoFit/>
          </a:bodyPr>
          <a:lstStyle/>
          <a:p>
            <a:pPr fontAlgn="base">
              <a:spcBef>
                <a:spcPct val="0"/>
              </a:spcBef>
              <a:spcAft>
                <a:spcPct val="0"/>
              </a:spcAft>
              <a:defRPr/>
            </a:pPr>
            <a:r>
              <a:rPr lang="en-US" b="1" dirty="0">
                <a:solidFill>
                  <a:srgbClr val="FF0000"/>
                </a:solidFill>
                <a:latin typeface="Arial" charset="0"/>
                <a:cs typeface="Arial" charset="0"/>
                <a:sym typeface="Wingdings" panose="05000000000000000000" pitchFamily="2" charset="2"/>
              </a:rPr>
              <a:t>Yes No</a:t>
            </a:r>
          </a:p>
          <a:p>
            <a:pPr fontAlgn="base">
              <a:spcBef>
                <a:spcPct val="0"/>
              </a:spcBef>
              <a:spcAft>
                <a:spcPct val="0"/>
              </a:spcAft>
              <a:defRPr/>
            </a:pPr>
            <a:r>
              <a:rPr lang="en-US" b="1" dirty="0">
                <a:solidFill>
                  <a:srgbClr val="FF0000"/>
                </a:solidFill>
                <a:latin typeface="Arial" charset="0"/>
                <a:cs typeface="Arial" charset="0"/>
                <a:sym typeface="Wingdings" panose="05000000000000000000" pitchFamily="2" charset="2"/>
              </a:rPr>
              <a:t>          A</a:t>
            </a:r>
            <a:r>
              <a:rPr lang="en-US" b="1" dirty="0">
                <a:solidFill>
                  <a:srgbClr val="FF0000"/>
                </a:solidFill>
                <a:latin typeface="Arial" charset="0"/>
                <a:cs typeface="Arial" charset="0"/>
              </a:rPr>
              <a:t>n error event that happens routinely and is part of normal execution.</a:t>
            </a:r>
          </a:p>
          <a:p>
            <a:pPr fontAlgn="base">
              <a:spcBef>
                <a:spcPct val="0"/>
              </a:spcBef>
              <a:spcAft>
                <a:spcPct val="0"/>
              </a:spcAft>
              <a:defRPr/>
            </a:pPr>
            <a:r>
              <a:rPr lang="en-US" b="1" dirty="0">
                <a:solidFill>
                  <a:srgbClr val="FF0000"/>
                </a:solidFill>
                <a:latin typeface="Arial" charset="0"/>
                <a:cs typeface="Arial" charset="0"/>
                <a:sym typeface="Wingdings" panose="05000000000000000000" pitchFamily="2" charset="2"/>
              </a:rPr>
              <a:t>          Around code that can potentially (and unexpectedly) generate an exception.</a:t>
            </a:r>
          </a:p>
          <a:p>
            <a:pPr fontAlgn="base">
              <a:spcBef>
                <a:spcPct val="0"/>
              </a:spcBef>
              <a:spcAft>
                <a:spcPct val="0"/>
              </a:spcAft>
              <a:defRPr/>
            </a:pPr>
            <a:r>
              <a:rPr lang="en-US" b="1" dirty="0">
                <a:solidFill>
                  <a:srgbClr val="FF0000"/>
                </a:solidFill>
                <a:latin typeface="Arial" charset="0"/>
                <a:cs typeface="Arial" charset="0"/>
                <a:sym typeface="Wingdings" panose="05000000000000000000" pitchFamily="2" charset="2"/>
              </a:rPr>
              <a:t>          Prevent and recover from application crashes.</a:t>
            </a:r>
          </a:p>
          <a:p>
            <a:pPr fontAlgn="base">
              <a:spcBef>
                <a:spcPct val="0"/>
              </a:spcBef>
              <a:spcAft>
                <a:spcPct val="0"/>
              </a:spcAft>
              <a:defRPr/>
            </a:pPr>
            <a:r>
              <a:rPr lang="en-US" b="1" dirty="0">
                <a:solidFill>
                  <a:srgbClr val="FF0000"/>
                </a:solidFill>
                <a:latin typeface="Arial" charset="0"/>
                <a:cs typeface="Arial" charset="0"/>
                <a:sym typeface="Wingdings" panose="05000000000000000000" pitchFamily="2" charset="2"/>
              </a:rPr>
              <a:t>          When your program identifies an external problem that prevents execution.</a:t>
            </a:r>
          </a:p>
          <a:p>
            <a:pPr fontAlgn="base">
              <a:spcBef>
                <a:spcPct val="0"/>
              </a:spcBef>
              <a:spcAft>
                <a:spcPct val="0"/>
              </a:spcAft>
              <a:defRPr/>
            </a:pPr>
            <a:r>
              <a:rPr lang="en-US" b="1" dirty="0">
                <a:solidFill>
                  <a:srgbClr val="FF0000"/>
                </a:solidFill>
                <a:latin typeface="Arial" charset="0"/>
                <a:cs typeface="Arial" charset="0"/>
                <a:sym typeface="Wingdings" panose="05000000000000000000" pitchFamily="2" charset="2"/>
              </a:rPr>
              <a:t>          When a function doesn't have a return type (c</a:t>
            </a:r>
            <a:r>
              <a:rPr lang="en-US" b="1" dirty="0">
                <a:solidFill>
                  <a:srgbClr val="FF0000"/>
                </a:solidFill>
                <a:latin typeface="Arial" charset="0"/>
                <a:cs typeface="Arial" charset="0"/>
              </a:rPr>
              <a:t>onstructors).</a:t>
            </a:r>
          </a:p>
          <a:p>
            <a:pPr fontAlgn="base">
              <a:spcBef>
                <a:spcPct val="0"/>
              </a:spcBef>
              <a:spcAft>
                <a:spcPct val="0"/>
              </a:spcAft>
              <a:defRPr/>
            </a:pPr>
            <a:r>
              <a:rPr lang="en-US" b="1" dirty="0">
                <a:solidFill>
                  <a:srgbClr val="FF0000"/>
                </a:solidFill>
                <a:latin typeface="Arial" charset="0"/>
                <a:cs typeface="Arial" charset="0"/>
                <a:sym typeface="Wingdings" panose="05000000000000000000" pitchFamily="2" charset="2"/>
              </a:rPr>
              <a:t>          </a:t>
            </a:r>
            <a:r>
              <a:rPr lang="en-US" b="1" dirty="0">
                <a:solidFill>
                  <a:srgbClr val="FF0000"/>
                </a:solidFill>
                <a:latin typeface="Arial" charset="0"/>
                <a:cs typeface="Arial" charset="0"/>
              </a:rPr>
              <a:t>Destructor exceptions with stack unwinding.</a:t>
            </a:r>
          </a:p>
        </p:txBody>
      </p:sp>
      <p:sp>
        <p:nvSpPr>
          <p:cNvPr id="7" name="Rectangle 6">
            <a:extLst>
              <a:ext uri="{FF2B5EF4-FFF2-40B4-BE49-F238E27FC236}">
                <a16:creationId xmlns:a16="http://schemas.microsoft.com/office/drawing/2014/main" id="{8D01C75D-AC66-4A75-9CAC-4465F9557303}"/>
              </a:ext>
            </a:extLst>
          </p:cNvPr>
          <p:cNvSpPr/>
          <p:nvPr/>
        </p:nvSpPr>
        <p:spPr>
          <a:xfrm>
            <a:off x="2877944" y="4288798"/>
            <a:ext cx="8094856" cy="1477328"/>
          </a:xfrm>
          <a:prstGeom prst="rect">
            <a:avLst/>
          </a:prstGeom>
        </p:spPr>
        <p:txBody>
          <a:bodyPr wrap="square">
            <a:spAutoFit/>
          </a:bodyPr>
          <a:lstStyle/>
          <a:p>
            <a:pPr fontAlgn="base">
              <a:spcBef>
                <a:spcPct val="0"/>
              </a:spcBef>
              <a:spcAft>
                <a:spcPct val="0"/>
              </a:spcAft>
              <a:defRPr/>
            </a:pPr>
            <a:r>
              <a:rPr lang="en-US" b="1" dirty="0">
                <a:solidFill>
                  <a:srgbClr val="FF0000"/>
                </a:solidFill>
                <a:latin typeface="Arial" charset="0"/>
                <a:cs typeface="Arial" charset="0"/>
              </a:rPr>
              <a:t>Structured walkthroughs.</a:t>
            </a:r>
          </a:p>
          <a:p>
            <a:pPr fontAlgn="base">
              <a:spcBef>
                <a:spcPct val="0"/>
              </a:spcBef>
              <a:spcAft>
                <a:spcPct val="0"/>
              </a:spcAft>
              <a:defRPr/>
            </a:pPr>
            <a:r>
              <a:rPr lang="en-US" b="1" dirty="0">
                <a:solidFill>
                  <a:srgbClr val="FF0000"/>
                </a:solidFill>
                <a:latin typeface="Arial" charset="0"/>
                <a:cs typeface="Arial" charset="0"/>
              </a:rPr>
              <a:t>Testing at various levels.</a:t>
            </a:r>
          </a:p>
          <a:p>
            <a:pPr fontAlgn="base">
              <a:spcBef>
                <a:spcPct val="0"/>
              </a:spcBef>
              <a:spcAft>
                <a:spcPct val="0"/>
              </a:spcAft>
              <a:defRPr/>
            </a:pPr>
            <a:r>
              <a:rPr lang="en-US" b="1" dirty="0">
                <a:solidFill>
                  <a:srgbClr val="FF0000"/>
                </a:solidFill>
                <a:latin typeface="Arial" charset="0"/>
                <a:cs typeface="Arial" charset="0"/>
              </a:rPr>
              <a:t>Blackbox / </a:t>
            </a:r>
            <a:r>
              <a:rPr lang="en-US" b="1" dirty="0" err="1">
                <a:solidFill>
                  <a:srgbClr val="FF0000"/>
                </a:solidFill>
                <a:latin typeface="Arial" charset="0"/>
                <a:cs typeface="Arial" charset="0"/>
              </a:rPr>
              <a:t>whitebox</a:t>
            </a:r>
            <a:r>
              <a:rPr lang="en-US" b="1" dirty="0">
                <a:solidFill>
                  <a:srgbClr val="FF0000"/>
                </a:solidFill>
                <a:latin typeface="Arial" charset="0"/>
                <a:cs typeface="Arial" charset="0"/>
              </a:rPr>
              <a:t> testing.</a:t>
            </a:r>
          </a:p>
          <a:p>
            <a:pPr fontAlgn="base">
              <a:spcBef>
                <a:spcPct val="0"/>
              </a:spcBef>
              <a:spcAft>
                <a:spcPct val="0"/>
              </a:spcAft>
              <a:defRPr/>
            </a:pPr>
            <a:r>
              <a:rPr lang="en-US" b="1" dirty="0">
                <a:solidFill>
                  <a:srgbClr val="FF0000"/>
                </a:solidFill>
                <a:latin typeface="Arial" charset="0"/>
                <a:cs typeface="Arial" charset="0"/>
              </a:rPr>
              <a:t>Test boundary conditions.</a:t>
            </a:r>
          </a:p>
          <a:p>
            <a:pPr fontAlgn="base">
              <a:spcBef>
                <a:spcPct val="0"/>
              </a:spcBef>
              <a:spcAft>
                <a:spcPct val="0"/>
              </a:spcAft>
              <a:defRPr/>
            </a:pPr>
            <a:r>
              <a:rPr lang="en-US" b="1" dirty="0">
                <a:solidFill>
                  <a:srgbClr val="FF0000"/>
                </a:solidFill>
                <a:latin typeface="Arial" charset="0"/>
                <a:cs typeface="Arial" charset="0"/>
              </a:rPr>
              <a:t>Regression testing.</a:t>
            </a:r>
          </a:p>
        </p:txBody>
      </p:sp>
      <p:sp>
        <p:nvSpPr>
          <p:cNvPr id="9" name="Rectangle 8">
            <a:extLst>
              <a:ext uri="{FF2B5EF4-FFF2-40B4-BE49-F238E27FC236}">
                <a16:creationId xmlns:a16="http://schemas.microsoft.com/office/drawing/2014/main" id="{ED486780-8D9D-4FC7-AEC6-13E9B8C0CB9A}"/>
              </a:ext>
            </a:extLst>
          </p:cNvPr>
          <p:cNvSpPr/>
          <p:nvPr/>
        </p:nvSpPr>
        <p:spPr>
          <a:xfrm>
            <a:off x="1021800" y="6197200"/>
            <a:ext cx="9598576" cy="646331"/>
          </a:xfrm>
          <a:prstGeom prst="rect">
            <a:avLst/>
          </a:prstGeom>
        </p:spPr>
        <p:txBody>
          <a:bodyPr wrap="square">
            <a:spAutoFit/>
          </a:bodyPr>
          <a:lstStyle/>
          <a:p>
            <a:pPr fontAlgn="base">
              <a:spcBef>
                <a:spcPts val="500"/>
              </a:spcBef>
              <a:spcAft>
                <a:spcPct val="0"/>
              </a:spcAft>
              <a:defRPr/>
            </a:pPr>
            <a:r>
              <a:rPr lang="en-US" b="1" dirty="0">
                <a:solidFill>
                  <a:srgbClr val="FF0000"/>
                </a:solidFill>
                <a:latin typeface="Arial" charset="0"/>
                <a:cs typeface="Arial" charset="0"/>
              </a:rPr>
              <a:t>Regression testing is re-running functional and non-functional tests to ensure that previously developed and tested software still performs after a change.</a:t>
            </a:r>
          </a:p>
        </p:txBody>
      </p:sp>
      <p:sp>
        <p:nvSpPr>
          <p:cNvPr id="8" name="TextBox 7">
            <a:extLst>
              <a:ext uri="{FF2B5EF4-FFF2-40B4-BE49-F238E27FC236}">
                <a16:creationId xmlns:a16="http://schemas.microsoft.com/office/drawing/2014/main" id="{F76DD8E2-60B1-45E0-8E15-36B4F30EE1C4}"/>
              </a:ext>
            </a:extLst>
          </p:cNvPr>
          <p:cNvSpPr txBox="1"/>
          <p:nvPr/>
        </p:nvSpPr>
        <p:spPr>
          <a:xfrm>
            <a:off x="1603131" y="2051981"/>
            <a:ext cx="235193" cy="274321"/>
          </a:xfrm>
          <a:prstGeom prst="rect">
            <a:avLst/>
          </a:prstGeom>
          <a:noFill/>
        </p:spPr>
        <p:txBody>
          <a:bodyPr wrap="square" lIns="0" tIns="0" rIns="0" bIns="0" rtlCol="0">
            <a:spAutoFit/>
          </a:bodyPr>
          <a:lstStyle/>
          <a:p>
            <a:pPr algn="ctr"/>
            <a:r>
              <a:rPr lang="en-US" b="1" dirty="0">
                <a:sym typeface="Wingdings" panose="05000000000000000000" pitchFamily="2" charset="2"/>
              </a:rPr>
              <a:t></a:t>
            </a:r>
            <a:endParaRPr lang="en-US" b="1" dirty="0"/>
          </a:p>
        </p:txBody>
      </p:sp>
      <p:sp>
        <p:nvSpPr>
          <p:cNvPr id="10" name="TextBox 9">
            <a:extLst>
              <a:ext uri="{FF2B5EF4-FFF2-40B4-BE49-F238E27FC236}">
                <a16:creationId xmlns:a16="http://schemas.microsoft.com/office/drawing/2014/main" id="{01902BF8-6864-48DD-BB34-EF7E0E9859BE}"/>
              </a:ext>
            </a:extLst>
          </p:cNvPr>
          <p:cNvSpPr txBox="1"/>
          <p:nvPr/>
        </p:nvSpPr>
        <p:spPr>
          <a:xfrm>
            <a:off x="1192997" y="2327018"/>
            <a:ext cx="235193" cy="274321"/>
          </a:xfrm>
          <a:prstGeom prst="rect">
            <a:avLst/>
          </a:prstGeom>
          <a:noFill/>
        </p:spPr>
        <p:txBody>
          <a:bodyPr wrap="square" lIns="0" tIns="0" rIns="0" bIns="0" rtlCol="0">
            <a:spAutoFit/>
          </a:bodyPr>
          <a:lstStyle/>
          <a:p>
            <a:pPr algn="ctr"/>
            <a:r>
              <a:rPr lang="en-US" b="1" dirty="0">
                <a:sym typeface="Wingdings" panose="05000000000000000000" pitchFamily="2" charset="2"/>
              </a:rPr>
              <a:t></a:t>
            </a:r>
            <a:endParaRPr lang="en-US" b="1" dirty="0"/>
          </a:p>
        </p:txBody>
      </p:sp>
      <p:sp>
        <p:nvSpPr>
          <p:cNvPr id="11" name="TextBox 10">
            <a:extLst>
              <a:ext uri="{FF2B5EF4-FFF2-40B4-BE49-F238E27FC236}">
                <a16:creationId xmlns:a16="http://schemas.microsoft.com/office/drawing/2014/main" id="{1E30C0BB-7FDE-4EFD-A678-E50901998C36}"/>
              </a:ext>
            </a:extLst>
          </p:cNvPr>
          <p:cNvSpPr txBox="1"/>
          <p:nvPr/>
        </p:nvSpPr>
        <p:spPr>
          <a:xfrm>
            <a:off x="1192997" y="2602055"/>
            <a:ext cx="235193" cy="274321"/>
          </a:xfrm>
          <a:prstGeom prst="rect">
            <a:avLst/>
          </a:prstGeom>
          <a:noFill/>
        </p:spPr>
        <p:txBody>
          <a:bodyPr wrap="square" lIns="0" tIns="0" rIns="0" bIns="0" rtlCol="0">
            <a:spAutoFit/>
          </a:bodyPr>
          <a:lstStyle/>
          <a:p>
            <a:pPr algn="ctr"/>
            <a:r>
              <a:rPr lang="en-US" b="1" dirty="0">
                <a:sym typeface="Wingdings" panose="05000000000000000000" pitchFamily="2" charset="2"/>
              </a:rPr>
              <a:t></a:t>
            </a:r>
            <a:endParaRPr lang="en-US" b="1" dirty="0"/>
          </a:p>
        </p:txBody>
      </p:sp>
      <p:sp>
        <p:nvSpPr>
          <p:cNvPr id="12" name="TextBox 11">
            <a:extLst>
              <a:ext uri="{FF2B5EF4-FFF2-40B4-BE49-F238E27FC236}">
                <a16:creationId xmlns:a16="http://schemas.microsoft.com/office/drawing/2014/main" id="{42F4D951-85F0-4E86-ACE5-4EA9E72AC43B}"/>
              </a:ext>
            </a:extLst>
          </p:cNvPr>
          <p:cNvSpPr txBox="1"/>
          <p:nvPr/>
        </p:nvSpPr>
        <p:spPr>
          <a:xfrm>
            <a:off x="1192997" y="2877092"/>
            <a:ext cx="235193" cy="274321"/>
          </a:xfrm>
          <a:prstGeom prst="rect">
            <a:avLst/>
          </a:prstGeom>
          <a:noFill/>
        </p:spPr>
        <p:txBody>
          <a:bodyPr wrap="square" lIns="0" tIns="0" rIns="0" bIns="0" rtlCol="0">
            <a:spAutoFit/>
          </a:bodyPr>
          <a:lstStyle/>
          <a:p>
            <a:pPr algn="ctr"/>
            <a:r>
              <a:rPr lang="en-US" b="1" dirty="0">
                <a:sym typeface="Wingdings" panose="05000000000000000000" pitchFamily="2" charset="2"/>
              </a:rPr>
              <a:t></a:t>
            </a:r>
            <a:endParaRPr lang="en-US" b="1" dirty="0"/>
          </a:p>
        </p:txBody>
      </p:sp>
      <p:sp>
        <p:nvSpPr>
          <p:cNvPr id="13" name="TextBox 12">
            <a:extLst>
              <a:ext uri="{FF2B5EF4-FFF2-40B4-BE49-F238E27FC236}">
                <a16:creationId xmlns:a16="http://schemas.microsoft.com/office/drawing/2014/main" id="{03E760FA-7EF5-4C21-B91C-3AE89980AB38}"/>
              </a:ext>
            </a:extLst>
          </p:cNvPr>
          <p:cNvSpPr txBox="1"/>
          <p:nvPr/>
        </p:nvSpPr>
        <p:spPr>
          <a:xfrm>
            <a:off x="1192997" y="3152129"/>
            <a:ext cx="235193" cy="274321"/>
          </a:xfrm>
          <a:prstGeom prst="rect">
            <a:avLst/>
          </a:prstGeom>
          <a:noFill/>
        </p:spPr>
        <p:txBody>
          <a:bodyPr wrap="square" lIns="0" tIns="0" rIns="0" bIns="0" rtlCol="0">
            <a:spAutoFit/>
          </a:bodyPr>
          <a:lstStyle/>
          <a:p>
            <a:pPr algn="ctr"/>
            <a:r>
              <a:rPr lang="en-US" b="1" dirty="0">
                <a:sym typeface="Wingdings" panose="05000000000000000000" pitchFamily="2" charset="2"/>
              </a:rPr>
              <a:t></a:t>
            </a:r>
            <a:endParaRPr lang="en-US" b="1" dirty="0"/>
          </a:p>
        </p:txBody>
      </p:sp>
      <p:sp>
        <p:nvSpPr>
          <p:cNvPr id="14" name="TextBox 13">
            <a:extLst>
              <a:ext uri="{FF2B5EF4-FFF2-40B4-BE49-F238E27FC236}">
                <a16:creationId xmlns:a16="http://schemas.microsoft.com/office/drawing/2014/main" id="{80BBBC6F-833A-4DE5-878F-CB275BB622FA}"/>
              </a:ext>
            </a:extLst>
          </p:cNvPr>
          <p:cNvSpPr txBox="1"/>
          <p:nvPr/>
        </p:nvSpPr>
        <p:spPr>
          <a:xfrm>
            <a:off x="1603131" y="3427165"/>
            <a:ext cx="235193" cy="274321"/>
          </a:xfrm>
          <a:prstGeom prst="rect">
            <a:avLst/>
          </a:prstGeom>
          <a:noFill/>
        </p:spPr>
        <p:txBody>
          <a:bodyPr wrap="square" lIns="0" tIns="0" rIns="0" bIns="0" rtlCol="0">
            <a:spAutoFit/>
          </a:bodyPr>
          <a:lstStyle/>
          <a:p>
            <a:pPr algn="ctr"/>
            <a:r>
              <a:rPr lang="en-US" b="1" dirty="0">
                <a:sym typeface="Wingdings" panose="05000000000000000000" pitchFamily="2" charset="2"/>
              </a:rPr>
              <a:t></a:t>
            </a:r>
            <a:endParaRPr lang="en-US" b="1" dirty="0"/>
          </a:p>
        </p:txBody>
      </p:sp>
    </p:spTree>
    <p:extLst>
      <p:ext uri="{BB962C8B-B14F-4D97-AF65-F5344CB8AC3E}">
        <p14:creationId xmlns:p14="http://schemas.microsoft.com/office/powerpoint/2010/main" val="274623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fade">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fade">
                                      <p:cBhvr>
                                        <p:cTn id="62" dur="500"/>
                                        <p:tgtEl>
                                          <p:spTgt spid="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Effect transition="in" filter="fade">
                                      <p:cBhvr>
                                        <p:cTn id="6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bldLvl="2"/>
      <p:bldP spid="9"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2.6, pgs. 170-179</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2.6 Efficiency of Algorithms </a:t>
            </a:r>
          </a:p>
          <a:p>
            <a:pPr algn="ctr"/>
            <a:r>
              <a:rPr lang="en-US" sz="2000" dirty="0"/>
              <a:t>Big-O Notation</a:t>
            </a:r>
          </a:p>
          <a:p>
            <a:pPr algn="ctr"/>
            <a:r>
              <a:rPr lang="en-US" sz="2000" dirty="0"/>
              <a:t>Comparing Performance</a:t>
            </a:r>
          </a:p>
          <a:p>
            <a:pPr algn="ctr"/>
            <a:r>
              <a:rPr lang="en-US" sz="2000" dirty="0"/>
              <a:t>Algorithms with Exponential and Factorial Growth Rates</a:t>
            </a:r>
          </a:p>
        </p:txBody>
      </p:sp>
      <p:sp>
        <p:nvSpPr>
          <p:cNvPr id="2" name="Slide Number Placeholder 1"/>
          <p:cNvSpPr>
            <a:spLocks noGrp="1"/>
          </p:cNvSpPr>
          <p:nvPr>
            <p:ph type="sldNum" sz="quarter" idx="12"/>
          </p:nvPr>
        </p:nvSpPr>
        <p:spPr/>
        <p:txBody>
          <a:bodyPr/>
          <a:lstStyle/>
          <a:p>
            <a:pPr>
              <a:defRPr/>
            </a:pPr>
            <a:fld id="{A0C1462C-D640-45B3-901B-F425AA5C3674}" type="slidenum">
              <a:rPr lang="en-US" smtClean="0"/>
              <a:pPr>
                <a:defRPr/>
              </a:pPr>
              <a:t>25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209800"/>
            <a:ext cx="2914650" cy="1562100"/>
          </a:xfrm>
          <a:prstGeom prst="rect">
            <a:avLst/>
          </a:prstGeom>
        </p:spPr>
      </p:pic>
    </p:spTree>
    <p:extLst>
      <p:ext uri="{BB962C8B-B14F-4D97-AF65-F5344CB8AC3E}">
        <p14:creationId xmlns:p14="http://schemas.microsoft.com/office/powerpoint/2010/main" val="2991675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of Algorithms</a:t>
            </a:r>
          </a:p>
        </p:txBody>
      </p:sp>
      <p:sp>
        <p:nvSpPr>
          <p:cNvPr id="3" name="Content Placeholder 2"/>
          <p:cNvSpPr>
            <a:spLocks noGrp="1"/>
          </p:cNvSpPr>
          <p:nvPr>
            <p:ph sz="quarter" idx="1"/>
          </p:nvPr>
        </p:nvSpPr>
        <p:spPr/>
        <p:txBody>
          <a:bodyPr/>
          <a:lstStyle/>
          <a:p>
            <a:pPr>
              <a:defRPr/>
            </a:pPr>
            <a:r>
              <a:rPr lang="en-US" dirty="0"/>
              <a:t>Getting a precise measure of the performance of an algorithm is difficult.</a:t>
            </a:r>
          </a:p>
          <a:p>
            <a:pPr>
              <a:defRPr/>
            </a:pPr>
            <a:r>
              <a:rPr lang="en-US" dirty="0"/>
              <a:t>We can try to </a:t>
            </a:r>
            <a:r>
              <a:rPr lang="en-US" b="1" i="1" u="sng" dirty="0">
                <a:solidFill>
                  <a:srgbClr val="FF0000"/>
                </a:solidFill>
              </a:rPr>
              <a:t>approximate the effect of a change in the number of data items</a:t>
            </a:r>
            <a:r>
              <a:rPr lang="en-US" dirty="0"/>
              <a:t>, </a:t>
            </a:r>
            <a:r>
              <a:rPr lang="en-US" i="1" dirty="0"/>
              <a:t>n</a:t>
            </a:r>
            <a:r>
              <a:rPr lang="en-US" dirty="0"/>
              <a:t>, that an algorithm processes.</a:t>
            </a:r>
          </a:p>
          <a:p>
            <a:pPr>
              <a:defRPr/>
            </a:pPr>
            <a:r>
              <a:rPr lang="en-US" dirty="0"/>
              <a:t>In this way we can see how an algorithm's execution time increases with respect to </a:t>
            </a:r>
            <a:r>
              <a:rPr lang="en-US" i="1" dirty="0"/>
              <a:t>n</a:t>
            </a:r>
            <a:r>
              <a:rPr lang="en-US" dirty="0"/>
              <a:t>, so we can compare two algorithms by examining their </a:t>
            </a:r>
            <a:r>
              <a:rPr lang="en-US" b="1" i="1" u="sng" dirty="0">
                <a:solidFill>
                  <a:srgbClr val="FF0000"/>
                </a:solidFill>
              </a:rPr>
              <a:t>growth rate</a:t>
            </a:r>
            <a:r>
              <a:rPr lang="en-US" dirty="0"/>
              <a:t>.</a:t>
            </a:r>
          </a:p>
          <a:p>
            <a:pPr>
              <a:defRPr/>
            </a:pPr>
            <a:r>
              <a:rPr lang="en-US" dirty="0"/>
              <a:t>For many problems there are algorithms that are relatively obvious but inefficient.</a:t>
            </a:r>
          </a:p>
          <a:p>
            <a:pPr>
              <a:defRPr/>
            </a:pPr>
            <a:r>
              <a:rPr lang="en-US" dirty="0"/>
              <a:t>Even though computers are getting faster, with larger memories,  algorithm growth rates can be so large that no computer can solve the problem above a certain size.</a:t>
            </a:r>
          </a:p>
          <a:p>
            <a:pPr>
              <a:defRPr/>
            </a:pPr>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Program Correctness (08)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26</a:t>
            </a:fld>
            <a:endParaRPr lang="en-US" dirty="0"/>
          </a:p>
        </p:txBody>
      </p:sp>
    </p:spTree>
    <p:extLst>
      <p:ext uri="{BB962C8B-B14F-4D97-AF65-F5344CB8AC3E}">
        <p14:creationId xmlns:p14="http://schemas.microsoft.com/office/powerpoint/2010/main" val="37901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 Notation</a:t>
            </a:r>
          </a:p>
        </p:txBody>
      </p:sp>
      <p:sp>
        <p:nvSpPr>
          <p:cNvPr id="3" name="Content Placeholder 2"/>
          <p:cNvSpPr>
            <a:spLocks noGrp="1"/>
          </p:cNvSpPr>
          <p:nvPr>
            <p:ph sz="quarter" idx="1"/>
          </p:nvPr>
        </p:nvSpPr>
        <p:spPr>
          <a:xfrm>
            <a:off x="658368" y="1295401"/>
            <a:ext cx="9095232" cy="762000"/>
          </a:xfrm>
        </p:spPr>
        <p:txBody>
          <a:bodyPr/>
          <a:lstStyle/>
          <a:p>
            <a:pPr>
              <a:spcBef>
                <a:spcPts val="600"/>
              </a:spcBef>
              <a:defRPr/>
            </a:pPr>
            <a:r>
              <a:rPr lang="en-US" dirty="0"/>
              <a:t>Consider the following functions with respect to execution: </a:t>
            </a:r>
          </a:p>
        </p:txBody>
      </p:sp>
      <p:sp>
        <p:nvSpPr>
          <p:cNvPr id="4" name="Footer Placeholder 3"/>
          <p:cNvSpPr>
            <a:spLocks noGrp="1"/>
          </p:cNvSpPr>
          <p:nvPr>
            <p:ph type="ftr" sz="quarter" idx="11"/>
          </p:nvPr>
        </p:nvSpPr>
        <p:spPr/>
        <p:txBody>
          <a:bodyPr/>
          <a:lstStyle/>
          <a:p>
            <a:pPr>
              <a:defRPr/>
            </a:pPr>
            <a:r>
              <a:rPr lang="en-US"/>
              <a:t>Program Correctness (08)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27</a:t>
            </a:fld>
            <a:endParaRPr lang="en-US" dirty="0"/>
          </a:p>
        </p:txBody>
      </p:sp>
      <p:sp>
        <p:nvSpPr>
          <p:cNvPr id="7" name="TextBox 6"/>
          <p:cNvSpPr txBox="1"/>
          <p:nvPr/>
        </p:nvSpPr>
        <p:spPr>
          <a:xfrm>
            <a:off x="5562600" y="1935020"/>
            <a:ext cx="4191000" cy="369332"/>
          </a:xfrm>
          <a:prstGeom prst="rect">
            <a:avLst/>
          </a:prstGeom>
          <a:solidFill>
            <a:schemeClr val="bg1"/>
          </a:solidFill>
        </p:spPr>
        <p:txBody>
          <a:bodyPr wrap="square" rtlCol="0">
            <a:spAutoFit/>
          </a:bodyPr>
          <a:lstStyle/>
          <a:p>
            <a:r>
              <a:rPr lang="en-US" b="1" dirty="0">
                <a:latin typeface="Consolas" panose="020B0609020204030204" pitchFamily="49" charset="0"/>
              </a:rPr>
              <a:t>int i = sqrt(n);</a:t>
            </a:r>
          </a:p>
        </p:txBody>
      </p:sp>
      <p:sp>
        <p:nvSpPr>
          <p:cNvPr id="10" name="Content Placeholder 2"/>
          <p:cNvSpPr txBox="1">
            <a:spLocks/>
          </p:cNvSpPr>
          <p:nvPr/>
        </p:nvSpPr>
        <p:spPr bwMode="auto">
          <a:xfrm>
            <a:off x="1395350" y="1935020"/>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1 </a:t>
            </a:r>
            <a:r>
              <a:rPr lang="en-US" dirty="0"/>
              <a:t>time</a:t>
            </a:r>
            <a:endParaRPr lang="en-US" b="1" dirty="0">
              <a:latin typeface="Consolas" panose="020B0609020204030204" pitchFamily="49" charset="0"/>
            </a:endParaRPr>
          </a:p>
        </p:txBody>
      </p:sp>
    </p:spTree>
    <p:extLst>
      <p:ext uri="{BB962C8B-B14F-4D97-AF65-F5344CB8AC3E}">
        <p14:creationId xmlns:p14="http://schemas.microsoft.com/office/powerpoint/2010/main" val="26402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 Notation</a:t>
            </a:r>
          </a:p>
        </p:txBody>
      </p:sp>
      <p:sp>
        <p:nvSpPr>
          <p:cNvPr id="3" name="Content Placeholder 2"/>
          <p:cNvSpPr>
            <a:spLocks noGrp="1"/>
          </p:cNvSpPr>
          <p:nvPr>
            <p:ph sz="quarter" idx="1"/>
          </p:nvPr>
        </p:nvSpPr>
        <p:spPr>
          <a:xfrm>
            <a:off x="658368" y="1295401"/>
            <a:ext cx="9095232" cy="762000"/>
          </a:xfrm>
        </p:spPr>
        <p:txBody>
          <a:bodyPr/>
          <a:lstStyle/>
          <a:p>
            <a:pPr>
              <a:spcBef>
                <a:spcPts val="600"/>
              </a:spcBef>
              <a:defRPr/>
            </a:pPr>
            <a:r>
              <a:rPr lang="en-US" dirty="0"/>
              <a:t>Consider the following functions with respect to execution: </a:t>
            </a:r>
          </a:p>
        </p:txBody>
      </p:sp>
      <p:sp>
        <p:nvSpPr>
          <p:cNvPr id="4" name="Footer Placeholder 3"/>
          <p:cNvSpPr>
            <a:spLocks noGrp="1"/>
          </p:cNvSpPr>
          <p:nvPr>
            <p:ph type="ftr" sz="quarter" idx="11"/>
          </p:nvPr>
        </p:nvSpPr>
        <p:spPr/>
        <p:txBody>
          <a:bodyPr/>
          <a:lstStyle/>
          <a:p>
            <a:pPr>
              <a:defRPr/>
            </a:pPr>
            <a:r>
              <a:rPr lang="en-US"/>
              <a:t>Program Correctness (08)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28</a:t>
            </a:fld>
            <a:endParaRPr lang="en-US" dirty="0"/>
          </a:p>
        </p:txBody>
      </p:sp>
      <p:sp>
        <p:nvSpPr>
          <p:cNvPr id="7" name="TextBox 6"/>
          <p:cNvSpPr txBox="1"/>
          <p:nvPr/>
        </p:nvSpPr>
        <p:spPr>
          <a:xfrm>
            <a:off x="5562600" y="1932405"/>
            <a:ext cx="4191000" cy="369332"/>
          </a:xfrm>
          <a:prstGeom prst="rect">
            <a:avLst/>
          </a:prstGeom>
          <a:solidFill>
            <a:schemeClr val="bg1"/>
          </a:solidFill>
        </p:spPr>
        <p:txBody>
          <a:bodyPr wrap="square" rtlCol="0">
            <a:spAutoFit/>
          </a:bodyPr>
          <a:lstStyle/>
          <a:p>
            <a:r>
              <a:rPr lang="en-US" b="1" dirty="0">
                <a:latin typeface="Consolas" panose="020B0609020204030204" pitchFamily="49" charset="0"/>
              </a:rPr>
              <a:t>int i = sqrt(n);</a:t>
            </a:r>
          </a:p>
        </p:txBody>
      </p:sp>
      <p:sp>
        <p:nvSpPr>
          <p:cNvPr id="10" name="Content Placeholder 2"/>
          <p:cNvSpPr txBox="1">
            <a:spLocks/>
          </p:cNvSpPr>
          <p:nvPr/>
        </p:nvSpPr>
        <p:spPr bwMode="auto">
          <a:xfrm>
            <a:off x="1395350" y="1932405"/>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1 </a:t>
            </a:r>
            <a:r>
              <a:rPr lang="en-US" dirty="0"/>
              <a:t>time</a:t>
            </a:r>
            <a:endParaRPr lang="en-US" b="1" dirty="0">
              <a:latin typeface="Consolas" panose="020B0609020204030204" pitchFamily="49" charset="0"/>
            </a:endParaRPr>
          </a:p>
        </p:txBody>
      </p:sp>
      <p:sp>
        <p:nvSpPr>
          <p:cNvPr id="8" name="TextBox 7">
            <a:extLst>
              <a:ext uri="{FF2B5EF4-FFF2-40B4-BE49-F238E27FC236}">
                <a16:creationId xmlns:a16="http://schemas.microsoft.com/office/drawing/2014/main" id="{E173ADB4-1E82-45B2-BE9A-0F553E5EE0D0}"/>
              </a:ext>
            </a:extLst>
          </p:cNvPr>
          <p:cNvSpPr txBox="1"/>
          <p:nvPr/>
        </p:nvSpPr>
        <p:spPr>
          <a:xfrm>
            <a:off x="5562600" y="2353364"/>
            <a:ext cx="4191000" cy="1200329"/>
          </a:xfrm>
          <a:prstGeom prst="rect">
            <a:avLst/>
          </a:prstGeom>
          <a:solidFill>
            <a:schemeClr val="bg1"/>
          </a:solidFill>
        </p:spPr>
        <p:txBody>
          <a:bodyPr wrap="square" rtlCol="0">
            <a:spAutoFit/>
          </a:bodyPr>
          <a:lstStyle/>
          <a:p>
            <a:r>
              <a:rPr lang="en-US" b="1" dirty="0">
                <a:latin typeface="Consolas" panose="020B0609020204030204" pitchFamily="49" charset="0"/>
              </a:rPr>
              <a:t>for (int i = 0; i &lt; n; ++i)</a:t>
            </a:r>
          </a:p>
          <a:p>
            <a:r>
              <a:rPr lang="en-US" b="1" dirty="0">
                <a:latin typeface="Consolas" panose="020B0609020204030204" pitchFamily="49" charset="0"/>
              </a:rPr>
              <a:t>{</a:t>
            </a:r>
          </a:p>
          <a:p>
            <a:r>
              <a:rPr lang="en-US" b="1" dirty="0">
                <a:latin typeface="Consolas" panose="020B0609020204030204" pitchFamily="49" charset="0"/>
              </a:rPr>
              <a:t>   // Statement(s)</a:t>
            </a:r>
          </a:p>
          <a:p>
            <a:r>
              <a:rPr lang="en-US" b="1" dirty="0">
                <a:latin typeface="Consolas" panose="020B0609020204030204" pitchFamily="49" charset="0"/>
              </a:rPr>
              <a:t>}</a:t>
            </a:r>
          </a:p>
        </p:txBody>
      </p:sp>
      <p:sp>
        <p:nvSpPr>
          <p:cNvPr id="9" name="Content Placeholder 2">
            <a:extLst>
              <a:ext uri="{FF2B5EF4-FFF2-40B4-BE49-F238E27FC236}">
                <a16:creationId xmlns:a16="http://schemas.microsoft.com/office/drawing/2014/main" id="{0D732D18-9D7F-4438-9598-19A289092C46}"/>
              </a:ext>
            </a:extLst>
          </p:cNvPr>
          <p:cNvSpPr txBox="1">
            <a:spLocks/>
          </p:cNvSpPr>
          <p:nvPr/>
        </p:nvSpPr>
        <p:spPr bwMode="auto">
          <a:xfrm>
            <a:off x="1395350" y="2353363"/>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n </a:t>
            </a:r>
            <a:r>
              <a:rPr lang="en-US" dirty="0"/>
              <a:t>times</a:t>
            </a:r>
            <a:endParaRPr lang="en-US" b="1" dirty="0">
              <a:latin typeface="Consolas" panose="020B0609020204030204" pitchFamily="49" charset="0"/>
            </a:endParaRPr>
          </a:p>
        </p:txBody>
      </p:sp>
    </p:spTree>
    <p:extLst>
      <p:ext uri="{BB962C8B-B14F-4D97-AF65-F5344CB8AC3E}">
        <p14:creationId xmlns:p14="http://schemas.microsoft.com/office/powerpoint/2010/main" val="358995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E72A1BF-5A7C-4D39-AAB3-6D480027FD97}"/>
              </a:ext>
            </a:extLst>
          </p:cNvPr>
          <p:cNvSpPr txBox="1"/>
          <p:nvPr/>
        </p:nvSpPr>
        <p:spPr>
          <a:xfrm>
            <a:off x="5562600" y="2351332"/>
            <a:ext cx="4191000" cy="2031325"/>
          </a:xfrm>
          <a:prstGeom prst="rect">
            <a:avLst/>
          </a:prstGeom>
          <a:solidFill>
            <a:schemeClr val="bg1"/>
          </a:solidFill>
        </p:spPr>
        <p:txBody>
          <a:bodyPr wrap="square" rtlCol="0">
            <a:spAutoFit/>
          </a:bodyPr>
          <a:lstStyle/>
          <a:p>
            <a:r>
              <a:rPr lang="en-US" b="1" dirty="0">
                <a:latin typeface="Consolas" panose="020B0609020204030204" pitchFamily="49" charset="0"/>
              </a:rPr>
              <a:t>for (int i = 0; i &lt; n; ++i)</a:t>
            </a:r>
          </a:p>
          <a:p>
            <a:r>
              <a:rPr lang="en-US" b="1" dirty="0">
                <a:latin typeface="Consolas" panose="020B0609020204030204" pitchFamily="49" charset="0"/>
              </a:rPr>
              <a:t>{</a:t>
            </a:r>
          </a:p>
          <a:p>
            <a:r>
              <a:rPr lang="en-US" b="1" dirty="0">
                <a:latin typeface="Consolas" panose="020B0609020204030204" pitchFamily="49" charset="0"/>
              </a:rPr>
              <a:t>   for (int j = 0; j &lt; m; ++j)</a:t>
            </a:r>
          </a:p>
          <a:p>
            <a:r>
              <a:rPr lang="en-US" b="1" dirty="0">
                <a:latin typeface="Consolas" panose="020B0609020204030204" pitchFamily="49" charset="0"/>
              </a:rPr>
              <a:t>   {</a:t>
            </a:r>
          </a:p>
          <a:p>
            <a:r>
              <a:rPr lang="en-US" b="1" dirty="0">
                <a:latin typeface="Consolas" panose="020B0609020204030204" pitchFamily="49" charset="0"/>
              </a:rPr>
              <a:t>      // Statement(s)</a:t>
            </a:r>
          </a:p>
          <a:p>
            <a:r>
              <a:rPr lang="en-US" b="1" dirty="0">
                <a:latin typeface="Consolas" panose="020B0609020204030204" pitchFamily="49" charset="0"/>
              </a:rPr>
              <a:t>   }</a:t>
            </a:r>
          </a:p>
          <a:p>
            <a:r>
              <a:rPr lang="en-US" b="1" dirty="0">
                <a:latin typeface="Consolas" panose="020B0609020204030204" pitchFamily="49" charset="0"/>
              </a:rPr>
              <a:t>}</a:t>
            </a:r>
          </a:p>
        </p:txBody>
      </p:sp>
      <p:sp>
        <p:nvSpPr>
          <p:cNvPr id="2" name="Title 1"/>
          <p:cNvSpPr>
            <a:spLocks noGrp="1"/>
          </p:cNvSpPr>
          <p:nvPr>
            <p:ph type="title"/>
          </p:nvPr>
        </p:nvSpPr>
        <p:spPr/>
        <p:txBody>
          <a:bodyPr/>
          <a:lstStyle/>
          <a:p>
            <a:r>
              <a:rPr lang="en-US" dirty="0"/>
              <a:t>Big-O Notation</a:t>
            </a:r>
          </a:p>
        </p:txBody>
      </p:sp>
      <p:sp>
        <p:nvSpPr>
          <p:cNvPr id="3" name="Content Placeholder 2"/>
          <p:cNvSpPr>
            <a:spLocks noGrp="1"/>
          </p:cNvSpPr>
          <p:nvPr>
            <p:ph sz="quarter" idx="1"/>
          </p:nvPr>
        </p:nvSpPr>
        <p:spPr>
          <a:xfrm>
            <a:off x="658368" y="1295401"/>
            <a:ext cx="9095232" cy="762000"/>
          </a:xfrm>
        </p:spPr>
        <p:txBody>
          <a:bodyPr/>
          <a:lstStyle/>
          <a:p>
            <a:pPr>
              <a:spcBef>
                <a:spcPts val="600"/>
              </a:spcBef>
              <a:defRPr/>
            </a:pPr>
            <a:r>
              <a:rPr lang="en-US" dirty="0"/>
              <a:t>Consider the following functions with respect to execution: </a:t>
            </a:r>
          </a:p>
        </p:txBody>
      </p:sp>
      <p:sp>
        <p:nvSpPr>
          <p:cNvPr id="4" name="Footer Placeholder 3"/>
          <p:cNvSpPr>
            <a:spLocks noGrp="1"/>
          </p:cNvSpPr>
          <p:nvPr>
            <p:ph type="ftr" sz="quarter" idx="11"/>
          </p:nvPr>
        </p:nvSpPr>
        <p:spPr/>
        <p:txBody>
          <a:bodyPr/>
          <a:lstStyle/>
          <a:p>
            <a:pPr>
              <a:defRPr/>
            </a:pPr>
            <a:r>
              <a:rPr lang="en-US"/>
              <a:t>Program Correctness (08)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29</a:t>
            </a:fld>
            <a:endParaRPr lang="en-US" dirty="0"/>
          </a:p>
        </p:txBody>
      </p:sp>
      <p:sp>
        <p:nvSpPr>
          <p:cNvPr id="7" name="TextBox 6"/>
          <p:cNvSpPr txBox="1"/>
          <p:nvPr/>
        </p:nvSpPr>
        <p:spPr>
          <a:xfrm>
            <a:off x="5562600" y="1930373"/>
            <a:ext cx="4191000" cy="369332"/>
          </a:xfrm>
          <a:prstGeom prst="rect">
            <a:avLst/>
          </a:prstGeom>
          <a:solidFill>
            <a:schemeClr val="bg1"/>
          </a:solidFill>
        </p:spPr>
        <p:txBody>
          <a:bodyPr wrap="square" rtlCol="0">
            <a:spAutoFit/>
          </a:bodyPr>
          <a:lstStyle/>
          <a:p>
            <a:r>
              <a:rPr lang="en-US" b="1" dirty="0">
                <a:latin typeface="Consolas" panose="020B0609020204030204" pitchFamily="49" charset="0"/>
              </a:rPr>
              <a:t>int i = sqrt(n);</a:t>
            </a:r>
          </a:p>
        </p:txBody>
      </p:sp>
      <p:sp>
        <p:nvSpPr>
          <p:cNvPr id="10" name="Content Placeholder 2"/>
          <p:cNvSpPr txBox="1">
            <a:spLocks/>
          </p:cNvSpPr>
          <p:nvPr/>
        </p:nvSpPr>
        <p:spPr bwMode="auto">
          <a:xfrm>
            <a:off x="1395350" y="1930373"/>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1 </a:t>
            </a:r>
            <a:r>
              <a:rPr lang="en-US" dirty="0"/>
              <a:t>time</a:t>
            </a:r>
            <a:endParaRPr lang="en-US" b="1" dirty="0">
              <a:latin typeface="Consolas" panose="020B0609020204030204" pitchFamily="49" charset="0"/>
            </a:endParaRPr>
          </a:p>
        </p:txBody>
      </p:sp>
      <p:sp>
        <p:nvSpPr>
          <p:cNvPr id="9" name="Content Placeholder 2">
            <a:extLst>
              <a:ext uri="{FF2B5EF4-FFF2-40B4-BE49-F238E27FC236}">
                <a16:creationId xmlns:a16="http://schemas.microsoft.com/office/drawing/2014/main" id="{0D732D18-9D7F-4438-9598-19A289092C46}"/>
              </a:ext>
            </a:extLst>
          </p:cNvPr>
          <p:cNvSpPr txBox="1">
            <a:spLocks/>
          </p:cNvSpPr>
          <p:nvPr/>
        </p:nvSpPr>
        <p:spPr bwMode="auto">
          <a:xfrm>
            <a:off x="1395350" y="2351331"/>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n </a:t>
            </a:r>
            <a:r>
              <a:rPr lang="en-US" dirty="0"/>
              <a:t>times</a:t>
            </a:r>
            <a:endParaRPr lang="en-US" b="1" dirty="0">
              <a:latin typeface="Consolas" panose="020B0609020204030204" pitchFamily="49" charset="0"/>
            </a:endParaRPr>
          </a:p>
        </p:txBody>
      </p:sp>
      <p:sp>
        <p:nvSpPr>
          <p:cNvPr id="14" name="Content Placeholder 2">
            <a:extLst>
              <a:ext uri="{FF2B5EF4-FFF2-40B4-BE49-F238E27FC236}">
                <a16:creationId xmlns:a16="http://schemas.microsoft.com/office/drawing/2014/main" id="{485B7748-C4C9-44B7-B9F6-1DBABFCE4562}"/>
              </a:ext>
            </a:extLst>
          </p:cNvPr>
          <p:cNvSpPr txBox="1">
            <a:spLocks/>
          </p:cNvSpPr>
          <p:nvPr/>
        </p:nvSpPr>
        <p:spPr bwMode="auto">
          <a:xfrm>
            <a:off x="1395350" y="2772289"/>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m</a:t>
            </a:r>
            <a:r>
              <a:rPr lang="en-US" b="1" dirty="0">
                <a:latin typeface="Consolas" panose="020B0609020204030204" pitchFamily="49" charset="0"/>
                <a:sym typeface="Symbol"/>
              </a:rPr>
              <a:t>)</a:t>
            </a:r>
            <a:r>
              <a:rPr lang="en-US" b="1" dirty="0">
                <a:latin typeface="Consolas" panose="020B0609020204030204" pitchFamily="49" charset="0"/>
                <a:cs typeface="Courier New" pitchFamily="49" charset="0"/>
              </a:rPr>
              <a:t> </a:t>
            </a:r>
            <a:r>
              <a:rPr lang="en-US" dirty="0"/>
              <a:t>times</a:t>
            </a:r>
            <a:endParaRPr lang="en-US" b="1" dirty="0">
              <a:latin typeface="Consolas" panose="020B0609020204030204" pitchFamily="49" charset="0"/>
            </a:endParaRPr>
          </a:p>
        </p:txBody>
      </p:sp>
    </p:spTree>
    <p:extLst>
      <p:ext uri="{BB962C8B-B14F-4D97-AF65-F5344CB8AC3E}">
        <p14:creationId xmlns:p14="http://schemas.microsoft.com/office/powerpoint/2010/main" val="33772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Development</a:t>
            </a:r>
          </a:p>
        </p:txBody>
      </p:sp>
      <p:grpSp>
        <p:nvGrpSpPr>
          <p:cNvPr id="17" name="Group 16"/>
          <p:cNvGrpSpPr/>
          <p:nvPr/>
        </p:nvGrpSpPr>
        <p:grpSpPr>
          <a:xfrm>
            <a:off x="471036" y="1418736"/>
            <a:ext cx="2743200" cy="2311653"/>
            <a:chOff x="673689" y="1530604"/>
            <a:chExt cx="2743200" cy="2311653"/>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89" y="1530604"/>
              <a:ext cx="2743200" cy="1810512"/>
            </a:xfrm>
            <a:prstGeom prst="rect">
              <a:avLst/>
            </a:prstGeom>
          </p:spPr>
        </p:pic>
        <p:sp>
          <p:nvSpPr>
            <p:cNvPr id="13" name="TextBox 12"/>
            <p:cNvSpPr txBox="1"/>
            <p:nvPr/>
          </p:nvSpPr>
          <p:spPr>
            <a:xfrm>
              <a:off x="727685" y="3380592"/>
              <a:ext cx="2590800" cy="461665"/>
            </a:xfrm>
            <a:prstGeom prst="rect">
              <a:avLst/>
            </a:prstGeom>
            <a:noFill/>
          </p:spPr>
          <p:txBody>
            <a:bodyPr wrap="square" rtlCol="0">
              <a:spAutoFit/>
            </a:bodyPr>
            <a:lstStyle/>
            <a:p>
              <a:pPr algn="ctr"/>
              <a:r>
                <a:rPr lang="en-US" sz="2400" b="1" dirty="0"/>
                <a:t>Waterfall</a:t>
              </a:r>
            </a:p>
          </p:txBody>
        </p:sp>
      </p:grpSp>
      <p:grpSp>
        <p:nvGrpSpPr>
          <p:cNvPr id="18" name="Group 17"/>
          <p:cNvGrpSpPr/>
          <p:nvPr/>
        </p:nvGrpSpPr>
        <p:grpSpPr>
          <a:xfrm>
            <a:off x="3995532" y="1399785"/>
            <a:ext cx="2590800" cy="2330604"/>
            <a:chOff x="5295900" y="1511653"/>
            <a:chExt cx="2590800" cy="233060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511653"/>
              <a:ext cx="1905000" cy="1905000"/>
            </a:xfrm>
            <a:prstGeom prst="rect">
              <a:avLst/>
            </a:prstGeom>
          </p:spPr>
        </p:pic>
        <p:sp>
          <p:nvSpPr>
            <p:cNvPr id="14" name="TextBox 13"/>
            <p:cNvSpPr txBox="1"/>
            <p:nvPr/>
          </p:nvSpPr>
          <p:spPr>
            <a:xfrm>
              <a:off x="5295900" y="3380592"/>
              <a:ext cx="2590800" cy="461665"/>
            </a:xfrm>
            <a:prstGeom prst="rect">
              <a:avLst/>
            </a:prstGeom>
            <a:noFill/>
          </p:spPr>
          <p:txBody>
            <a:bodyPr wrap="square" rtlCol="0">
              <a:spAutoFit/>
            </a:bodyPr>
            <a:lstStyle/>
            <a:p>
              <a:pPr algn="ctr"/>
              <a:r>
                <a:rPr lang="en-US" sz="2400" b="1" dirty="0"/>
                <a:t>Spiral</a:t>
              </a:r>
            </a:p>
          </p:txBody>
        </p:sp>
      </p:grpSp>
      <p:grpSp>
        <p:nvGrpSpPr>
          <p:cNvPr id="19" name="Group 18"/>
          <p:cNvGrpSpPr/>
          <p:nvPr/>
        </p:nvGrpSpPr>
        <p:grpSpPr>
          <a:xfrm>
            <a:off x="7159645" y="1319668"/>
            <a:ext cx="3288123" cy="2410721"/>
            <a:chOff x="517252" y="4343400"/>
            <a:chExt cx="3288123" cy="2410721"/>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343400"/>
              <a:ext cx="3043375" cy="1895790"/>
            </a:xfrm>
            <a:prstGeom prst="rect">
              <a:avLst/>
            </a:prstGeom>
          </p:spPr>
        </p:pic>
        <p:sp>
          <p:nvSpPr>
            <p:cNvPr id="15" name="TextBox 14"/>
            <p:cNvSpPr txBox="1"/>
            <p:nvPr/>
          </p:nvSpPr>
          <p:spPr>
            <a:xfrm>
              <a:off x="517252" y="6292456"/>
              <a:ext cx="2590800" cy="461665"/>
            </a:xfrm>
            <a:prstGeom prst="rect">
              <a:avLst/>
            </a:prstGeom>
            <a:noFill/>
          </p:spPr>
          <p:txBody>
            <a:bodyPr wrap="square" rtlCol="0">
              <a:spAutoFit/>
            </a:bodyPr>
            <a:lstStyle/>
            <a:p>
              <a:pPr algn="ctr"/>
              <a:r>
                <a:rPr lang="en-US" sz="2400" b="1" dirty="0"/>
                <a:t>Extreme</a:t>
              </a:r>
            </a:p>
          </p:txBody>
        </p:sp>
      </p:grpSp>
      <p:grpSp>
        <p:nvGrpSpPr>
          <p:cNvPr id="7" name="Group 6"/>
          <p:cNvGrpSpPr/>
          <p:nvPr/>
        </p:nvGrpSpPr>
        <p:grpSpPr>
          <a:xfrm>
            <a:off x="1397688" y="4011828"/>
            <a:ext cx="2613827" cy="2631136"/>
            <a:chOff x="5387173" y="4122985"/>
            <a:chExt cx="2613827" cy="2631136"/>
          </a:xfrm>
        </p:grpSpPr>
        <p:sp>
          <p:nvSpPr>
            <p:cNvPr id="16" name="TextBox 15"/>
            <p:cNvSpPr txBox="1"/>
            <p:nvPr/>
          </p:nvSpPr>
          <p:spPr>
            <a:xfrm>
              <a:off x="5410200" y="6292456"/>
              <a:ext cx="2590800" cy="461665"/>
            </a:xfrm>
            <a:prstGeom prst="rect">
              <a:avLst/>
            </a:prstGeom>
            <a:noFill/>
          </p:spPr>
          <p:txBody>
            <a:bodyPr wrap="square" rtlCol="0">
              <a:spAutoFit/>
            </a:bodyPr>
            <a:lstStyle/>
            <a:p>
              <a:pPr algn="ctr"/>
              <a:r>
                <a:rPr lang="en-US" sz="2400" b="1" dirty="0"/>
                <a:t>Agile</a:t>
              </a: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7173" y="4122985"/>
              <a:ext cx="2613827" cy="2116205"/>
            </a:xfrm>
            <a:prstGeom prst="rect">
              <a:avLst/>
            </a:prstGeom>
          </p:spPr>
        </p:pic>
      </p:grpSp>
      <p:sp>
        <p:nvSpPr>
          <p:cNvPr id="8" name="Footer Placeholder 7"/>
          <p:cNvSpPr>
            <a:spLocks noGrp="1"/>
          </p:cNvSpPr>
          <p:nvPr>
            <p:ph type="ftr" sz="quarter" idx="11"/>
          </p:nvPr>
        </p:nvSpPr>
        <p:spPr/>
        <p:txBody>
          <a:bodyPr/>
          <a:lstStyle/>
          <a:p>
            <a:pPr>
              <a:defRPr/>
            </a:pPr>
            <a:r>
              <a:rPr lang="en-US"/>
              <a:t>Software Design (06)</a:t>
            </a:r>
            <a:endParaRPr lang="en-US" dirty="0"/>
          </a:p>
        </p:txBody>
      </p:sp>
      <p:sp>
        <p:nvSpPr>
          <p:cNvPr id="9" name="Slide Number Placeholder 8"/>
          <p:cNvSpPr>
            <a:spLocks noGrp="1"/>
          </p:cNvSpPr>
          <p:nvPr>
            <p:ph type="sldNum" sz="quarter" idx="12"/>
          </p:nvPr>
        </p:nvSpPr>
        <p:spPr/>
        <p:txBody>
          <a:bodyPr/>
          <a:lstStyle/>
          <a:p>
            <a:pPr>
              <a:defRPr/>
            </a:pPr>
            <a:fld id="{F59D9B86-AB8B-404F-8D86-C97B35C4C67E}" type="slidenum">
              <a:rPr lang="en-US" smtClean="0"/>
              <a:pPr>
                <a:defRPr/>
              </a:pPr>
              <a:t>3</a:t>
            </a:fld>
            <a:endParaRPr lang="en-US" dirty="0"/>
          </a:p>
        </p:txBody>
      </p:sp>
      <p:grpSp>
        <p:nvGrpSpPr>
          <p:cNvPr id="4" name="Group 3">
            <a:extLst>
              <a:ext uri="{FF2B5EF4-FFF2-40B4-BE49-F238E27FC236}">
                <a16:creationId xmlns:a16="http://schemas.microsoft.com/office/drawing/2014/main" id="{F559F961-78C6-4506-BA00-92BD927F34AD}"/>
              </a:ext>
            </a:extLst>
          </p:cNvPr>
          <p:cNvGrpSpPr/>
          <p:nvPr/>
        </p:nvGrpSpPr>
        <p:grpSpPr>
          <a:xfrm>
            <a:off x="5834270" y="4148463"/>
            <a:ext cx="4677830" cy="2494501"/>
            <a:chOff x="5834270" y="4114841"/>
            <a:chExt cx="4677830" cy="2494501"/>
          </a:xfrm>
        </p:grpSpPr>
        <p:pic>
          <p:nvPicPr>
            <p:cNvPr id="20" name="Picture 19">
              <a:extLst>
                <a:ext uri="{FF2B5EF4-FFF2-40B4-BE49-F238E27FC236}">
                  <a16:creationId xmlns:a16="http://schemas.microsoft.com/office/drawing/2014/main" id="{D3EF1905-83F9-42CF-B699-8C43421469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4270" y="4114841"/>
              <a:ext cx="3916175" cy="2033550"/>
            </a:xfrm>
            <a:prstGeom prst="rect">
              <a:avLst/>
            </a:prstGeom>
          </p:spPr>
        </p:pic>
        <p:sp>
          <p:nvSpPr>
            <p:cNvPr id="22" name="TextBox 21">
              <a:extLst>
                <a:ext uri="{FF2B5EF4-FFF2-40B4-BE49-F238E27FC236}">
                  <a16:creationId xmlns:a16="http://schemas.microsoft.com/office/drawing/2014/main" id="{C334750A-2835-4ADD-ACC5-FC6982641162}"/>
                </a:ext>
              </a:extLst>
            </p:cNvPr>
            <p:cNvSpPr txBox="1"/>
            <p:nvPr/>
          </p:nvSpPr>
          <p:spPr>
            <a:xfrm>
              <a:off x="5834270" y="6147677"/>
              <a:ext cx="4677830" cy="461665"/>
            </a:xfrm>
            <a:prstGeom prst="rect">
              <a:avLst/>
            </a:prstGeom>
            <a:noFill/>
          </p:spPr>
          <p:txBody>
            <a:bodyPr wrap="square" rtlCol="0">
              <a:spAutoFit/>
            </a:bodyPr>
            <a:lstStyle/>
            <a:p>
              <a:pPr algn="ctr"/>
              <a:r>
                <a:rPr lang="en-US" sz="2400" b="1" dirty="0"/>
                <a:t>Unified or Core Flow Model</a:t>
              </a:r>
            </a:p>
          </p:txBody>
        </p:sp>
      </p:grpSp>
    </p:spTree>
    <p:extLst>
      <p:ext uri="{BB962C8B-B14F-4D97-AF65-F5344CB8AC3E}">
        <p14:creationId xmlns:p14="http://schemas.microsoft.com/office/powerpoint/2010/main" val="70427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DE1446-6F35-41B8-9F35-F047E231EA5A}"/>
              </a:ext>
            </a:extLst>
          </p:cNvPr>
          <p:cNvSpPr txBox="1"/>
          <p:nvPr/>
        </p:nvSpPr>
        <p:spPr>
          <a:xfrm>
            <a:off x="5562600" y="2351332"/>
            <a:ext cx="4191000" cy="2031325"/>
          </a:xfrm>
          <a:prstGeom prst="rect">
            <a:avLst/>
          </a:prstGeom>
          <a:solidFill>
            <a:schemeClr val="bg1"/>
          </a:solidFill>
        </p:spPr>
        <p:txBody>
          <a:bodyPr wrap="square" rtlCol="0">
            <a:spAutoFit/>
          </a:bodyPr>
          <a:lstStyle/>
          <a:p>
            <a:r>
              <a:rPr lang="en-US" b="1" dirty="0">
                <a:latin typeface="Consolas" panose="020B0609020204030204" pitchFamily="49" charset="0"/>
              </a:rPr>
              <a:t>for (int i = 0; i &lt; n; ++i)</a:t>
            </a:r>
          </a:p>
          <a:p>
            <a:r>
              <a:rPr lang="en-US" b="1" dirty="0">
                <a:latin typeface="Consolas" panose="020B0609020204030204" pitchFamily="49" charset="0"/>
              </a:rPr>
              <a:t>{</a:t>
            </a:r>
          </a:p>
          <a:p>
            <a:r>
              <a:rPr lang="en-US" b="1" dirty="0">
                <a:latin typeface="Consolas" panose="020B0609020204030204" pitchFamily="49" charset="0"/>
              </a:rPr>
              <a:t>   for (int j = 0; j &lt; n; ++j)</a:t>
            </a:r>
          </a:p>
          <a:p>
            <a:r>
              <a:rPr lang="en-US" b="1" dirty="0">
                <a:latin typeface="Consolas" panose="020B0609020204030204" pitchFamily="49" charset="0"/>
              </a:rPr>
              <a:t>   {</a:t>
            </a:r>
          </a:p>
          <a:p>
            <a:r>
              <a:rPr lang="en-US" b="1" dirty="0">
                <a:latin typeface="Consolas" panose="020B0609020204030204" pitchFamily="49" charset="0"/>
              </a:rPr>
              <a:t>      // Statement(s)</a:t>
            </a:r>
          </a:p>
          <a:p>
            <a:r>
              <a:rPr lang="en-US" b="1" dirty="0">
                <a:latin typeface="Consolas" panose="020B0609020204030204" pitchFamily="49" charset="0"/>
              </a:rPr>
              <a:t>   }</a:t>
            </a:r>
          </a:p>
          <a:p>
            <a:r>
              <a:rPr lang="en-US" b="1" dirty="0">
                <a:latin typeface="Consolas" panose="020B0609020204030204" pitchFamily="49" charset="0"/>
              </a:rPr>
              <a:t>}</a:t>
            </a:r>
          </a:p>
        </p:txBody>
      </p:sp>
      <p:sp>
        <p:nvSpPr>
          <p:cNvPr id="2" name="Title 1"/>
          <p:cNvSpPr>
            <a:spLocks noGrp="1"/>
          </p:cNvSpPr>
          <p:nvPr>
            <p:ph type="title"/>
          </p:nvPr>
        </p:nvSpPr>
        <p:spPr/>
        <p:txBody>
          <a:bodyPr/>
          <a:lstStyle/>
          <a:p>
            <a:r>
              <a:rPr lang="en-US" dirty="0"/>
              <a:t>Big-O Notation</a:t>
            </a:r>
          </a:p>
        </p:txBody>
      </p:sp>
      <p:sp>
        <p:nvSpPr>
          <p:cNvPr id="3" name="Content Placeholder 2"/>
          <p:cNvSpPr>
            <a:spLocks noGrp="1"/>
          </p:cNvSpPr>
          <p:nvPr>
            <p:ph sz="quarter" idx="1"/>
          </p:nvPr>
        </p:nvSpPr>
        <p:spPr>
          <a:xfrm>
            <a:off x="658368" y="1295401"/>
            <a:ext cx="9095232" cy="762000"/>
          </a:xfrm>
        </p:spPr>
        <p:txBody>
          <a:bodyPr/>
          <a:lstStyle/>
          <a:p>
            <a:pPr>
              <a:spcBef>
                <a:spcPts val="600"/>
              </a:spcBef>
              <a:defRPr/>
            </a:pPr>
            <a:r>
              <a:rPr lang="en-US" dirty="0"/>
              <a:t>Consider the following functions with respect to execution: </a:t>
            </a:r>
          </a:p>
        </p:txBody>
      </p:sp>
      <p:sp>
        <p:nvSpPr>
          <p:cNvPr id="4" name="Footer Placeholder 3"/>
          <p:cNvSpPr>
            <a:spLocks noGrp="1"/>
          </p:cNvSpPr>
          <p:nvPr>
            <p:ph type="ftr" sz="quarter" idx="11"/>
          </p:nvPr>
        </p:nvSpPr>
        <p:spPr/>
        <p:txBody>
          <a:bodyPr/>
          <a:lstStyle/>
          <a:p>
            <a:pPr>
              <a:defRPr/>
            </a:pPr>
            <a:r>
              <a:rPr lang="en-US"/>
              <a:t>Program Correctness (08)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30</a:t>
            </a:fld>
            <a:endParaRPr lang="en-US" dirty="0"/>
          </a:p>
        </p:txBody>
      </p:sp>
      <p:sp>
        <p:nvSpPr>
          <p:cNvPr id="7" name="TextBox 6"/>
          <p:cNvSpPr txBox="1"/>
          <p:nvPr/>
        </p:nvSpPr>
        <p:spPr>
          <a:xfrm>
            <a:off x="5562600" y="1930373"/>
            <a:ext cx="4191000" cy="369332"/>
          </a:xfrm>
          <a:prstGeom prst="rect">
            <a:avLst/>
          </a:prstGeom>
          <a:solidFill>
            <a:schemeClr val="bg1"/>
          </a:solidFill>
        </p:spPr>
        <p:txBody>
          <a:bodyPr wrap="square" rtlCol="0">
            <a:spAutoFit/>
          </a:bodyPr>
          <a:lstStyle/>
          <a:p>
            <a:r>
              <a:rPr lang="en-US" b="1" dirty="0">
                <a:latin typeface="Consolas" panose="020B0609020204030204" pitchFamily="49" charset="0"/>
              </a:rPr>
              <a:t>int i = sqrt(n);</a:t>
            </a:r>
          </a:p>
        </p:txBody>
      </p:sp>
      <p:sp>
        <p:nvSpPr>
          <p:cNvPr id="10" name="Content Placeholder 2"/>
          <p:cNvSpPr txBox="1">
            <a:spLocks/>
          </p:cNvSpPr>
          <p:nvPr/>
        </p:nvSpPr>
        <p:spPr bwMode="auto">
          <a:xfrm>
            <a:off x="1395350" y="1930373"/>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1 </a:t>
            </a:r>
            <a:r>
              <a:rPr lang="en-US" dirty="0"/>
              <a:t>time</a:t>
            </a:r>
            <a:endParaRPr lang="en-US" b="1" dirty="0">
              <a:latin typeface="Consolas" panose="020B0609020204030204" pitchFamily="49" charset="0"/>
            </a:endParaRPr>
          </a:p>
        </p:txBody>
      </p:sp>
      <p:sp>
        <p:nvSpPr>
          <p:cNvPr id="9" name="Content Placeholder 2">
            <a:extLst>
              <a:ext uri="{FF2B5EF4-FFF2-40B4-BE49-F238E27FC236}">
                <a16:creationId xmlns:a16="http://schemas.microsoft.com/office/drawing/2014/main" id="{0D732D18-9D7F-4438-9598-19A289092C46}"/>
              </a:ext>
            </a:extLst>
          </p:cNvPr>
          <p:cNvSpPr txBox="1">
            <a:spLocks/>
          </p:cNvSpPr>
          <p:nvPr/>
        </p:nvSpPr>
        <p:spPr bwMode="auto">
          <a:xfrm>
            <a:off x="1395350" y="2351331"/>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n </a:t>
            </a:r>
            <a:r>
              <a:rPr lang="en-US" dirty="0"/>
              <a:t>times</a:t>
            </a:r>
            <a:endParaRPr lang="en-US" b="1" dirty="0">
              <a:latin typeface="Consolas" panose="020B0609020204030204" pitchFamily="49" charset="0"/>
            </a:endParaRPr>
          </a:p>
        </p:txBody>
      </p:sp>
      <p:sp>
        <p:nvSpPr>
          <p:cNvPr id="12" name="Content Placeholder 2">
            <a:extLst>
              <a:ext uri="{FF2B5EF4-FFF2-40B4-BE49-F238E27FC236}">
                <a16:creationId xmlns:a16="http://schemas.microsoft.com/office/drawing/2014/main" id="{1F28BFEF-5E5E-4CCF-AD87-769D16FEEFA4}"/>
              </a:ext>
            </a:extLst>
          </p:cNvPr>
          <p:cNvSpPr txBox="1">
            <a:spLocks/>
          </p:cNvSpPr>
          <p:nvPr/>
        </p:nvSpPr>
        <p:spPr bwMode="auto">
          <a:xfrm>
            <a:off x="1390489" y="3193247"/>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rPr>
              <a:t>(</a:t>
            </a: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n</a:t>
            </a:r>
            <a:r>
              <a:rPr lang="en-US" b="1" dirty="0">
                <a:latin typeface="Consolas" panose="020B0609020204030204" pitchFamily="49" charset="0"/>
                <a:sym typeface="Symbol"/>
              </a:rPr>
              <a:t>)</a:t>
            </a:r>
            <a:r>
              <a:rPr lang="en-US" b="1" dirty="0">
                <a:latin typeface="Consolas" panose="020B0609020204030204" pitchFamily="49" charset="0"/>
                <a:cs typeface="Courier New" pitchFamily="49" charset="0"/>
              </a:rPr>
              <a:t> </a:t>
            </a:r>
            <a:r>
              <a:rPr lang="en-US" dirty="0"/>
              <a:t>times</a:t>
            </a:r>
          </a:p>
        </p:txBody>
      </p:sp>
      <p:sp>
        <p:nvSpPr>
          <p:cNvPr id="14" name="Content Placeholder 2">
            <a:extLst>
              <a:ext uri="{FF2B5EF4-FFF2-40B4-BE49-F238E27FC236}">
                <a16:creationId xmlns:a16="http://schemas.microsoft.com/office/drawing/2014/main" id="{485B7748-C4C9-44B7-B9F6-1DBABFCE4562}"/>
              </a:ext>
            </a:extLst>
          </p:cNvPr>
          <p:cNvSpPr txBox="1">
            <a:spLocks/>
          </p:cNvSpPr>
          <p:nvPr/>
        </p:nvSpPr>
        <p:spPr bwMode="auto">
          <a:xfrm>
            <a:off x="1395350" y="2772289"/>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m</a:t>
            </a:r>
            <a:r>
              <a:rPr lang="en-US" b="1" dirty="0">
                <a:latin typeface="Consolas" panose="020B0609020204030204" pitchFamily="49" charset="0"/>
                <a:sym typeface="Symbol"/>
              </a:rPr>
              <a:t>)</a:t>
            </a:r>
            <a:r>
              <a:rPr lang="en-US" b="1" dirty="0">
                <a:latin typeface="Consolas" panose="020B0609020204030204" pitchFamily="49" charset="0"/>
                <a:cs typeface="Courier New" pitchFamily="49" charset="0"/>
              </a:rPr>
              <a:t> </a:t>
            </a:r>
            <a:r>
              <a:rPr lang="en-US" dirty="0"/>
              <a:t>times</a:t>
            </a:r>
            <a:endParaRPr lang="en-US" b="1" dirty="0">
              <a:latin typeface="Consolas" panose="020B0609020204030204" pitchFamily="49" charset="0"/>
            </a:endParaRPr>
          </a:p>
        </p:txBody>
      </p:sp>
    </p:spTree>
    <p:extLst>
      <p:ext uri="{BB962C8B-B14F-4D97-AF65-F5344CB8AC3E}">
        <p14:creationId xmlns:p14="http://schemas.microsoft.com/office/powerpoint/2010/main" val="9423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5B51CE1-AEDE-4F19-8BA5-A502F709A632}"/>
              </a:ext>
            </a:extLst>
          </p:cNvPr>
          <p:cNvSpPr txBox="1"/>
          <p:nvPr/>
        </p:nvSpPr>
        <p:spPr>
          <a:xfrm>
            <a:off x="5562600" y="2351332"/>
            <a:ext cx="4495800" cy="2031325"/>
          </a:xfrm>
          <a:prstGeom prst="rect">
            <a:avLst/>
          </a:prstGeom>
          <a:solidFill>
            <a:schemeClr val="bg1"/>
          </a:solidFill>
        </p:spPr>
        <p:txBody>
          <a:bodyPr wrap="square" rtlCol="0">
            <a:spAutoFit/>
          </a:bodyPr>
          <a:lstStyle/>
          <a:p>
            <a:r>
              <a:rPr lang="en-US" b="1" dirty="0">
                <a:latin typeface="Consolas" panose="020B0609020204030204" pitchFamily="49" charset="0"/>
              </a:rPr>
              <a:t>for (int i = 0; i &lt; n; ++i)</a:t>
            </a:r>
          </a:p>
          <a:p>
            <a:r>
              <a:rPr lang="en-US" b="1" dirty="0">
                <a:latin typeface="Consolas" panose="020B0609020204030204" pitchFamily="49" charset="0"/>
              </a:rPr>
              <a:t>{</a:t>
            </a:r>
          </a:p>
          <a:p>
            <a:r>
              <a:rPr lang="en-US" b="1" dirty="0">
                <a:latin typeface="Consolas" panose="020B0609020204030204" pitchFamily="49" charset="0"/>
              </a:rPr>
              <a:t>   for (int j = i; j &lt; n; ++j)</a:t>
            </a:r>
          </a:p>
          <a:p>
            <a:r>
              <a:rPr lang="en-US" b="1" dirty="0">
                <a:latin typeface="Consolas" panose="020B0609020204030204" pitchFamily="49" charset="0"/>
              </a:rPr>
              <a:t>   {</a:t>
            </a:r>
          </a:p>
          <a:p>
            <a:r>
              <a:rPr lang="en-US" b="1" dirty="0">
                <a:latin typeface="Consolas" panose="020B0609020204030204" pitchFamily="49" charset="0"/>
              </a:rPr>
              <a:t>      // Statement(s)</a:t>
            </a:r>
          </a:p>
          <a:p>
            <a:r>
              <a:rPr lang="en-US" b="1" dirty="0">
                <a:latin typeface="Consolas" panose="020B0609020204030204" pitchFamily="49" charset="0"/>
              </a:rPr>
              <a:t>   }</a:t>
            </a:r>
          </a:p>
          <a:p>
            <a:r>
              <a:rPr lang="en-US" b="1" dirty="0">
                <a:latin typeface="Consolas" panose="020B0609020204030204" pitchFamily="49" charset="0"/>
              </a:rPr>
              <a:t>}</a:t>
            </a:r>
          </a:p>
        </p:txBody>
      </p:sp>
      <p:sp>
        <p:nvSpPr>
          <p:cNvPr id="2" name="Title 1"/>
          <p:cNvSpPr>
            <a:spLocks noGrp="1"/>
          </p:cNvSpPr>
          <p:nvPr>
            <p:ph type="title"/>
          </p:nvPr>
        </p:nvSpPr>
        <p:spPr/>
        <p:txBody>
          <a:bodyPr/>
          <a:lstStyle/>
          <a:p>
            <a:r>
              <a:rPr lang="en-US" dirty="0"/>
              <a:t>Big-O Notation</a:t>
            </a:r>
          </a:p>
        </p:txBody>
      </p:sp>
      <p:sp>
        <p:nvSpPr>
          <p:cNvPr id="3" name="Content Placeholder 2"/>
          <p:cNvSpPr>
            <a:spLocks noGrp="1"/>
          </p:cNvSpPr>
          <p:nvPr>
            <p:ph sz="quarter" idx="1"/>
          </p:nvPr>
        </p:nvSpPr>
        <p:spPr>
          <a:xfrm>
            <a:off x="658368" y="1295401"/>
            <a:ext cx="9095232" cy="762000"/>
          </a:xfrm>
        </p:spPr>
        <p:txBody>
          <a:bodyPr/>
          <a:lstStyle/>
          <a:p>
            <a:pPr>
              <a:spcBef>
                <a:spcPts val="600"/>
              </a:spcBef>
              <a:defRPr/>
            </a:pPr>
            <a:r>
              <a:rPr lang="en-US" dirty="0"/>
              <a:t>Consider the following functions with respect to execution: </a:t>
            </a:r>
          </a:p>
        </p:txBody>
      </p:sp>
      <p:sp>
        <p:nvSpPr>
          <p:cNvPr id="4" name="Footer Placeholder 3"/>
          <p:cNvSpPr>
            <a:spLocks noGrp="1"/>
          </p:cNvSpPr>
          <p:nvPr>
            <p:ph type="ftr" sz="quarter" idx="11"/>
          </p:nvPr>
        </p:nvSpPr>
        <p:spPr/>
        <p:txBody>
          <a:bodyPr/>
          <a:lstStyle/>
          <a:p>
            <a:pPr>
              <a:defRPr/>
            </a:pPr>
            <a:r>
              <a:rPr lang="en-US"/>
              <a:t>Program Correctness (08)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31</a:t>
            </a:fld>
            <a:endParaRPr lang="en-US" dirty="0"/>
          </a:p>
        </p:txBody>
      </p:sp>
      <p:sp>
        <p:nvSpPr>
          <p:cNvPr id="7" name="TextBox 6"/>
          <p:cNvSpPr txBox="1"/>
          <p:nvPr/>
        </p:nvSpPr>
        <p:spPr>
          <a:xfrm>
            <a:off x="5562600" y="1930373"/>
            <a:ext cx="4191000" cy="369332"/>
          </a:xfrm>
          <a:prstGeom prst="rect">
            <a:avLst/>
          </a:prstGeom>
          <a:solidFill>
            <a:schemeClr val="bg1"/>
          </a:solidFill>
        </p:spPr>
        <p:txBody>
          <a:bodyPr wrap="square" rtlCol="0">
            <a:spAutoFit/>
          </a:bodyPr>
          <a:lstStyle/>
          <a:p>
            <a:r>
              <a:rPr lang="en-US" b="1" dirty="0">
                <a:latin typeface="Consolas" panose="020B0609020204030204" pitchFamily="49" charset="0"/>
              </a:rPr>
              <a:t>int i = sqrt(n);</a:t>
            </a:r>
          </a:p>
        </p:txBody>
      </p:sp>
      <p:sp>
        <p:nvSpPr>
          <p:cNvPr id="10" name="Content Placeholder 2"/>
          <p:cNvSpPr txBox="1">
            <a:spLocks/>
          </p:cNvSpPr>
          <p:nvPr/>
        </p:nvSpPr>
        <p:spPr bwMode="auto">
          <a:xfrm>
            <a:off x="1395350" y="1930373"/>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1 </a:t>
            </a:r>
            <a:r>
              <a:rPr lang="en-US" dirty="0"/>
              <a:t>time</a:t>
            </a:r>
            <a:endParaRPr lang="en-US" b="1" dirty="0">
              <a:latin typeface="Consolas" panose="020B0609020204030204" pitchFamily="49" charset="0"/>
            </a:endParaRPr>
          </a:p>
        </p:txBody>
      </p:sp>
      <p:sp>
        <p:nvSpPr>
          <p:cNvPr id="9" name="Content Placeholder 2">
            <a:extLst>
              <a:ext uri="{FF2B5EF4-FFF2-40B4-BE49-F238E27FC236}">
                <a16:creationId xmlns:a16="http://schemas.microsoft.com/office/drawing/2014/main" id="{0D732D18-9D7F-4438-9598-19A289092C46}"/>
              </a:ext>
            </a:extLst>
          </p:cNvPr>
          <p:cNvSpPr txBox="1">
            <a:spLocks/>
          </p:cNvSpPr>
          <p:nvPr/>
        </p:nvSpPr>
        <p:spPr bwMode="auto">
          <a:xfrm>
            <a:off x="1395350" y="2351331"/>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n </a:t>
            </a:r>
            <a:r>
              <a:rPr lang="en-US" dirty="0"/>
              <a:t>times</a:t>
            </a:r>
            <a:endParaRPr lang="en-US" b="1" dirty="0">
              <a:latin typeface="Consolas" panose="020B0609020204030204" pitchFamily="49" charset="0"/>
            </a:endParaRPr>
          </a:p>
        </p:txBody>
      </p:sp>
      <p:sp>
        <p:nvSpPr>
          <p:cNvPr id="12" name="Content Placeholder 2">
            <a:extLst>
              <a:ext uri="{FF2B5EF4-FFF2-40B4-BE49-F238E27FC236}">
                <a16:creationId xmlns:a16="http://schemas.microsoft.com/office/drawing/2014/main" id="{1F28BFEF-5E5E-4CCF-AD87-769D16FEEFA4}"/>
              </a:ext>
            </a:extLst>
          </p:cNvPr>
          <p:cNvSpPr txBox="1">
            <a:spLocks/>
          </p:cNvSpPr>
          <p:nvPr/>
        </p:nvSpPr>
        <p:spPr bwMode="auto">
          <a:xfrm>
            <a:off x="1390489" y="3193247"/>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rPr>
              <a:t>(</a:t>
            </a: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n</a:t>
            </a:r>
            <a:r>
              <a:rPr lang="en-US" b="1" dirty="0">
                <a:latin typeface="Consolas" panose="020B0609020204030204" pitchFamily="49" charset="0"/>
                <a:sym typeface="Symbol"/>
              </a:rPr>
              <a:t>)</a:t>
            </a:r>
            <a:r>
              <a:rPr lang="en-US" b="1" dirty="0">
                <a:latin typeface="Consolas" panose="020B0609020204030204" pitchFamily="49" charset="0"/>
                <a:cs typeface="Courier New" pitchFamily="49" charset="0"/>
              </a:rPr>
              <a:t> </a:t>
            </a:r>
            <a:r>
              <a:rPr lang="en-US" dirty="0"/>
              <a:t>times</a:t>
            </a:r>
          </a:p>
        </p:txBody>
      </p:sp>
      <p:sp>
        <p:nvSpPr>
          <p:cNvPr id="14" name="Content Placeholder 2">
            <a:extLst>
              <a:ext uri="{FF2B5EF4-FFF2-40B4-BE49-F238E27FC236}">
                <a16:creationId xmlns:a16="http://schemas.microsoft.com/office/drawing/2014/main" id="{485B7748-C4C9-44B7-B9F6-1DBABFCE4562}"/>
              </a:ext>
            </a:extLst>
          </p:cNvPr>
          <p:cNvSpPr txBox="1">
            <a:spLocks/>
          </p:cNvSpPr>
          <p:nvPr/>
        </p:nvSpPr>
        <p:spPr bwMode="auto">
          <a:xfrm>
            <a:off x="1395350" y="2772289"/>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m</a:t>
            </a:r>
            <a:r>
              <a:rPr lang="en-US" b="1" dirty="0">
                <a:latin typeface="Consolas" panose="020B0609020204030204" pitchFamily="49" charset="0"/>
                <a:sym typeface="Symbol"/>
              </a:rPr>
              <a:t>)</a:t>
            </a:r>
            <a:r>
              <a:rPr lang="en-US" b="1" dirty="0">
                <a:latin typeface="Consolas" panose="020B0609020204030204" pitchFamily="49" charset="0"/>
                <a:cs typeface="Courier New" pitchFamily="49" charset="0"/>
              </a:rPr>
              <a:t> </a:t>
            </a:r>
            <a:r>
              <a:rPr lang="en-US" dirty="0"/>
              <a:t>times</a:t>
            </a:r>
            <a:endParaRPr lang="en-US" b="1" dirty="0">
              <a:latin typeface="Consolas" panose="020B0609020204030204" pitchFamily="49" charset="0"/>
            </a:endParaRPr>
          </a:p>
        </p:txBody>
      </p:sp>
      <p:sp>
        <p:nvSpPr>
          <p:cNvPr id="16" name="Content Placeholder 2">
            <a:extLst>
              <a:ext uri="{FF2B5EF4-FFF2-40B4-BE49-F238E27FC236}">
                <a16:creationId xmlns:a16="http://schemas.microsoft.com/office/drawing/2014/main" id="{799D47CD-A586-4BF0-8708-D5CFC5A64EF5}"/>
              </a:ext>
            </a:extLst>
          </p:cNvPr>
          <p:cNvSpPr txBox="1">
            <a:spLocks/>
          </p:cNvSpPr>
          <p:nvPr/>
        </p:nvSpPr>
        <p:spPr bwMode="auto">
          <a:xfrm>
            <a:off x="1392386" y="3614205"/>
            <a:ext cx="3713014"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rPr>
              <a:t>(</a:t>
            </a: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a:t>
            </a:r>
            <a:r>
              <a:rPr lang="en-US" b="1" dirty="0">
                <a:latin typeface="Consolas" panose="020B0609020204030204" pitchFamily="49" charset="0"/>
              </a:rPr>
              <a:t>n / 2))</a:t>
            </a:r>
            <a:r>
              <a:rPr lang="en-US" b="1" dirty="0">
                <a:latin typeface="Consolas" panose="020B0609020204030204" pitchFamily="49" charset="0"/>
                <a:cs typeface="Courier New" pitchFamily="49" charset="0"/>
              </a:rPr>
              <a:t> </a:t>
            </a:r>
            <a:r>
              <a:rPr lang="en-US" dirty="0"/>
              <a:t>times</a:t>
            </a:r>
          </a:p>
        </p:txBody>
      </p:sp>
    </p:spTree>
    <p:extLst>
      <p:ext uri="{BB962C8B-B14F-4D97-AF65-F5344CB8AC3E}">
        <p14:creationId xmlns:p14="http://schemas.microsoft.com/office/powerpoint/2010/main" val="305268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5A78B61-5FDC-43BD-ABCF-C87E20EA2D9A}"/>
              </a:ext>
            </a:extLst>
          </p:cNvPr>
          <p:cNvSpPr txBox="1"/>
          <p:nvPr/>
        </p:nvSpPr>
        <p:spPr>
          <a:xfrm>
            <a:off x="5562600" y="2354767"/>
            <a:ext cx="4495800" cy="2031325"/>
          </a:xfrm>
          <a:prstGeom prst="rect">
            <a:avLst/>
          </a:prstGeom>
          <a:solidFill>
            <a:schemeClr val="bg1"/>
          </a:solidFill>
        </p:spPr>
        <p:txBody>
          <a:bodyPr wrap="square" rtlCol="0">
            <a:spAutoFit/>
          </a:bodyPr>
          <a:lstStyle/>
          <a:p>
            <a:r>
              <a:rPr lang="en-US" b="1" dirty="0">
                <a:latin typeface="Consolas" panose="020B0609020204030204" pitchFamily="49" charset="0"/>
              </a:rPr>
              <a:t>for (int i = 0; i &lt; n; ++i)</a:t>
            </a:r>
          </a:p>
          <a:p>
            <a:r>
              <a:rPr lang="en-US" b="1" dirty="0">
                <a:latin typeface="Consolas" panose="020B0609020204030204" pitchFamily="49" charset="0"/>
              </a:rPr>
              <a:t>{</a:t>
            </a:r>
          </a:p>
          <a:p>
            <a:r>
              <a:rPr lang="en-US" b="1" dirty="0">
                <a:latin typeface="Consolas" panose="020B0609020204030204" pitchFamily="49" charset="0"/>
              </a:rPr>
              <a:t>   for (int j = 1; j &lt;= n; j *= 2)</a:t>
            </a:r>
          </a:p>
          <a:p>
            <a:r>
              <a:rPr lang="en-US" b="1" dirty="0">
                <a:latin typeface="Consolas" panose="020B0609020204030204" pitchFamily="49" charset="0"/>
              </a:rPr>
              <a:t>   {</a:t>
            </a:r>
          </a:p>
          <a:p>
            <a:r>
              <a:rPr lang="en-US" b="1" dirty="0">
                <a:latin typeface="Consolas" panose="020B0609020204030204" pitchFamily="49" charset="0"/>
              </a:rPr>
              <a:t>      // Statement(s)</a:t>
            </a:r>
          </a:p>
          <a:p>
            <a:r>
              <a:rPr lang="en-US" b="1" dirty="0">
                <a:latin typeface="Consolas" panose="020B0609020204030204" pitchFamily="49" charset="0"/>
              </a:rPr>
              <a:t>   }</a:t>
            </a:r>
          </a:p>
          <a:p>
            <a:r>
              <a:rPr lang="en-US" b="1" dirty="0">
                <a:latin typeface="Consolas" panose="020B0609020204030204" pitchFamily="49" charset="0"/>
              </a:rPr>
              <a:t>}</a:t>
            </a:r>
          </a:p>
        </p:txBody>
      </p:sp>
      <p:sp>
        <p:nvSpPr>
          <p:cNvPr id="2" name="Title 1"/>
          <p:cNvSpPr>
            <a:spLocks noGrp="1"/>
          </p:cNvSpPr>
          <p:nvPr>
            <p:ph type="title"/>
          </p:nvPr>
        </p:nvSpPr>
        <p:spPr/>
        <p:txBody>
          <a:bodyPr/>
          <a:lstStyle/>
          <a:p>
            <a:r>
              <a:rPr lang="en-US" dirty="0"/>
              <a:t>Big-O Notation</a:t>
            </a:r>
          </a:p>
        </p:txBody>
      </p:sp>
      <p:sp>
        <p:nvSpPr>
          <p:cNvPr id="3" name="Content Placeholder 2"/>
          <p:cNvSpPr>
            <a:spLocks noGrp="1"/>
          </p:cNvSpPr>
          <p:nvPr>
            <p:ph sz="quarter" idx="1"/>
          </p:nvPr>
        </p:nvSpPr>
        <p:spPr>
          <a:xfrm>
            <a:off x="642310" y="1295401"/>
            <a:ext cx="9111290" cy="762000"/>
          </a:xfrm>
        </p:spPr>
        <p:txBody>
          <a:bodyPr/>
          <a:lstStyle/>
          <a:p>
            <a:pPr>
              <a:spcBef>
                <a:spcPts val="600"/>
              </a:spcBef>
              <a:defRPr/>
            </a:pPr>
            <a:r>
              <a:rPr lang="en-US" dirty="0"/>
              <a:t>Consider the following functions with respect to execution: </a:t>
            </a:r>
          </a:p>
        </p:txBody>
      </p:sp>
      <p:sp>
        <p:nvSpPr>
          <p:cNvPr id="4" name="Footer Placeholder 3"/>
          <p:cNvSpPr>
            <a:spLocks noGrp="1"/>
          </p:cNvSpPr>
          <p:nvPr>
            <p:ph type="ftr" sz="quarter" idx="11"/>
          </p:nvPr>
        </p:nvSpPr>
        <p:spPr/>
        <p:txBody>
          <a:bodyPr/>
          <a:lstStyle/>
          <a:p>
            <a:pPr>
              <a:defRPr/>
            </a:pPr>
            <a:r>
              <a:rPr lang="en-US"/>
              <a:t>Program Correctness (08)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32</a:t>
            </a:fld>
            <a:endParaRPr lang="en-US" dirty="0"/>
          </a:p>
        </p:txBody>
      </p:sp>
      <p:sp>
        <p:nvSpPr>
          <p:cNvPr id="7" name="TextBox 6"/>
          <p:cNvSpPr txBox="1"/>
          <p:nvPr/>
        </p:nvSpPr>
        <p:spPr>
          <a:xfrm>
            <a:off x="5562600" y="1933808"/>
            <a:ext cx="4191000" cy="369332"/>
          </a:xfrm>
          <a:prstGeom prst="rect">
            <a:avLst/>
          </a:prstGeom>
          <a:solidFill>
            <a:schemeClr val="bg1"/>
          </a:solidFill>
        </p:spPr>
        <p:txBody>
          <a:bodyPr wrap="square" rtlCol="0">
            <a:spAutoFit/>
          </a:bodyPr>
          <a:lstStyle/>
          <a:p>
            <a:r>
              <a:rPr lang="en-US" b="1" dirty="0">
                <a:latin typeface="Consolas" panose="020B0609020204030204" pitchFamily="49" charset="0"/>
              </a:rPr>
              <a:t>int i = sqrt(n);</a:t>
            </a:r>
          </a:p>
        </p:txBody>
      </p:sp>
      <p:sp>
        <p:nvSpPr>
          <p:cNvPr id="10" name="Content Placeholder 2"/>
          <p:cNvSpPr txBox="1">
            <a:spLocks/>
          </p:cNvSpPr>
          <p:nvPr/>
        </p:nvSpPr>
        <p:spPr bwMode="auto">
          <a:xfrm>
            <a:off x="1395350" y="1933808"/>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1 </a:t>
            </a:r>
            <a:r>
              <a:rPr lang="en-US" dirty="0"/>
              <a:t>time</a:t>
            </a:r>
            <a:endParaRPr lang="en-US" b="1" dirty="0">
              <a:latin typeface="Consolas" panose="020B0609020204030204" pitchFamily="49" charset="0"/>
            </a:endParaRPr>
          </a:p>
        </p:txBody>
      </p:sp>
      <p:sp>
        <p:nvSpPr>
          <p:cNvPr id="9" name="Content Placeholder 2">
            <a:extLst>
              <a:ext uri="{FF2B5EF4-FFF2-40B4-BE49-F238E27FC236}">
                <a16:creationId xmlns:a16="http://schemas.microsoft.com/office/drawing/2014/main" id="{0D732D18-9D7F-4438-9598-19A289092C46}"/>
              </a:ext>
            </a:extLst>
          </p:cNvPr>
          <p:cNvSpPr txBox="1">
            <a:spLocks/>
          </p:cNvSpPr>
          <p:nvPr/>
        </p:nvSpPr>
        <p:spPr bwMode="auto">
          <a:xfrm>
            <a:off x="1395350" y="2354766"/>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n </a:t>
            </a:r>
            <a:r>
              <a:rPr lang="en-US" dirty="0"/>
              <a:t>times</a:t>
            </a:r>
            <a:endParaRPr lang="en-US" b="1" dirty="0">
              <a:latin typeface="Consolas" panose="020B0609020204030204" pitchFamily="49" charset="0"/>
            </a:endParaRPr>
          </a:p>
        </p:txBody>
      </p:sp>
      <p:sp>
        <p:nvSpPr>
          <p:cNvPr id="12" name="Content Placeholder 2">
            <a:extLst>
              <a:ext uri="{FF2B5EF4-FFF2-40B4-BE49-F238E27FC236}">
                <a16:creationId xmlns:a16="http://schemas.microsoft.com/office/drawing/2014/main" id="{1F28BFEF-5E5E-4CCF-AD87-769D16FEEFA4}"/>
              </a:ext>
            </a:extLst>
          </p:cNvPr>
          <p:cNvSpPr txBox="1">
            <a:spLocks/>
          </p:cNvSpPr>
          <p:nvPr/>
        </p:nvSpPr>
        <p:spPr bwMode="auto">
          <a:xfrm>
            <a:off x="1390489" y="3196682"/>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rPr>
              <a:t>(</a:t>
            </a: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n</a:t>
            </a:r>
            <a:r>
              <a:rPr lang="en-US" b="1" dirty="0">
                <a:latin typeface="Consolas" panose="020B0609020204030204" pitchFamily="49" charset="0"/>
                <a:sym typeface="Symbol"/>
              </a:rPr>
              <a:t>)</a:t>
            </a:r>
            <a:r>
              <a:rPr lang="en-US" b="1" dirty="0">
                <a:latin typeface="Consolas" panose="020B0609020204030204" pitchFamily="49" charset="0"/>
                <a:cs typeface="Courier New" pitchFamily="49" charset="0"/>
              </a:rPr>
              <a:t> </a:t>
            </a:r>
            <a:r>
              <a:rPr lang="en-US" dirty="0"/>
              <a:t>times</a:t>
            </a:r>
          </a:p>
        </p:txBody>
      </p:sp>
      <p:sp>
        <p:nvSpPr>
          <p:cNvPr id="14" name="Content Placeholder 2">
            <a:extLst>
              <a:ext uri="{FF2B5EF4-FFF2-40B4-BE49-F238E27FC236}">
                <a16:creationId xmlns:a16="http://schemas.microsoft.com/office/drawing/2014/main" id="{485B7748-C4C9-44B7-B9F6-1DBABFCE4562}"/>
              </a:ext>
            </a:extLst>
          </p:cNvPr>
          <p:cNvSpPr txBox="1">
            <a:spLocks/>
          </p:cNvSpPr>
          <p:nvPr/>
        </p:nvSpPr>
        <p:spPr bwMode="auto">
          <a:xfrm>
            <a:off x="1395350" y="2775724"/>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m</a:t>
            </a:r>
            <a:r>
              <a:rPr lang="en-US" b="1" dirty="0">
                <a:latin typeface="Consolas" panose="020B0609020204030204" pitchFamily="49" charset="0"/>
                <a:sym typeface="Symbol"/>
              </a:rPr>
              <a:t>)</a:t>
            </a:r>
            <a:r>
              <a:rPr lang="en-US" b="1" dirty="0">
                <a:latin typeface="Consolas" panose="020B0609020204030204" pitchFamily="49" charset="0"/>
                <a:cs typeface="Courier New" pitchFamily="49" charset="0"/>
              </a:rPr>
              <a:t> </a:t>
            </a:r>
            <a:r>
              <a:rPr lang="en-US" dirty="0"/>
              <a:t>times</a:t>
            </a:r>
            <a:endParaRPr lang="en-US" b="1" dirty="0">
              <a:latin typeface="Consolas" panose="020B0609020204030204" pitchFamily="49" charset="0"/>
            </a:endParaRPr>
          </a:p>
        </p:txBody>
      </p:sp>
      <p:sp>
        <p:nvSpPr>
          <p:cNvPr id="16" name="Content Placeholder 2">
            <a:extLst>
              <a:ext uri="{FF2B5EF4-FFF2-40B4-BE49-F238E27FC236}">
                <a16:creationId xmlns:a16="http://schemas.microsoft.com/office/drawing/2014/main" id="{799D47CD-A586-4BF0-8708-D5CFC5A64EF5}"/>
              </a:ext>
            </a:extLst>
          </p:cNvPr>
          <p:cNvSpPr txBox="1">
            <a:spLocks/>
          </p:cNvSpPr>
          <p:nvPr/>
        </p:nvSpPr>
        <p:spPr bwMode="auto">
          <a:xfrm>
            <a:off x="1392386" y="3617640"/>
            <a:ext cx="3713014"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rPr>
              <a:t>(</a:t>
            </a: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a:t>
            </a:r>
            <a:r>
              <a:rPr lang="en-US" b="1" dirty="0">
                <a:latin typeface="Consolas" panose="020B0609020204030204" pitchFamily="49" charset="0"/>
              </a:rPr>
              <a:t>n / 2))</a:t>
            </a:r>
            <a:r>
              <a:rPr lang="en-US" b="1" dirty="0">
                <a:latin typeface="Consolas" panose="020B0609020204030204" pitchFamily="49" charset="0"/>
                <a:cs typeface="Courier New" pitchFamily="49" charset="0"/>
              </a:rPr>
              <a:t> </a:t>
            </a:r>
            <a:r>
              <a:rPr lang="en-US" dirty="0"/>
              <a:t>times</a:t>
            </a:r>
          </a:p>
        </p:txBody>
      </p:sp>
      <p:sp>
        <p:nvSpPr>
          <p:cNvPr id="18" name="Content Placeholder 2">
            <a:extLst>
              <a:ext uri="{FF2B5EF4-FFF2-40B4-BE49-F238E27FC236}">
                <a16:creationId xmlns:a16="http://schemas.microsoft.com/office/drawing/2014/main" id="{08964314-D5E6-4A93-872D-EDF6D8CF7D22}"/>
              </a:ext>
            </a:extLst>
          </p:cNvPr>
          <p:cNvSpPr txBox="1">
            <a:spLocks/>
          </p:cNvSpPr>
          <p:nvPr/>
        </p:nvSpPr>
        <p:spPr bwMode="auto">
          <a:xfrm>
            <a:off x="1384852" y="4038600"/>
            <a:ext cx="3713014"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rPr>
              <a:t>(</a:t>
            </a: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log</a:t>
            </a:r>
            <a:r>
              <a:rPr lang="en-US" b="1" baseline="-25000" dirty="0">
                <a:latin typeface="Consolas" panose="020B0609020204030204" pitchFamily="49" charset="0"/>
                <a:cs typeface="Courier New" pitchFamily="49" charset="0"/>
                <a:sym typeface="Symbol"/>
              </a:rPr>
              <a:t>2</a:t>
            </a:r>
            <a:r>
              <a:rPr lang="en-US" b="1" dirty="0">
                <a:latin typeface="Consolas" panose="020B0609020204030204" pitchFamily="49" charset="0"/>
                <a:cs typeface="Courier New" pitchFamily="49" charset="0"/>
                <a:sym typeface="Symbol"/>
              </a:rPr>
              <a:t> </a:t>
            </a:r>
            <a:r>
              <a:rPr lang="en-US" b="1" dirty="0">
                <a:latin typeface="Consolas" panose="020B0609020204030204" pitchFamily="49" charset="0"/>
              </a:rPr>
              <a:t>n)</a:t>
            </a:r>
            <a:r>
              <a:rPr lang="en-US" b="1" dirty="0">
                <a:latin typeface="Consolas" panose="020B0609020204030204" pitchFamily="49" charset="0"/>
                <a:cs typeface="Courier New" pitchFamily="49" charset="0"/>
              </a:rPr>
              <a:t> </a:t>
            </a:r>
            <a:r>
              <a:rPr lang="en-US" dirty="0"/>
              <a:t>times</a:t>
            </a:r>
          </a:p>
        </p:txBody>
      </p:sp>
    </p:spTree>
    <p:extLst>
      <p:ext uri="{BB962C8B-B14F-4D97-AF65-F5344CB8AC3E}">
        <p14:creationId xmlns:p14="http://schemas.microsoft.com/office/powerpoint/2010/main" val="163973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5A78B61-5FDC-43BD-ABCF-C87E20EA2D9A}"/>
              </a:ext>
            </a:extLst>
          </p:cNvPr>
          <p:cNvSpPr txBox="1"/>
          <p:nvPr/>
        </p:nvSpPr>
        <p:spPr>
          <a:xfrm>
            <a:off x="5562600" y="2354766"/>
            <a:ext cx="4495800" cy="2862322"/>
          </a:xfrm>
          <a:prstGeom prst="rect">
            <a:avLst/>
          </a:prstGeom>
          <a:solidFill>
            <a:schemeClr val="bg1"/>
          </a:solidFill>
        </p:spPr>
        <p:txBody>
          <a:bodyPr wrap="square" rtlCol="0">
            <a:spAutoFit/>
          </a:bodyPr>
          <a:lstStyle/>
          <a:p>
            <a:r>
              <a:rPr lang="en-US" b="1" dirty="0">
                <a:latin typeface="Consolas" panose="020B0609020204030204" pitchFamily="49" charset="0"/>
              </a:rPr>
              <a:t>for (int i = 0; i &lt; n; ++i)</a:t>
            </a:r>
          </a:p>
          <a:p>
            <a:r>
              <a:rPr lang="en-US" b="1" dirty="0">
                <a:latin typeface="Consolas" panose="020B0609020204030204" pitchFamily="49" charset="0"/>
              </a:rPr>
              <a:t>{</a:t>
            </a:r>
          </a:p>
          <a:p>
            <a:r>
              <a:rPr lang="en-US" b="1" dirty="0">
                <a:latin typeface="Consolas" panose="020B0609020204030204" pitchFamily="49" charset="0"/>
              </a:rPr>
              <a:t>   for (int j = 0; j &lt; n; ++j)</a:t>
            </a:r>
          </a:p>
          <a:p>
            <a:r>
              <a:rPr lang="en-US" b="1" dirty="0">
                <a:latin typeface="Consolas" panose="020B0609020204030204" pitchFamily="49" charset="0"/>
              </a:rPr>
              <a:t>   {</a:t>
            </a:r>
          </a:p>
          <a:p>
            <a:r>
              <a:rPr lang="en-US" b="1" dirty="0">
                <a:latin typeface="Consolas" panose="020B0609020204030204" pitchFamily="49" charset="0"/>
              </a:rPr>
              <a:t>      for (int k = 0; k &lt; n; ++k)</a:t>
            </a:r>
          </a:p>
          <a:p>
            <a:r>
              <a:rPr lang="en-US" b="1" dirty="0">
                <a:latin typeface="Consolas" panose="020B0609020204030204" pitchFamily="49" charset="0"/>
              </a:rPr>
              <a:t>      {</a:t>
            </a:r>
          </a:p>
          <a:p>
            <a:r>
              <a:rPr lang="en-US" b="1" dirty="0">
                <a:latin typeface="Consolas" panose="020B0609020204030204" pitchFamily="49" charset="0"/>
              </a:rPr>
              <a:t>         // Statement(s)</a:t>
            </a:r>
          </a:p>
          <a:p>
            <a:r>
              <a:rPr lang="en-US" b="1" dirty="0">
                <a:latin typeface="Consolas" panose="020B0609020204030204" pitchFamily="49" charset="0"/>
              </a:rPr>
              <a:t>      }</a:t>
            </a:r>
          </a:p>
          <a:p>
            <a:r>
              <a:rPr lang="en-US" b="1" dirty="0">
                <a:latin typeface="Consolas" panose="020B0609020204030204" pitchFamily="49" charset="0"/>
              </a:rPr>
              <a:t>   }</a:t>
            </a:r>
          </a:p>
          <a:p>
            <a:r>
              <a:rPr lang="en-US" b="1" dirty="0">
                <a:latin typeface="Consolas" panose="020B0609020204030204" pitchFamily="49" charset="0"/>
              </a:rPr>
              <a:t>}</a:t>
            </a:r>
          </a:p>
        </p:txBody>
      </p:sp>
      <p:sp>
        <p:nvSpPr>
          <p:cNvPr id="2" name="Title 1"/>
          <p:cNvSpPr>
            <a:spLocks noGrp="1"/>
          </p:cNvSpPr>
          <p:nvPr>
            <p:ph type="title"/>
          </p:nvPr>
        </p:nvSpPr>
        <p:spPr/>
        <p:txBody>
          <a:bodyPr/>
          <a:lstStyle/>
          <a:p>
            <a:r>
              <a:rPr lang="en-US" dirty="0"/>
              <a:t>Big-O Notation</a:t>
            </a:r>
          </a:p>
        </p:txBody>
      </p:sp>
      <p:sp>
        <p:nvSpPr>
          <p:cNvPr id="3" name="Content Placeholder 2"/>
          <p:cNvSpPr>
            <a:spLocks noGrp="1"/>
          </p:cNvSpPr>
          <p:nvPr>
            <p:ph sz="quarter" idx="1"/>
          </p:nvPr>
        </p:nvSpPr>
        <p:spPr>
          <a:xfrm>
            <a:off x="642310" y="1295401"/>
            <a:ext cx="9111290" cy="762000"/>
          </a:xfrm>
        </p:spPr>
        <p:txBody>
          <a:bodyPr/>
          <a:lstStyle/>
          <a:p>
            <a:pPr>
              <a:spcBef>
                <a:spcPts val="600"/>
              </a:spcBef>
              <a:defRPr/>
            </a:pPr>
            <a:r>
              <a:rPr lang="en-US" dirty="0"/>
              <a:t>Consider the following functions with respect to execution: </a:t>
            </a:r>
          </a:p>
        </p:txBody>
      </p:sp>
      <p:sp>
        <p:nvSpPr>
          <p:cNvPr id="4" name="Footer Placeholder 3"/>
          <p:cNvSpPr>
            <a:spLocks noGrp="1"/>
          </p:cNvSpPr>
          <p:nvPr>
            <p:ph type="ftr" sz="quarter" idx="11"/>
          </p:nvPr>
        </p:nvSpPr>
        <p:spPr/>
        <p:txBody>
          <a:bodyPr/>
          <a:lstStyle/>
          <a:p>
            <a:pPr>
              <a:defRPr/>
            </a:pPr>
            <a:r>
              <a:rPr lang="en-US"/>
              <a:t>Program Correctness (08)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33</a:t>
            </a:fld>
            <a:endParaRPr lang="en-US" dirty="0"/>
          </a:p>
        </p:txBody>
      </p:sp>
      <p:sp>
        <p:nvSpPr>
          <p:cNvPr id="7" name="TextBox 6"/>
          <p:cNvSpPr txBox="1"/>
          <p:nvPr/>
        </p:nvSpPr>
        <p:spPr>
          <a:xfrm>
            <a:off x="5562600" y="1933808"/>
            <a:ext cx="4191000" cy="369332"/>
          </a:xfrm>
          <a:prstGeom prst="rect">
            <a:avLst/>
          </a:prstGeom>
          <a:solidFill>
            <a:schemeClr val="bg1"/>
          </a:solidFill>
        </p:spPr>
        <p:txBody>
          <a:bodyPr wrap="square" rtlCol="0">
            <a:spAutoFit/>
          </a:bodyPr>
          <a:lstStyle/>
          <a:p>
            <a:r>
              <a:rPr lang="en-US" b="1" dirty="0">
                <a:latin typeface="Consolas" panose="020B0609020204030204" pitchFamily="49" charset="0"/>
              </a:rPr>
              <a:t>int i = sqrt(n);</a:t>
            </a:r>
          </a:p>
        </p:txBody>
      </p:sp>
      <p:sp>
        <p:nvSpPr>
          <p:cNvPr id="10" name="Content Placeholder 2"/>
          <p:cNvSpPr txBox="1">
            <a:spLocks/>
          </p:cNvSpPr>
          <p:nvPr/>
        </p:nvSpPr>
        <p:spPr bwMode="auto">
          <a:xfrm>
            <a:off x="1395350" y="1933808"/>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1 </a:t>
            </a:r>
            <a:r>
              <a:rPr lang="en-US" dirty="0"/>
              <a:t>time</a:t>
            </a:r>
            <a:endParaRPr lang="en-US" b="1" dirty="0">
              <a:latin typeface="Consolas" panose="020B0609020204030204" pitchFamily="49" charset="0"/>
            </a:endParaRPr>
          </a:p>
        </p:txBody>
      </p:sp>
      <p:sp>
        <p:nvSpPr>
          <p:cNvPr id="9" name="Content Placeholder 2">
            <a:extLst>
              <a:ext uri="{FF2B5EF4-FFF2-40B4-BE49-F238E27FC236}">
                <a16:creationId xmlns:a16="http://schemas.microsoft.com/office/drawing/2014/main" id="{0D732D18-9D7F-4438-9598-19A289092C46}"/>
              </a:ext>
            </a:extLst>
          </p:cNvPr>
          <p:cNvSpPr txBox="1">
            <a:spLocks/>
          </p:cNvSpPr>
          <p:nvPr/>
        </p:nvSpPr>
        <p:spPr bwMode="auto">
          <a:xfrm>
            <a:off x="1395350" y="2354766"/>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n </a:t>
            </a:r>
            <a:r>
              <a:rPr lang="en-US" dirty="0"/>
              <a:t>times</a:t>
            </a:r>
            <a:endParaRPr lang="en-US" b="1" dirty="0">
              <a:latin typeface="Consolas" panose="020B0609020204030204" pitchFamily="49" charset="0"/>
            </a:endParaRPr>
          </a:p>
        </p:txBody>
      </p:sp>
      <p:sp>
        <p:nvSpPr>
          <p:cNvPr id="12" name="Content Placeholder 2">
            <a:extLst>
              <a:ext uri="{FF2B5EF4-FFF2-40B4-BE49-F238E27FC236}">
                <a16:creationId xmlns:a16="http://schemas.microsoft.com/office/drawing/2014/main" id="{1F28BFEF-5E5E-4CCF-AD87-769D16FEEFA4}"/>
              </a:ext>
            </a:extLst>
          </p:cNvPr>
          <p:cNvSpPr txBox="1">
            <a:spLocks/>
          </p:cNvSpPr>
          <p:nvPr/>
        </p:nvSpPr>
        <p:spPr bwMode="auto">
          <a:xfrm>
            <a:off x="1390489" y="3196682"/>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rPr>
              <a:t>(</a:t>
            </a: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n</a:t>
            </a:r>
            <a:r>
              <a:rPr lang="en-US" b="1" dirty="0">
                <a:latin typeface="Consolas" panose="020B0609020204030204" pitchFamily="49" charset="0"/>
                <a:sym typeface="Symbol"/>
              </a:rPr>
              <a:t>)</a:t>
            </a:r>
            <a:r>
              <a:rPr lang="en-US" b="1" dirty="0">
                <a:latin typeface="Consolas" panose="020B0609020204030204" pitchFamily="49" charset="0"/>
                <a:cs typeface="Courier New" pitchFamily="49" charset="0"/>
              </a:rPr>
              <a:t> </a:t>
            </a:r>
            <a:r>
              <a:rPr lang="en-US" dirty="0"/>
              <a:t>times</a:t>
            </a:r>
          </a:p>
        </p:txBody>
      </p:sp>
      <p:sp>
        <p:nvSpPr>
          <p:cNvPr id="14" name="Content Placeholder 2">
            <a:extLst>
              <a:ext uri="{FF2B5EF4-FFF2-40B4-BE49-F238E27FC236}">
                <a16:creationId xmlns:a16="http://schemas.microsoft.com/office/drawing/2014/main" id="{485B7748-C4C9-44B7-B9F6-1DBABFCE4562}"/>
              </a:ext>
            </a:extLst>
          </p:cNvPr>
          <p:cNvSpPr txBox="1">
            <a:spLocks/>
          </p:cNvSpPr>
          <p:nvPr/>
        </p:nvSpPr>
        <p:spPr bwMode="auto">
          <a:xfrm>
            <a:off x="1395350" y="2775724"/>
            <a:ext cx="306968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m</a:t>
            </a:r>
            <a:r>
              <a:rPr lang="en-US" b="1" dirty="0">
                <a:latin typeface="Consolas" panose="020B0609020204030204" pitchFamily="49" charset="0"/>
                <a:sym typeface="Symbol"/>
              </a:rPr>
              <a:t>)</a:t>
            </a:r>
            <a:r>
              <a:rPr lang="en-US" b="1" dirty="0">
                <a:latin typeface="Consolas" panose="020B0609020204030204" pitchFamily="49" charset="0"/>
                <a:cs typeface="Courier New" pitchFamily="49" charset="0"/>
              </a:rPr>
              <a:t> </a:t>
            </a:r>
            <a:r>
              <a:rPr lang="en-US" dirty="0"/>
              <a:t>times</a:t>
            </a:r>
            <a:endParaRPr lang="en-US" b="1" dirty="0">
              <a:latin typeface="Consolas" panose="020B0609020204030204" pitchFamily="49" charset="0"/>
            </a:endParaRPr>
          </a:p>
        </p:txBody>
      </p:sp>
      <p:sp>
        <p:nvSpPr>
          <p:cNvPr id="16" name="Content Placeholder 2">
            <a:extLst>
              <a:ext uri="{FF2B5EF4-FFF2-40B4-BE49-F238E27FC236}">
                <a16:creationId xmlns:a16="http://schemas.microsoft.com/office/drawing/2014/main" id="{799D47CD-A586-4BF0-8708-D5CFC5A64EF5}"/>
              </a:ext>
            </a:extLst>
          </p:cNvPr>
          <p:cNvSpPr txBox="1">
            <a:spLocks/>
          </p:cNvSpPr>
          <p:nvPr/>
        </p:nvSpPr>
        <p:spPr bwMode="auto">
          <a:xfrm>
            <a:off x="1392386" y="3617640"/>
            <a:ext cx="3713014"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rPr>
              <a:t>(</a:t>
            </a: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a:t>
            </a:r>
            <a:r>
              <a:rPr lang="en-US" b="1" dirty="0">
                <a:latin typeface="Consolas" panose="020B0609020204030204" pitchFamily="49" charset="0"/>
              </a:rPr>
              <a:t>n / 2))</a:t>
            </a:r>
            <a:r>
              <a:rPr lang="en-US" b="1" dirty="0">
                <a:latin typeface="Consolas" panose="020B0609020204030204" pitchFamily="49" charset="0"/>
                <a:cs typeface="Courier New" pitchFamily="49" charset="0"/>
              </a:rPr>
              <a:t> </a:t>
            </a:r>
            <a:r>
              <a:rPr lang="en-US" dirty="0"/>
              <a:t>times</a:t>
            </a:r>
          </a:p>
        </p:txBody>
      </p:sp>
      <p:sp>
        <p:nvSpPr>
          <p:cNvPr id="18" name="Content Placeholder 2">
            <a:extLst>
              <a:ext uri="{FF2B5EF4-FFF2-40B4-BE49-F238E27FC236}">
                <a16:creationId xmlns:a16="http://schemas.microsoft.com/office/drawing/2014/main" id="{08964314-D5E6-4A93-872D-EDF6D8CF7D22}"/>
              </a:ext>
            </a:extLst>
          </p:cNvPr>
          <p:cNvSpPr txBox="1">
            <a:spLocks/>
          </p:cNvSpPr>
          <p:nvPr/>
        </p:nvSpPr>
        <p:spPr bwMode="auto">
          <a:xfrm>
            <a:off x="1384852" y="4038600"/>
            <a:ext cx="3713014"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rPr>
              <a:t>(</a:t>
            </a: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log</a:t>
            </a:r>
            <a:r>
              <a:rPr lang="en-US" b="1" baseline="-25000" dirty="0">
                <a:latin typeface="Consolas" panose="020B0609020204030204" pitchFamily="49" charset="0"/>
                <a:cs typeface="Courier New" pitchFamily="49" charset="0"/>
                <a:sym typeface="Symbol"/>
              </a:rPr>
              <a:t>2</a:t>
            </a:r>
            <a:r>
              <a:rPr lang="en-US" b="1" dirty="0">
                <a:latin typeface="Consolas" panose="020B0609020204030204" pitchFamily="49" charset="0"/>
                <a:cs typeface="Courier New" pitchFamily="49" charset="0"/>
                <a:sym typeface="Symbol"/>
              </a:rPr>
              <a:t> </a:t>
            </a:r>
            <a:r>
              <a:rPr lang="en-US" b="1" dirty="0">
                <a:latin typeface="Consolas" panose="020B0609020204030204" pitchFamily="49" charset="0"/>
              </a:rPr>
              <a:t>n)</a:t>
            </a:r>
            <a:r>
              <a:rPr lang="en-US" b="1" dirty="0">
                <a:latin typeface="Consolas" panose="020B0609020204030204" pitchFamily="49" charset="0"/>
                <a:cs typeface="Courier New" pitchFamily="49" charset="0"/>
              </a:rPr>
              <a:t> </a:t>
            </a:r>
            <a:r>
              <a:rPr lang="en-US" dirty="0"/>
              <a:t>times</a:t>
            </a:r>
          </a:p>
        </p:txBody>
      </p:sp>
      <p:sp>
        <p:nvSpPr>
          <p:cNvPr id="19" name="Content Placeholder 2">
            <a:extLst>
              <a:ext uri="{FF2B5EF4-FFF2-40B4-BE49-F238E27FC236}">
                <a16:creationId xmlns:a16="http://schemas.microsoft.com/office/drawing/2014/main" id="{65D719BE-25A7-4E04-988E-DD2F41AC6A4E}"/>
              </a:ext>
            </a:extLst>
          </p:cNvPr>
          <p:cNvSpPr txBox="1">
            <a:spLocks/>
          </p:cNvSpPr>
          <p:nvPr/>
        </p:nvSpPr>
        <p:spPr bwMode="auto">
          <a:xfrm>
            <a:off x="1380836" y="4458856"/>
            <a:ext cx="3713014"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600"/>
              </a:spcBef>
              <a:defRPr/>
            </a:pPr>
            <a:r>
              <a:rPr lang="en-US" b="1" dirty="0">
                <a:latin typeface="Consolas" panose="020B0609020204030204" pitchFamily="49" charset="0"/>
              </a:rPr>
              <a:t>(</a:t>
            </a: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a:t>
            </a:r>
            <a:r>
              <a:rPr lang="en-US" b="1" dirty="0">
                <a:latin typeface="Consolas" panose="020B0609020204030204" pitchFamily="49" charset="0"/>
              </a:rPr>
              <a:t>n</a:t>
            </a:r>
            <a:r>
              <a:rPr lang="en-US" b="1" dirty="0">
                <a:latin typeface="Consolas" panose="020B0609020204030204" pitchFamily="49" charset="0"/>
                <a:cs typeface="Courier New" pitchFamily="49" charset="0"/>
              </a:rPr>
              <a:t> </a:t>
            </a:r>
            <a:r>
              <a:rPr lang="en-US" b="1" dirty="0">
                <a:latin typeface="Consolas" panose="020B0609020204030204" pitchFamily="49" charset="0"/>
                <a:cs typeface="Courier New" pitchFamily="49" charset="0"/>
                <a:sym typeface="Symbol"/>
              </a:rPr>
              <a:t> </a:t>
            </a:r>
            <a:r>
              <a:rPr lang="en-US" b="1" dirty="0">
                <a:latin typeface="Consolas" panose="020B0609020204030204" pitchFamily="49" charset="0"/>
              </a:rPr>
              <a:t>n)</a:t>
            </a:r>
            <a:r>
              <a:rPr lang="en-US" b="1" dirty="0">
                <a:latin typeface="Consolas" panose="020B0609020204030204" pitchFamily="49" charset="0"/>
                <a:cs typeface="Courier New" pitchFamily="49" charset="0"/>
              </a:rPr>
              <a:t> </a:t>
            </a:r>
            <a:r>
              <a:rPr lang="en-US" dirty="0"/>
              <a:t>times</a:t>
            </a:r>
          </a:p>
        </p:txBody>
      </p:sp>
    </p:spTree>
    <p:extLst>
      <p:ext uri="{BB962C8B-B14F-4D97-AF65-F5344CB8AC3E}">
        <p14:creationId xmlns:p14="http://schemas.microsoft.com/office/powerpoint/2010/main" val="27821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 Notation</a:t>
            </a:r>
          </a:p>
        </p:txBody>
      </p:sp>
      <p:sp>
        <p:nvSpPr>
          <p:cNvPr id="3" name="Content Placeholder 2"/>
          <p:cNvSpPr>
            <a:spLocks noGrp="1"/>
          </p:cNvSpPr>
          <p:nvPr>
            <p:ph sz="quarter" idx="1"/>
          </p:nvPr>
        </p:nvSpPr>
        <p:spPr/>
        <p:txBody>
          <a:bodyPr/>
          <a:lstStyle/>
          <a:p>
            <a:pPr>
              <a:defRPr/>
            </a:pPr>
            <a:r>
              <a:rPr lang="en-US" dirty="0"/>
              <a:t>Understanding how the execution time (and memory requirements) of an algorithm grows as a function of increasing input size gives programmers a tool for comparing various algorithms and determining how they will perform.</a:t>
            </a:r>
          </a:p>
          <a:p>
            <a:pPr>
              <a:defRPr/>
            </a:pPr>
            <a:r>
              <a:rPr lang="en-US" dirty="0"/>
              <a:t>If the execution time stays the same regardless of the number of inputs, then the growth rate is </a:t>
            </a:r>
            <a:r>
              <a:rPr lang="en-US" b="1" dirty="0">
                <a:solidFill>
                  <a:srgbClr val="FF0000"/>
                </a:solidFill>
              </a:rPr>
              <a:t>constant</a:t>
            </a:r>
            <a:r>
              <a:rPr lang="en-US" dirty="0"/>
              <a:t> or of </a:t>
            </a:r>
            <a:r>
              <a:rPr lang="en-US" b="1" dirty="0">
                <a:solidFill>
                  <a:srgbClr val="FF0000"/>
                </a:solidFill>
              </a:rPr>
              <a:t>order 1</a:t>
            </a:r>
            <a:r>
              <a:rPr lang="en-US" dirty="0"/>
              <a:t>.</a:t>
            </a:r>
          </a:p>
          <a:p>
            <a:pPr>
              <a:defRPr/>
            </a:pPr>
            <a:r>
              <a:rPr lang="en-US" dirty="0"/>
              <a:t>If the execution time approximately doubles when the number of inputs, </a:t>
            </a:r>
            <a:r>
              <a:rPr lang="en-US" i="1" dirty="0"/>
              <a:t>n</a:t>
            </a:r>
            <a:r>
              <a:rPr lang="en-US" dirty="0"/>
              <a:t>, doubles, then the algorithm grows at a </a:t>
            </a:r>
            <a:r>
              <a:rPr lang="en-US" b="1" dirty="0">
                <a:solidFill>
                  <a:srgbClr val="FF0000"/>
                </a:solidFill>
              </a:rPr>
              <a:t>linear rate </a:t>
            </a:r>
            <a:r>
              <a:rPr lang="en-US" dirty="0"/>
              <a:t>or a growth rate of </a:t>
            </a:r>
            <a:r>
              <a:rPr lang="en-US" b="1" dirty="0">
                <a:solidFill>
                  <a:srgbClr val="FF0000"/>
                </a:solidFill>
              </a:rPr>
              <a:t>order </a:t>
            </a:r>
            <a:r>
              <a:rPr lang="en-US" b="1" i="1" dirty="0">
                <a:solidFill>
                  <a:srgbClr val="FF0000"/>
                </a:solidFill>
              </a:rPr>
              <a:t>n</a:t>
            </a:r>
            <a:r>
              <a:rPr lang="en-US" i="1" dirty="0"/>
              <a:t>.</a:t>
            </a:r>
            <a:endParaRPr lang="en-US" dirty="0"/>
          </a:p>
          <a:p>
            <a:pPr>
              <a:defRPr/>
            </a:pPr>
            <a:r>
              <a:rPr lang="en-US" dirty="0"/>
              <a:t>If the execution time is approximately quadrupled when the number of inputs is doubled, then the algorithm grows at a </a:t>
            </a:r>
            <a:r>
              <a:rPr lang="en-US" b="1" dirty="0">
                <a:solidFill>
                  <a:srgbClr val="FF0000"/>
                </a:solidFill>
              </a:rPr>
              <a:t>quadratic rate </a:t>
            </a:r>
            <a:r>
              <a:rPr lang="en-US" dirty="0"/>
              <a:t>or at a growth rate of </a:t>
            </a:r>
            <a:r>
              <a:rPr lang="en-US" b="1" dirty="0">
                <a:solidFill>
                  <a:srgbClr val="FF0000"/>
                </a:solidFill>
              </a:rPr>
              <a:t>order of </a:t>
            </a:r>
            <a:r>
              <a:rPr lang="en-US" b="1" i="1" dirty="0">
                <a:solidFill>
                  <a:srgbClr val="FF0000"/>
                </a:solidFill>
              </a:rPr>
              <a:t>n</a:t>
            </a:r>
            <a:r>
              <a:rPr lang="en-US" b="1" baseline="30000" dirty="0">
                <a:solidFill>
                  <a:srgbClr val="FF0000"/>
                </a:solidFill>
              </a:rPr>
              <a:t>2</a:t>
            </a:r>
            <a:r>
              <a:rPr lang="en-US" baseline="30000" dirty="0"/>
              <a:t>.</a:t>
            </a:r>
            <a:endParaRPr lang="en-US" dirty="0"/>
          </a:p>
          <a:p>
            <a:pPr marL="320040" indent="-320040" fontAlgn="auto">
              <a:spcAft>
                <a:spcPts val="0"/>
              </a:spcAft>
              <a:buFont typeface="Wingdings"/>
              <a:buChar char=""/>
              <a:defRPr/>
            </a:pPr>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Program Correctness (08)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34</a:t>
            </a:fld>
            <a:endParaRPr lang="en-US" dirty="0"/>
          </a:p>
        </p:txBody>
      </p:sp>
    </p:spTree>
    <p:extLst>
      <p:ext uri="{BB962C8B-B14F-4D97-AF65-F5344CB8AC3E}">
        <p14:creationId xmlns:p14="http://schemas.microsoft.com/office/powerpoint/2010/main" val="398428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 Notation</a:t>
            </a:r>
          </a:p>
        </p:txBody>
      </p:sp>
      <p:sp>
        <p:nvSpPr>
          <p:cNvPr id="3" name="Content Placeholder 2"/>
          <p:cNvSpPr>
            <a:spLocks noGrp="1"/>
          </p:cNvSpPr>
          <p:nvPr>
            <p:ph sz="quarter" idx="1"/>
          </p:nvPr>
        </p:nvSpPr>
        <p:spPr>
          <a:xfrm>
            <a:off x="642310" y="1295401"/>
            <a:ext cx="9978066" cy="2365758"/>
          </a:xfrm>
        </p:spPr>
        <p:txBody>
          <a:bodyPr/>
          <a:lstStyle/>
          <a:p>
            <a:pPr>
              <a:spcBef>
                <a:spcPts val="600"/>
              </a:spcBef>
              <a:defRPr/>
            </a:pPr>
            <a:r>
              <a:rPr lang="en-US" dirty="0"/>
              <a:t>The previous examples illustrate execution growth rates: </a:t>
            </a:r>
          </a:p>
          <a:p>
            <a:pPr lvl="1">
              <a:spcBef>
                <a:spcPts val="600"/>
              </a:spcBef>
              <a:defRPr/>
            </a:pPr>
            <a:r>
              <a:rPr lang="en-US" b="1" dirty="0">
                <a:latin typeface="Consolas" panose="020B0609020204030204" pitchFamily="49" charset="0"/>
                <a:cs typeface="Courier New" pitchFamily="49" charset="0"/>
              </a:rPr>
              <a:t>1 </a:t>
            </a:r>
            <a:r>
              <a:rPr lang="en-US" dirty="0"/>
              <a:t>time</a:t>
            </a:r>
            <a:endParaRPr lang="en-US" b="1" dirty="0">
              <a:latin typeface="Consolas" panose="020B0609020204030204" pitchFamily="49" charset="0"/>
            </a:endParaRPr>
          </a:p>
          <a:p>
            <a:pPr lvl="1">
              <a:spcBef>
                <a:spcPts val="600"/>
              </a:spcBef>
              <a:defRPr/>
            </a:pPr>
            <a:r>
              <a:rPr lang="en-US" b="1" dirty="0">
                <a:latin typeface="Consolas" panose="020B0609020204030204" pitchFamily="49" charset="0"/>
                <a:cs typeface="Courier New" pitchFamily="49" charset="0"/>
              </a:rPr>
              <a:t>n </a:t>
            </a:r>
            <a:r>
              <a:rPr lang="en-US" dirty="0"/>
              <a:t>times</a:t>
            </a:r>
            <a:endParaRPr lang="en-US" b="1" dirty="0">
              <a:latin typeface="Consolas" panose="020B0609020204030204" pitchFamily="49" charset="0"/>
            </a:endParaRPr>
          </a:p>
          <a:p>
            <a:pPr lvl="1">
              <a:spcBef>
                <a:spcPts val="600"/>
              </a:spcBef>
              <a:defRPr/>
            </a:pPr>
            <a:r>
              <a:rPr lang="en-US" b="1" dirty="0">
                <a:latin typeface="Consolas" panose="020B0609020204030204" pitchFamily="49" charset="0"/>
                <a:cs typeface="Courier New" pitchFamily="49" charset="0"/>
              </a:rPr>
              <a:t>(n </a:t>
            </a:r>
            <a:r>
              <a:rPr lang="en-US" b="1" dirty="0">
                <a:latin typeface="Consolas" panose="020B0609020204030204" pitchFamily="49" charset="0"/>
                <a:cs typeface="Courier New" pitchFamily="49" charset="0"/>
                <a:sym typeface="Symbol"/>
              </a:rPr>
              <a:t> m</a:t>
            </a:r>
            <a:r>
              <a:rPr lang="en-US" b="1" dirty="0">
                <a:latin typeface="Consolas" panose="020B0609020204030204" pitchFamily="49" charset="0"/>
                <a:sym typeface="Symbol"/>
              </a:rPr>
              <a:t>)</a:t>
            </a:r>
            <a:r>
              <a:rPr lang="en-US" b="1" dirty="0">
                <a:latin typeface="Consolas" panose="020B0609020204030204" pitchFamily="49" charset="0"/>
                <a:cs typeface="Courier New" pitchFamily="49" charset="0"/>
              </a:rPr>
              <a:t> </a:t>
            </a:r>
            <a:r>
              <a:rPr lang="en-US" dirty="0"/>
              <a:t>times</a:t>
            </a:r>
            <a:endParaRPr lang="en-US" b="1" dirty="0">
              <a:latin typeface="Consolas" panose="020B0609020204030204" pitchFamily="49" charset="0"/>
            </a:endParaRPr>
          </a:p>
          <a:p>
            <a:pPr lvl="1">
              <a:spcBef>
                <a:spcPts val="600"/>
              </a:spcBef>
              <a:defRPr/>
            </a:pPr>
            <a:r>
              <a:rPr lang="en-US" b="1" dirty="0">
                <a:latin typeface="Consolas" panose="020B0609020204030204" pitchFamily="49" charset="0"/>
              </a:rPr>
              <a:t>(</a:t>
            </a:r>
            <a:r>
              <a:rPr lang="en-US" b="1" dirty="0">
                <a:latin typeface="Consolas" panose="020B0609020204030204" pitchFamily="49" charset="0"/>
                <a:cs typeface="Courier New" pitchFamily="49" charset="0"/>
              </a:rPr>
              <a:t>n</a:t>
            </a:r>
            <a:r>
              <a:rPr lang="en-US" b="1" baseline="30000" dirty="0">
                <a:latin typeface="Consolas" panose="020B0609020204030204" pitchFamily="49" charset="0"/>
              </a:rPr>
              <a:t>2</a:t>
            </a:r>
            <a:r>
              <a:rPr lang="en-US" b="1" dirty="0">
                <a:latin typeface="Consolas" panose="020B0609020204030204" pitchFamily="49" charset="0"/>
                <a:sym typeface="Symbol"/>
              </a:rPr>
              <a:t>)</a:t>
            </a:r>
            <a:r>
              <a:rPr lang="en-US" b="1" dirty="0">
                <a:latin typeface="Consolas" panose="020B0609020204030204" pitchFamily="49" charset="0"/>
                <a:cs typeface="Courier New" pitchFamily="49" charset="0"/>
              </a:rPr>
              <a:t> </a:t>
            </a:r>
            <a:r>
              <a:rPr lang="en-US" dirty="0"/>
              <a:t>times, </a:t>
            </a:r>
            <a:r>
              <a:rPr lang="en-US" b="1" dirty="0">
                <a:latin typeface="Consolas" panose="020B0609020204030204" pitchFamily="49" charset="0"/>
              </a:rPr>
              <a:t>(</a:t>
            </a:r>
            <a:r>
              <a:rPr lang="en-US" b="1" dirty="0">
                <a:latin typeface="Consolas" panose="020B0609020204030204" pitchFamily="49" charset="0"/>
                <a:cs typeface="Courier New" pitchFamily="49" charset="0"/>
              </a:rPr>
              <a:t>n</a:t>
            </a:r>
            <a:r>
              <a:rPr lang="en-US" b="1" dirty="0">
                <a:latin typeface="Consolas" panose="020B0609020204030204" pitchFamily="49" charset="0"/>
                <a:cs typeface="Courier New" pitchFamily="49" charset="0"/>
                <a:sym typeface="Symbol"/>
              </a:rPr>
              <a:t>  (n / 2)</a:t>
            </a:r>
            <a:r>
              <a:rPr lang="en-US" b="1" dirty="0">
                <a:latin typeface="Consolas" panose="020B0609020204030204" pitchFamily="49" charset="0"/>
                <a:sym typeface="Symbol"/>
              </a:rPr>
              <a:t>)</a:t>
            </a:r>
            <a:r>
              <a:rPr lang="en-US" b="1" dirty="0">
                <a:latin typeface="Consolas" panose="020B0609020204030204" pitchFamily="49" charset="0"/>
                <a:cs typeface="Courier New" pitchFamily="49" charset="0"/>
              </a:rPr>
              <a:t> </a:t>
            </a:r>
            <a:r>
              <a:rPr lang="en-US" dirty="0"/>
              <a:t>times</a:t>
            </a:r>
            <a:endParaRPr lang="en-US" b="1" dirty="0">
              <a:latin typeface="Consolas" panose="020B0609020204030204" pitchFamily="49" charset="0"/>
            </a:endParaRPr>
          </a:p>
          <a:p>
            <a:pPr lvl="1">
              <a:spcBef>
                <a:spcPts val="600"/>
              </a:spcBef>
              <a:defRPr/>
            </a:pPr>
            <a:r>
              <a:rPr lang="en-US" b="1" dirty="0">
                <a:latin typeface="Consolas" panose="020B0609020204030204" pitchFamily="49" charset="0"/>
              </a:rPr>
              <a:t>(n log n)</a:t>
            </a:r>
            <a:r>
              <a:rPr lang="en-US" b="1" dirty="0">
                <a:latin typeface="Consolas" panose="020B0609020204030204" pitchFamily="49" charset="0"/>
                <a:cs typeface="Courier New" pitchFamily="49" charset="0"/>
              </a:rPr>
              <a:t> </a:t>
            </a:r>
            <a:r>
              <a:rPr lang="en-US" dirty="0"/>
              <a:t>times</a:t>
            </a:r>
            <a:r>
              <a:rPr lang="en-US" i="1" dirty="0"/>
              <a:t>.</a:t>
            </a:r>
            <a:endParaRPr lang="en-US" dirty="0"/>
          </a:p>
        </p:txBody>
      </p:sp>
      <p:sp>
        <p:nvSpPr>
          <p:cNvPr id="4" name="Footer Placeholder 3"/>
          <p:cNvSpPr>
            <a:spLocks noGrp="1"/>
          </p:cNvSpPr>
          <p:nvPr>
            <p:ph type="ftr" sz="quarter" idx="11"/>
          </p:nvPr>
        </p:nvSpPr>
        <p:spPr/>
        <p:txBody>
          <a:bodyPr/>
          <a:lstStyle/>
          <a:p>
            <a:pPr>
              <a:defRPr/>
            </a:pPr>
            <a:r>
              <a:rPr lang="en-US"/>
              <a:t>Program Correctness (08)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35</a:t>
            </a:fld>
            <a:endParaRPr lang="en-US" dirty="0"/>
          </a:p>
        </p:txBody>
      </p:sp>
      <p:sp>
        <p:nvSpPr>
          <p:cNvPr id="7" name="Content Placeholder 2"/>
          <p:cNvSpPr txBox="1">
            <a:spLocks/>
          </p:cNvSpPr>
          <p:nvPr/>
        </p:nvSpPr>
        <p:spPr bwMode="auto">
          <a:xfrm>
            <a:off x="642310" y="3654016"/>
            <a:ext cx="9978066" cy="3127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600"/>
              </a:spcBef>
              <a:defRPr/>
            </a:pPr>
            <a:r>
              <a:rPr lang="en-US" dirty="0"/>
              <a:t>Computer scientists use the notation </a:t>
            </a:r>
          </a:p>
          <a:p>
            <a:pPr lvl="1">
              <a:spcBef>
                <a:spcPts val="600"/>
              </a:spcBef>
              <a:defRPr/>
            </a:pPr>
            <a:r>
              <a:rPr lang="en-US" b="1" i="1" dirty="0"/>
              <a:t>O</a:t>
            </a:r>
            <a:r>
              <a:rPr lang="en-US" dirty="0"/>
              <a:t>(</a:t>
            </a:r>
            <a:r>
              <a:rPr lang="en-US" i="1" dirty="0"/>
              <a:t>1</a:t>
            </a:r>
            <a:r>
              <a:rPr lang="en-US" dirty="0"/>
              <a:t>) to represent the first case (constant time) </a:t>
            </a:r>
          </a:p>
          <a:p>
            <a:pPr lvl="1">
              <a:spcBef>
                <a:spcPts val="600"/>
              </a:spcBef>
              <a:defRPr/>
            </a:pPr>
            <a:r>
              <a:rPr lang="en-US" b="1" i="1" dirty="0"/>
              <a:t>O</a:t>
            </a:r>
            <a:r>
              <a:rPr lang="en-US" dirty="0"/>
              <a:t>(</a:t>
            </a:r>
            <a:r>
              <a:rPr lang="en-US" i="1" dirty="0"/>
              <a:t>n</a:t>
            </a:r>
            <a:r>
              <a:rPr lang="en-US" dirty="0"/>
              <a:t>) to represent the second case (linear time) </a:t>
            </a:r>
          </a:p>
          <a:p>
            <a:pPr lvl="1">
              <a:spcBef>
                <a:spcPts val="600"/>
              </a:spcBef>
              <a:defRPr/>
            </a:pPr>
            <a:r>
              <a:rPr lang="en-US" b="1" i="1" dirty="0"/>
              <a:t>O</a:t>
            </a:r>
            <a:r>
              <a:rPr lang="en-US" dirty="0"/>
              <a:t>(</a:t>
            </a:r>
            <a:r>
              <a:rPr lang="en-US" i="1" dirty="0"/>
              <a:t>n </a:t>
            </a:r>
            <a:r>
              <a:rPr lang="en-US" i="1" dirty="0">
                <a:sym typeface="Symbol" panose="05050102010706020507" pitchFamily="18" charset="2"/>
              </a:rPr>
              <a:t></a:t>
            </a:r>
            <a:r>
              <a:rPr lang="en-US" dirty="0"/>
              <a:t> </a:t>
            </a:r>
            <a:r>
              <a:rPr lang="en-US" i="1" dirty="0"/>
              <a:t>m</a:t>
            </a:r>
            <a:r>
              <a:rPr lang="en-US" dirty="0"/>
              <a:t>) to represent the third case (quadratic time)</a:t>
            </a:r>
          </a:p>
          <a:p>
            <a:pPr lvl="1">
              <a:spcBef>
                <a:spcPts val="600"/>
              </a:spcBef>
              <a:defRPr/>
            </a:pPr>
            <a:r>
              <a:rPr lang="en-US" b="1" i="1" dirty="0"/>
              <a:t>O</a:t>
            </a:r>
            <a:r>
              <a:rPr lang="en-US" dirty="0"/>
              <a:t>(</a:t>
            </a:r>
            <a:r>
              <a:rPr lang="en-US" i="1" dirty="0"/>
              <a:t>n</a:t>
            </a:r>
            <a:r>
              <a:rPr lang="en-US" baseline="30000" dirty="0"/>
              <a:t>2</a:t>
            </a:r>
            <a:r>
              <a:rPr lang="en-US" dirty="0"/>
              <a:t>) to represent the fourth (quadratic time)</a:t>
            </a:r>
          </a:p>
          <a:p>
            <a:pPr lvl="1">
              <a:spcBef>
                <a:spcPts val="600"/>
              </a:spcBef>
              <a:defRPr/>
            </a:pPr>
            <a:r>
              <a:rPr lang="en-US" dirty="0"/>
              <a:t> </a:t>
            </a:r>
            <a:r>
              <a:rPr lang="en-US" b="1" i="1" dirty="0"/>
              <a:t>O</a:t>
            </a:r>
            <a:r>
              <a:rPr lang="en-US" dirty="0"/>
              <a:t>(</a:t>
            </a:r>
            <a:r>
              <a:rPr lang="en-US" i="1" dirty="0"/>
              <a:t>n</a:t>
            </a:r>
            <a:r>
              <a:rPr lang="en-US" dirty="0"/>
              <a:t> log n) to represent the fifth case (logarithmic time)</a:t>
            </a:r>
          </a:p>
          <a:p>
            <a:pPr>
              <a:spcBef>
                <a:spcPts val="600"/>
              </a:spcBef>
              <a:defRPr/>
            </a:pPr>
            <a:r>
              <a:rPr lang="en-US" dirty="0"/>
              <a:t>The symbol </a:t>
            </a:r>
            <a:r>
              <a:rPr lang="en-US" b="1" i="1" dirty="0"/>
              <a:t>O</a:t>
            </a:r>
            <a:r>
              <a:rPr lang="en-US" b="1" dirty="0"/>
              <a:t> </a:t>
            </a:r>
            <a:r>
              <a:rPr lang="en-US" dirty="0"/>
              <a:t>can be thought of as an abbreviation for “</a:t>
            </a:r>
            <a:r>
              <a:rPr lang="en-US" b="1" dirty="0">
                <a:solidFill>
                  <a:srgbClr val="FF0000"/>
                </a:solidFill>
              </a:rPr>
              <a:t>order of magnitude</a:t>
            </a:r>
            <a:r>
              <a:rPr lang="en-US" dirty="0"/>
              <a:t>” and is called </a:t>
            </a:r>
            <a:r>
              <a:rPr lang="en-US" b="1" i="1" dirty="0">
                <a:solidFill>
                  <a:srgbClr val="FF0000"/>
                </a:solidFill>
              </a:rPr>
              <a:t>big-O</a:t>
            </a:r>
            <a:r>
              <a:rPr lang="en-US" b="1" dirty="0">
                <a:solidFill>
                  <a:srgbClr val="FF0000"/>
                </a:solidFill>
              </a:rPr>
              <a:t> </a:t>
            </a:r>
            <a:r>
              <a:rPr lang="en-US" b="1" i="1" dirty="0">
                <a:solidFill>
                  <a:srgbClr val="FF0000"/>
                </a:solidFill>
              </a:rPr>
              <a:t>notation</a:t>
            </a:r>
            <a:r>
              <a:rPr lang="en-US" i="1" dirty="0"/>
              <a:t>.</a:t>
            </a:r>
            <a:endParaRPr lang="en-US" dirty="0"/>
          </a:p>
        </p:txBody>
      </p:sp>
    </p:spTree>
    <p:extLst>
      <p:ext uri="{BB962C8B-B14F-4D97-AF65-F5344CB8AC3E}">
        <p14:creationId xmlns:p14="http://schemas.microsoft.com/office/powerpoint/2010/main" val="29883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71858-2755-4873-9421-8EDE855BEAFE}"/>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ACAC1924-5E18-4E3C-A271-CCE429D86900}"/>
              </a:ext>
            </a:extLst>
          </p:cNvPr>
          <p:cNvSpPr>
            <a:spLocks noGrp="1"/>
          </p:cNvSpPr>
          <p:nvPr>
            <p:ph type="ftr" sz="quarter" idx="11"/>
          </p:nvPr>
        </p:nvSpPr>
        <p:spPr/>
        <p:txBody>
          <a:bodyPr/>
          <a:lstStyle/>
          <a:p>
            <a:pPr>
              <a:defRPr/>
            </a:pPr>
            <a:r>
              <a:rPr lang="en-US"/>
              <a:t>Program Correctness (08)</a:t>
            </a:r>
            <a:endParaRPr lang="en-US" dirty="0"/>
          </a:p>
        </p:txBody>
      </p:sp>
      <p:sp>
        <p:nvSpPr>
          <p:cNvPr id="4" name="Slide Number Placeholder 3">
            <a:extLst>
              <a:ext uri="{FF2B5EF4-FFF2-40B4-BE49-F238E27FC236}">
                <a16:creationId xmlns:a16="http://schemas.microsoft.com/office/drawing/2014/main" id="{2A5BCA54-F35E-49A6-87CB-C55A9B258319}"/>
              </a:ext>
            </a:extLst>
          </p:cNvPr>
          <p:cNvSpPr>
            <a:spLocks noGrp="1"/>
          </p:cNvSpPr>
          <p:nvPr>
            <p:ph type="sldNum" sz="quarter" idx="12"/>
          </p:nvPr>
        </p:nvSpPr>
        <p:spPr/>
        <p:txBody>
          <a:bodyPr/>
          <a:lstStyle/>
          <a:p>
            <a:pPr>
              <a:defRPr/>
            </a:pPr>
            <a:fld id="{F59D9B86-AB8B-404F-8D86-C97B35C4C67E}" type="slidenum">
              <a:rPr lang="en-US" smtClean="0"/>
              <a:pPr>
                <a:defRPr/>
              </a:pPr>
              <a:t>36</a:t>
            </a:fld>
            <a:endParaRPr lang="en-US" dirty="0"/>
          </a:p>
        </p:txBody>
      </p:sp>
      <p:pic>
        <p:nvPicPr>
          <p:cNvPr id="6" name="Picture 5">
            <a:extLst>
              <a:ext uri="{FF2B5EF4-FFF2-40B4-BE49-F238E27FC236}">
                <a16:creationId xmlns:a16="http://schemas.microsoft.com/office/drawing/2014/main" id="{5CF0D0C5-ABA1-40AC-891E-692D66F41638}"/>
              </a:ext>
            </a:extLst>
          </p:cNvPr>
          <p:cNvPicPr>
            <a:picLocks noChangeAspect="1"/>
          </p:cNvPicPr>
          <p:nvPr/>
        </p:nvPicPr>
        <p:blipFill>
          <a:blip r:embed="rId2"/>
          <a:stretch>
            <a:fillRect/>
          </a:stretch>
        </p:blipFill>
        <p:spPr>
          <a:xfrm>
            <a:off x="1476167" y="1419225"/>
            <a:ext cx="7781925" cy="5438775"/>
          </a:xfrm>
          <a:prstGeom prst="rect">
            <a:avLst/>
          </a:prstGeom>
        </p:spPr>
      </p:pic>
    </p:spTree>
    <p:extLst>
      <p:ext uri="{BB962C8B-B14F-4D97-AF65-F5344CB8AC3E}">
        <p14:creationId xmlns:p14="http://schemas.microsoft.com/office/powerpoint/2010/main" val="4038501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 Notation</a:t>
            </a:r>
          </a:p>
        </p:txBody>
      </p:sp>
      <p:sp>
        <p:nvSpPr>
          <p:cNvPr id="3" name="Content Placeholder 2"/>
          <p:cNvSpPr>
            <a:spLocks noGrp="1"/>
          </p:cNvSpPr>
          <p:nvPr>
            <p:ph sz="quarter" idx="1"/>
          </p:nvPr>
        </p:nvSpPr>
        <p:spPr/>
        <p:txBody>
          <a:bodyPr/>
          <a:lstStyle/>
          <a:p>
            <a:r>
              <a:rPr lang="en-US" dirty="0"/>
              <a:t>A simple way to determine the big-</a:t>
            </a:r>
            <a:r>
              <a:rPr lang="en-US" b="1" i="1" dirty="0"/>
              <a:t>O</a:t>
            </a:r>
            <a:r>
              <a:rPr lang="en-US" b="1" dirty="0"/>
              <a:t> </a:t>
            </a:r>
            <a:r>
              <a:rPr lang="en-US" dirty="0"/>
              <a:t>of an algorithm or program is to look at any loops and to see whether the loops are nested. </a:t>
            </a:r>
          </a:p>
          <a:p>
            <a:r>
              <a:rPr lang="en-US" dirty="0"/>
              <a:t>Assuming that the loop body consists only of simple statements, </a:t>
            </a:r>
          </a:p>
          <a:p>
            <a:pPr lvl="1"/>
            <a:r>
              <a:rPr lang="en-US" dirty="0"/>
              <a:t>a single loop is </a:t>
            </a:r>
            <a:r>
              <a:rPr lang="en-US" b="1" i="1" dirty="0"/>
              <a:t>O</a:t>
            </a:r>
            <a:r>
              <a:rPr lang="en-US" dirty="0"/>
              <a:t>(</a:t>
            </a:r>
            <a:r>
              <a:rPr lang="en-US" i="1" dirty="0"/>
              <a:t>n</a:t>
            </a:r>
            <a:r>
              <a:rPr lang="en-US" dirty="0"/>
              <a:t>)</a:t>
            </a:r>
          </a:p>
          <a:p>
            <a:pPr lvl="1"/>
            <a:r>
              <a:rPr lang="en-US" dirty="0"/>
              <a:t>a nested loop is </a:t>
            </a:r>
            <a:r>
              <a:rPr lang="en-US" b="1" i="1" dirty="0"/>
              <a:t>O</a:t>
            </a:r>
            <a:r>
              <a:rPr lang="en-US" dirty="0"/>
              <a:t>(</a:t>
            </a:r>
            <a:r>
              <a:rPr lang="en-US" i="1" dirty="0"/>
              <a:t>n</a:t>
            </a:r>
            <a:r>
              <a:rPr lang="en-US" baseline="30000" dirty="0"/>
              <a:t>2</a:t>
            </a:r>
            <a:r>
              <a:rPr lang="en-US" dirty="0"/>
              <a:t>)</a:t>
            </a:r>
          </a:p>
          <a:p>
            <a:pPr lvl="1"/>
            <a:r>
              <a:rPr lang="en-US" dirty="0"/>
              <a:t>a nested loop in a nested loop is </a:t>
            </a:r>
            <a:r>
              <a:rPr lang="en-US" b="1" i="1" dirty="0"/>
              <a:t>O</a:t>
            </a:r>
            <a:r>
              <a:rPr lang="en-US" dirty="0"/>
              <a:t>(</a:t>
            </a:r>
            <a:r>
              <a:rPr lang="en-US" i="1" dirty="0"/>
              <a:t>n</a:t>
            </a:r>
            <a:r>
              <a:rPr lang="en-US" baseline="30000" dirty="0"/>
              <a:t>3</a:t>
            </a:r>
            <a:r>
              <a:rPr lang="en-US" dirty="0"/>
              <a:t>), and so on</a:t>
            </a:r>
          </a:p>
          <a:p>
            <a:r>
              <a:rPr lang="en-US" dirty="0"/>
              <a:t>The growth rate of f(</a:t>
            </a:r>
            <a:r>
              <a:rPr lang="en-US" i="1" dirty="0"/>
              <a:t>n</a:t>
            </a:r>
            <a:r>
              <a:rPr lang="en-US" dirty="0"/>
              <a:t>) will be determined by the fastest growing term, which is the one with the largest exponent.</a:t>
            </a:r>
          </a:p>
          <a:p>
            <a:r>
              <a:rPr lang="en-US" dirty="0"/>
              <a:t>In general, it is safe to ignore all constants and to drop the lower-order terms when determining the order of magnitude.</a:t>
            </a:r>
          </a:p>
        </p:txBody>
      </p:sp>
      <p:sp>
        <p:nvSpPr>
          <p:cNvPr id="4" name="Footer Placeholder 3"/>
          <p:cNvSpPr>
            <a:spLocks noGrp="1"/>
          </p:cNvSpPr>
          <p:nvPr>
            <p:ph type="ftr" sz="quarter" idx="11"/>
          </p:nvPr>
        </p:nvSpPr>
        <p:spPr/>
        <p:txBody>
          <a:bodyPr/>
          <a:lstStyle/>
          <a:p>
            <a:pPr>
              <a:defRPr/>
            </a:pPr>
            <a:r>
              <a:rPr lang="en-US"/>
              <a:t>Program Correctness (08)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37</a:t>
            </a:fld>
            <a:endParaRPr lang="en-US" dirty="0"/>
          </a:p>
        </p:txBody>
      </p:sp>
    </p:spTree>
    <p:extLst>
      <p:ext uri="{BB962C8B-B14F-4D97-AF65-F5344CB8AC3E}">
        <p14:creationId xmlns:p14="http://schemas.microsoft.com/office/powerpoint/2010/main" val="46966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Example</a:t>
            </a:r>
          </a:p>
        </p:txBody>
      </p:sp>
      <p:sp>
        <p:nvSpPr>
          <p:cNvPr id="3" name="Footer Placeholder 2"/>
          <p:cNvSpPr>
            <a:spLocks noGrp="1"/>
          </p:cNvSpPr>
          <p:nvPr>
            <p:ph type="ftr" sz="quarter" idx="11"/>
          </p:nvPr>
        </p:nvSpPr>
        <p:spPr/>
        <p:txBody>
          <a:bodyPr/>
          <a:lstStyle/>
          <a:p>
            <a:pPr>
              <a:defRPr/>
            </a:pPr>
            <a:r>
              <a:rPr lang="en-US"/>
              <a:t>Program Correctness (08)</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38</a:t>
            </a:fld>
            <a:endParaRPr lang="en-US" dirty="0"/>
          </a:p>
        </p:txBody>
      </p:sp>
      <p:sp>
        <p:nvSpPr>
          <p:cNvPr id="5" name="TextBox 4"/>
          <p:cNvSpPr txBox="1"/>
          <p:nvPr/>
        </p:nvSpPr>
        <p:spPr>
          <a:xfrm>
            <a:off x="658368" y="1219201"/>
            <a:ext cx="5209032" cy="5632311"/>
          </a:xfrm>
          <a:prstGeom prst="rect">
            <a:avLst/>
          </a:prstGeom>
          <a:solidFill>
            <a:schemeClr val="bg1"/>
          </a:solidFill>
        </p:spPr>
        <p:txBody>
          <a:bodyPr wrap="square" rtlCol="0">
            <a:spAutoFit/>
          </a:bodyPr>
          <a:lstStyle/>
          <a:p>
            <a:r>
              <a:rPr lang="en-US" b="1" dirty="0">
                <a:latin typeface="Consolas" panose="020B0609020204030204" pitchFamily="49" charset="0"/>
              </a:rPr>
              <a:t>void T(int n)</a:t>
            </a:r>
          </a:p>
          <a:p>
            <a:r>
              <a:rPr lang="en-US" b="1" dirty="0">
                <a:latin typeface="Consolas" panose="020B0609020204030204" pitchFamily="49" charset="0"/>
              </a:rPr>
              <a:t>{</a:t>
            </a:r>
          </a:p>
          <a:p>
            <a:r>
              <a:rPr lang="en-US" b="1" dirty="0">
                <a:latin typeface="Consolas" panose="020B0609020204030204" pitchFamily="49" charset="0"/>
              </a:rPr>
              <a:t>   for(int i = 0; i &lt; n; ++i)</a:t>
            </a:r>
          </a:p>
          <a:p>
            <a:r>
              <a:rPr lang="en-US" b="1" dirty="0">
                <a:latin typeface="Consolas" panose="020B0609020204030204" pitchFamily="49" charset="0"/>
              </a:rPr>
              <a:t>   {</a:t>
            </a:r>
          </a:p>
          <a:p>
            <a:r>
              <a:rPr lang="en-US" b="1" dirty="0">
                <a:latin typeface="Consolas" panose="020B0609020204030204" pitchFamily="49" charset="0"/>
              </a:rPr>
              <a:t>      for(int j = 0; j &lt; n; ++j)</a:t>
            </a:r>
          </a:p>
          <a:p>
            <a:r>
              <a:rPr lang="en-US" b="1" dirty="0">
                <a:latin typeface="Consolas" panose="020B0609020204030204" pitchFamily="49" charset="0"/>
              </a:rPr>
              <a:t>      {</a:t>
            </a:r>
          </a:p>
          <a:p>
            <a:r>
              <a:rPr lang="en-US" b="1" dirty="0">
                <a:latin typeface="Consolas" panose="020B0609020204030204" pitchFamily="49" charset="0"/>
              </a:rPr>
              <a:t>         // Simple Statement;</a:t>
            </a:r>
          </a:p>
          <a:p>
            <a:r>
              <a:rPr lang="en-US" b="1" dirty="0">
                <a:latin typeface="Consolas" panose="020B0609020204030204" pitchFamily="49" charset="0"/>
              </a:rPr>
              <a:t>      }</a:t>
            </a:r>
          </a:p>
          <a:p>
            <a:r>
              <a:rPr lang="en-US" b="1" dirty="0">
                <a:latin typeface="Consolas" panose="020B0609020204030204" pitchFamily="49" charset="0"/>
              </a:rPr>
              <a:t>   }</a:t>
            </a:r>
          </a:p>
          <a:p>
            <a:r>
              <a:rPr lang="en-US" b="1" dirty="0">
                <a:latin typeface="Consolas" panose="020B0609020204030204" pitchFamily="49" charset="0"/>
              </a:rPr>
              <a:t>   for(int j = 0; j &lt; n; ++j)</a:t>
            </a:r>
          </a:p>
          <a:p>
            <a:r>
              <a:rPr lang="en-US" b="1" dirty="0">
                <a:latin typeface="Consolas" panose="020B0609020204030204" pitchFamily="49" charset="0"/>
              </a:rPr>
              <a:t>   {</a:t>
            </a:r>
          </a:p>
          <a:p>
            <a:r>
              <a:rPr lang="en-US" b="1" dirty="0">
                <a:latin typeface="Consolas" panose="020B0609020204030204" pitchFamily="49" charset="0"/>
              </a:rPr>
              <a:t>      // Simple Statement 1;</a:t>
            </a:r>
          </a:p>
          <a:p>
            <a:r>
              <a:rPr lang="en-US" b="1" dirty="0">
                <a:latin typeface="Consolas" panose="020B0609020204030204" pitchFamily="49" charset="0"/>
              </a:rPr>
              <a:t>      // Simple Statement 2;</a:t>
            </a:r>
          </a:p>
          <a:p>
            <a:r>
              <a:rPr lang="en-US" b="1" dirty="0">
                <a:latin typeface="Consolas" panose="020B0609020204030204" pitchFamily="49" charset="0"/>
              </a:rPr>
              <a:t>      // Simple Statement 3;</a:t>
            </a:r>
          </a:p>
          <a:p>
            <a:r>
              <a:rPr lang="en-US" b="1" dirty="0">
                <a:latin typeface="Consolas" panose="020B0609020204030204" pitchFamily="49" charset="0"/>
              </a:rPr>
              <a:t>   }</a:t>
            </a:r>
          </a:p>
          <a:p>
            <a:r>
              <a:rPr lang="en-US" b="1" dirty="0">
                <a:latin typeface="Consolas" panose="020B0609020204030204" pitchFamily="49" charset="0"/>
              </a:rPr>
              <a:t>   // Simple Statement 1;</a:t>
            </a:r>
          </a:p>
          <a:p>
            <a:r>
              <a:rPr lang="en-US" b="1" dirty="0">
                <a:latin typeface="Consolas" panose="020B0609020204030204" pitchFamily="49" charset="0"/>
              </a:rPr>
              <a:t>   // ...</a:t>
            </a:r>
          </a:p>
          <a:p>
            <a:r>
              <a:rPr lang="en-US" b="1" dirty="0">
                <a:latin typeface="Consolas" panose="020B0609020204030204" pitchFamily="49" charset="0"/>
              </a:rPr>
              <a:t>   // Simple Statement 8;</a:t>
            </a:r>
          </a:p>
          <a:p>
            <a:r>
              <a:rPr lang="en-US" b="1" dirty="0">
                <a:latin typeface="Consolas" panose="020B0609020204030204" pitchFamily="49" charset="0"/>
              </a:rPr>
              <a:t>   // Simple Statement 9;</a:t>
            </a:r>
          </a:p>
          <a:p>
            <a:r>
              <a:rPr lang="en-US" b="1" dirty="0">
                <a:latin typeface="Consolas" panose="020B0609020204030204" pitchFamily="49" charset="0"/>
              </a:rPr>
              <a:t>}</a:t>
            </a:r>
          </a:p>
        </p:txBody>
      </p:sp>
      <p:sp>
        <p:nvSpPr>
          <p:cNvPr id="9" name="Rectangle 8"/>
          <p:cNvSpPr/>
          <p:nvPr/>
        </p:nvSpPr>
        <p:spPr>
          <a:xfrm>
            <a:off x="6003606" y="1295400"/>
            <a:ext cx="4483771"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The outer loop will execute </a:t>
            </a:r>
            <a:r>
              <a:rPr lang="en-US" sz="1600" i="1" dirty="0"/>
              <a:t>n</a:t>
            </a:r>
            <a:r>
              <a:rPr lang="en-US" sz="1600" dirty="0">
                <a:latin typeface="Courier New" pitchFamily="49" charset="0"/>
                <a:cs typeface="Courier New" pitchFamily="49" charset="0"/>
              </a:rPr>
              <a:t> </a:t>
            </a:r>
            <a:r>
              <a:rPr lang="en-US" dirty="0"/>
              <a:t>times.  The inner loop will execute </a:t>
            </a:r>
            <a:r>
              <a:rPr lang="en-US" dirty="0">
                <a:latin typeface="Courier New" pitchFamily="49" charset="0"/>
                <a:cs typeface="Courier New" pitchFamily="49" charset="0"/>
              </a:rPr>
              <a:t>n</a:t>
            </a:r>
            <a:r>
              <a:rPr lang="en-US" dirty="0"/>
              <a:t> times for each outer loop iteration. (n</a:t>
            </a:r>
            <a:r>
              <a:rPr lang="en-US" baseline="30000" dirty="0"/>
              <a:t>2</a:t>
            </a:r>
            <a:r>
              <a:rPr lang="en-US" dirty="0"/>
              <a:t>)</a:t>
            </a:r>
          </a:p>
        </p:txBody>
      </p:sp>
      <p:sp>
        <p:nvSpPr>
          <p:cNvPr id="8" name="Rectangle 7"/>
          <p:cNvSpPr/>
          <p:nvPr/>
        </p:nvSpPr>
        <p:spPr>
          <a:xfrm>
            <a:off x="6008368" y="4419600"/>
            <a:ext cx="4479009" cy="926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The loop will execute 3 Simple Statements </a:t>
            </a:r>
            <a:r>
              <a:rPr lang="en-US" sz="1600" dirty="0">
                <a:latin typeface="Courier New" pitchFamily="49" charset="0"/>
                <a:cs typeface="Courier New" pitchFamily="49" charset="0"/>
              </a:rPr>
              <a:t>n </a:t>
            </a:r>
            <a:r>
              <a:rPr lang="en-US" dirty="0"/>
              <a:t>times. (3</a:t>
            </a:r>
            <a:r>
              <a:rPr lang="en-US" dirty="0">
                <a:latin typeface="Courier New" pitchFamily="49" charset="0"/>
                <a:cs typeface="Courier New" pitchFamily="49" charset="0"/>
              </a:rPr>
              <a:t>n</a:t>
            </a:r>
            <a:r>
              <a:rPr lang="en-US" dirty="0"/>
              <a:t>)</a:t>
            </a:r>
          </a:p>
        </p:txBody>
      </p:sp>
      <p:sp>
        <p:nvSpPr>
          <p:cNvPr id="10" name="Rectangle 9"/>
          <p:cNvSpPr/>
          <p:nvPr/>
        </p:nvSpPr>
        <p:spPr>
          <a:xfrm>
            <a:off x="6027419" y="5791201"/>
            <a:ext cx="4479009" cy="926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Finally, 9 Simple Statements are executed. (9)</a:t>
            </a:r>
          </a:p>
        </p:txBody>
      </p:sp>
      <p:sp>
        <p:nvSpPr>
          <p:cNvPr id="11" name="Rectangle 10"/>
          <p:cNvSpPr/>
          <p:nvPr/>
        </p:nvSpPr>
        <p:spPr>
          <a:xfrm>
            <a:off x="6003606" y="2743201"/>
            <a:ext cx="4483771" cy="3949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We can conclude that the relationship between processing time and </a:t>
            </a:r>
            <a:r>
              <a:rPr lang="en-US" i="1" dirty="0"/>
              <a:t>n</a:t>
            </a:r>
            <a:r>
              <a:rPr lang="en-US" dirty="0"/>
              <a:t> (the number of Simple Statements processed)  is:</a:t>
            </a:r>
          </a:p>
          <a:p>
            <a:pPr algn="ctr">
              <a:defRPr/>
            </a:pPr>
            <a:endParaRPr lang="en-US" dirty="0"/>
          </a:p>
          <a:p>
            <a:pPr algn="ctr">
              <a:defRPr/>
            </a:pPr>
            <a:r>
              <a:rPr lang="en-US" sz="2400" dirty="0"/>
              <a:t>T(</a:t>
            </a:r>
            <a:r>
              <a:rPr lang="en-US" sz="2400" i="1" dirty="0"/>
              <a:t>n</a:t>
            </a:r>
            <a:r>
              <a:rPr lang="en-US" sz="2400" dirty="0"/>
              <a:t>) = </a:t>
            </a:r>
            <a:r>
              <a:rPr lang="en-US" sz="2400" i="1" dirty="0"/>
              <a:t>n</a:t>
            </a:r>
            <a:r>
              <a:rPr lang="en-US" sz="2400" baseline="30000" dirty="0"/>
              <a:t>2</a:t>
            </a:r>
            <a:r>
              <a:rPr lang="en-US" sz="2400" dirty="0"/>
              <a:t> + 3</a:t>
            </a:r>
            <a:r>
              <a:rPr lang="en-US" sz="2400" i="1" dirty="0"/>
              <a:t>n</a:t>
            </a:r>
            <a:r>
              <a:rPr lang="en-US" sz="2400" dirty="0"/>
              <a:t> + 9</a:t>
            </a:r>
          </a:p>
          <a:p>
            <a:pPr algn="ctr">
              <a:defRPr/>
            </a:pPr>
            <a:endParaRPr lang="en-US" sz="2400" dirty="0"/>
          </a:p>
          <a:p>
            <a:pPr algn="ctr">
              <a:defRPr/>
            </a:pPr>
            <a:r>
              <a:rPr lang="en-US" dirty="0"/>
              <a:t>The growth rate of f(n) will be determined by the fastest growing term, which is the one with the largest exponent.  In the example, an algorithm of </a:t>
            </a:r>
            <a:r>
              <a:rPr lang="en-US" b="1" i="1" dirty="0"/>
              <a:t>O</a:t>
            </a:r>
            <a:r>
              <a:rPr lang="en-US" dirty="0"/>
              <a:t>(n</a:t>
            </a:r>
            <a:r>
              <a:rPr lang="en-US" baseline="30000" dirty="0"/>
              <a:t>2</a:t>
            </a:r>
            <a:r>
              <a:rPr lang="en-US" dirty="0"/>
              <a:t> + 3n + 9) is more simply expressed as </a:t>
            </a:r>
            <a:r>
              <a:rPr lang="en-US" b="1" i="1" dirty="0"/>
              <a:t>O</a:t>
            </a:r>
            <a:r>
              <a:rPr lang="en-US" dirty="0"/>
              <a:t>(n</a:t>
            </a:r>
            <a:r>
              <a:rPr lang="en-US" baseline="30000" dirty="0"/>
              <a:t>2</a:t>
            </a:r>
            <a:r>
              <a:rPr lang="en-US" dirty="0"/>
              <a:t>).</a:t>
            </a:r>
          </a:p>
          <a:p>
            <a:pPr algn="ctr">
              <a:defRPr/>
            </a:pPr>
            <a:endParaRPr lang="en-US" sz="1400" dirty="0"/>
          </a:p>
        </p:txBody>
      </p:sp>
    </p:spTree>
    <p:extLst>
      <p:ext uri="{BB962C8B-B14F-4D97-AF65-F5344CB8AC3E}">
        <p14:creationId xmlns:p14="http://schemas.microsoft.com/office/powerpoint/2010/main" val="130905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Rate</a:t>
            </a:r>
          </a:p>
        </p:txBody>
      </p:sp>
      <p:sp>
        <p:nvSpPr>
          <p:cNvPr id="3" name="Content Placeholder 2"/>
          <p:cNvSpPr>
            <a:spLocks noGrp="1"/>
          </p:cNvSpPr>
          <p:nvPr>
            <p:ph sz="quarter" idx="1"/>
          </p:nvPr>
        </p:nvSpPr>
        <p:spPr>
          <a:xfrm>
            <a:off x="642310" y="1295402"/>
            <a:ext cx="9878934" cy="2285999"/>
          </a:xfrm>
        </p:spPr>
        <p:txBody>
          <a:bodyPr/>
          <a:lstStyle/>
          <a:p>
            <a:r>
              <a:rPr lang="en-US" dirty="0"/>
              <a:t>The growth rate of f(n) will be determined by the fastest growing term, which is the one with the largest exponent.</a:t>
            </a:r>
          </a:p>
          <a:p>
            <a:pPr lvl="1"/>
            <a:r>
              <a:rPr lang="en-US" dirty="0"/>
              <a:t>An algorithm of </a:t>
            </a:r>
            <a:r>
              <a:rPr lang="en-US" b="1" i="1" dirty="0"/>
              <a:t>O</a:t>
            </a:r>
            <a:r>
              <a:rPr lang="en-US" dirty="0"/>
              <a:t>(n</a:t>
            </a:r>
            <a:r>
              <a:rPr lang="en-US" baseline="30000" dirty="0"/>
              <a:t>2</a:t>
            </a:r>
            <a:r>
              <a:rPr lang="en-US" dirty="0"/>
              <a:t> + 3n + 9) complexity is more simply expressed as </a:t>
            </a:r>
            <a:r>
              <a:rPr lang="en-US" b="1" i="1" dirty="0"/>
              <a:t>O</a:t>
            </a:r>
            <a:r>
              <a:rPr lang="en-US" dirty="0"/>
              <a:t>(n</a:t>
            </a:r>
            <a:r>
              <a:rPr lang="en-US" baseline="30000" dirty="0"/>
              <a:t>2</a:t>
            </a:r>
            <a:r>
              <a:rPr lang="en-US" dirty="0"/>
              <a:t>).</a:t>
            </a:r>
          </a:p>
          <a:p>
            <a:pPr lvl="1"/>
            <a:r>
              <a:rPr lang="en-US" dirty="0"/>
              <a:t>In general, it is safe to ignore all constants and to drop the lower-order terms when determining the order of magnitude.</a:t>
            </a:r>
          </a:p>
        </p:txBody>
      </p:sp>
      <p:sp>
        <p:nvSpPr>
          <p:cNvPr id="4" name="Footer Placeholder 3"/>
          <p:cNvSpPr>
            <a:spLocks noGrp="1"/>
          </p:cNvSpPr>
          <p:nvPr>
            <p:ph type="ftr" sz="quarter" idx="11"/>
          </p:nvPr>
        </p:nvSpPr>
        <p:spPr/>
        <p:txBody>
          <a:bodyPr/>
          <a:lstStyle/>
          <a:p>
            <a:pPr>
              <a:defRPr/>
            </a:pPr>
            <a:r>
              <a:rPr lang="en-US"/>
              <a:t>Program Correctness (08)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39</a:t>
            </a:fld>
            <a:endParaRPr lang="en-US" dirty="0"/>
          </a:p>
        </p:txBody>
      </p:sp>
      <p:sp>
        <p:nvSpPr>
          <p:cNvPr id="6" name="Content Placeholder 2">
            <a:extLst>
              <a:ext uri="{FF2B5EF4-FFF2-40B4-BE49-F238E27FC236}">
                <a16:creationId xmlns:a16="http://schemas.microsoft.com/office/drawing/2014/main" id="{70EFB5D3-DF34-4D2F-8A6B-51996AEAFCED}"/>
              </a:ext>
            </a:extLst>
          </p:cNvPr>
          <p:cNvSpPr txBox="1">
            <a:spLocks/>
          </p:cNvSpPr>
          <p:nvPr/>
        </p:nvSpPr>
        <p:spPr bwMode="auto">
          <a:xfrm>
            <a:off x="637657" y="3810000"/>
            <a:ext cx="9878934" cy="2564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Basic Rules:</a:t>
            </a:r>
          </a:p>
          <a:p>
            <a:pPr marL="823913" lvl="1" indent="-457200">
              <a:buSzPct val="100000"/>
              <a:buFont typeface="+mj-lt"/>
              <a:buAutoNum type="arabicPeriod"/>
            </a:pPr>
            <a:r>
              <a:rPr lang="en-US" dirty="0"/>
              <a:t>Nested loops are multiplied together.</a:t>
            </a:r>
          </a:p>
          <a:p>
            <a:pPr marL="823913" lvl="1" indent="-457200">
              <a:buSzPct val="100000"/>
              <a:buFont typeface="+mj-lt"/>
              <a:buAutoNum type="arabicPeriod"/>
            </a:pPr>
            <a:r>
              <a:rPr lang="en-US" dirty="0"/>
              <a:t>Sequential loops are added.</a:t>
            </a:r>
          </a:p>
          <a:p>
            <a:pPr marL="823913" lvl="1" indent="-457200">
              <a:buSzPct val="100000"/>
              <a:buFont typeface="+mj-lt"/>
              <a:buAutoNum type="arabicPeriod"/>
            </a:pPr>
            <a:r>
              <a:rPr lang="en-US" dirty="0"/>
              <a:t>Only the largest term is kept, all others are dropped.</a:t>
            </a:r>
          </a:p>
          <a:p>
            <a:pPr marL="823913" lvl="1" indent="-457200">
              <a:buSzPct val="100000"/>
              <a:buFont typeface="+mj-lt"/>
              <a:buAutoNum type="arabicPeriod"/>
            </a:pPr>
            <a:r>
              <a:rPr lang="en-US" dirty="0"/>
              <a:t>Constants are dropped.</a:t>
            </a:r>
          </a:p>
          <a:p>
            <a:pPr marL="823913" lvl="1" indent="-457200">
              <a:buSzPct val="100000"/>
              <a:buFont typeface="+mj-lt"/>
              <a:buAutoNum type="arabicPeriod"/>
            </a:pPr>
            <a:r>
              <a:rPr lang="en-US" dirty="0"/>
              <a:t>Conditional checks are constant (i.e. 1).</a:t>
            </a:r>
          </a:p>
          <a:p>
            <a:endParaRPr lang="en-US" dirty="0"/>
          </a:p>
          <a:p>
            <a:endParaRPr lang="en-US" dirty="0"/>
          </a:p>
        </p:txBody>
      </p:sp>
    </p:spTree>
    <p:extLst>
      <p:ext uri="{BB962C8B-B14F-4D97-AF65-F5344CB8AC3E}">
        <p14:creationId xmlns:p14="http://schemas.microsoft.com/office/powerpoint/2010/main" val="81058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800" dirty="0"/>
              <a:t>1.3 Defining C++ Classes</a:t>
            </a:r>
          </a:p>
        </p:txBody>
      </p:sp>
      <p:sp>
        <p:nvSpPr>
          <p:cNvPr id="7" name="Content Placeholder 2"/>
          <p:cNvSpPr txBox="1">
            <a:spLocks/>
          </p:cNvSpPr>
          <p:nvPr/>
        </p:nvSpPr>
        <p:spPr bwMode="auto">
          <a:xfrm>
            <a:off x="1219200" y="304800"/>
            <a:ext cx="53340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1.3 Defining C++ Classes</a:t>
            </a:r>
          </a:p>
          <a:p>
            <a:pPr algn="ctr"/>
            <a:r>
              <a:rPr lang="en-US" sz="2000" dirty="0"/>
              <a:t>Class Definition</a:t>
            </a:r>
          </a:p>
          <a:p>
            <a:pPr algn="ctr"/>
            <a:r>
              <a:rPr lang="en-US" sz="2000" dirty="0"/>
              <a:t>The public and private Parts</a:t>
            </a:r>
          </a:p>
          <a:p>
            <a:pPr algn="ctr"/>
            <a:r>
              <a:rPr lang="en-US" sz="2000" dirty="0"/>
              <a:t>Class Implementation</a:t>
            </a:r>
          </a:p>
          <a:p>
            <a:pPr algn="ctr"/>
            <a:r>
              <a:rPr lang="en-US" sz="2000" dirty="0"/>
              <a:t>Constructors</a:t>
            </a:r>
          </a:p>
          <a:p>
            <a:pPr algn="ctr"/>
            <a:r>
              <a:rPr lang="en-US" sz="2000" dirty="0"/>
              <a:t>Modifier and Accessor Member Functions</a:t>
            </a:r>
          </a:p>
          <a:p>
            <a:pPr algn="ctr"/>
            <a:r>
              <a:rPr lang="en-US" sz="2000" dirty="0"/>
              <a:t>Operators</a:t>
            </a:r>
          </a:p>
          <a:p>
            <a:pPr algn="ctr"/>
            <a:r>
              <a:rPr lang="en-US" sz="2000" dirty="0"/>
              <a:t>Friends</a:t>
            </a:r>
          </a:p>
          <a:p>
            <a:pPr algn="ctr"/>
            <a:r>
              <a:rPr lang="en-US" sz="2000" dirty="0"/>
              <a:t>Classes as Components of Other Classes</a:t>
            </a:r>
          </a:p>
          <a:p>
            <a:pPr algn="ctr"/>
            <a:r>
              <a:rPr lang="en-US" sz="2000" dirty="0"/>
              <a:t>Array Data Fields</a:t>
            </a:r>
          </a:p>
          <a:p>
            <a:pPr algn="ctr"/>
            <a:r>
              <a:rPr lang="en-US" sz="2000" dirty="0"/>
              <a:t>Documentation Style for Classes and Functions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524001"/>
            <a:ext cx="2972576" cy="2881313"/>
          </a:xfrm>
          <a:prstGeom prst="rect">
            <a:avLst/>
          </a:prstGeom>
        </p:spPr>
      </p:pic>
      <p:sp>
        <p:nvSpPr>
          <p:cNvPr id="2" name="Slide Number Placeholder 1"/>
          <p:cNvSpPr>
            <a:spLocks noGrp="1"/>
          </p:cNvSpPr>
          <p:nvPr>
            <p:ph type="sldNum" sz="quarter" idx="12"/>
          </p:nvPr>
        </p:nvSpPr>
        <p:spPr/>
        <p:txBody>
          <a:bodyPr/>
          <a:lstStyle/>
          <a:p>
            <a:pPr>
              <a:defRPr/>
            </a:pPr>
            <a:fld id="{A0C1462C-D640-45B3-901B-F425AA5C3674}" type="slidenum">
              <a:rPr lang="en-US" smtClean="0"/>
              <a:pPr>
                <a:defRPr/>
              </a:pPr>
              <a:t>4</a:t>
            </a:fld>
            <a:endParaRPr lang="en-US" dirty="0"/>
          </a:p>
        </p:txBody>
      </p:sp>
    </p:spTree>
    <p:extLst>
      <p:ext uri="{BB962C8B-B14F-4D97-AF65-F5344CB8AC3E}">
        <p14:creationId xmlns:p14="http://schemas.microsoft.com/office/powerpoint/2010/main" val="3567508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nvGraphicFramePr>
        <p:xfrm>
          <a:off x="1508760" y="1524000"/>
          <a:ext cx="8153400" cy="502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nvGraphicFramePr>
        <p:xfrm>
          <a:off x="1508760" y="15240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Formal Definition of Big-</a:t>
            </a:r>
            <a:r>
              <a:rPr lang="en-US" i="1" dirty="0"/>
              <a:t>O</a:t>
            </a:r>
            <a:endParaRPr lang="en-US" dirty="0"/>
          </a:p>
        </p:txBody>
      </p:sp>
      <p:sp>
        <p:nvSpPr>
          <p:cNvPr id="3" name="Footer Placeholder 2"/>
          <p:cNvSpPr>
            <a:spLocks noGrp="1"/>
          </p:cNvSpPr>
          <p:nvPr>
            <p:ph type="ftr" sz="quarter" idx="11"/>
          </p:nvPr>
        </p:nvSpPr>
        <p:spPr/>
        <p:txBody>
          <a:bodyPr/>
          <a:lstStyle/>
          <a:p>
            <a:pPr>
              <a:defRPr/>
            </a:pPr>
            <a:r>
              <a:rPr lang="en-US"/>
              <a:t>Program Correctness (08)</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40</a:t>
            </a:fld>
            <a:endParaRPr lang="en-US" dirty="0"/>
          </a:p>
        </p:txBody>
      </p:sp>
      <p:sp>
        <p:nvSpPr>
          <p:cNvPr id="10" name="TextBox 9"/>
          <p:cNvSpPr txBox="1"/>
          <p:nvPr/>
        </p:nvSpPr>
        <p:spPr>
          <a:xfrm>
            <a:off x="2590800" y="1905001"/>
            <a:ext cx="3581400" cy="1384995"/>
          </a:xfrm>
          <a:prstGeom prst="rect">
            <a:avLst/>
          </a:prstGeom>
          <a:solidFill>
            <a:srgbClr val="92D050"/>
          </a:solidFill>
        </p:spPr>
        <p:txBody>
          <a:bodyPr wrap="square" rtlCol="0">
            <a:spAutoFit/>
          </a:bodyPr>
          <a:lstStyle/>
          <a:p>
            <a:pPr algn="ctr">
              <a:defRPr/>
            </a:pPr>
            <a:r>
              <a:rPr lang="en-US" b="1" dirty="0"/>
              <a:t>An algorithm of </a:t>
            </a:r>
          </a:p>
          <a:p>
            <a:pPr algn="ctr">
              <a:defRPr/>
            </a:pPr>
            <a:r>
              <a:rPr lang="en-US" sz="2400" b="1" i="1" dirty="0">
                <a:latin typeface="Consolas" panose="020B0609020204030204" pitchFamily="49" charset="0"/>
              </a:rPr>
              <a:t>O</a:t>
            </a:r>
            <a:r>
              <a:rPr lang="en-US" sz="2400" b="1" dirty="0">
                <a:latin typeface="Consolas" panose="020B0609020204030204" pitchFamily="49" charset="0"/>
              </a:rPr>
              <a:t>(</a:t>
            </a:r>
            <a:r>
              <a:rPr lang="en-US" sz="2400" b="1" i="1" dirty="0">
                <a:latin typeface="Consolas" panose="020B0609020204030204" pitchFamily="49" charset="0"/>
              </a:rPr>
              <a:t>n</a:t>
            </a:r>
            <a:r>
              <a:rPr lang="en-US" sz="2400" b="1" baseline="30000" dirty="0">
                <a:latin typeface="Consolas" panose="020B0609020204030204" pitchFamily="49" charset="0"/>
              </a:rPr>
              <a:t>2</a:t>
            </a:r>
            <a:r>
              <a:rPr lang="en-US" sz="2400" b="1" dirty="0">
                <a:latin typeface="Consolas" panose="020B0609020204030204" pitchFamily="49" charset="0"/>
              </a:rPr>
              <a:t> + 3</a:t>
            </a:r>
            <a:r>
              <a:rPr lang="en-US" sz="2400" b="1" i="1" dirty="0">
                <a:latin typeface="Consolas" panose="020B0609020204030204" pitchFamily="49" charset="0"/>
              </a:rPr>
              <a:t>n</a:t>
            </a:r>
            <a:r>
              <a:rPr lang="en-US" sz="2400" b="1" dirty="0">
                <a:latin typeface="Consolas" panose="020B0609020204030204" pitchFamily="49" charset="0"/>
              </a:rPr>
              <a:t> + 9) </a:t>
            </a:r>
          </a:p>
          <a:p>
            <a:pPr algn="ctr">
              <a:tabLst>
                <a:tab pos="347663" algn="l"/>
              </a:tabLst>
              <a:defRPr/>
            </a:pPr>
            <a:r>
              <a:rPr lang="en-US" b="1" dirty="0"/>
              <a:t>is more simply expressed as </a:t>
            </a:r>
          </a:p>
          <a:p>
            <a:pPr algn="ctr">
              <a:defRPr/>
            </a:pPr>
            <a:r>
              <a:rPr lang="en-US" sz="2400" b="1" i="1" dirty="0">
                <a:latin typeface="Consolas" panose="020B0609020204030204" pitchFamily="49" charset="0"/>
              </a:rPr>
              <a:t>O</a:t>
            </a:r>
            <a:r>
              <a:rPr lang="en-US" sz="2400" b="1" dirty="0">
                <a:latin typeface="Consolas" panose="020B0609020204030204" pitchFamily="49" charset="0"/>
              </a:rPr>
              <a:t>(</a:t>
            </a:r>
            <a:r>
              <a:rPr lang="en-US" sz="2400" b="1" i="1" dirty="0">
                <a:latin typeface="Consolas" panose="020B0609020204030204" pitchFamily="49" charset="0"/>
              </a:rPr>
              <a:t>n</a:t>
            </a:r>
            <a:r>
              <a:rPr lang="en-US" sz="2400" b="1" baseline="30000" dirty="0">
                <a:latin typeface="Consolas" panose="020B0609020204030204" pitchFamily="49" charset="0"/>
              </a:rPr>
              <a:t>2</a:t>
            </a:r>
            <a:r>
              <a:rPr lang="en-US" sz="2400" b="1" dirty="0">
                <a:latin typeface="Consolas" panose="020B0609020204030204" pitchFamily="49" charset="0"/>
              </a:rPr>
              <a:t>)</a:t>
            </a:r>
          </a:p>
        </p:txBody>
      </p:sp>
      <p:sp>
        <p:nvSpPr>
          <p:cNvPr id="11" name="TextBox 10"/>
          <p:cNvSpPr txBox="1"/>
          <p:nvPr/>
        </p:nvSpPr>
        <p:spPr>
          <a:xfrm>
            <a:off x="6845643" y="3505201"/>
            <a:ext cx="1231557" cy="461665"/>
          </a:xfrm>
          <a:prstGeom prst="rect">
            <a:avLst/>
          </a:prstGeom>
          <a:noFill/>
        </p:spPr>
        <p:txBody>
          <a:bodyPr wrap="square" rtlCol="0">
            <a:spAutoFit/>
          </a:bodyPr>
          <a:lstStyle/>
          <a:p>
            <a:pPr algn="ctr"/>
            <a:r>
              <a:rPr lang="en-US" sz="2400" b="1" i="1" dirty="0"/>
              <a:t>3</a:t>
            </a:r>
            <a:r>
              <a:rPr lang="en-US" sz="2400" b="1" i="1" dirty="0">
                <a:sym typeface="Symbol" panose="05050102010706020507" pitchFamily="18" charset="2"/>
              </a:rPr>
              <a:t>  </a:t>
            </a:r>
            <a:r>
              <a:rPr lang="en-US" sz="2400" b="1" i="1" dirty="0"/>
              <a:t>n</a:t>
            </a:r>
            <a:r>
              <a:rPr lang="en-US" sz="2400" b="1" i="1" baseline="30000" dirty="0"/>
              <a:t>2</a:t>
            </a:r>
          </a:p>
        </p:txBody>
      </p:sp>
      <p:sp>
        <p:nvSpPr>
          <p:cNvPr id="13" name="Line Callout 1 12"/>
          <p:cNvSpPr/>
          <p:nvPr/>
        </p:nvSpPr>
        <p:spPr>
          <a:xfrm>
            <a:off x="3346231" y="4055415"/>
            <a:ext cx="2743200" cy="779864"/>
          </a:xfrm>
          <a:prstGeom prst="borderCallout1">
            <a:avLst>
              <a:gd name="adj1" fmla="val 102885"/>
              <a:gd name="adj2" fmla="val 49937"/>
              <a:gd name="adj3" fmla="val 225200"/>
              <a:gd name="adj4" fmla="val 4946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rPr>
              <a:t>For c = 3 and n &gt; n</a:t>
            </a:r>
            <a:r>
              <a:rPr lang="en-US" b="1" i="1" baseline="-25000" dirty="0">
                <a:solidFill>
                  <a:schemeClr val="tx1"/>
                </a:solidFill>
              </a:rPr>
              <a:t>0</a:t>
            </a:r>
          </a:p>
          <a:p>
            <a:pPr algn="ctr"/>
            <a:r>
              <a:rPr lang="en-US" b="1" i="1" dirty="0">
                <a:solidFill>
                  <a:schemeClr val="tx1"/>
                </a:solidFill>
              </a:rPr>
              <a:t>c </a:t>
            </a:r>
            <a:r>
              <a:rPr lang="en-US" b="1" i="1" dirty="0">
                <a:solidFill>
                  <a:schemeClr val="tx1"/>
                </a:solidFill>
                <a:sym typeface="Symbol" panose="05050102010706020507" pitchFamily="18" charset="2"/>
              </a:rPr>
              <a:t></a:t>
            </a:r>
            <a:r>
              <a:rPr lang="en-US" b="1" i="1" dirty="0">
                <a:solidFill>
                  <a:schemeClr val="tx1"/>
                </a:solidFill>
              </a:rPr>
              <a:t> T(n) &gt;= f(n)</a:t>
            </a:r>
          </a:p>
        </p:txBody>
      </p:sp>
      <p:sp>
        <p:nvSpPr>
          <p:cNvPr id="12" name="TextBox 11"/>
          <p:cNvSpPr txBox="1"/>
          <p:nvPr/>
        </p:nvSpPr>
        <p:spPr>
          <a:xfrm>
            <a:off x="6172200" y="5562601"/>
            <a:ext cx="2362200" cy="461665"/>
          </a:xfrm>
          <a:prstGeom prst="rect">
            <a:avLst/>
          </a:prstGeom>
          <a:noFill/>
        </p:spPr>
        <p:txBody>
          <a:bodyPr wrap="square" rtlCol="0">
            <a:spAutoFit/>
          </a:bodyPr>
          <a:lstStyle/>
          <a:p>
            <a:pPr algn="ctr"/>
            <a:r>
              <a:rPr lang="en-US" sz="2400" b="1" i="1" dirty="0"/>
              <a:t>n</a:t>
            </a:r>
            <a:r>
              <a:rPr lang="en-US" sz="2400" b="1" i="1" baseline="30000" dirty="0"/>
              <a:t>2 </a:t>
            </a:r>
            <a:r>
              <a:rPr lang="en-US" sz="2400" b="1" i="1" dirty="0"/>
              <a:t>+ 3n + 9</a:t>
            </a:r>
            <a:endParaRPr lang="en-US" sz="2400" b="1" i="1" baseline="30000" dirty="0"/>
          </a:p>
        </p:txBody>
      </p:sp>
    </p:spTree>
    <p:extLst>
      <p:ext uri="{BB962C8B-B14F-4D97-AF65-F5344CB8AC3E}">
        <p14:creationId xmlns:p14="http://schemas.microsoft.com/office/powerpoint/2010/main" val="286483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P spid="11" grpId="0"/>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225769-E8BF-41A7-A155-F8F45B8669B2}"/>
              </a:ext>
            </a:extLst>
          </p:cNvPr>
          <p:cNvSpPr txBox="1"/>
          <p:nvPr/>
        </p:nvSpPr>
        <p:spPr>
          <a:xfrm>
            <a:off x="1143000" y="2359232"/>
            <a:ext cx="4206240" cy="954107"/>
          </a:xfrm>
          <a:prstGeom prst="rect">
            <a:avLst/>
          </a:prstGeom>
          <a:solidFill>
            <a:schemeClr val="bg1"/>
          </a:solidFill>
          <a:ln>
            <a:solidFill>
              <a:schemeClr val="accent1"/>
            </a:solidFill>
          </a:ln>
        </p:spPr>
        <p:txBody>
          <a:bodyPr wrap="square" rtlCol="0">
            <a:spAutoFit/>
          </a:bodyPr>
          <a:lstStyle/>
          <a:p>
            <a:r>
              <a:rPr lang="nn-NO" sz="1400" b="1" dirty="0">
                <a:latin typeface="Consolas" panose="020B0609020204030204" pitchFamily="49" charset="0"/>
              </a:rPr>
              <a:t>// #2</a:t>
            </a:r>
          </a:p>
          <a:p>
            <a:r>
              <a:rPr lang="nn-NO" sz="1400" b="1" dirty="0">
                <a:latin typeface="Consolas" panose="020B0609020204030204" pitchFamily="49" charset="0"/>
              </a:rPr>
              <a:t>{</a:t>
            </a:r>
          </a:p>
          <a:p>
            <a:r>
              <a:rPr lang="nn-NO" sz="1400" b="1" dirty="0">
                <a:latin typeface="Consolas" panose="020B0609020204030204" pitchFamily="49" charset="0"/>
              </a:rPr>
              <a:t>   cout &lt;&lt; i &lt;&lt; endl;</a:t>
            </a:r>
          </a:p>
          <a:p>
            <a:r>
              <a:rPr lang="nn-NO" sz="1400" b="1" dirty="0">
                <a:latin typeface="Consolas" panose="020B0609020204030204" pitchFamily="49" charset="0"/>
              </a:rPr>
              <a:t>}</a:t>
            </a:r>
            <a:endParaRPr lang="en-US" sz="1400" b="1" dirty="0">
              <a:latin typeface="Consolas" panose="020B0609020204030204" pitchFamily="49" charset="0"/>
            </a:endParaRPr>
          </a:p>
        </p:txBody>
      </p:sp>
      <p:sp>
        <p:nvSpPr>
          <p:cNvPr id="3" name="TextBox 2">
            <a:extLst>
              <a:ext uri="{FF2B5EF4-FFF2-40B4-BE49-F238E27FC236}">
                <a16:creationId xmlns:a16="http://schemas.microsoft.com/office/drawing/2014/main" id="{75350ED9-47D6-473F-9458-C7E236927EAA}"/>
              </a:ext>
            </a:extLst>
          </p:cNvPr>
          <p:cNvSpPr txBox="1"/>
          <p:nvPr/>
        </p:nvSpPr>
        <p:spPr>
          <a:xfrm>
            <a:off x="1143000" y="3436219"/>
            <a:ext cx="4206240" cy="1815882"/>
          </a:xfrm>
          <a:prstGeom prst="rect">
            <a:avLst/>
          </a:prstGeom>
          <a:solidFill>
            <a:schemeClr val="bg1"/>
          </a:solidFill>
          <a:ln>
            <a:solidFill>
              <a:schemeClr val="accent1"/>
            </a:solidFill>
          </a:ln>
        </p:spPr>
        <p:txBody>
          <a:bodyPr wrap="square" rtlCol="0">
            <a:spAutoFit/>
          </a:bodyPr>
          <a:lstStyle/>
          <a:p>
            <a:r>
              <a:rPr lang="nn-NO" sz="1400" b="1" dirty="0">
                <a:latin typeface="Consolas" panose="020B0609020204030204" pitchFamily="49" charset="0"/>
              </a:rPr>
              <a:t>// #3</a:t>
            </a:r>
          </a:p>
          <a:p>
            <a:r>
              <a:rPr lang="nn-NO" sz="1400" b="1" dirty="0">
                <a:latin typeface="Consolas" panose="020B0609020204030204" pitchFamily="49" charset="0"/>
              </a:rPr>
              <a:t>for (int i = 0; i &lt; n + 1; ++i) </a:t>
            </a:r>
          </a:p>
          <a:p>
            <a:r>
              <a:rPr lang="nn-NO" sz="1400" b="1" dirty="0">
                <a:latin typeface="Consolas" panose="020B0609020204030204" pitchFamily="49" charset="0"/>
              </a:rPr>
              <a:t>{</a:t>
            </a:r>
          </a:p>
          <a:p>
            <a:r>
              <a:rPr lang="nn-NO" sz="1400" b="1" dirty="0">
                <a:latin typeface="Consolas" panose="020B0609020204030204" pitchFamily="49" charset="0"/>
              </a:rPr>
              <a:t>   for (int j = 1; j &lt; n; j *= 2)</a:t>
            </a:r>
          </a:p>
          <a:p>
            <a:r>
              <a:rPr lang="nn-NO" sz="1400" b="1" dirty="0">
                <a:latin typeface="Consolas" panose="020B0609020204030204" pitchFamily="49" charset="0"/>
              </a:rPr>
              <a:t>   {</a:t>
            </a:r>
          </a:p>
          <a:p>
            <a:r>
              <a:rPr lang="nn-NO" sz="1400" b="1" dirty="0">
                <a:latin typeface="Consolas" panose="020B0609020204030204" pitchFamily="49" charset="0"/>
              </a:rPr>
              <a:t>      //do swap stuff, constant time</a:t>
            </a:r>
          </a:p>
          <a:p>
            <a:r>
              <a:rPr lang="nn-NO" sz="1400" b="1" dirty="0">
                <a:latin typeface="Consolas" panose="020B0609020204030204" pitchFamily="49" charset="0"/>
              </a:rPr>
              <a:t>   }</a:t>
            </a:r>
          </a:p>
          <a:p>
            <a:r>
              <a:rPr lang="nn-NO" sz="1400" b="1" dirty="0">
                <a:latin typeface="Consolas" panose="020B0609020204030204" pitchFamily="49" charset="0"/>
              </a:rPr>
              <a:t>}</a:t>
            </a:r>
            <a:endParaRPr lang="en-US" sz="1400" b="1" dirty="0">
              <a:latin typeface="Consolas" panose="020B0609020204030204" pitchFamily="49" charset="0"/>
            </a:endParaRPr>
          </a:p>
        </p:txBody>
      </p:sp>
      <p:sp>
        <p:nvSpPr>
          <p:cNvPr id="4" name="TextBox 3">
            <a:extLst>
              <a:ext uri="{FF2B5EF4-FFF2-40B4-BE49-F238E27FC236}">
                <a16:creationId xmlns:a16="http://schemas.microsoft.com/office/drawing/2014/main" id="{D956CDB5-AB06-49C1-B396-EAB0A159EAAC}"/>
              </a:ext>
            </a:extLst>
          </p:cNvPr>
          <p:cNvSpPr txBox="1"/>
          <p:nvPr/>
        </p:nvSpPr>
        <p:spPr>
          <a:xfrm>
            <a:off x="1143000" y="1066801"/>
            <a:ext cx="4206240" cy="1169551"/>
          </a:xfrm>
          <a:prstGeom prst="rect">
            <a:avLst/>
          </a:prstGeom>
          <a:solidFill>
            <a:schemeClr val="bg1"/>
          </a:solidFill>
          <a:ln>
            <a:solidFill>
              <a:schemeClr val="accent1"/>
            </a:solidFill>
          </a:ln>
        </p:spPr>
        <p:txBody>
          <a:bodyPr wrap="square" rtlCol="0">
            <a:spAutoFit/>
          </a:bodyPr>
          <a:lstStyle/>
          <a:p>
            <a:r>
              <a:rPr lang="nn-NO" sz="1400" b="1" dirty="0">
                <a:latin typeface="Consolas" panose="020B0609020204030204" pitchFamily="49" charset="0"/>
              </a:rPr>
              <a:t>// #1</a:t>
            </a:r>
          </a:p>
          <a:p>
            <a:r>
              <a:rPr lang="nn-NO" sz="1400" b="1" dirty="0">
                <a:latin typeface="Consolas" panose="020B0609020204030204" pitchFamily="49" charset="0"/>
              </a:rPr>
              <a:t>for (int i = 0; i &lt; n; ++i)</a:t>
            </a:r>
          </a:p>
          <a:p>
            <a:r>
              <a:rPr lang="nn-NO" sz="1400" b="1" dirty="0">
                <a:latin typeface="Consolas" panose="020B0609020204030204" pitchFamily="49" charset="0"/>
              </a:rPr>
              <a:t>{</a:t>
            </a:r>
          </a:p>
          <a:p>
            <a:r>
              <a:rPr lang="nn-NO" sz="1400" b="1" dirty="0">
                <a:latin typeface="Consolas" panose="020B0609020204030204" pitchFamily="49" charset="0"/>
              </a:rPr>
              <a:t>   cout &lt;&lt; i &lt;&lt; endl;</a:t>
            </a:r>
          </a:p>
          <a:p>
            <a:r>
              <a:rPr lang="nn-NO" sz="1400" b="1" dirty="0">
                <a:latin typeface="Consolas" panose="020B0609020204030204" pitchFamily="49" charset="0"/>
              </a:rPr>
              <a:t>}</a:t>
            </a:r>
            <a:endParaRPr lang="en-US" sz="1400" b="1" dirty="0">
              <a:latin typeface="Consolas" panose="020B0609020204030204" pitchFamily="49" charset="0"/>
            </a:endParaRPr>
          </a:p>
        </p:txBody>
      </p:sp>
      <p:sp>
        <p:nvSpPr>
          <p:cNvPr id="5" name="TextBox 4">
            <a:extLst>
              <a:ext uri="{FF2B5EF4-FFF2-40B4-BE49-F238E27FC236}">
                <a16:creationId xmlns:a16="http://schemas.microsoft.com/office/drawing/2014/main" id="{82D22C58-DAA1-4D4C-852B-F8A58FA8992D}"/>
              </a:ext>
            </a:extLst>
          </p:cNvPr>
          <p:cNvSpPr txBox="1"/>
          <p:nvPr/>
        </p:nvSpPr>
        <p:spPr>
          <a:xfrm>
            <a:off x="1143000" y="5374982"/>
            <a:ext cx="4206240" cy="1384995"/>
          </a:xfrm>
          <a:prstGeom prst="rect">
            <a:avLst/>
          </a:prstGeom>
          <a:solidFill>
            <a:schemeClr val="bg1"/>
          </a:solidFill>
          <a:ln>
            <a:solidFill>
              <a:schemeClr val="accent1"/>
            </a:solidFill>
          </a:ln>
        </p:spPr>
        <p:txBody>
          <a:bodyPr wrap="square" rtlCol="0">
            <a:spAutoFit/>
          </a:bodyPr>
          <a:lstStyle/>
          <a:p>
            <a:r>
              <a:rPr lang="nn-NO" sz="1400" b="1" dirty="0">
                <a:latin typeface="Consolas" panose="020B0609020204030204" pitchFamily="49" charset="0"/>
              </a:rPr>
              <a:t>// #4</a:t>
            </a:r>
          </a:p>
          <a:p>
            <a:r>
              <a:rPr lang="nn-NO" sz="1400" b="1" dirty="0">
                <a:latin typeface="Consolas" panose="020B0609020204030204" pitchFamily="49" charset="0"/>
              </a:rPr>
              <a:t>int fib(int num)</a:t>
            </a:r>
          </a:p>
          <a:p>
            <a:r>
              <a:rPr lang="nn-NO" sz="1400" b="1" dirty="0">
                <a:latin typeface="Consolas" panose="020B0609020204030204" pitchFamily="49" charset="0"/>
              </a:rPr>
              <a:t>{</a:t>
            </a:r>
          </a:p>
          <a:p>
            <a:r>
              <a:rPr lang="nn-NO" sz="1400" b="1" dirty="0">
                <a:latin typeface="Consolas" panose="020B0609020204030204" pitchFamily="49" charset="0"/>
              </a:rPr>
              <a:t>   if (num &lt;= 1) return num;</a:t>
            </a:r>
          </a:p>
          <a:p>
            <a:r>
              <a:rPr lang="nn-NO" sz="1400" b="1" dirty="0">
                <a:latin typeface="Consolas" panose="020B0609020204030204" pitchFamily="49" charset="0"/>
              </a:rPr>
              <a:t>   return fib(num - 2) + fib(num - 1);</a:t>
            </a:r>
          </a:p>
          <a:p>
            <a:r>
              <a:rPr lang="nn-NO" sz="1400" b="1" dirty="0">
                <a:latin typeface="Consolas" panose="020B0609020204030204" pitchFamily="49" charset="0"/>
              </a:rPr>
              <a:t>}</a:t>
            </a:r>
            <a:endParaRPr lang="en-US" sz="1400" b="1" dirty="0">
              <a:latin typeface="Consolas" panose="020B0609020204030204" pitchFamily="49" charset="0"/>
            </a:endParaRPr>
          </a:p>
        </p:txBody>
      </p:sp>
      <p:sp>
        <p:nvSpPr>
          <p:cNvPr id="6" name="TextBox 5">
            <a:extLst>
              <a:ext uri="{FF2B5EF4-FFF2-40B4-BE49-F238E27FC236}">
                <a16:creationId xmlns:a16="http://schemas.microsoft.com/office/drawing/2014/main" id="{7828AFFA-AF30-4A17-916D-439E2373BA7F}"/>
              </a:ext>
            </a:extLst>
          </p:cNvPr>
          <p:cNvSpPr txBox="1"/>
          <p:nvPr/>
        </p:nvSpPr>
        <p:spPr>
          <a:xfrm>
            <a:off x="5715000" y="1066801"/>
            <a:ext cx="4206240" cy="2031325"/>
          </a:xfrm>
          <a:prstGeom prst="rect">
            <a:avLst/>
          </a:prstGeom>
          <a:solidFill>
            <a:schemeClr val="bg1"/>
          </a:solidFill>
          <a:ln>
            <a:solidFill>
              <a:schemeClr val="accent1"/>
            </a:solidFill>
          </a:ln>
        </p:spPr>
        <p:txBody>
          <a:bodyPr wrap="square" rtlCol="0">
            <a:spAutoFit/>
          </a:bodyPr>
          <a:lstStyle/>
          <a:p>
            <a:r>
              <a:rPr lang="nn-NO" sz="1400" b="1" dirty="0">
                <a:latin typeface="Consolas" panose="020B0609020204030204" pitchFamily="49" charset="0"/>
              </a:rPr>
              <a:t>// #5</a:t>
            </a:r>
          </a:p>
          <a:p>
            <a:r>
              <a:rPr lang="nn-NO" sz="1400" b="1" dirty="0">
                <a:latin typeface="Consolas" panose="020B0609020204030204" pitchFamily="49" charset="0"/>
              </a:rPr>
              <a:t>for (int i = 0; i &lt; size; ++i)</a:t>
            </a:r>
          </a:p>
          <a:p>
            <a:r>
              <a:rPr lang="nn-NO" sz="1400" b="1" dirty="0">
                <a:latin typeface="Consolas" panose="020B0609020204030204" pitchFamily="49" charset="0"/>
              </a:rPr>
              <a:t>{</a:t>
            </a:r>
          </a:p>
          <a:p>
            <a:r>
              <a:rPr lang="nn-NO" sz="1400" b="1" dirty="0">
                <a:latin typeface="Consolas" panose="020B0609020204030204" pitchFamily="49" charset="0"/>
              </a:rPr>
              <a:t>   cout &lt;&lt; arr[i] &lt;&lt; endl;</a:t>
            </a:r>
          </a:p>
          <a:p>
            <a:r>
              <a:rPr lang="nn-NO" sz="1400" b="1" dirty="0">
                <a:latin typeface="Consolas" panose="020B0609020204030204" pitchFamily="49" charset="0"/>
              </a:rPr>
              <a:t>}</a:t>
            </a:r>
          </a:p>
          <a:p>
            <a:r>
              <a:rPr lang="nn-NO" sz="1400" b="1" dirty="0">
                <a:latin typeface="Consolas" panose="020B0609020204030204" pitchFamily="49" charset="0"/>
              </a:rPr>
              <a:t>for (int i = 0; i &lt; size; ++i)</a:t>
            </a:r>
          </a:p>
          <a:p>
            <a:r>
              <a:rPr lang="nn-NO" sz="1400" b="1" dirty="0">
                <a:latin typeface="Consolas" panose="020B0609020204030204" pitchFamily="49" charset="0"/>
              </a:rPr>
              <a:t>{</a:t>
            </a:r>
          </a:p>
          <a:p>
            <a:r>
              <a:rPr lang="nn-NO" sz="1400" b="1" dirty="0">
                <a:latin typeface="Consolas" panose="020B0609020204030204" pitchFamily="49" charset="0"/>
              </a:rPr>
              <a:t>   cout &lt;&lt; arr[i] &lt;&lt; endl;</a:t>
            </a:r>
          </a:p>
          <a:p>
            <a:r>
              <a:rPr lang="nn-NO" sz="1400" b="1" dirty="0">
                <a:latin typeface="Consolas" panose="020B0609020204030204" pitchFamily="49" charset="0"/>
              </a:rPr>
              <a:t>}</a:t>
            </a:r>
            <a:endParaRPr lang="en-US" sz="1400" b="1" dirty="0">
              <a:latin typeface="Consolas" panose="020B0609020204030204" pitchFamily="49" charset="0"/>
            </a:endParaRPr>
          </a:p>
        </p:txBody>
      </p:sp>
      <p:sp>
        <p:nvSpPr>
          <p:cNvPr id="9" name="TextBox 8">
            <a:extLst>
              <a:ext uri="{FF2B5EF4-FFF2-40B4-BE49-F238E27FC236}">
                <a16:creationId xmlns:a16="http://schemas.microsoft.com/office/drawing/2014/main" id="{EAD64E79-BF6E-4440-A099-5F77721B9769}"/>
              </a:ext>
            </a:extLst>
          </p:cNvPr>
          <p:cNvSpPr txBox="1"/>
          <p:nvPr/>
        </p:nvSpPr>
        <p:spPr>
          <a:xfrm>
            <a:off x="5715000" y="3341017"/>
            <a:ext cx="4206240" cy="2677656"/>
          </a:xfrm>
          <a:prstGeom prst="rect">
            <a:avLst/>
          </a:prstGeom>
          <a:solidFill>
            <a:schemeClr val="bg1"/>
          </a:solidFill>
          <a:ln>
            <a:solidFill>
              <a:schemeClr val="accent1"/>
            </a:solidFill>
          </a:ln>
        </p:spPr>
        <p:txBody>
          <a:bodyPr wrap="square" rtlCol="0">
            <a:spAutoFit/>
          </a:bodyPr>
          <a:lstStyle/>
          <a:p>
            <a:r>
              <a:rPr lang="nn-NO" sz="1400" b="1" dirty="0">
                <a:latin typeface="Consolas" panose="020B0609020204030204" pitchFamily="49" charset="0"/>
              </a:rPr>
              <a:t>// #6</a:t>
            </a:r>
          </a:p>
          <a:p>
            <a:r>
              <a:rPr lang="nn-NO" sz="1400" b="1" dirty="0">
                <a:latin typeface="Consolas" panose="020B0609020204030204" pitchFamily="49" charset="0"/>
              </a:rPr>
              <a:t>for (int i = 0; i &lt; size; ++i)</a:t>
            </a:r>
          </a:p>
          <a:p>
            <a:r>
              <a:rPr lang="nn-NO" sz="1400" b="1" dirty="0">
                <a:latin typeface="Consolas" panose="020B0609020204030204" pitchFamily="49" charset="0"/>
              </a:rPr>
              <a:t>{</a:t>
            </a:r>
          </a:p>
          <a:p>
            <a:r>
              <a:rPr lang="nn-NO" sz="1400" b="1" dirty="0">
                <a:latin typeface="Consolas" panose="020B0609020204030204" pitchFamily="49" charset="0"/>
              </a:rPr>
              <a:t>   cout &lt;&lt; a[i] &lt;&lt; endl;</a:t>
            </a:r>
          </a:p>
          <a:p>
            <a:r>
              <a:rPr lang="nn-NO" sz="1400" b="1" dirty="0">
                <a:latin typeface="Consolas" panose="020B0609020204030204" pitchFamily="49" charset="0"/>
              </a:rPr>
              <a:t>}</a:t>
            </a:r>
          </a:p>
          <a:p>
            <a:r>
              <a:rPr lang="nn-NO" sz="1400" b="1" dirty="0">
                <a:latin typeface="Consolas" panose="020B0609020204030204" pitchFamily="49" charset="0"/>
              </a:rPr>
              <a:t>for (int i = 0; i &lt; size; ++i)</a:t>
            </a:r>
          </a:p>
          <a:p>
            <a:r>
              <a:rPr lang="nn-NO" sz="1400" b="1" dirty="0">
                <a:latin typeface="Consolas" panose="020B0609020204030204" pitchFamily="49" charset="0"/>
              </a:rPr>
              <a:t>{</a:t>
            </a:r>
          </a:p>
          <a:p>
            <a:r>
              <a:rPr lang="nn-NO" sz="1400" b="1" dirty="0">
                <a:latin typeface="Consolas" panose="020B0609020204030204" pitchFamily="49" charset="0"/>
              </a:rPr>
              <a:t>   for (int j = 0; j &lt; size; ++j)</a:t>
            </a:r>
          </a:p>
          <a:p>
            <a:r>
              <a:rPr lang="nn-NO" sz="1400" b="1" dirty="0">
                <a:latin typeface="Consolas" panose="020B0609020204030204" pitchFamily="49" charset="0"/>
              </a:rPr>
              <a:t>   {</a:t>
            </a:r>
          </a:p>
          <a:p>
            <a:r>
              <a:rPr lang="nn-NO" sz="1400" b="1" dirty="0">
                <a:latin typeface="Consolas" panose="020B0609020204030204" pitchFamily="49" charset="0"/>
              </a:rPr>
              <a:t>      cout &lt;&lt; a[i] + a[j] &lt;&lt; endl;</a:t>
            </a:r>
          </a:p>
          <a:p>
            <a:r>
              <a:rPr lang="nn-NO" sz="1400" b="1" dirty="0">
                <a:latin typeface="Consolas" panose="020B0609020204030204" pitchFamily="49" charset="0"/>
              </a:rPr>
              <a:t>    }</a:t>
            </a:r>
          </a:p>
          <a:p>
            <a:r>
              <a:rPr lang="nn-NO" sz="1400" b="1" dirty="0">
                <a:latin typeface="Consolas" panose="020B0609020204030204" pitchFamily="49" charset="0"/>
              </a:rPr>
              <a:t>}</a:t>
            </a:r>
            <a:endParaRPr lang="en-US" sz="1400" b="1" dirty="0">
              <a:latin typeface="Consolas" panose="020B0609020204030204" pitchFamily="49" charset="0"/>
            </a:endParaRPr>
          </a:p>
        </p:txBody>
      </p:sp>
      <p:sp>
        <p:nvSpPr>
          <p:cNvPr id="14" name="Rectangle 13">
            <a:extLst>
              <a:ext uri="{FF2B5EF4-FFF2-40B4-BE49-F238E27FC236}">
                <a16:creationId xmlns:a16="http://schemas.microsoft.com/office/drawing/2014/main" id="{6DA8A5C0-5BD3-4838-B931-5312D6E6110C}"/>
              </a:ext>
            </a:extLst>
          </p:cNvPr>
          <p:cNvSpPr/>
          <p:nvPr/>
        </p:nvSpPr>
        <p:spPr>
          <a:xfrm>
            <a:off x="1143000" y="228601"/>
            <a:ext cx="8229600" cy="461665"/>
          </a:xfrm>
          <a:prstGeom prst="rect">
            <a:avLst/>
          </a:prstGeom>
        </p:spPr>
        <p:txBody>
          <a:bodyPr wrap="square">
            <a:spAutoFit/>
          </a:bodyPr>
          <a:lstStyle/>
          <a:p>
            <a:r>
              <a:rPr lang="en-US" sz="2400" b="1" dirty="0">
                <a:solidFill>
                  <a:srgbClr val="000000"/>
                </a:solidFill>
                <a:latin typeface="Open Sans"/>
              </a:rPr>
              <a:t>What is the Big-O of the following:</a:t>
            </a:r>
            <a:endParaRPr lang="en-US" sz="2400" b="1" dirty="0"/>
          </a:p>
        </p:txBody>
      </p:sp>
      <p:sp>
        <p:nvSpPr>
          <p:cNvPr id="15" name="Rectangle 14">
            <a:extLst>
              <a:ext uri="{FF2B5EF4-FFF2-40B4-BE49-F238E27FC236}">
                <a16:creationId xmlns:a16="http://schemas.microsoft.com/office/drawing/2014/main" id="{AB7A3C4D-A14F-44D6-8F5C-06533CB8E382}"/>
              </a:ext>
            </a:extLst>
          </p:cNvPr>
          <p:cNvSpPr/>
          <p:nvPr/>
        </p:nvSpPr>
        <p:spPr>
          <a:xfrm>
            <a:off x="9290986" y="1874253"/>
            <a:ext cx="691215" cy="369332"/>
          </a:xfrm>
          <a:prstGeom prst="rect">
            <a:avLst/>
          </a:prstGeom>
        </p:spPr>
        <p:txBody>
          <a:bodyPr wrap="none">
            <a:spAutoFit/>
          </a:bodyPr>
          <a:lstStyle/>
          <a:p>
            <a:r>
              <a:rPr lang="nn-NO" b="1" i="1" dirty="0">
                <a:solidFill>
                  <a:srgbClr val="FF0000"/>
                </a:solidFill>
                <a:latin typeface="Consolas" panose="020B0609020204030204" pitchFamily="49" charset="0"/>
              </a:rPr>
              <a:t>O</a:t>
            </a:r>
            <a:r>
              <a:rPr lang="nn-NO" b="1" dirty="0">
                <a:solidFill>
                  <a:srgbClr val="FF0000"/>
                </a:solidFill>
                <a:latin typeface="Consolas" panose="020B0609020204030204" pitchFamily="49" charset="0"/>
              </a:rPr>
              <a:t>(n)</a:t>
            </a:r>
          </a:p>
        </p:txBody>
      </p:sp>
      <p:sp>
        <p:nvSpPr>
          <p:cNvPr id="16" name="Rectangle 15">
            <a:extLst>
              <a:ext uri="{FF2B5EF4-FFF2-40B4-BE49-F238E27FC236}">
                <a16:creationId xmlns:a16="http://schemas.microsoft.com/office/drawing/2014/main" id="{03AB66C3-8276-47AA-A9F1-B99A442B4730}"/>
              </a:ext>
            </a:extLst>
          </p:cNvPr>
          <p:cNvSpPr/>
          <p:nvPr/>
        </p:nvSpPr>
        <p:spPr>
          <a:xfrm>
            <a:off x="4440586" y="5820973"/>
            <a:ext cx="776175" cy="369332"/>
          </a:xfrm>
          <a:prstGeom prst="rect">
            <a:avLst/>
          </a:prstGeom>
        </p:spPr>
        <p:txBody>
          <a:bodyPr wrap="none">
            <a:spAutoFit/>
          </a:bodyPr>
          <a:lstStyle/>
          <a:p>
            <a:r>
              <a:rPr lang="nn-NO" b="1" i="1" dirty="0">
                <a:solidFill>
                  <a:srgbClr val="FF0000"/>
                </a:solidFill>
                <a:latin typeface="Consolas" panose="020B0609020204030204" pitchFamily="49" charset="0"/>
              </a:rPr>
              <a:t>O</a:t>
            </a:r>
            <a:r>
              <a:rPr lang="nn-NO" b="1" dirty="0">
                <a:solidFill>
                  <a:srgbClr val="FF0000"/>
                </a:solidFill>
                <a:latin typeface="Consolas" panose="020B0609020204030204" pitchFamily="49" charset="0"/>
              </a:rPr>
              <a:t>(2</a:t>
            </a:r>
            <a:r>
              <a:rPr lang="nn-NO" b="1" baseline="30000" dirty="0">
                <a:solidFill>
                  <a:srgbClr val="FF0000"/>
                </a:solidFill>
                <a:latin typeface="Consolas" panose="020B0609020204030204" pitchFamily="49" charset="0"/>
              </a:rPr>
              <a:t>n</a:t>
            </a:r>
            <a:r>
              <a:rPr lang="nn-NO" b="1" dirty="0">
                <a:solidFill>
                  <a:srgbClr val="FF0000"/>
                </a:solidFill>
                <a:latin typeface="Consolas" panose="020B0609020204030204" pitchFamily="49" charset="0"/>
              </a:rPr>
              <a:t>)</a:t>
            </a:r>
          </a:p>
        </p:txBody>
      </p:sp>
      <p:sp>
        <p:nvSpPr>
          <p:cNvPr id="17" name="Rectangle 16">
            <a:extLst>
              <a:ext uri="{FF2B5EF4-FFF2-40B4-BE49-F238E27FC236}">
                <a16:creationId xmlns:a16="http://schemas.microsoft.com/office/drawing/2014/main" id="{20B16A70-BDFF-415E-976B-172718927A7C}"/>
              </a:ext>
            </a:extLst>
          </p:cNvPr>
          <p:cNvSpPr/>
          <p:nvPr/>
        </p:nvSpPr>
        <p:spPr>
          <a:xfrm>
            <a:off x="9190287" y="4114151"/>
            <a:ext cx="776175" cy="369332"/>
          </a:xfrm>
          <a:prstGeom prst="rect">
            <a:avLst/>
          </a:prstGeom>
        </p:spPr>
        <p:txBody>
          <a:bodyPr wrap="none">
            <a:spAutoFit/>
          </a:bodyPr>
          <a:lstStyle/>
          <a:p>
            <a:r>
              <a:rPr lang="nn-NO" b="1" i="1" dirty="0">
                <a:solidFill>
                  <a:srgbClr val="FF0000"/>
                </a:solidFill>
                <a:latin typeface="Consolas" panose="020B0609020204030204" pitchFamily="49" charset="0"/>
              </a:rPr>
              <a:t>O</a:t>
            </a:r>
            <a:r>
              <a:rPr lang="nn-NO" b="1" dirty="0">
                <a:solidFill>
                  <a:srgbClr val="FF0000"/>
                </a:solidFill>
                <a:latin typeface="Consolas" panose="020B0609020204030204" pitchFamily="49" charset="0"/>
              </a:rPr>
              <a:t>(n</a:t>
            </a:r>
            <a:r>
              <a:rPr lang="nn-NO" b="1" baseline="30000" dirty="0">
                <a:solidFill>
                  <a:srgbClr val="FF0000"/>
                </a:solidFill>
                <a:latin typeface="Consolas" panose="020B0609020204030204" pitchFamily="49" charset="0"/>
              </a:rPr>
              <a:t>2</a:t>
            </a:r>
            <a:r>
              <a:rPr lang="nn-NO" b="1" dirty="0">
                <a:solidFill>
                  <a:srgbClr val="FF0000"/>
                </a:solidFill>
                <a:latin typeface="Consolas" panose="020B0609020204030204" pitchFamily="49" charset="0"/>
              </a:rPr>
              <a:t>)</a:t>
            </a:r>
          </a:p>
        </p:txBody>
      </p:sp>
      <p:sp>
        <p:nvSpPr>
          <p:cNvPr id="18" name="Rectangle 17">
            <a:extLst>
              <a:ext uri="{FF2B5EF4-FFF2-40B4-BE49-F238E27FC236}">
                <a16:creationId xmlns:a16="http://schemas.microsoft.com/office/drawing/2014/main" id="{4EFCD3C8-6145-43B8-A5FB-C8D6A65A83F8}"/>
              </a:ext>
            </a:extLst>
          </p:cNvPr>
          <p:cNvSpPr/>
          <p:nvPr/>
        </p:nvSpPr>
        <p:spPr>
          <a:xfrm>
            <a:off x="4440586" y="1295400"/>
            <a:ext cx="691215" cy="369332"/>
          </a:xfrm>
          <a:prstGeom prst="rect">
            <a:avLst/>
          </a:prstGeom>
        </p:spPr>
        <p:txBody>
          <a:bodyPr wrap="none">
            <a:spAutoFit/>
          </a:bodyPr>
          <a:lstStyle/>
          <a:p>
            <a:r>
              <a:rPr lang="nn-NO" b="1" i="1" dirty="0">
                <a:solidFill>
                  <a:srgbClr val="FF0000"/>
                </a:solidFill>
                <a:latin typeface="Consolas" panose="020B0609020204030204" pitchFamily="49" charset="0"/>
              </a:rPr>
              <a:t>O</a:t>
            </a:r>
            <a:r>
              <a:rPr lang="nn-NO" b="1" dirty="0">
                <a:solidFill>
                  <a:srgbClr val="FF0000"/>
                </a:solidFill>
                <a:latin typeface="Consolas" panose="020B0609020204030204" pitchFamily="49" charset="0"/>
              </a:rPr>
              <a:t>(n)</a:t>
            </a:r>
          </a:p>
        </p:txBody>
      </p:sp>
      <p:sp>
        <p:nvSpPr>
          <p:cNvPr id="19" name="Rectangle 18">
            <a:extLst>
              <a:ext uri="{FF2B5EF4-FFF2-40B4-BE49-F238E27FC236}">
                <a16:creationId xmlns:a16="http://schemas.microsoft.com/office/drawing/2014/main" id="{30AD69D1-9177-465B-9B05-863B0F7ACA28}"/>
              </a:ext>
            </a:extLst>
          </p:cNvPr>
          <p:cNvSpPr/>
          <p:nvPr/>
        </p:nvSpPr>
        <p:spPr>
          <a:xfrm>
            <a:off x="3882962" y="4812268"/>
            <a:ext cx="1451038" cy="369332"/>
          </a:xfrm>
          <a:prstGeom prst="rect">
            <a:avLst/>
          </a:prstGeom>
        </p:spPr>
        <p:txBody>
          <a:bodyPr wrap="none">
            <a:spAutoFit/>
          </a:bodyPr>
          <a:lstStyle/>
          <a:p>
            <a:r>
              <a:rPr lang="nn-NO" b="1" i="1" dirty="0">
                <a:solidFill>
                  <a:srgbClr val="FF0000"/>
                </a:solidFill>
                <a:latin typeface="Consolas" panose="020B0609020204030204" pitchFamily="49" charset="0"/>
              </a:rPr>
              <a:t>O</a:t>
            </a:r>
            <a:r>
              <a:rPr lang="nn-NO" b="1" dirty="0">
                <a:solidFill>
                  <a:srgbClr val="FF0000"/>
                </a:solidFill>
                <a:latin typeface="Consolas" panose="020B0609020204030204" pitchFamily="49" charset="0"/>
              </a:rPr>
              <a:t>(n log n)</a:t>
            </a:r>
          </a:p>
        </p:txBody>
      </p:sp>
      <p:sp>
        <p:nvSpPr>
          <p:cNvPr id="20" name="Rectangle 19">
            <a:extLst>
              <a:ext uri="{FF2B5EF4-FFF2-40B4-BE49-F238E27FC236}">
                <a16:creationId xmlns:a16="http://schemas.microsoft.com/office/drawing/2014/main" id="{6849C6FB-B1D0-4997-B680-71F51A00113E}"/>
              </a:ext>
            </a:extLst>
          </p:cNvPr>
          <p:cNvSpPr/>
          <p:nvPr/>
        </p:nvSpPr>
        <p:spPr>
          <a:xfrm>
            <a:off x="4440586" y="2453813"/>
            <a:ext cx="691215" cy="369332"/>
          </a:xfrm>
          <a:prstGeom prst="rect">
            <a:avLst/>
          </a:prstGeom>
        </p:spPr>
        <p:txBody>
          <a:bodyPr wrap="none">
            <a:spAutoFit/>
          </a:bodyPr>
          <a:lstStyle/>
          <a:p>
            <a:r>
              <a:rPr lang="nn-NO" b="1" i="1" dirty="0">
                <a:solidFill>
                  <a:srgbClr val="FF0000"/>
                </a:solidFill>
                <a:latin typeface="Consolas" panose="020B0609020204030204" pitchFamily="49" charset="0"/>
              </a:rPr>
              <a:t>O</a:t>
            </a:r>
            <a:r>
              <a:rPr lang="nn-NO" b="1" dirty="0">
                <a:solidFill>
                  <a:srgbClr val="FF0000"/>
                </a:solidFill>
                <a:latin typeface="Consolas" panose="020B0609020204030204" pitchFamily="49" charset="0"/>
              </a:rPr>
              <a:t>(1)</a:t>
            </a:r>
          </a:p>
        </p:txBody>
      </p:sp>
    </p:spTree>
    <p:extLst>
      <p:ext uri="{BB962C8B-B14F-4D97-AF65-F5344CB8AC3E}">
        <p14:creationId xmlns:p14="http://schemas.microsoft.com/office/powerpoint/2010/main" val="155473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401631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Classes</a:t>
            </a:r>
          </a:p>
        </p:txBody>
      </p:sp>
      <p:sp>
        <p:nvSpPr>
          <p:cNvPr id="3" name="Footer Placeholder 2"/>
          <p:cNvSpPr>
            <a:spLocks noGrp="1"/>
          </p:cNvSpPr>
          <p:nvPr>
            <p:ph type="ftr" sz="quarter" idx="11"/>
          </p:nvPr>
        </p:nvSpPr>
        <p:spPr/>
        <p:txBody>
          <a:bodyPr/>
          <a:lstStyle/>
          <a:p>
            <a:pPr>
              <a:defRPr/>
            </a:pPr>
            <a:r>
              <a:rPr lang="en-US"/>
              <a:t>Software Design (06)</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5</a:t>
            </a:fld>
            <a:endParaRPr lang="en-US" dirty="0"/>
          </a:p>
        </p:txBody>
      </p:sp>
      <p:sp>
        <p:nvSpPr>
          <p:cNvPr id="5" name="TextBox 4"/>
          <p:cNvSpPr txBox="1"/>
          <p:nvPr/>
        </p:nvSpPr>
        <p:spPr>
          <a:xfrm>
            <a:off x="524809" y="1279716"/>
            <a:ext cx="4870152" cy="5577840"/>
          </a:xfrm>
          <a:prstGeom prst="rect">
            <a:avLst/>
          </a:prstGeom>
          <a:noFill/>
        </p:spPr>
        <p:txBody>
          <a:bodyPr wrap="square" rtlCol="0">
            <a:spAutoFit/>
          </a:bodyPr>
          <a:lstStyle/>
          <a:p>
            <a:r>
              <a:rPr lang="en-US" sz="1400" b="1" dirty="0">
                <a:latin typeface="Consolas" panose="020B0609020204030204" pitchFamily="49" charset="0"/>
              </a:rPr>
              <a:t>#include &lt;iostream&gt;</a:t>
            </a:r>
          </a:p>
          <a:p>
            <a:r>
              <a:rPr lang="en-US" sz="1400" b="1" dirty="0">
                <a:latin typeface="Consolas" panose="020B0609020204030204" pitchFamily="49" charset="0"/>
              </a:rPr>
              <a:t>#include &lt;string&gt;</a:t>
            </a:r>
          </a:p>
          <a:p>
            <a:r>
              <a:rPr lang="en-US" sz="1400" b="1" dirty="0">
                <a:latin typeface="Consolas" panose="020B0609020204030204" pitchFamily="49" charset="0"/>
              </a:rPr>
              <a:t>#include &lt;sstream&gt;</a:t>
            </a:r>
          </a:p>
          <a:p>
            <a:r>
              <a:rPr lang="en-US" sz="1400" b="1" dirty="0">
                <a:latin typeface="Consolas" panose="020B0609020204030204" pitchFamily="49" charset="0"/>
              </a:rPr>
              <a:t>using namespace std;</a:t>
            </a:r>
          </a:p>
          <a:p>
            <a:endParaRPr lang="en-US" sz="800" b="1" dirty="0">
              <a:latin typeface="Consolas" panose="020B0609020204030204" pitchFamily="49" charset="0"/>
            </a:endParaRPr>
          </a:p>
          <a:p>
            <a:r>
              <a:rPr lang="en-US" sz="1400" b="1" dirty="0">
                <a:latin typeface="Consolas" panose="020B0609020204030204" pitchFamily="49" charset="0"/>
              </a:rPr>
              <a:t>class Person</a:t>
            </a:r>
          </a:p>
          <a:p>
            <a:r>
              <a:rPr lang="en-US" sz="1400" b="1" dirty="0">
                <a:latin typeface="Consolas" panose="020B0609020204030204" pitchFamily="49" charset="0"/>
              </a:rPr>
              <a:t>{</a:t>
            </a:r>
          </a:p>
          <a:p>
            <a:r>
              <a:rPr lang="en-US" sz="1400" b="1" dirty="0">
                <a:latin typeface="Consolas" panose="020B0609020204030204" pitchFamily="49" charset="0"/>
              </a:rPr>
              <a:t>private:</a:t>
            </a:r>
          </a:p>
          <a:p>
            <a:r>
              <a:rPr lang="en-US" sz="1400" b="1" dirty="0">
                <a:latin typeface="Consolas" panose="020B0609020204030204" pitchFamily="49" charset="0"/>
              </a:rPr>
              <a:t>   string name;</a:t>
            </a:r>
          </a:p>
          <a:p>
            <a:r>
              <a:rPr lang="en-US" sz="1400" b="1" dirty="0">
                <a:latin typeface="Consolas" panose="020B0609020204030204" pitchFamily="49" charset="0"/>
              </a:rPr>
              <a:t>   int age;</a:t>
            </a:r>
          </a:p>
          <a:p>
            <a:r>
              <a:rPr lang="en-US" sz="1400" b="1" dirty="0">
                <a:latin typeface="Consolas" panose="020B0609020204030204" pitchFamily="49" charset="0"/>
              </a:rPr>
              <a:t>public:</a:t>
            </a:r>
          </a:p>
          <a:p>
            <a:r>
              <a:rPr lang="en-US" sz="1400" b="1" dirty="0">
                <a:latin typeface="Consolas" panose="020B0609020204030204" pitchFamily="49" charset="0"/>
              </a:rPr>
              <a:t>   Person::Person(string name, int age)</a:t>
            </a:r>
          </a:p>
          <a:p>
            <a:r>
              <a:rPr lang="en-US" sz="1400" b="1" dirty="0">
                <a:latin typeface="Consolas" panose="020B0609020204030204" pitchFamily="49" charset="0"/>
              </a:rPr>
              <a:t>   {</a:t>
            </a:r>
          </a:p>
          <a:p>
            <a:r>
              <a:rPr lang="en-US" sz="1400" b="1" dirty="0">
                <a:latin typeface="Consolas" panose="020B0609020204030204" pitchFamily="49" charset="0"/>
              </a:rPr>
              <a:t>      this-&gt;name = name;</a:t>
            </a:r>
          </a:p>
          <a:p>
            <a:r>
              <a:rPr lang="en-US" sz="1400" b="1" dirty="0">
                <a:latin typeface="Consolas" panose="020B0609020204030204" pitchFamily="49" charset="0"/>
              </a:rPr>
              <a:t>      this-&gt;age = age;</a:t>
            </a:r>
          </a:p>
          <a:p>
            <a:r>
              <a:rPr lang="en-US" sz="1400" b="1" dirty="0">
                <a:latin typeface="Consolas" panose="020B0609020204030204" pitchFamily="49" charset="0"/>
              </a:rPr>
              <a:t>   }</a:t>
            </a:r>
          </a:p>
          <a:p>
            <a:r>
              <a:rPr lang="en-US" sz="1400" b="1" dirty="0">
                <a:latin typeface="Consolas" panose="020B0609020204030204" pitchFamily="49" charset="0"/>
              </a:rPr>
              <a:t>   ~Person() = default;</a:t>
            </a:r>
          </a:p>
          <a:p>
            <a:r>
              <a:rPr lang="en-US" sz="1400" b="1" dirty="0">
                <a:latin typeface="Consolas" panose="020B0609020204030204" pitchFamily="49" charset="0"/>
              </a:rPr>
              <a:t>   string </a:t>
            </a:r>
            <a:r>
              <a:rPr lang="en-US" sz="1400" b="1" dirty="0" err="1">
                <a:latin typeface="Consolas" panose="020B0609020204030204" pitchFamily="49" charset="0"/>
              </a:rPr>
              <a:t>getName</a:t>
            </a:r>
            <a:r>
              <a:rPr lang="en-US" sz="1400" b="1" dirty="0">
                <a:latin typeface="Consolas" panose="020B0609020204030204" pitchFamily="49" charset="0"/>
              </a:rPr>
              <a:t>() const { return name; }</a:t>
            </a:r>
          </a:p>
          <a:p>
            <a:r>
              <a:rPr lang="en-US" sz="1400" b="1" dirty="0">
                <a:latin typeface="Consolas" panose="020B0609020204030204" pitchFamily="49" charset="0"/>
              </a:rPr>
              <a:t>   int </a:t>
            </a:r>
            <a:r>
              <a:rPr lang="en-US" sz="1400" b="1" dirty="0" err="1">
                <a:latin typeface="Consolas" panose="020B0609020204030204" pitchFamily="49" charset="0"/>
              </a:rPr>
              <a:t>getAge</a:t>
            </a:r>
            <a:r>
              <a:rPr lang="en-US" sz="1400" b="1" dirty="0">
                <a:latin typeface="Consolas" panose="020B0609020204030204" pitchFamily="49" charset="0"/>
              </a:rPr>
              <a:t>() const { return age; }</a:t>
            </a:r>
          </a:p>
          <a:p>
            <a:r>
              <a:rPr lang="en-US" sz="1400" b="1" dirty="0">
                <a:latin typeface="Consolas" panose="020B0609020204030204" pitchFamily="49" charset="0"/>
              </a:rPr>
              <a:t>   string toString() const</a:t>
            </a:r>
          </a:p>
          <a:p>
            <a:r>
              <a:rPr lang="en-US" sz="1400" b="1" dirty="0">
                <a:latin typeface="Consolas" panose="020B0609020204030204" pitchFamily="49" charset="0"/>
              </a:rPr>
              <a:t>   {</a:t>
            </a:r>
          </a:p>
          <a:p>
            <a:r>
              <a:rPr lang="en-US" sz="1400" b="1" dirty="0">
                <a:latin typeface="Consolas" panose="020B0609020204030204" pitchFamily="49" charset="0"/>
              </a:rPr>
              <a:t>      ostringstream out;</a:t>
            </a:r>
          </a:p>
          <a:p>
            <a:r>
              <a:rPr lang="en-US" sz="1400" b="1" dirty="0">
                <a:latin typeface="Consolas" panose="020B0609020204030204" pitchFamily="49" charset="0"/>
              </a:rPr>
              <a:t>      out &lt;&lt; name &lt;&lt; "(" &lt;&lt; age &lt;&lt; ")";</a:t>
            </a:r>
          </a:p>
          <a:p>
            <a:r>
              <a:rPr lang="en-US" sz="1400" b="1" dirty="0">
                <a:latin typeface="Consolas" panose="020B0609020204030204" pitchFamily="49" charset="0"/>
              </a:rPr>
              <a:t>      return </a:t>
            </a:r>
            <a:r>
              <a:rPr lang="en-US" sz="1400" b="1" dirty="0" err="1">
                <a:latin typeface="Consolas" panose="020B0609020204030204" pitchFamily="49" charset="0"/>
              </a:rPr>
              <a:t>out.str</a:t>
            </a:r>
            <a:r>
              <a:rPr lang="en-US" sz="1400" b="1" dirty="0">
                <a:latin typeface="Consolas" panose="020B0609020204030204" pitchFamily="49" charset="0"/>
              </a:rPr>
              <a:t>();</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11" name="Line Callout 1 10"/>
          <p:cNvSpPr/>
          <p:nvPr/>
        </p:nvSpPr>
        <p:spPr>
          <a:xfrm>
            <a:off x="5901977" y="3284566"/>
            <a:ext cx="4207223" cy="830442"/>
          </a:xfrm>
          <a:prstGeom prst="borderCallout1">
            <a:avLst>
              <a:gd name="adj1" fmla="val 49185"/>
              <a:gd name="adj2" fmla="val -998"/>
              <a:gd name="adj3" fmla="val -3558"/>
              <a:gd name="adj4" fmla="val -96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1600" b="1" dirty="0">
                <a:solidFill>
                  <a:schemeClr val="bg1"/>
                </a:solidFill>
              </a:rPr>
              <a:t>instance variables - each class instance (object) has its own storage, usually private to hide implementation details.</a:t>
            </a:r>
          </a:p>
        </p:txBody>
      </p:sp>
      <p:sp>
        <p:nvSpPr>
          <p:cNvPr id="14" name="Line Callout 1 13"/>
          <p:cNvSpPr/>
          <p:nvPr/>
        </p:nvSpPr>
        <p:spPr>
          <a:xfrm>
            <a:off x="5486400" y="2262714"/>
            <a:ext cx="3996267" cy="830442"/>
          </a:xfrm>
          <a:prstGeom prst="borderCallout1">
            <a:avLst>
              <a:gd name="adj1" fmla="val 49185"/>
              <a:gd name="adj2" fmla="val -998"/>
              <a:gd name="adj3" fmla="val 84485"/>
              <a:gd name="adj4" fmla="val -802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1600" b="1" dirty="0">
                <a:solidFill>
                  <a:schemeClr val="bg1"/>
                </a:solidFill>
              </a:rPr>
              <a:t>A class definition describes the names of the class operations and the internal data contents (the data members).</a:t>
            </a:r>
          </a:p>
        </p:txBody>
      </p:sp>
      <p:sp>
        <p:nvSpPr>
          <p:cNvPr id="15" name="Line Callout 1 14"/>
          <p:cNvSpPr/>
          <p:nvPr/>
        </p:nvSpPr>
        <p:spPr>
          <a:xfrm>
            <a:off x="5133439" y="1383307"/>
            <a:ext cx="3348185" cy="719750"/>
          </a:xfrm>
          <a:prstGeom prst="borderCallout1">
            <a:avLst>
              <a:gd name="adj1" fmla="val 49185"/>
              <a:gd name="adj2" fmla="val -998"/>
              <a:gd name="adj3" fmla="val 142912"/>
              <a:gd name="adj4" fmla="val -95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1600" b="1" dirty="0">
                <a:solidFill>
                  <a:schemeClr val="bg1"/>
                </a:solidFill>
              </a:rPr>
              <a:t>A class is a data type and a pattern for creating objects.</a:t>
            </a:r>
          </a:p>
        </p:txBody>
      </p:sp>
      <p:sp>
        <p:nvSpPr>
          <p:cNvPr id="16" name="Line Callout 1 15"/>
          <p:cNvSpPr/>
          <p:nvPr/>
        </p:nvSpPr>
        <p:spPr>
          <a:xfrm>
            <a:off x="6236828" y="5433226"/>
            <a:ext cx="4489591" cy="1020748"/>
          </a:xfrm>
          <a:prstGeom prst="borderCallout1">
            <a:avLst>
              <a:gd name="adj1" fmla="val 49185"/>
              <a:gd name="adj2" fmla="val -998"/>
              <a:gd name="adj3" fmla="val -12183"/>
              <a:gd name="adj4" fmla="val -419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1600" b="1" dirty="0">
                <a:solidFill>
                  <a:schemeClr val="bg1"/>
                </a:solidFill>
              </a:rPr>
              <a:t>Member functions (usually public) operate on any object of the class of which it is a member and have access to all the data members of the class object.</a:t>
            </a:r>
          </a:p>
        </p:txBody>
      </p:sp>
      <p:grpSp>
        <p:nvGrpSpPr>
          <p:cNvPr id="8" name="Group 7">
            <a:extLst>
              <a:ext uri="{FF2B5EF4-FFF2-40B4-BE49-F238E27FC236}">
                <a16:creationId xmlns:a16="http://schemas.microsoft.com/office/drawing/2014/main" id="{C3477B98-3438-C96F-4A9D-2F5D53482C1E}"/>
              </a:ext>
            </a:extLst>
          </p:cNvPr>
          <p:cNvGrpSpPr/>
          <p:nvPr/>
        </p:nvGrpSpPr>
        <p:grpSpPr>
          <a:xfrm>
            <a:off x="3067291" y="4306418"/>
            <a:ext cx="7465242" cy="830442"/>
            <a:chOff x="3067291" y="4306418"/>
            <a:chExt cx="7465242" cy="830442"/>
          </a:xfrm>
        </p:grpSpPr>
        <p:sp>
          <p:nvSpPr>
            <p:cNvPr id="10" name="Line Callout 1 10">
              <a:extLst>
                <a:ext uri="{FF2B5EF4-FFF2-40B4-BE49-F238E27FC236}">
                  <a16:creationId xmlns:a16="http://schemas.microsoft.com/office/drawing/2014/main" id="{279C68A2-C752-0708-57AA-E8BDA24AB364}"/>
                </a:ext>
              </a:extLst>
            </p:cNvPr>
            <p:cNvSpPr/>
            <p:nvPr/>
          </p:nvSpPr>
          <p:spPr>
            <a:xfrm>
              <a:off x="5950801" y="4306418"/>
              <a:ext cx="4581732" cy="830442"/>
            </a:xfrm>
            <a:prstGeom prst="borderCallout1">
              <a:avLst>
                <a:gd name="adj1" fmla="val 49185"/>
                <a:gd name="adj2" fmla="val -998"/>
                <a:gd name="adj3" fmla="val -44340"/>
                <a:gd name="adj4" fmla="val -412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1600" b="1" dirty="0">
                  <a:solidFill>
                    <a:schemeClr val="bg1"/>
                  </a:solidFill>
                </a:rPr>
                <a:t>instance constructors / destructors – called when class is instantiated (local or new) and deleted (out of scope or deleted).</a:t>
              </a:r>
            </a:p>
          </p:txBody>
        </p:sp>
        <p:cxnSp>
          <p:nvCxnSpPr>
            <p:cNvPr id="7" name="Straight Connector 6">
              <a:extLst>
                <a:ext uri="{FF2B5EF4-FFF2-40B4-BE49-F238E27FC236}">
                  <a16:creationId xmlns:a16="http://schemas.microsoft.com/office/drawing/2014/main" id="{A671ED69-4D48-B2F1-B6D4-C8CC274466FC}"/>
                </a:ext>
              </a:extLst>
            </p:cNvPr>
            <p:cNvCxnSpPr>
              <a:endCxn id="10" idx="2"/>
            </p:cNvCxnSpPr>
            <p:nvPr/>
          </p:nvCxnSpPr>
          <p:spPr>
            <a:xfrm flipV="1">
              <a:off x="3067291" y="4721639"/>
              <a:ext cx="2883510" cy="2976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27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dirty="0"/>
              <a:t>Class Access Specifiers</a:t>
            </a:r>
          </a:p>
        </p:txBody>
      </p:sp>
      <p:sp>
        <p:nvSpPr>
          <p:cNvPr id="3" name="Content Placeholder 2"/>
          <p:cNvSpPr>
            <a:spLocks noGrp="1"/>
          </p:cNvSpPr>
          <p:nvPr>
            <p:ph sz="quarter" idx="1"/>
          </p:nvPr>
        </p:nvSpPr>
        <p:spPr>
          <a:xfrm>
            <a:off x="566057" y="1309686"/>
            <a:ext cx="10188082" cy="5395915"/>
          </a:xfrm>
        </p:spPr>
        <p:txBody>
          <a:bodyPr>
            <a:normAutofit/>
          </a:bodyPr>
          <a:lstStyle/>
          <a:p>
            <a:pPr>
              <a:defRPr/>
            </a:pPr>
            <a:r>
              <a:rPr lang="en-US" sz="2000" dirty="0"/>
              <a:t>The </a:t>
            </a:r>
            <a:r>
              <a:rPr lang="en-US" sz="2000" b="1" dirty="0">
                <a:solidFill>
                  <a:srgbClr val="FF0000"/>
                </a:solidFill>
                <a:latin typeface="Consolas" panose="020B0609020204030204" pitchFamily="49" charset="0"/>
                <a:cs typeface="Courier New" pitchFamily="49" charset="0"/>
              </a:rPr>
              <a:t>private</a:t>
            </a:r>
            <a:r>
              <a:rPr lang="en-US" sz="2000" dirty="0">
                <a:solidFill>
                  <a:srgbClr val="FF0000"/>
                </a:solidFill>
              </a:rPr>
              <a:t> </a:t>
            </a:r>
            <a:r>
              <a:rPr lang="en-US" sz="2000" dirty="0"/>
              <a:t>access specifier limits access of class members to the class definition.</a:t>
            </a:r>
          </a:p>
          <a:p>
            <a:pPr lvl="1">
              <a:defRPr/>
            </a:pPr>
            <a:r>
              <a:rPr lang="en-US" sz="1800" dirty="0"/>
              <a:t>Control access to an object's data. </a:t>
            </a:r>
          </a:p>
          <a:p>
            <a:pPr lvl="1">
              <a:defRPr/>
            </a:pPr>
            <a:r>
              <a:rPr lang="en-US" sz="1800" dirty="0"/>
              <a:t>Prevent improper use and processing of an object's data.</a:t>
            </a:r>
          </a:p>
          <a:p>
            <a:pPr lvl="1">
              <a:defRPr/>
            </a:pPr>
            <a:r>
              <a:rPr lang="en-US" sz="1800" dirty="0"/>
              <a:t>Allow change of private data representation without effecting programs that use the class.</a:t>
            </a:r>
          </a:p>
          <a:p>
            <a:pPr>
              <a:defRPr/>
            </a:pPr>
            <a:r>
              <a:rPr lang="en-US" sz="2000" dirty="0"/>
              <a:t>The </a:t>
            </a:r>
            <a:r>
              <a:rPr lang="en-US" sz="2000" b="1" dirty="0">
                <a:solidFill>
                  <a:srgbClr val="FF0000"/>
                </a:solidFill>
                <a:latin typeface="Consolas" panose="020B0609020204030204" pitchFamily="49" charset="0"/>
                <a:cs typeface="Courier New" pitchFamily="49" charset="0"/>
              </a:rPr>
              <a:t>public</a:t>
            </a:r>
            <a:r>
              <a:rPr lang="en-US" sz="2000" dirty="0">
                <a:solidFill>
                  <a:srgbClr val="FF0000"/>
                </a:solidFill>
              </a:rPr>
              <a:t> </a:t>
            </a:r>
            <a:r>
              <a:rPr lang="en-US" sz="2000" dirty="0"/>
              <a:t>access specifier exposes the public members of the class definition.</a:t>
            </a:r>
          </a:p>
          <a:p>
            <a:pPr>
              <a:defRPr/>
            </a:pPr>
            <a:r>
              <a:rPr lang="en-US" sz="2000" dirty="0"/>
              <a:t>The </a:t>
            </a:r>
            <a:r>
              <a:rPr lang="en-US" sz="2000" b="1" dirty="0">
                <a:solidFill>
                  <a:srgbClr val="FF0000"/>
                </a:solidFill>
                <a:latin typeface="Consolas" panose="020B0609020204030204" pitchFamily="49" charset="0"/>
                <a:cs typeface="Courier New" pitchFamily="49" charset="0"/>
              </a:rPr>
              <a:t>protected</a:t>
            </a:r>
            <a:r>
              <a:rPr lang="en-US" sz="2000" dirty="0">
                <a:solidFill>
                  <a:srgbClr val="FF0000"/>
                </a:solidFill>
              </a:rPr>
              <a:t> </a:t>
            </a:r>
            <a:r>
              <a:rPr lang="en-US" sz="2000" dirty="0"/>
              <a:t>access specifier gives access to the public and protected access members of a class to derived classes.</a:t>
            </a:r>
          </a:p>
          <a:p>
            <a:pPr>
              <a:defRPr/>
            </a:pPr>
            <a:r>
              <a:rPr lang="en-US" sz="2000" dirty="0"/>
              <a:t>A </a:t>
            </a:r>
            <a:r>
              <a:rPr lang="en-US" sz="2000" b="1" dirty="0">
                <a:solidFill>
                  <a:srgbClr val="FF0000"/>
                </a:solidFill>
                <a:latin typeface="Consolas" panose="020B0609020204030204" pitchFamily="49" charset="0"/>
              </a:rPr>
              <a:t>friend</a:t>
            </a:r>
            <a:r>
              <a:rPr lang="en-US" sz="2000" dirty="0">
                <a:solidFill>
                  <a:srgbClr val="FF0000"/>
                </a:solidFill>
              </a:rPr>
              <a:t> </a:t>
            </a:r>
            <a:r>
              <a:rPr lang="en-US" sz="2000" dirty="0"/>
              <a:t>function of a class has the same access privileges to private and protected data as the class member functions.</a:t>
            </a:r>
          </a:p>
          <a:p>
            <a:pPr lvl="1">
              <a:defRPr/>
            </a:pPr>
            <a:r>
              <a:rPr lang="en-US" sz="1800" dirty="0"/>
              <a:t>A friend function is declared by the class that is granting access, so friend functions are part of the class interface, like methods.</a:t>
            </a:r>
          </a:p>
          <a:p>
            <a:pPr lvl="1">
              <a:defRPr/>
            </a:pPr>
            <a:r>
              <a:rPr lang="en-US" sz="1800" dirty="0"/>
              <a:t>Since private members of a class are only accessible from within the class, a friend function must also be declared inside of a class but may be implemented outside of the class.</a:t>
            </a:r>
          </a:p>
          <a:p>
            <a:pPr lvl="1">
              <a:defRPr/>
            </a:pPr>
            <a:r>
              <a:rPr lang="en-US" sz="1800" dirty="0"/>
              <a:t>Even though the prototypes for friend functions appear in the class definition, </a:t>
            </a:r>
            <a:r>
              <a:rPr lang="en-US" sz="1800" u="sng" dirty="0"/>
              <a:t>friends are not member functions</a:t>
            </a:r>
            <a:r>
              <a:rPr lang="en-US" sz="1800" dirty="0"/>
              <a:t>.</a:t>
            </a:r>
          </a:p>
          <a:p>
            <a:pPr>
              <a:defRPr/>
            </a:pPr>
            <a:endParaRPr lang="en-US" sz="2000" dirty="0"/>
          </a:p>
        </p:txBody>
      </p:sp>
      <p:sp>
        <p:nvSpPr>
          <p:cNvPr id="2" name="Footer Placeholder 1"/>
          <p:cNvSpPr>
            <a:spLocks noGrp="1"/>
          </p:cNvSpPr>
          <p:nvPr>
            <p:ph type="ftr" sz="quarter" idx="11"/>
          </p:nvPr>
        </p:nvSpPr>
        <p:spPr/>
        <p:txBody>
          <a:bodyPr/>
          <a:lstStyle/>
          <a:p>
            <a:pPr>
              <a:defRPr/>
            </a:pPr>
            <a:r>
              <a:rPr lang="en-US"/>
              <a:t>Software Design (06)</a:t>
            </a:r>
            <a:endParaRPr lang="en-US" dirty="0"/>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6</a:t>
            </a:fld>
            <a:endParaRPr lang="en-US" dirty="0"/>
          </a:p>
        </p:txBody>
      </p:sp>
    </p:spTree>
    <p:extLst>
      <p:ext uri="{BB962C8B-B14F-4D97-AF65-F5344CB8AC3E}">
        <p14:creationId xmlns:p14="http://schemas.microsoft.com/office/powerpoint/2010/main" val="219805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8368" y="1366422"/>
            <a:ext cx="9003792" cy="5262979"/>
          </a:xfrm>
          <a:prstGeom prst="rect">
            <a:avLst/>
          </a:prstGeom>
          <a:noFill/>
        </p:spPr>
        <p:txBody>
          <a:bodyPr wrap="square" rtlCol="0">
            <a:spAutoFit/>
          </a:bodyPr>
          <a:lstStyle/>
          <a:p>
            <a:r>
              <a:rPr lang="en-US" sz="1400" b="1" dirty="0">
                <a:latin typeface="Consolas" panose="020B0609020204030204" pitchFamily="49" charset="0"/>
              </a:rPr>
              <a:t>#include &lt;</a:t>
            </a:r>
            <a:r>
              <a:rPr lang="en-US" sz="1400" b="1" dirty="0" err="1">
                <a:latin typeface="Consolas" panose="020B0609020204030204" pitchFamily="49" charset="0"/>
              </a:rPr>
              <a:t>iostream</a:t>
            </a:r>
            <a:r>
              <a:rPr lang="en-US" sz="1400" b="1" dirty="0">
                <a:latin typeface="Consolas" panose="020B0609020204030204" pitchFamily="49" charset="0"/>
              </a:rPr>
              <a:t>&gt;</a:t>
            </a:r>
          </a:p>
          <a:p>
            <a:r>
              <a:rPr lang="en-US" sz="1400" b="1" dirty="0">
                <a:latin typeface="Consolas" panose="020B0609020204030204" pitchFamily="49" charset="0"/>
              </a:rPr>
              <a:t>#include &lt;string&gt;</a:t>
            </a:r>
          </a:p>
          <a:p>
            <a:r>
              <a:rPr lang="en-US" sz="1400" b="1" dirty="0">
                <a:latin typeface="Consolas" panose="020B0609020204030204" pitchFamily="49" charset="0"/>
              </a:rPr>
              <a:t>using namespace std;</a:t>
            </a:r>
          </a:p>
          <a:p>
            <a:r>
              <a:rPr lang="en-US" sz="1400" b="1" dirty="0">
                <a:latin typeface="Consolas" panose="020B0609020204030204" pitchFamily="49" charset="0"/>
              </a:rPr>
              <a:t>class </a:t>
            </a:r>
            <a:r>
              <a:rPr lang="en-US" sz="1400" b="1" dirty="0" err="1">
                <a:latin typeface="Consolas" panose="020B0609020204030204" pitchFamily="49" charset="0"/>
              </a:rPr>
              <a:t>MyClass</a:t>
            </a:r>
            <a:endParaRPr lang="en-US" sz="1400" b="1" dirty="0">
              <a:latin typeface="Consolas" panose="020B0609020204030204" pitchFamily="49" charset="0"/>
            </a:endParaRPr>
          </a:p>
          <a:p>
            <a:r>
              <a:rPr lang="en-US" sz="1400" b="1" dirty="0">
                <a:latin typeface="Consolas" panose="020B0609020204030204" pitchFamily="49" charset="0"/>
              </a:rPr>
              <a:t>{</a:t>
            </a:r>
          </a:p>
          <a:p>
            <a:r>
              <a:rPr lang="en-US" sz="1400" b="1" dirty="0">
                <a:latin typeface="Consolas" panose="020B0609020204030204" pitchFamily="49" charset="0"/>
              </a:rPr>
              <a:t>private:</a:t>
            </a:r>
          </a:p>
          <a:p>
            <a:r>
              <a:rPr lang="en-US" sz="1400" b="1" dirty="0">
                <a:latin typeface="Consolas" panose="020B0609020204030204" pitchFamily="49" charset="0"/>
              </a:rPr>
              <a:t>   string name;</a:t>
            </a:r>
          </a:p>
          <a:p>
            <a:r>
              <a:rPr lang="en-US" sz="1400" b="1" dirty="0">
                <a:latin typeface="Consolas" panose="020B0609020204030204" pitchFamily="49" charset="0"/>
              </a:rPr>
              <a:t>public:</a:t>
            </a:r>
          </a:p>
          <a:p>
            <a:r>
              <a:rPr lang="en-US" sz="1400" b="1" dirty="0">
                <a:latin typeface="Consolas" panose="020B0609020204030204" pitchFamily="49" charset="0"/>
              </a:rPr>
              <a:t>   </a:t>
            </a:r>
            <a:r>
              <a:rPr lang="en-US" sz="1400" b="1" dirty="0" err="1">
                <a:latin typeface="Consolas" panose="020B0609020204030204" pitchFamily="49" charset="0"/>
              </a:rPr>
              <a:t>MyClass</a:t>
            </a:r>
            <a:r>
              <a:rPr lang="en-US" sz="1400" b="1" dirty="0">
                <a:latin typeface="Consolas" panose="020B0609020204030204" pitchFamily="49" charset="0"/>
              </a:rPr>
              <a:t>(const string name) { this-&gt;name = name; }</a:t>
            </a:r>
          </a:p>
          <a:p>
            <a:r>
              <a:rPr lang="en-US" sz="1400" b="1" dirty="0">
                <a:latin typeface="Consolas" panose="020B0609020204030204" pitchFamily="49" charset="0"/>
              </a:rPr>
              <a:t>   ~</a:t>
            </a:r>
            <a:r>
              <a:rPr lang="en-US" sz="1400" b="1" dirty="0" err="1">
                <a:latin typeface="Consolas" panose="020B0609020204030204" pitchFamily="49" charset="0"/>
              </a:rPr>
              <a:t>MyClass</a:t>
            </a:r>
            <a:r>
              <a:rPr lang="en-US" sz="1400" b="1" dirty="0">
                <a:latin typeface="Consolas" panose="020B0609020204030204" pitchFamily="49" charset="0"/>
              </a:rPr>
              <a:t>() = default;</a:t>
            </a:r>
          </a:p>
          <a:p>
            <a:endParaRPr lang="en-US" sz="1400" b="1" dirty="0">
              <a:latin typeface="Consolas" panose="020B0609020204030204" pitchFamily="49" charset="0"/>
            </a:endParaRPr>
          </a:p>
          <a:p>
            <a:r>
              <a:rPr lang="en-US" sz="1400" b="1" dirty="0">
                <a:latin typeface="Consolas" panose="020B0609020204030204" pitchFamily="49" charset="0"/>
              </a:rPr>
              <a:t>   friend ostream&amp; operator&lt;&lt; (ostream&amp; </a:t>
            </a:r>
            <a:r>
              <a:rPr lang="en-US" sz="1400" b="1" dirty="0" err="1">
                <a:latin typeface="Consolas" panose="020B0609020204030204" pitchFamily="49" charset="0"/>
              </a:rPr>
              <a:t>os</a:t>
            </a:r>
            <a:r>
              <a:rPr lang="en-US" sz="1400" b="1" dirty="0">
                <a:latin typeface="Consolas" panose="020B0609020204030204" pitchFamily="49" charset="0"/>
              </a:rPr>
              <a:t>, const </a:t>
            </a:r>
            <a:r>
              <a:rPr lang="en-US" sz="1400" b="1" dirty="0" err="1">
                <a:latin typeface="Consolas" panose="020B0609020204030204" pitchFamily="49" charset="0"/>
              </a:rPr>
              <a:t>MyClass</a:t>
            </a:r>
            <a:r>
              <a:rPr lang="en-US" sz="1400" b="1" dirty="0">
                <a:latin typeface="Consolas" panose="020B0609020204030204" pitchFamily="49" charset="0"/>
              </a:rPr>
              <a:t>&amp; me)</a:t>
            </a:r>
          </a:p>
          <a:p>
            <a:r>
              <a:rPr lang="en-US" sz="1400" b="1" dirty="0">
                <a:latin typeface="Consolas" panose="020B0609020204030204" pitchFamily="49" charset="0"/>
              </a:rPr>
              <a:t>   {</a:t>
            </a:r>
          </a:p>
          <a:p>
            <a:r>
              <a:rPr lang="en-US" sz="1400" b="1" dirty="0">
                <a:latin typeface="Consolas" panose="020B0609020204030204" pitchFamily="49" charset="0"/>
              </a:rPr>
              <a:t>      </a:t>
            </a:r>
            <a:r>
              <a:rPr lang="en-US" sz="1400" b="1" dirty="0" err="1">
                <a:latin typeface="Consolas" panose="020B0609020204030204" pitchFamily="49" charset="0"/>
              </a:rPr>
              <a:t>os</a:t>
            </a:r>
            <a:r>
              <a:rPr lang="en-US" sz="1400" b="1" dirty="0">
                <a:latin typeface="Consolas" panose="020B0609020204030204" pitchFamily="49" charset="0"/>
              </a:rPr>
              <a:t> &lt;&lt; "</a:t>
            </a:r>
            <a:r>
              <a:rPr lang="en-US" sz="1400" b="1" dirty="0" err="1">
                <a:latin typeface="Consolas" panose="020B0609020204030204" pitchFamily="49" charset="0"/>
              </a:rPr>
              <a:t>MyClass</a:t>
            </a:r>
            <a:r>
              <a:rPr lang="en-US" sz="1400" b="1" dirty="0">
                <a:latin typeface="Consolas" panose="020B0609020204030204" pitchFamily="49" charset="0"/>
              </a:rPr>
              <a:t>(" &lt;&lt; me.name &lt;&lt; ")";</a:t>
            </a:r>
          </a:p>
          <a:p>
            <a:r>
              <a:rPr lang="en-US" sz="1400" b="1" dirty="0">
                <a:latin typeface="Consolas" panose="020B0609020204030204" pitchFamily="49" charset="0"/>
              </a:rPr>
              <a:t>      return </a:t>
            </a:r>
            <a:r>
              <a:rPr lang="en-US" sz="1400" b="1" dirty="0" err="1">
                <a:latin typeface="Consolas" panose="020B0609020204030204" pitchFamily="49" charset="0"/>
              </a:rPr>
              <a:t>os</a:t>
            </a:r>
            <a:r>
              <a:rPr lang="en-US" sz="1400" b="1" dirty="0">
                <a:latin typeface="Consolas" panose="020B0609020204030204" pitchFamily="49" charset="0"/>
              </a:rPr>
              <a:t>;</a:t>
            </a:r>
          </a:p>
          <a:p>
            <a:r>
              <a:rPr lang="en-US" sz="1400" b="1" dirty="0">
                <a:latin typeface="Consolas" panose="020B0609020204030204" pitchFamily="49" charset="0"/>
              </a:rPr>
              <a:t>   }</a:t>
            </a:r>
          </a:p>
          <a:p>
            <a:r>
              <a:rPr lang="en-US" sz="1400" b="1" dirty="0">
                <a:latin typeface="Consolas" panose="020B0609020204030204" pitchFamily="49" charset="0"/>
              </a:rPr>
              <a:t>};</a:t>
            </a:r>
          </a:p>
          <a:p>
            <a:endParaRPr lang="en-US" sz="1400" b="1" dirty="0">
              <a:latin typeface="Consolas" panose="020B0609020204030204" pitchFamily="49" charset="0"/>
            </a:endParaRPr>
          </a:p>
          <a:p>
            <a:r>
              <a:rPr lang="en-US" sz="1400" b="1" dirty="0">
                <a:latin typeface="Consolas" panose="020B0609020204030204" pitchFamily="49" charset="0"/>
              </a:rPr>
              <a:t>int main(int </a:t>
            </a:r>
            <a:r>
              <a:rPr lang="en-US" sz="1400" b="1" dirty="0" err="1">
                <a:latin typeface="Consolas" panose="020B0609020204030204" pitchFamily="49" charset="0"/>
              </a:rPr>
              <a:t>argc</a:t>
            </a:r>
            <a:r>
              <a:rPr lang="en-US" sz="1400" b="1" dirty="0">
                <a:latin typeface="Consolas" panose="020B0609020204030204" pitchFamily="49" charset="0"/>
              </a:rPr>
              <a:t>, char* </a:t>
            </a:r>
            <a:r>
              <a:rPr lang="en-US" sz="1400" b="1" dirty="0" err="1">
                <a:latin typeface="Consolas" panose="020B0609020204030204" pitchFamily="49" charset="0"/>
              </a:rPr>
              <a:t>argv</a:t>
            </a:r>
            <a:r>
              <a:rPr lang="en-US" sz="1400" b="1" dirty="0">
                <a:latin typeface="Consolas" panose="020B0609020204030204" pitchFamily="49" charset="0"/>
              </a:rPr>
              <a:t>[])</a:t>
            </a:r>
          </a:p>
          <a:p>
            <a:r>
              <a:rPr lang="en-US" sz="1400" b="1" dirty="0">
                <a:latin typeface="Consolas" panose="020B0609020204030204" pitchFamily="49" charset="0"/>
              </a:rPr>
              <a:t>{</a:t>
            </a:r>
          </a:p>
          <a:p>
            <a:r>
              <a:rPr lang="en-US" sz="1400" b="1" dirty="0">
                <a:latin typeface="Consolas" panose="020B0609020204030204" pitchFamily="49" charset="0"/>
              </a:rPr>
              <a:t>   </a:t>
            </a:r>
            <a:r>
              <a:rPr lang="en-US" sz="1400" b="1" dirty="0" err="1">
                <a:latin typeface="Consolas" panose="020B0609020204030204" pitchFamily="49" charset="0"/>
              </a:rPr>
              <a:t>MyClass</a:t>
            </a:r>
            <a:r>
              <a:rPr lang="en-US" sz="1400" b="1" dirty="0">
                <a:latin typeface="Consolas" panose="020B0609020204030204" pitchFamily="49" charset="0"/>
              </a:rPr>
              <a:t> me("Suzy Student");</a:t>
            </a:r>
          </a:p>
          <a:p>
            <a:r>
              <a:rPr lang="en-US" sz="1400" b="1" dirty="0">
                <a:latin typeface="Consolas" panose="020B0609020204030204" pitchFamily="49" charset="0"/>
              </a:rPr>
              <a:t>   cout &lt;&lt; me &lt;&lt; endl;</a:t>
            </a:r>
          </a:p>
          <a:p>
            <a:r>
              <a:rPr lang="en-US" sz="1400" b="1" dirty="0">
                <a:latin typeface="Consolas" panose="020B0609020204030204" pitchFamily="49" charset="0"/>
              </a:rPr>
              <a:t>   return 0;</a:t>
            </a:r>
          </a:p>
          <a:p>
            <a:r>
              <a:rPr lang="en-US" sz="1400" b="1" dirty="0">
                <a:latin typeface="Consolas" panose="020B0609020204030204" pitchFamily="49" charset="0"/>
              </a:rPr>
              <a:t>}</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572000"/>
            <a:ext cx="1546860" cy="1889760"/>
          </a:xfrm>
          <a:prstGeom prst="rect">
            <a:avLst/>
          </a:prstGeom>
        </p:spPr>
      </p:pic>
      <p:sp>
        <p:nvSpPr>
          <p:cNvPr id="2" name="Title 1"/>
          <p:cNvSpPr>
            <a:spLocks noGrp="1"/>
          </p:cNvSpPr>
          <p:nvPr>
            <p:ph type="title"/>
          </p:nvPr>
        </p:nvSpPr>
        <p:spPr/>
        <p:txBody>
          <a:bodyPr/>
          <a:lstStyle/>
          <a:p>
            <a:r>
              <a:rPr lang="en-US" dirty="0"/>
              <a:t>Friends</a:t>
            </a:r>
          </a:p>
        </p:txBody>
      </p:sp>
      <p:sp>
        <p:nvSpPr>
          <p:cNvPr id="3" name="Footer Placeholder 2"/>
          <p:cNvSpPr>
            <a:spLocks noGrp="1"/>
          </p:cNvSpPr>
          <p:nvPr>
            <p:ph type="ftr" sz="quarter" idx="11"/>
          </p:nvPr>
        </p:nvSpPr>
        <p:spPr/>
        <p:txBody>
          <a:bodyPr/>
          <a:lstStyle/>
          <a:p>
            <a:pPr>
              <a:defRPr/>
            </a:pPr>
            <a:r>
              <a:rPr lang="en-US"/>
              <a:t>Software Design (06)</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7</a:t>
            </a:fld>
            <a:endParaRPr lang="en-US" dirty="0"/>
          </a:p>
        </p:txBody>
      </p:sp>
      <p:sp>
        <p:nvSpPr>
          <p:cNvPr id="11" name="Line Callout 1 10"/>
          <p:cNvSpPr/>
          <p:nvPr/>
        </p:nvSpPr>
        <p:spPr>
          <a:xfrm>
            <a:off x="7014344" y="5334000"/>
            <a:ext cx="3425056" cy="914401"/>
          </a:xfrm>
          <a:prstGeom prst="borderCallout1">
            <a:avLst>
              <a:gd name="adj1" fmla="val 49185"/>
              <a:gd name="adj2" fmla="val -998"/>
              <a:gd name="adj3" fmla="val -80617"/>
              <a:gd name="adj4" fmla="val -134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1600" b="1" dirty="0">
                <a:solidFill>
                  <a:schemeClr val="bg1"/>
                </a:solidFill>
              </a:rPr>
              <a:t>Returns a reference to the output stream that has been modified.</a:t>
            </a:r>
          </a:p>
        </p:txBody>
      </p:sp>
      <p:sp>
        <p:nvSpPr>
          <p:cNvPr id="12" name="Line Callout 1 11"/>
          <p:cNvSpPr/>
          <p:nvPr/>
        </p:nvSpPr>
        <p:spPr>
          <a:xfrm>
            <a:off x="7014344" y="4267201"/>
            <a:ext cx="3425056" cy="914401"/>
          </a:xfrm>
          <a:prstGeom prst="borderCallout1">
            <a:avLst>
              <a:gd name="adj1" fmla="val 49185"/>
              <a:gd name="adj2" fmla="val -998"/>
              <a:gd name="adj3" fmla="val 12752"/>
              <a:gd name="adj4" fmla="val -90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1600" b="1" dirty="0">
                <a:solidFill>
                  <a:schemeClr val="bg1"/>
                </a:solidFill>
              </a:rPr>
              <a:t>The friend insertion operator function has access to </a:t>
            </a:r>
            <a:r>
              <a:rPr lang="en-US" sz="1600" b="1" dirty="0" err="1">
                <a:solidFill>
                  <a:schemeClr val="bg1"/>
                </a:solidFill>
              </a:rPr>
              <a:t>MyClass</a:t>
            </a:r>
            <a:r>
              <a:rPr lang="en-US" sz="1600" b="1" dirty="0">
                <a:solidFill>
                  <a:schemeClr val="bg1"/>
                </a:solidFill>
              </a:rPr>
              <a:t>’ private data members.</a:t>
            </a:r>
          </a:p>
        </p:txBody>
      </p:sp>
      <p:sp>
        <p:nvSpPr>
          <p:cNvPr id="13" name="Line Callout 1 12"/>
          <p:cNvSpPr/>
          <p:nvPr/>
        </p:nvSpPr>
        <p:spPr>
          <a:xfrm>
            <a:off x="6758175" y="2687395"/>
            <a:ext cx="3701927" cy="806934"/>
          </a:xfrm>
          <a:prstGeom prst="borderCallout1">
            <a:avLst>
              <a:gd name="adj1" fmla="val 49185"/>
              <a:gd name="adj2" fmla="val -998"/>
              <a:gd name="adj3" fmla="val 136473"/>
              <a:gd name="adj4" fmla="val -93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1600" b="1" dirty="0">
                <a:solidFill>
                  <a:schemeClr val="bg1"/>
                </a:solidFill>
              </a:rPr>
              <a:t>Defines an independent insertion operator function that is a friend of </a:t>
            </a:r>
            <a:r>
              <a:rPr lang="en-US" sz="1600" b="1" dirty="0" err="1">
                <a:solidFill>
                  <a:schemeClr val="bg1"/>
                </a:solidFill>
              </a:rPr>
              <a:t>MyClass</a:t>
            </a:r>
            <a:r>
              <a:rPr lang="en-US" sz="1600" b="1" dirty="0">
                <a:solidFill>
                  <a:schemeClr val="bg1"/>
                </a:solidFill>
              </a:rPr>
              <a:t>.</a:t>
            </a:r>
          </a:p>
        </p:txBody>
      </p:sp>
      <p:sp>
        <p:nvSpPr>
          <p:cNvPr id="14" name="Line Callout 1 13"/>
          <p:cNvSpPr/>
          <p:nvPr/>
        </p:nvSpPr>
        <p:spPr>
          <a:xfrm>
            <a:off x="5486400" y="1447801"/>
            <a:ext cx="4952999" cy="1013792"/>
          </a:xfrm>
          <a:prstGeom prst="borderCallout1">
            <a:avLst>
              <a:gd name="adj1" fmla="val 49185"/>
              <a:gd name="adj2" fmla="val -998"/>
              <a:gd name="adj3" fmla="val 159275"/>
              <a:gd name="adj4" fmla="val -17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1600" b="1" dirty="0">
                <a:solidFill>
                  <a:schemeClr val="bg1"/>
                </a:solidFill>
              </a:rPr>
              <a:t>Each member function has an implicit parameter named </a:t>
            </a:r>
            <a:r>
              <a:rPr lang="en-US" sz="1600" b="1" i="1" dirty="0">
                <a:solidFill>
                  <a:schemeClr val="bg1"/>
                </a:solidFill>
              </a:rPr>
              <a:t>this</a:t>
            </a:r>
            <a:r>
              <a:rPr lang="en-US" sz="1600" b="1" dirty="0">
                <a:solidFill>
                  <a:schemeClr val="bg1"/>
                </a:solidFill>
              </a:rPr>
              <a:t> whose value is a pointer to the object with which the member function was called.</a:t>
            </a:r>
          </a:p>
        </p:txBody>
      </p:sp>
    </p:spTree>
    <p:extLst>
      <p:ext uri="{BB962C8B-B14F-4D97-AF65-F5344CB8AC3E}">
        <p14:creationId xmlns:p14="http://schemas.microsoft.com/office/powerpoint/2010/main" val="9488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1.4, </a:t>
            </a:r>
            <a:r>
              <a:rPr lang="en-US" dirty="0" err="1"/>
              <a:t>pgs</a:t>
            </a:r>
            <a:r>
              <a:rPr lang="en-US" dirty="0"/>
              <a:t> 98-101</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1.4 Abstract Data Types, Interfaces, and Pre- and Post- conditions</a:t>
            </a:r>
          </a:p>
          <a:p>
            <a:pPr algn="ctr"/>
            <a:r>
              <a:rPr lang="en-US" sz="2400" dirty="0"/>
              <a:t>Abstract Data Types (ADTs) and </a:t>
            </a:r>
            <a:r>
              <a:rPr lang="en-US" sz="2000" dirty="0"/>
              <a:t>Interfaces</a:t>
            </a:r>
          </a:p>
          <a:p>
            <a:pPr algn="ctr"/>
            <a:r>
              <a:rPr lang="en-US" sz="2000" dirty="0"/>
              <a:t>Contracts and ADTs</a:t>
            </a:r>
          </a:p>
          <a:p>
            <a:pPr algn="ctr"/>
            <a:r>
              <a:rPr lang="en-US" sz="2000" dirty="0"/>
              <a:t>Pre-conditions and Post-conditions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1" y="1801595"/>
            <a:ext cx="3161251" cy="2714770"/>
          </a:xfrm>
          <a:prstGeom prst="rect">
            <a:avLst/>
          </a:prstGeom>
        </p:spPr>
      </p:pic>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8</a:t>
            </a:fld>
            <a:endParaRPr lang="en-US" dirty="0"/>
          </a:p>
        </p:txBody>
      </p:sp>
    </p:spTree>
    <p:extLst>
      <p:ext uri="{BB962C8B-B14F-4D97-AF65-F5344CB8AC3E}">
        <p14:creationId xmlns:p14="http://schemas.microsoft.com/office/powerpoint/2010/main" val="177480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pPr eaLnBrk="1" hangingPunct="1"/>
            <a:r>
              <a:rPr lang="en-US" b="1"/>
              <a:t>ADTs</a:t>
            </a:r>
            <a:endParaRPr lang="en-US"/>
          </a:p>
        </p:txBody>
      </p:sp>
      <p:sp>
        <p:nvSpPr>
          <p:cNvPr id="119810" name="Content Placeholder 2"/>
          <p:cNvSpPr>
            <a:spLocks noGrp="1"/>
          </p:cNvSpPr>
          <p:nvPr>
            <p:ph sz="quarter" idx="1"/>
          </p:nvPr>
        </p:nvSpPr>
        <p:spPr>
          <a:xfrm>
            <a:off x="555171" y="1261362"/>
            <a:ext cx="9980296" cy="5427296"/>
          </a:xfrm>
        </p:spPr>
        <p:txBody>
          <a:bodyPr/>
          <a:lstStyle/>
          <a:p>
            <a:pPr>
              <a:spcBef>
                <a:spcPts val="0"/>
              </a:spcBef>
              <a:spcAft>
                <a:spcPts val="600"/>
              </a:spcAft>
            </a:pPr>
            <a:r>
              <a:rPr lang="en-US" dirty="0"/>
              <a:t>An </a:t>
            </a:r>
            <a:r>
              <a:rPr lang="en-US" b="1" i="1" dirty="0">
                <a:solidFill>
                  <a:srgbClr val="FF0000"/>
                </a:solidFill>
              </a:rPr>
              <a:t>Abstract Data Type</a:t>
            </a:r>
            <a:r>
              <a:rPr lang="en-US" i="1" dirty="0"/>
              <a:t> </a:t>
            </a:r>
            <a:r>
              <a:rPr lang="en-US" dirty="0"/>
              <a:t>(ADT) is a mathematical model for data types.</a:t>
            </a:r>
          </a:p>
          <a:p>
            <a:pPr lvl="1">
              <a:spcBef>
                <a:spcPts val="0"/>
              </a:spcBef>
              <a:spcAft>
                <a:spcPts val="600"/>
              </a:spcAft>
            </a:pPr>
            <a:r>
              <a:rPr lang="en-US" sz="1800" dirty="0"/>
              <a:t>A </a:t>
            </a:r>
            <a:r>
              <a:rPr lang="en-US" sz="1800" b="1" i="1" dirty="0">
                <a:solidFill>
                  <a:srgbClr val="FF0000"/>
                </a:solidFill>
              </a:rPr>
              <a:t>C++ class</a:t>
            </a:r>
            <a:r>
              <a:rPr lang="en-US" sz="1800" dirty="0"/>
              <a:t> provides one way to implement an ADT.</a:t>
            </a:r>
          </a:p>
          <a:p>
            <a:pPr lvl="1">
              <a:spcBef>
                <a:spcPts val="0"/>
              </a:spcBef>
              <a:spcAft>
                <a:spcPts val="600"/>
              </a:spcAft>
            </a:pPr>
            <a:r>
              <a:rPr lang="en-US" sz="1800" dirty="0"/>
              <a:t> A user interacts with an ADT thru the class public methods.</a:t>
            </a:r>
          </a:p>
          <a:p>
            <a:pPr lvl="1">
              <a:spcBef>
                <a:spcPts val="0"/>
              </a:spcBef>
              <a:spcAft>
                <a:spcPts val="600"/>
              </a:spcAft>
            </a:pPr>
            <a:r>
              <a:rPr lang="en-US" sz="1800" dirty="0"/>
              <a:t>An ADT </a:t>
            </a:r>
            <a:r>
              <a:rPr lang="en-US" sz="1800" b="1" i="1" dirty="0">
                <a:solidFill>
                  <a:srgbClr val="FF0000"/>
                </a:solidFill>
              </a:rPr>
              <a:t>encapsulates</a:t>
            </a:r>
            <a:r>
              <a:rPr lang="en-US" sz="1800" dirty="0"/>
              <a:t> data and methods and is a contract between the designer of the class, the implementor of the class, and the programmer who uses the class.</a:t>
            </a:r>
          </a:p>
          <a:p>
            <a:pPr lvl="1">
              <a:spcBef>
                <a:spcPts val="0"/>
              </a:spcBef>
              <a:spcAft>
                <a:spcPts val="600"/>
              </a:spcAft>
              <a:defRPr/>
            </a:pPr>
            <a:r>
              <a:rPr lang="en-US" sz="1800" dirty="0"/>
              <a:t>Any programmer who develops or uses an ADT class knows exactly what methods are available in that class and what operations they will perform.</a:t>
            </a:r>
          </a:p>
          <a:p>
            <a:pPr>
              <a:spcBef>
                <a:spcPts val="0"/>
              </a:spcBef>
              <a:spcAft>
                <a:spcPts val="600"/>
              </a:spcAft>
              <a:defRPr/>
            </a:pPr>
            <a:r>
              <a:rPr lang="en-US" b="1" i="1" dirty="0">
                <a:solidFill>
                  <a:srgbClr val="FF0000"/>
                </a:solidFill>
              </a:rPr>
              <a:t>Pre- and post- conditions</a:t>
            </a:r>
            <a:r>
              <a:rPr lang="en-US" dirty="0"/>
              <a:t> are part of the contract between a call to a class method and the results of the method call.</a:t>
            </a:r>
          </a:p>
          <a:p>
            <a:pPr lvl="1">
              <a:spcBef>
                <a:spcPts val="0"/>
              </a:spcBef>
              <a:spcAft>
                <a:spcPts val="600"/>
              </a:spcAft>
              <a:defRPr/>
            </a:pPr>
            <a:r>
              <a:rPr lang="en-US" sz="1800" dirty="0"/>
              <a:t>A </a:t>
            </a:r>
            <a:r>
              <a:rPr lang="en-US" sz="1800" b="1" dirty="0">
                <a:solidFill>
                  <a:srgbClr val="FF0000"/>
                </a:solidFill>
              </a:rPr>
              <a:t>pre-condition</a:t>
            </a:r>
            <a:r>
              <a:rPr lang="en-US" sz="1800" dirty="0">
                <a:solidFill>
                  <a:srgbClr val="FF0000"/>
                </a:solidFill>
              </a:rPr>
              <a:t> </a:t>
            </a:r>
            <a:r>
              <a:rPr lang="en-US" sz="1800" dirty="0"/>
              <a:t>is a statement of any assumptions or constraints on the method's input data that are expected to apply before the method is executed.</a:t>
            </a:r>
          </a:p>
          <a:p>
            <a:pPr lvl="2">
              <a:spcBef>
                <a:spcPts val="0"/>
              </a:spcBef>
              <a:spcAft>
                <a:spcPts val="600"/>
              </a:spcAft>
              <a:defRPr/>
            </a:pPr>
            <a:r>
              <a:rPr lang="en-US" sz="1400" dirty="0"/>
              <a:t>If a pre-condition is not met, there is no guarantee that the method will do what is expected.</a:t>
            </a:r>
          </a:p>
          <a:p>
            <a:pPr lvl="1">
              <a:spcBef>
                <a:spcPts val="0"/>
              </a:spcBef>
              <a:spcAft>
                <a:spcPts val="600"/>
              </a:spcAft>
              <a:defRPr/>
            </a:pPr>
            <a:r>
              <a:rPr lang="en-US" sz="1800" dirty="0"/>
              <a:t>A </a:t>
            </a:r>
            <a:r>
              <a:rPr lang="en-US" sz="1800" b="1" i="1" dirty="0">
                <a:solidFill>
                  <a:srgbClr val="FF0000"/>
                </a:solidFill>
              </a:rPr>
              <a:t>post-condition</a:t>
            </a:r>
            <a:r>
              <a:rPr lang="en-US" sz="1800" dirty="0">
                <a:solidFill>
                  <a:srgbClr val="FF0000"/>
                </a:solidFill>
              </a:rPr>
              <a:t> </a:t>
            </a:r>
            <a:r>
              <a:rPr lang="en-US" sz="1800" dirty="0"/>
              <a:t>is a statement that describes the results after the method completes and returns.</a:t>
            </a:r>
          </a:p>
          <a:p>
            <a:pPr>
              <a:spcBef>
                <a:spcPts val="0"/>
              </a:spcBef>
              <a:spcAft>
                <a:spcPts val="600"/>
              </a:spcAft>
              <a:defRPr/>
            </a:pPr>
            <a:r>
              <a:rPr lang="en-US" dirty="0"/>
              <a:t>When implementing an ADT, we document the pre-conditions and post-conditions in the documentation comments.</a:t>
            </a:r>
          </a:p>
          <a:p>
            <a:pPr lvl="1">
              <a:spcBef>
                <a:spcPts val="0"/>
              </a:spcBef>
              <a:spcAft>
                <a:spcPts val="600"/>
              </a:spcAft>
              <a:defRPr/>
            </a:pPr>
            <a:endParaRPr lang="en-US" sz="1800" dirty="0"/>
          </a:p>
        </p:txBody>
      </p:sp>
      <p:pic>
        <p:nvPicPr>
          <p:cNvPr id="119811" name="Picture 2" descr="C:\Documents and Settings\Administrator\My Documents\Koffman\PPTs\JPEGS\JWCL233_Koffman JPG files\ch01\w0001-nn.jpg"/>
          <p:cNvPicPr>
            <a:picLocks noChangeAspect="1" noChangeArrowheads="1"/>
          </p:cNvPicPr>
          <p:nvPr/>
        </p:nvPicPr>
        <p:blipFill>
          <a:blip r:embed="rId2"/>
          <a:srcRect/>
          <a:stretch>
            <a:fillRect/>
          </a:stretch>
        </p:blipFill>
        <p:spPr bwMode="auto">
          <a:xfrm>
            <a:off x="9963750" y="1572554"/>
            <a:ext cx="656626" cy="1100838"/>
          </a:xfrm>
          <a:prstGeom prst="rect">
            <a:avLst/>
          </a:prstGeom>
          <a:noFill/>
          <a:ln w="9525">
            <a:noFill/>
            <a:miter lim="800000"/>
            <a:headEnd/>
            <a:tailEnd/>
          </a:ln>
        </p:spPr>
      </p:pic>
      <p:sp>
        <p:nvSpPr>
          <p:cNvPr id="2" name="Footer Placeholder 1"/>
          <p:cNvSpPr>
            <a:spLocks noGrp="1"/>
          </p:cNvSpPr>
          <p:nvPr>
            <p:ph type="ftr" sz="quarter" idx="12"/>
          </p:nvPr>
        </p:nvSpPr>
        <p:spPr/>
        <p:txBody>
          <a:bodyPr/>
          <a:lstStyle/>
          <a:p>
            <a:pPr>
              <a:defRPr/>
            </a:pPr>
            <a:r>
              <a:rPr lang="en-US"/>
              <a:t>Software Design (06)</a:t>
            </a:r>
            <a:endParaRPr lang="en-US" dirty="0"/>
          </a:p>
        </p:txBody>
      </p:sp>
      <p:sp>
        <p:nvSpPr>
          <p:cNvPr id="3" name="Slide Number Placeholder 2"/>
          <p:cNvSpPr>
            <a:spLocks noGrp="1"/>
          </p:cNvSpPr>
          <p:nvPr>
            <p:ph type="sldNum" sz="quarter" idx="11"/>
          </p:nvPr>
        </p:nvSpPr>
        <p:spPr/>
        <p:txBody>
          <a:bodyPr/>
          <a:lstStyle/>
          <a:p>
            <a:pPr>
              <a:defRPr/>
            </a:pPr>
            <a:fld id="{D490341F-FBE9-465C-84BF-B364B3D69BE6}" type="slidenum">
              <a:rPr lang="en-US" smtClean="0"/>
              <a:pPr>
                <a:defRPr/>
              </a:pPr>
              <a:t>9</a:t>
            </a:fld>
            <a:endParaRPr lang="en-US" dirty="0"/>
          </a:p>
        </p:txBody>
      </p:sp>
    </p:spTree>
    <p:extLst>
      <p:ext uri="{BB962C8B-B14F-4D97-AF65-F5344CB8AC3E}">
        <p14:creationId xmlns:p14="http://schemas.microsoft.com/office/powerpoint/2010/main" val="22078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Effect transition="in" filter="fade">
                                      <p:cBhvr>
                                        <p:cTn id="7" dur="500"/>
                                        <p:tgtEl>
                                          <p:spTgt spid="1198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9810">
                                            <p:txEl>
                                              <p:pRg st="1" end="1"/>
                                            </p:txEl>
                                          </p:spTgt>
                                        </p:tgtEl>
                                        <p:attrNameLst>
                                          <p:attrName>style.visibility</p:attrName>
                                        </p:attrNameLst>
                                      </p:cBhvr>
                                      <p:to>
                                        <p:strVal val="visible"/>
                                      </p:to>
                                    </p:set>
                                    <p:animEffect transition="in" filter="fade">
                                      <p:cBhvr>
                                        <p:cTn id="12" dur="500"/>
                                        <p:tgtEl>
                                          <p:spTgt spid="1198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9810">
                                            <p:txEl>
                                              <p:pRg st="2" end="2"/>
                                            </p:txEl>
                                          </p:spTgt>
                                        </p:tgtEl>
                                        <p:attrNameLst>
                                          <p:attrName>style.visibility</p:attrName>
                                        </p:attrNameLst>
                                      </p:cBhvr>
                                      <p:to>
                                        <p:strVal val="visible"/>
                                      </p:to>
                                    </p:set>
                                    <p:animEffect transition="in" filter="fade">
                                      <p:cBhvr>
                                        <p:cTn id="17" dur="500"/>
                                        <p:tgtEl>
                                          <p:spTgt spid="1198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9810">
                                            <p:txEl>
                                              <p:pRg st="3" end="3"/>
                                            </p:txEl>
                                          </p:spTgt>
                                        </p:tgtEl>
                                        <p:attrNameLst>
                                          <p:attrName>style.visibility</p:attrName>
                                        </p:attrNameLst>
                                      </p:cBhvr>
                                      <p:to>
                                        <p:strVal val="visible"/>
                                      </p:to>
                                    </p:set>
                                    <p:animEffect transition="in" filter="fade">
                                      <p:cBhvr>
                                        <p:cTn id="22" dur="500"/>
                                        <p:tgtEl>
                                          <p:spTgt spid="1198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9810">
                                            <p:txEl>
                                              <p:pRg st="4" end="4"/>
                                            </p:txEl>
                                          </p:spTgt>
                                        </p:tgtEl>
                                        <p:attrNameLst>
                                          <p:attrName>style.visibility</p:attrName>
                                        </p:attrNameLst>
                                      </p:cBhvr>
                                      <p:to>
                                        <p:strVal val="visible"/>
                                      </p:to>
                                    </p:set>
                                    <p:animEffect transition="in" filter="fade">
                                      <p:cBhvr>
                                        <p:cTn id="27" dur="500"/>
                                        <p:tgtEl>
                                          <p:spTgt spid="1198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9810">
                                            <p:txEl>
                                              <p:pRg st="5" end="5"/>
                                            </p:txEl>
                                          </p:spTgt>
                                        </p:tgtEl>
                                        <p:attrNameLst>
                                          <p:attrName>style.visibility</p:attrName>
                                        </p:attrNameLst>
                                      </p:cBhvr>
                                      <p:to>
                                        <p:strVal val="visible"/>
                                      </p:to>
                                    </p:set>
                                    <p:animEffect transition="in" filter="fade">
                                      <p:cBhvr>
                                        <p:cTn id="32" dur="500"/>
                                        <p:tgtEl>
                                          <p:spTgt spid="1198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9810">
                                            <p:txEl>
                                              <p:pRg st="6" end="6"/>
                                            </p:txEl>
                                          </p:spTgt>
                                        </p:tgtEl>
                                        <p:attrNameLst>
                                          <p:attrName>style.visibility</p:attrName>
                                        </p:attrNameLst>
                                      </p:cBhvr>
                                      <p:to>
                                        <p:strVal val="visible"/>
                                      </p:to>
                                    </p:set>
                                    <p:animEffect transition="in" filter="fade">
                                      <p:cBhvr>
                                        <p:cTn id="37" dur="500"/>
                                        <p:tgtEl>
                                          <p:spTgt spid="119810">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9810">
                                            <p:txEl>
                                              <p:pRg st="7" end="7"/>
                                            </p:txEl>
                                          </p:spTgt>
                                        </p:tgtEl>
                                        <p:attrNameLst>
                                          <p:attrName>style.visibility</p:attrName>
                                        </p:attrNameLst>
                                      </p:cBhvr>
                                      <p:to>
                                        <p:strVal val="visible"/>
                                      </p:to>
                                    </p:set>
                                    <p:animEffect transition="in" filter="fade">
                                      <p:cBhvr>
                                        <p:cTn id="40" dur="500"/>
                                        <p:tgtEl>
                                          <p:spTgt spid="119810">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9810">
                                            <p:txEl>
                                              <p:pRg st="8" end="8"/>
                                            </p:txEl>
                                          </p:spTgt>
                                        </p:tgtEl>
                                        <p:attrNameLst>
                                          <p:attrName>style.visibility</p:attrName>
                                        </p:attrNameLst>
                                      </p:cBhvr>
                                      <p:to>
                                        <p:strVal val="visible"/>
                                      </p:to>
                                    </p:set>
                                    <p:animEffect transition="in" filter="fade">
                                      <p:cBhvr>
                                        <p:cTn id="45" dur="500"/>
                                        <p:tgtEl>
                                          <p:spTgt spid="119810">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9810">
                                            <p:txEl>
                                              <p:pRg st="9" end="9"/>
                                            </p:txEl>
                                          </p:spTgt>
                                        </p:tgtEl>
                                        <p:attrNameLst>
                                          <p:attrName>style.visibility</p:attrName>
                                        </p:attrNameLst>
                                      </p:cBhvr>
                                      <p:to>
                                        <p:strVal val="visible"/>
                                      </p:to>
                                    </p:set>
                                    <p:animEffect transition="in" filter="fade">
                                      <p:cBhvr>
                                        <p:cTn id="50" dur="500"/>
                                        <p:tgtEl>
                                          <p:spTgt spid="1198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bldLvl="2"/>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2863</TotalTime>
  <Words>4589</Words>
  <Application>Microsoft Office PowerPoint</Application>
  <PresentationFormat>Custom</PresentationFormat>
  <Paragraphs>611</Paragraphs>
  <Slides>42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Comic Sans MS</vt:lpstr>
      <vt:lpstr>Consolas</vt:lpstr>
      <vt:lpstr>Courier New</vt:lpstr>
      <vt:lpstr>Open Sans</vt:lpstr>
      <vt:lpstr>Tw Cen MT</vt:lpstr>
      <vt:lpstr>Wingdings</vt:lpstr>
      <vt:lpstr>CS 235 Theme</vt:lpstr>
      <vt:lpstr>PowerPoint Presentation</vt:lpstr>
      <vt:lpstr>Tip #07: The Rule of Seven</vt:lpstr>
      <vt:lpstr>Software Development</vt:lpstr>
      <vt:lpstr>PowerPoint Presentation</vt:lpstr>
      <vt:lpstr>Classes</vt:lpstr>
      <vt:lpstr>Class Access Specifiers</vt:lpstr>
      <vt:lpstr>Friends</vt:lpstr>
      <vt:lpstr>PowerPoint Presentation</vt:lpstr>
      <vt:lpstr>ADTs</vt:lpstr>
      <vt:lpstr>Follow-up Questions...</vt:lpstr>
      <vt:lpstr>PowerPoint Presentation</vt:lpstr>
      <vt:lpstr>Program Defects and "Bugs"</vt:lpstr>
      <vt:lpstr>Syntax Errors</vt:lpstr>
      <vt:lpstr>Run-time Errors</vt:lpstr>
      <vt:lpstr>Logic Errors</vt:lpstr>
      <vt:lpstr>PowerPoint Presentation</vt:lpstr>
      <vt:lpstr>To Error is Human</vt:lpstr>
      <vt:lpstr>Exceptions</vt:lpstr>
      <vt:lpstr>Exception Handling</vt:lpstr>
      <vt:lpstr>When To Use try-catch Blocks</vt:lpstr>
      <vt:lpstr>PowerPoint Presentation</vt:lpstr>
      <vt:lpstr>Testing Programs</vt:lpstr>
      <vt:lpstr>Regression Testing</vt:lpstr>
      <vt:lpstr>Follow-up Questions...</vt:lpstr>
      <vt:lpstr>PowerPoint Presentation</vt:lpstr>
      <vt:lpstr>Efficiency of Algorithms</vt:lpstr>
      <vt:lpstr>Big-O Notation</vt:lpstr>
      <vt:lpstr>Big-O Notation</vt:lpstr>
      <vt:lpstr>Big-O Notation</vt:lpstr>
      <vt:lpstr>Big-O Notation</vt:lpstr>
      <vt:lpstr>Big-O Notation</vt:lpstr>
      <vt:lpstr>Big-O Notation</vt:lpstr>
      <vt:lpstr>Big-O Notation</vt:lpstr>
      <vt:lpstr>Big-O Notation</vt:lpstr>
      <vt:lpstr>Big-O Notation</vt:lpstr>
      <vt:lpstr>PowerPoint Presentation</vt:lpstr>
      <vt:lpstr>Big-O Notation</vt:lpstr>
      <vt:lpstr>Big-O Example</vt:lpstr>
      <vt:lpstr>Growth Rate</vt:lpstr>
      <vt:lpstr>Formal Definition of Big-O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94</cp:revision>
  <dcterms:created xsi:type="dcterms:W3CDTF">2020-07-19T21:27:39Z</dcterms:created>
  <dcterms:modified xsi:type="dcterms:W3CDTF">2023-01-25T03:22:29Z</dcterms:modified>
</cp:coreProperties>
</file>