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729" r:id="rId2"/>
    <p:sldId id="3730" r:id="rId3"/>
    <p:sldId id="2098" r:id="rId4"/>
    <p:sldId id="1942" r:id="rId5"/>
    <p:sldId id="3903" r:id="rId6"/>
    <p:sldId id="2082" r:id="rId7"/>
    <p:sldId id="2103" r:id="rId8"/>
    <p:sldId id="2085" r:id="rId9"/>
    <p:sldId id="476" r:id="rId10"/>
    <p:sldId id="3913" r:id="rId11"/>
    <p:sldId id="258" r:id="rId12"/>
    <p:sldId id="1941" r:id="rId13"/>
    <p:sldId id="420" r:id="rId14"/>
    <p:sldId id="259" r:id="rId15"/>
    <p:sldId id="260" r:id="rId16"/>
    <p:sldId id="2097" r:id="rId17"/>
    <p:sldId id="2105" r:id="rId18"/>
    <p:sldId id="2095" r:id="rId19"/>
    <p:sldId id="3911" r:id="rId20"/>
    <p:sldId id="3579" r:id="rId21"/>
    <p:sldId id="3956" r:id="rId22"/>
    <p:sldId id="3960" r:id="rId23"/>
    <p:sldId id="1920" r:id="rId24"/>
    <p:sldId id="3961" r:id="rId25"/>
    <p:sldId id="290" r:id="rId26"/>
    <p:sldId id="284" r:id="rId27"/>
    <p:sldId id="3829" r:id="rId28"/>
    <p:sldId id="3962" r:id="rId29"/>
    <p:sldId id="3963" r:id="rId30"/>
    <p:sldId id="3964" r:id="rId31"/>
    <p:sldId id="3965" r:id="rId32"/>
    <p:sldId id="3832" r:id="rId33"/>
    <p:sldId id="3966" r:id="rId34"/>
    <p:sldId id="3833" r:id="rId35"/>
    <p:sldId id="3967" r:id="rId36"/>
    <p:sldId id="3968" r:id="rId37"/>
    <p:sldId id="3971" r:id="rId38"/>
    <p:sldId id="2108" r:id="rId39"/>
    <p:sldId id="3970" r:id="rId40"/>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5342" autoAdjust="0"/>
  </p:normalViewPr>
  <p:slideViewPr>
    <p:cSldViewPr snapToGrid="0">
      <p:cViewPr varScale="1">
        <p:scale>
          <a:sx n="108" d="100"/>
          <a:sy n="108" d="100"/>
        </p:scale>
        <p:origin x="1044" y="102"/>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5/8/2022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5/8/2022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a:t>
            </a:fld>
            <a:endParaRPr lang="en-US"/>
          </a:p>
        </p:txBody>
      </p:sp>
    </p:spTree>
    <p:extLst>
      <p:ext uri="{BB962C8B-B14F-4D97-AF65-F5344CB8AC3E}">
        <p14:creationId xmlns:p14="http://schemas.microsoft.com/office/powerpoint/2010/main" val="123502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3</a:t>
            </a:fld>
            <a:endParaRPr lang="en-US" dirty="0"/>
          </a:p>
        </p:txBody>
      </p:sp>
    </p:spTree>
    <p:extLst>
      <p:ext uri="{BB962C8B-B14F-4D97-AF65-F5344CB8AC3E}">
        <p14:creationId xmlns:p14="http://schemas.microsoft.com/office/powerpoint/2010/main" val="111741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Consider newspapers and magazines articles. The heading is big and visible. The article itself tends to be fairly brief. Paragraphs are small. If the article is more than a few lines long, it is broken up with sub headings, out-of-context quotes, pictures, etc. It is delimited with blank and solid lines. Everything possible is done to break it up and give the brain time to stop and take in each piece of the message.</a:t>
            </a:r>
          </a:p>
          <a:p>
            <a:endParaRPr lang="en-US" dirty="0"/>
          </a:p>
        </p:txBody>
      </p:sp>
      <p:sp>
        <p:nvSpPr>
          <p:cNvPr id="4" name="Footer Placeholder 3"/>
          <p:cNvSpPr>
            <a:spLocks noGrp="1"/>
          </p:cNvSpPr>
          <p:nvPr>
            <p:ph type="ftr" sz="quarter" idx="10"/>
          </p:nvPr>
        </p:nvSpPr>
        <p:spPr/>
        <p:txBody>
          <a:bodyPr/>
          <a:lstStyle/>
          <a:p>
            <a:r>
              <a:rPr lang="en-US"/>
              <a:t>Alex Milenkovich</a:t>
            </a:r>
          </a:p>
        </p:txBody>
      </p:sp>
      <p:sp>
        <p:nvSpPr>
          <p:cNvPr id="5" name="Slide Number Placeholder 4"/>
          <p:cNvSpPr>
            <a:spLocks noGrp="1"/>
          </p:cNvSpPr>
          <p:nvPr>
            <p:ph type="sldNum" sz="quarter" idx="11"/>
          </p:nvPr>
        </p:nvSpPr>
        <p:spPr/>
        <p:txBody>
          <a:bodyPr/>
          <a:lstStyle/>
          <a:p>
            <a:fld id="{FF0D8DEF-72EE-4D2E-8D29-7A13D3309580}" type="slidenum">
              <a:rPr lang="en-US" smtClean="0"/>
              <a:pPr/>
              <a:t>20</a:t>
            </a:fld>
            <a:endParaRPr lang="en-US"/>
          </a:p>
        </p:txBody>
      </p:sp>
    </p:spTree>
    <p:extLst>
      <p:ext uri="{BB962C8B-B14F-4D97-AF65-F5344CB8AC3E}">
        <p14:creationId xmlns:p14="http://schemas.microsoft.com/office/powerpoint/2010/main" val="272547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22</a:t>
            </a:fld>
            <a:endParaRPr lang="en-US" dirty="0"/>
          </a:p>
        </p:txBody>
      </p:sp>
    </p:spTree>
    <p:extLst>
      <p:ext uri="{BB962C8B-B14F-4D97-AF65-F5344CB8AC3E}">
        <p14:creationId xmlns:p14="http://schemas.microsoft.com/office/powerpoint/2010/main" val="382790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C++ Primer (03)</a:t>
            </a:r>
            <a:endParaRPr lang="en-US" dirty="0"/>
          </a:p>
        </p:txBody>
      </p:sp>
      <p:sp>
        <p:nvSpPr>
          <p:cNvPr id="6" name="Slide Number Placeholder 22"/>
          <p:cNvSpPr>
            <a:spLocks noGrp="1"/>
          </p:cNvSpPr>
          <p:nvPr>
            <p:ph type="sldNum" sz="quarter" idx="12"/>
          </p:nvPr>
        </p:nvSpPr>
        <p:spPr>
          <a:xfrm>
            <a:off x="0" y="908819"/>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C++ Primer (03)</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C++ Primer (03)</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C++ Primer (03)</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14400"/>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C++ Primer (03)</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mailto:proper@cs.byu.edu"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E3172282-73FC-4DDD-B26E-41C314BA7F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10" name="TextBox 9">
            <a:extLst>
              <a:ext uri="{FF2B5EF4-FFF2-40B4-BE49-F238E27FC236}">
                <a16:creationId xmlns:a16="http://schemas.microsoft.com/office/drawing/2014/main" id="{F06B3D01-C979-47FC-8ECC-CC7E8F781F12}"/>
              </a:ext>
            </a:extLst>
          </p:cNvPr>
          <p:cNvSpPr txBox="1"/>
          <p:nvPr/>
        </p:nvSpPr>
        <p:spPr>
          <a:xfrm>
            <a:off x="276226" y="121639"/>
            <a:ext cx="4800599" cy="1631216"/>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2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 C++ Primer (03)</a:t>
            </a:r>
          </a:p>
          <a:p>
            <a:pPr algn="ctr" fontAlgn="base"/>
            <a:r>
              <a:rPr lang="en-US" sz="2200" b="1" dirty="0">
                <a:solidFill>
                  <a:prstClr val="black"/>
                </a:solidFill>
                <a:latin typeface="Arial" charset="0"/>
                <a:cs typeface="Arial" charset="0"/>
              </a:rPr>
              <a:t>P.2-3</a:t>
            </a:r>
            <a:r>
              <a:rPr lang="en-US" sz="2400" b="1" dirty="0">
                <a:solidFill>
                  <a:prstClr val="black"/>
                </a:solidFill>
                <a:latin typeface="Arial" charset="0"/>
                <a:cs typeface="Arial" charset="0"/>
              </a:rPr>
              <a:t>, pgs. 7-16</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try it…</a:t>
            </a:r>
          </a:p>
        </p:txBody>
      </p:sp>
      <p:sp>
        <p:nvSpPr>
          <p:cNvPr id="5" name="Rectangle 4"/>
          <p:cNvSpPr/>
          <p:nvPr/>
        </p:nvSpPr>
        <p:spPr>
          <a:xfrm>
            <a:off x="1600200" y="1295401"/>
            <a:ext cx="7010400" cy="5262979"/>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#include &lt;</a:t>
            </a:r>
            <a:r>
              <a:rPr lang="en-US" sz="1600" b="1" dirty="0" err="1">
                <a:latin typeface="Courier New" panose="02070309020205020404" pitchFamily="49" charset="0"/>
                <a:cs typeface="Courier New" panose="02070309020205020404" pitchFamily="49" charset="0"/>
              </a:rPr>
              <a:t>iostream</a:t>
            </a:r>
            <a:r>
              <a:rPr lang="en-US" sz="1600" b="1" dirty="0">
                <a:latin typeface="Courier New" panose="02070309020205020404" pitchFamily="49" charset="0"/>
                <a:cs typeface="Courier New" panose="02070309020205020404" pitchFamily="49" charset="0"/>
              </a:rPr>
              <a:t>&gt;</a:t>
            </a:r>
          </a:p>
          <a:p>
            <a:r>
              <a:rPr lang="en-US" sz="1600" b="1" dirty="0">
                <a:latin typeface="Courier New" panose="02070309020205020404" pitchFamily="49" charset="0"/>
                <a:cs typeface="Courier New" panose="02070309020205020404" pitchFamily="49" charset="0"/>
              </a:rPr>
              <a:t>using namespace </a:t>
            </a:r>
            <a:r>
              <a:rPr lang="en-US" sz="1600" b="1" dirty="0" err="1">
                <a:latin typeface="Courier New" panose="02070309020205020404" pitchFamily="49" charset="0"/>
                <a:cs typeface="Courier New" panose="02070309020205020404" pitchFamily="49" charset="0"/>
              </a:rPr>
              <a:t>std</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int apple = 1;</a:t>
            </a:r>
          </a:p>
          <a:p>
            <a:r>
              <a:rPr lang="en-US" sz="1600" b="1" dirty="0">
                <a:latin typeface="Courier New" panose="02070309020205020404" pitchFamily="49" charset="0"/>
                <a:cs typeface="Courier New" panose="02070309020205020404" pitchFamily="49" charset="0"/>
              </a:rPr>
              <a:t>int main(int </a:t>
            </a:r>
            <a:r>
              <a:rPr lang="en-US" sz="1600" b="1" dirty="0" err="1">
                <a:latin typeface="Courier New" panose="02070309020205020404" pitchFamily="49" charset="0"/>
                <a:cs typeface="Courier New" panose="02070309020205020404" pitchFamily="49" charset="0"/>
              </a:rPr>
              <a:t>argc</a:t>
            </a:r>
            <a:r>
              <a:rPr lang="en-US" sz="1600" b="1" dirty="0">
                <a:latin typeface="Courier New" panose="02070309020205020404" pitchFamily="49" charset="0"/>
                <a:cs typeface="Courier New" panose="02070309020205020404" pitchFamily="49" charset="0"/>
              </a:rPr>
              <a:t>, char* </a:t>
            </a:r>
            <a:r>
              <a:rPr lang="en-US" sz="1600" b="1" dirty="0" err="1">
                <a:latin typeface="Courier New" panose="02070309020205020404" pitchFamily="49" charset="0"/>
                <a:cs typeface="Courier New" panose="02070309020205020404" pitchFamily="49" charset="0"/>
              </a:rPr>
              <a:t>argv</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int apple = 3;</a:t>
            </a:r>
          </a:p>
          <a:p>
            <a:r>
              <a:rPr lang="en-US" sz="1600" b="1" dirty="0">
                <a:latin typeface="Courier New" panose="02070309020205020404" pitchFamily="49" charset="0"/>
                <a:cs typeface="Courier New" panose="02070309020205020404" pitchFamily="49" charset="0"/>
              </a:rPr>
              <a:t>      cout &lt;&lt; apple &lt;&lt; endl;         // (a)   </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cout &lt;&lt; apple &lt;&lt; endl;      // (b)</a:t>
            </a:r>
          </a:p>
          <a:p>
            <a:r>
              <a:rPr lang="en-US" sz="1600" b="1" dirty="0">
                <a:latin typeface="Courier New" panose="02070309020205020404" pitchFamily="49" charset="0"/>
                <a:cs typeface="Courier New" panose="02070309020205020404" pitchFamily="49" charset="0"/>
              </a:rPr>
              <a:t>         cout &lt;&lt; :: apple &lt;&lt; endl;   // (c)</a:t>
            </a:r>
          </a:p>
          <a:p>
            <a:r>
              <a:rPr lang="en-US" sz="1600" b="1" dirty="0">
                <a:latin typeface="Courier New" panose="02070309020205020404" pitchFamily="49" charset="0"/>
                <a:cs typeface="Courier New" panose="02070309020205020404" pitchFamily="49" charset="0"/>
              </a:rPr>
              <a:t>         apple = 2;</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cout &lt;&lt; apple &lt;&lt; endl;         // (d)</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cout &lt;&lt; apple &lt;&lt; endl;         // (e)</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return 0;</a:t>
            </a:r>
          </a:p>
          <a:p>
            <a:r>
              <a:rPr lang="en-US" sz="1600" b="1" dirty="0">
                <a:latin typeface="Courier New" panose="02070309020205020404" pitchFamily="49" charset="0"/>
                <a:cs typeface="Courier New" panose="02070309020205020404" pitchFamily="49" charset="0"/>
              </a:rPr>
              <a:t>}</a:t>
            </a:r>
          </a:p>
        </p:txBody>
      </p:sp>
      <p:sp>
        <p:nvSpPr>
          <p:cNvPr id="6" name="Footer Placeholder 5"/>
          <p:cNvSpPr>
            <a:spLocks noGrp="1"/>
          </p:cNvSpPr>
          <p:nvPr>
            <p:ph type="ftr" sz="quarter" idx="11"/>
          </p:nvPr>
        </p:nvSpPr>
        <p:spPr/>
        <p:txBody>
          <a:bodyPr/>
          <a:lstStyle/>
          <a:p>
            <a:pPr>
              <a:defRPr/>
            </a:pPr>
            <a:r>
              <a:rPr lang="en-US"/>
              <a:t>C++ Primer (03)</a:t>
            </a:r>
            <a:endParaRPr lang="en-US" dirty="0"/>
          </a:p>
        </p:txBody>
      </p:sp>
      <p:sp>
        <p:nvSpPr>
          <p:cNvPr id="7" name="Slide Number Placeholder 6"/>
          <p:cNvSpPr>
            <a:spLocks noGrp="1"/>
          </p:cNvSpPr>
          <p:nvPr>
            <p:ph type="sldNum" sz="quarter" idx="12"/>
          </p:nvPr>
        </p:nvSpPr>
        <p:spPr/>
        <p:txBody>
          <a:bodyPr/>
          <a:lstStyle/>
          <a:p>
            <a:pPr>
              <a:defRPr/>
            </a:pPr>
            <a:fld id="{F59D9B86-AB8B-404F-8D86-C97B35C4C67E}" type="slidenum">
              <a:rPr lang="en-US" smtClean="0"/>
              <a:pPr>
                <a:defRPr/>
              </a:pPr>
              <a:t>10</a:t>
            </a:fld>
            <a:endParaRPr lang="en-US" dirty="0"/>
          </a:p>
        </p:txBody>
      </p:sp>
      <p:sp>
        <p:nvSpPr>
          <p:cNvPr id="3" name="TextBox 2">
            <a:extLst>
              <a:ext uri="{FF2B5EF4-FFF2-40B4-BE49-F238E27FC236}">
                <a16:creationId xmlns:a16="http://schemas.microsoft.com/office/drawing/2014/main" id="{0F1BE74F-7726-4ADD-9D08-7FFDCC45821B}"/>
              </a:ext>
            </a:extLst>
          </p:cNvPr>
          <p:cNvSpPr txBox="1"/>
          <p:nvPr/>
        </p:nvSpPr>
        <p:spPr>
          <a:xfrm>
            <a:off x="7010400" y="3200400"/>
            <a:ext cx="3340608" cy="369332"/>
          </a:xfrm>
          <a:prstGeom prst="rect">
            <a:avLst/>
          </a:prstGeom>
          <a:noFill/>
        </p:spPr>
        <p:txBody>
          <a:bodyPr wrap="square" rtlCol="0">
            <a:spAutoFit/>
          </a:bodyPr>
          <a:lstStyle/>
          <a:p>
            <a:r>
              <a:rPr lang="en-US" b="1" dirty="0">
                <a:solidFill>
                  <a:srgbClr val="FF0000"/>
                </a:solidFill>
              </a:rPr>
              <a:t>3 – local to current scope</a:t>
            </a:r>
          </a:p>
        </p:txBody>
      </p:sp>
      <p:sp>
        <p:nvSpPr>
          <p:cNvPr id="8" name="TextBox 7">
            <a:extLst>
              <a:ext uri="{FF2B5EF4-FFF2-40B4-BE49-F238E27FC236}">
                <a16:creationId xmlns:a16="http://schemas.microsoft.com/office/drawing/2014/main" id="{0BE69A78-1625-4C56-81D8-4B31CF7575B4}"/>
              </a:ext>
            </a:extLst>
          </p:cNvPr>
          <p:cNvSpPr txBox="1"/>
          <p:nvPr/>
        </p:nvSpPr>
        <p:spPr>
          <a:xfrm>
            <a:off x="7010400" y="3714750"/>
            <a:ext cx="3609976" cy="369332"/>
          </a:xfrm>
          <a:prstGeom prst="rect">
            <a:avLst/>
          </a:prstGeom>
          <a:noFill/>
        </p:spPr>
        <p:txBody>
          <a:bodyPr wrap="square" rtlCol="0">
            <a:spAutoFit/>
          </a:bodyPr>
          <a:lstStyle/>
          <a:p>
            <a:r>
              <a:rPr lang="en-US" b="1" dirty="0">
                <a:solidFill>
                  <a:srgbClr val="FF0000"/>
                </a:solidFill>
              </a:rPr>
              <a:t>3 – also local to current scope</a:t>
            </a:r>
          </a:p>
        </p:txBody>
      </p:sp>
      <p:sp>
        <p:nvSpPr>
          <p:cNvPr id="9" name="TextBox 8">
            <a:extLst>
              <a:ext uri="{FF2B5EF4-FFF2-40B4-BE49-F238E27FC236}">
                <a16:creationId xmlns:a16="http://schemas.microsoft.com/office/drawing/2014/main" id="{73024733-28EC-467C-A7BD-517A81AE4483}"/>
              </a:ext>
            </a:extLst>
          </p:cNvPr>
          <p:cNvSpPr txBox="1"/>
          <p:nvPr/>
        </p:nvSpPr>
        <p:spPr>
          <a:xfrm>
            <a:off x="7010400" y="3962400"/>
            <a:ext cx="3962400" cy="646331"/>
          </a:xfrm>
          <a:prstGeom prst="rect">
            <a:avLst/>
          </a:prstGeom>
          <a:noFill/>
        </p:spPr>
        <p:txBody>
          <a:bodyPr wrap="square" rtlCol="0">
            <a:spAutoFit/>
          </a:bodyPr>
          <a:lstStyle/>
          <a:p>
            <a:r>
              <a:rPr lang="en-US" b="1" dirty="0">
                <a:solidFill>
                  <a:srgbClr val="FF0000"/>
                </a:solidFill>
              </a:rPr>
              <a:t>1 – use resolution operator to</a:t>
            </a:r>
          </a:p>
          <a:p>
            <a:r>
              <a:rPr lang="en-US" b="1" dirty="0">
                <a:solidFill>
                  <a:srgbClr val="FF0000"/>
                </a:solidFill>
              </a:rPr>
              <a:t>      access global variable</a:t>
            </a:r>
          </a:p>
        </p:txBody>
      </p:sp>
      <p:sp>
        <p:nvSpPr>
          <p:cNvPr id="10" name="TextBox 9">
            <a:extLst>
              <a:ext uri="{FF2B5EF4-FFF2-40B4-BE49-F238E27FC236}">
                <a16:creationId xmlns:a16="http://schemas.microsoft.com/office/drawing/2014/main" id="{A3BEAA47-0996-480C-B9FC-056F4AB377D1}"/>
              </a:ext>
            </a:extLst>
          </p:cNvPr>
          <p:cNvSpPr txBox="1"/>
          <p:nvPr/>
        </p:nvSpPr>
        <p:spPr>
          <a:xfrm>
            <a:off x="7010400" y="4686300"/>
            <a:ext cx="3609976" cy="369332"/>
          </a:xfrm>
          <a:prstGeom prst="rect">
            <a:avLst/>
          </a:prstGeom>
          <a:noFill/>
        </p:spPr>
        <p:txBody>
          <a:bodyPr wrap="square" rtlCol="0">
            <a:spAutoFit/>
          </a:bodyPr>
          <a:lstStyle/>
          <a:p>
            <a:r>
              <a:rPr lang="en-US" b="1" dirty="0">
                <a:solidFill>
                  <a:srgbClr val="FF0000"/>
                </a:solidFill>
              </a:rPr>
              <a:t>2 – main's local scope</a:t>
            </a:r>
          </a:p>
        </p:txBody>
      </p:sp>
      <p:sp>
        <p:nvSpPr>
          <p:cNvPr id="11" name="TextBox 10">
            <a:extLst>
              <a:ext uri="{FF2B5EF4-FFF2-40B4-BE49-F238E27FC236}">
                <a16:creationId xmlns:a16="http://schemas.microsoft.com/office/drawing/2014/main" id="{E5BD90AB-9FBE-4D8B-AF7C-30FC10FFC75C}"/>
              </a:ext>
            </a:extLst>
          </p:cNvPr>
          <p:cNvSpPr txBox="1"/>
          <p:nvPr/>
        </p:nvSpPr>
        <p:spPr>
          <a:xfrm>
            <a:off x="7010400" y="5410200"/>
            <a:ext cx="3803904" cy="369332"/>
          </a:xfrm>
          <a:prstGeom prst="rect">
            <a:avLst/>
          </a:prstGeom>
          <a:noFill/>
        </p:spPr>
        <p:txBody>
          <a:bodyPr wrap="square" rtlCol="0">
            <a:spAutoFit/>
          </a:bodyPr>
          <a:lstStyle/>
          <a:p>
            <a:r>
              <a:rPr lang="en-US" b="1" dirty="0">
                <a:solidFill>
                  <a:srgbClr val="FF0000"/>
                </a:solidFill>
              </a:rPr>
              <a:t>1 – only global apple is in scope</a:t>
            </a:r>
          </a:p>
        </p:txBody>
      </p:sp>
    </p:spTree>
    <p:extLst>
      <p:ext uri="{BB962C8B-B14F-4D97-AF65-F5344CB8AC3E}">
        <p14:creationId xmlns:p14="http://schemas.microsoft.com/office/powerpoint/2010/main" val="408478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P.2 Preprocessor Directives and Macros</a:t>
            </a:r>
          </a:p>
        </p:txBody>
      </p:sp>
      <p:sp>
        <p:nvSpPr>
          <p:cNvPr id="7" name="Content Placeholder 2"/>
          <p:cNvSpPr txBox="1">
            <a:spLocks/>
          </p:cNvSpPr>
          <p:nvPr/>
        </p:nvSpPr>
        <p:spPr bwMode="auto">
          <a:xfrm>
            <a:off x="1219200" y="304800"/>
            <a:ext cx="4628322"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a:t>P.2 Preprocessor Directives and Macros</a:t>
            </a:r>
          </a:p>
          <a:p>
            <a:pPr marL="0" lvl="1">
              <a:spcBef>
                <a:spcPts val="1200"/>
              </a:spcBef>
            </a:pPr>
            <a:r>
              <a:rPr lang="en-US" dirty="0"/>
              <a:t>Removing Comments</a:t>
            </a:r>
          </a:p>
          <a:p>
            <a:pPr marL="0" lvl="1"/>
            <a:r>
              <a:rPr lang="en-US" dirty="0"/>
              <a:t>Macros</a:t>
            </a:r>
          </a:p>
          <a:p>
            <a:pPr marL="0" lvl="1"/>
            <a:r>
              <a:rPr lang="en-US" dirty="0"/>
              <a:t>Conditional Compilation</a:t>
            </a:r>
          </a:p>
          <a:p>
            <a:pPr marL="0" lvl="1"/>
            <a:r>
              <a:rPr lang="en-US" dirty="0"/>
              <a:t>More on the #include Directive</a:t>
            </a:r>
          </a:p>
        </p:txBody>
      </p:sp>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11</a:t>
            </a:fld>
            <a:endParaRPr lang="en-US" dirty="0"/>
          </a:p>
        </p:txBody>
      </p:sp>
      <p:pic>
        <p:nvPicPr>
          <p:cNvPr id="6" name="Picture 5">
            <a:extLst>
              <a:ext uri="{FF2B5EF4-FFF2-40B4-BE49-F238E27FC236}">
                <a16:creationId xmlns:a16="http://schemas.microsoft.com/office/drawing/2014/main" id="{7B28A8CA-B5A5-4521-A4BB-5CCD9B061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522" y="2209801"/>
            <a:ext cx="3825428" cy="2127787"/>
          </a:xfrm>
          <a:prstGeom prst="rect">
            <a:avLst/>
          </a:prstGeom>
        </p:spPr>
      </p:pic>
    </p:spTree>
    <p:extLst>
      <p:ext uri="{BB962C8B-B14F-4D97-AF65-F5344CB8AC3E}">
        <p14:creationId xmlns:p14="http://schemas.microsoft.com/office/powerpoint/2010/main" val="423047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bwMode="auto">
          <a:xfrm>
            <a:off x="1508760" y="169342"/>
            <a:ext cx="8153400"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r>
              <a:rPr lang="en-US" dirty="0"/>
              <a:t>C/C++ Preprocessor</a:t>
            </a:r>
          </a:p>
        </p:txBody>
      </p:sp>
      <p:sp>
        <p:nvSpPr>
          <p:cNvPr id="7" name="Footer Placeholder 6"/>
          <p:cNvSpPr>
            <a:spLocks noGrp="1"/>
          </p:cNvSpPr>
          <p:nvPr>
            <p:ph type="ftr" sz="quarter" idx="11"/>
          </p:nvPr>
        </p:nvSpPr>
        <p:spPr/>
        <p:txBody>
          <a:bodyPr/>
          <a:lstStyle/>
          <a:p>
            <a:pPr>
              <a:defRPr/>
            </a:pPr>
            <a:r>
              <a:rPr lang="en-US"/>
              <a:t>C++ Primer (03)</a:t>
            </a:r>
            <a:endParaRPr lang="en-US" dirty="0"/>
          </a:p>
        </p:txBody>
      </p:sp>
      <p:sp>
        <p:nvSpPr>
          <p:cNvPr id="9" name="Slide Number Placeholder 8"/>
          <p:cNvSpPr>
            <a:spLocks noGrp="1"/>
          </p:cNvSpPr>
          <p:nvPr>
            <p:ph type="sldNum" sz="quarter" idx="12"/>
          </p:nvPr>
        </p:nvSpPr>
        <p:spPr/>
        <p:txBody>
          <a:bodyPr/>
          <a:lstStyle/>
          <a:p>
            <a:pPr>
              <a:defRPr/>
            </a:pPr>
            <a:fld id="{0D7B5496-982B-480A-8085-B08F2CA91C21}" type="slidenum">
              <a:rPr lang="en-US" smtClean="0"/>
              <a:pPr>
                <a:defRPr/>
              </a:pPr>
              <a:t>12</a:t>
            </a:fld>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1704903774"/>
              </p:ext>
            </p:extLst>
          </p:nvPr>
        </p:nvGraphicFramePr>
        <p:xfrm>
          <a:off x="544287" y="1524000"/>
          <a:ext cx="9720942" cy="4820920"/>
        </p:xfrm>
        <a:graphic>
          <a:graphicData uri="http://schemas.openxmlformats.org/drawingml/2006/table">
            <a:tbl>
              <a:tblPr firstRow="1" bandRow="1">
                <a:tableStyleId>{5C22544A-7EE6-4342-B048-85BDC9FD1C3A}</a:tableStyleId>
              </a:tblPr>
              <a:tblGrid>
                <a:gridCol w="1665924">
                  <a:extLst>
                    <a:ext uri="{9D8B030D-6E8A-4147-A177-3AD203B41FA5}">
                      <a16:colId xmlns:a16="http://schemas.microsoft.com/office/drawing/2014/main" val="20000"/>
                    </a:ext>
                  </a:extLst>
                </a:gridCol>
                <a:gridCol w="8055018">
                  <a:extLst>
                    <a:ext uri="{9D8B030D-6E8A-4147-A177-3AD203B41FA5}">
                      <a16:colId xmlns:a16="http://schemas.microsoft.com/office/drawing/2014/main" val="20001"/>
                    </a:ext>
                  </a:extLst>
                </a:gridCol>
              </a:tblGrid>
              <a:tr h="370840">
                <a:tc>
                  <a:txBody>
                    <a:bodyPr/>
                    <a:lstStyle/>
                    <a:p>
                      <a:r>
                        <a:rPr lang="en-US" dirty="0"/>
                        <a:t>Directive</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r>
                        <a:rPr lang="en-US" b="1" dirty="0">
                          <a:latin typeface="Consolas" panose="020B0609020204030204" pitchFamily="49" charset="0"/>
                        </a:rPr>
                        <a:t>#define</a:t>
                      </a:r>
                    </a:p>
                  </a:txBody>
                  <a:tcPr/>
                </a:tc>
                <a:tc>
                  <a:txBody>
                    <a:bodyPr/>
                    <a:lstStyle/>
                    <a:p>
                      <a:r>
                        <a:rPr lang="en-US" dirty="0"/>
                        <a:t>Substitutes a preprocessor</a:t>
                      </a:r>
                      <a:r>
                        <a:rPr lang="en-US" baseline="0" dirty="0"/>
                        <a:t> macro</a:t>
                      </a:r>
                      <a:endParaRPr lang="en-US" dirty="0"/>
                    </a:p>
                  </a:txBody>
                  <a:tcPr/>
                </a:tc>
                <a:extLst>
                  <a:ext uri="{0D108BD9-81ED-4DB2-BD59-A6C34878D82A}">
                    <a16:rowId xmlns:a16="http://schemas.microsoft.com/office/drawing/2014/main" val="10001"/>
                  </a:ext>
                </a:extLst>
              </a:tr>
              <a:tr h="370840">
                <a:tc>
                  <a:txBody>
                    <a:bodyPr/>
                    <a:lstStyle/>
                    <a:p>
                      <a:r>
                        <a:rPr lang="en-US" b="1" dirty="0">
                          <a:latin typeface="Consolas" panose="020B0609020204030204" pitchFamily="49" charset="0"/>
                        </a:rPr>
                        <a:t>#include</a:t>
                      </a:r>
                    </a:p>
                  </a:txBody>
                  <a:tcPr/>
                </a:tc>
                <a:tc>
                  <a:txBody>
                    <a:bodyPr/>
                    <a:lstStyle/>
                    <a:p>
                      <a:r>
                        <a:rPr lang="en-US" dirty="0"/>
                        <a:t>Inserts a particular header from</a:t>
                      </a:r>
                      <a:r>
                        <a:rPr lang="en-US" baseline="0" dirty="0"/>
                        <a:t> another file</a:t>
                      </a:r>
                      <a:endParaRPr lang="en-US" dirty="0"/>
                    </a:p>
                  </a:txBody>
                  <a:tcPr/>
                </a:tc>
                <a:extLst>
                  <a:ext uri="{0D108BD9-81ED-4DB2-BD59-A6C34878D82A}">
                    <a16:rowId xmlns:a16="http://schemas.microsoft.com/office/drawing/2014/main" val="10002"/>
                  </a:ext>
                </a:extLst>
              </a:tr>
              <a:tr h="370840">
                <a:tc>
                  <a:txBody>
                    <a:bodyPr/>
                    <a:lstStyle/>
                    <a:p>
                      <a:r>
                        <a:rPr lang="en-US" b="1" dirty="0">
                          <a:latin typeface="Consolas" panose="020B0609020204030204" pitchFamily="49" charset="0"/>
                        </a:rPr>
                        <a:t>#</a:t>
                      </a:r>
                      <a:r>
                        <a:rPr lang="en-US" b="1" dirty="0" err="1">
                          <a:latin typeface="Consolas" panose="020B0609020204030204" pitchFamily="49" charset="0"/>
                        </a:rPr>
                        <a:t>undef</a:t>
                      </a:r>
                      <a:endParaRPr lang="en-US" b="1" dirty="0">
                        <a:latin typeface="Consolas" panose="020B0609020204030204" pitchFamily="49" charset="0"/>
                      </a:endParaRPr>
                    </a:p>
                  </a:txBody>
                  <a:tcPr/>
                </a:tc>
                <a:tc>
                  <a:txBody>
                    <a:bodyPr/>
                    <a:lstStyle/>
                    <a:p>
                      <a:r>
                        <a:rPr lang="en-US" dirty="0" err="1"/>
                        <a:t>Undefines</a:t>
                      </a:r>
                      <a:r>
                        <a:rPr lang="en-US" dirty="0"/>
                        <a:t> a preprocessor macro</a:t>
                      </a:r>
                    </a:p>
                  </a:txBody>
                  <a:tcPr/>
                </a:tc>
                <a:extLst>
                  <a:ext uri="{0D108BD9-81ED-4DB2-BD59-A6C34878D82A}">
                    <a16:rowId xmlns:a16="http://schemas.microsoft.com/office/drawing/2014/main" val="10003"/>
                  </a:ext>
                </a:extLst>
              </a:tr>
              <a:tr h="370840">
                <a:tc>
                  <a:txBody>
                    <a:bodyPr/>
                    <a:lstStyle/>
                    <a:p>
                      <a:r>
                        <a:rPr lang="en-US" b="1" dirty="0">
                          <a:latin typeface="Consolas" panose="020B0609020204030204" pitchFamily="49" charset="0"/>
                        </a:rPr>
                        <a:t>#</a:t>
                      </a:r>
                      <a:r>
                        <a:rPr lang="en-US" b="1" dirty="0" err="1">
                          <a:latin typeface="Consolas" panose="020B0609020204030204" pitchFamily="49" charset="0"/>
                        </a:rPr>
                        <a:t>ifdef</a:t>
                      </a:r>
                      <a:endParaRPr lang="en-US" b="1" dirty="0">
                        <a:latin typeface="Consolas" panose="020B0609020204030204" pitchFamily="49" charset="0"/>
                      </a:endParaRPr>
                    </a:p>
                  </a:txBody>
                  <a:tcPr/>
                </a:tc>
                <a:tc>
                  <a:txBody>
                    <a:bodyPr/>
                    <a:lstStyle/>
                    <a:p>
                      <a:r>
                        <a:rPr lang="en-US" dirty="0"/>
                        <a:t>Returns true if this macro is defined</a:t>
                      </a:r>
                    </a:p>
                  </a:txBody>
                  <a:tcPr/>
                </a:tc>
                <a:extLst>
                  <a:ext uri="{0D108BD9-81ED-4DB2-BD59-A6C34878D82A}">
                    <a16:rowId xmlns:a16="http://schemas.microsoft.com/office/drawing/2014/main" val="10004"/>
                  </a:ext>
                </a:extLst>
              </a:tr>
              <a:tr h="370840">
                <a:tc>
                  <a:txBody>
                    <a:bodyPr/>
                    <a:lstStyle/>
                    <a:p>
                      <a:r>
                        <a:rPr lang="en-US" b="1" dirty="0">
                          <a:latin typeface="Consolas" panose="020B0609020204030204" pitchFamily="49" charset="0"/>
                        </a:rPr>
                        <a:t>#if</a:t>
                      </a:r>
                    </a:p>
                  </a:txBody>
                  <a:tcPr/>
                </a:tc>
                <a:tc>
                  <a:txBody>
                    <a:bodyPr/>
                    <a:lstStyle/>
                    <a:p>
                      <a:r>
                        <a:rPr lang="en-US" dirty="0"/>
                        <a:t>Tests if a compile time condition is true</a:t>
                      </a:r>
                    </a:p>
                  </a:txBody>
                  <a:tcPr/>
                </a:tc>
                <a:extLst>
                  <a:ext uri="{0D108BD9-81ED-4DB2-BD59-A6C34878D82A}">
                    <a16:rowId xmlns:a16="http://schemas.microsoft.com/office/drawing/2014/main" val="10005"/>
                  </a:ext>
                </a:extLst>
              </a:tr>
              <a:tr h="370840">
                <a:tc>
                  <a:txBody>
                    <a:bodyPr/>
                    <a:lstStyle/>
                    <a:p>
                      <a:r>
                        <a:rPr lang="en-US" b="1" dirty="0">
                          <a:latin typeface="Consolas" panose="020B0609020204030204" pitchFamily="49" charset="0"/>
                        </a:rPr>
                        <a:t>#else</a:t>
                      </a:r>
                    </a:p>
                  </a:txBody>
                  <a:tcPr/>
                </a:tc>
                <a:tc>
                  <a:txBody>
                    <a:bodyPr/>
                    <a:lstStyle/>
                    <a:p>
                      <a:r>
                        <a:rPr lang="en-US" dirty="0"/>
                        <a:t>The alternative for #if</a:t>
                      </a:r>
                    </a:p>
                  </a:txBody>
                  <a:tcPr/>
                </a:tc>
                <a:extLst>
                  <a:ext uri="{0D108BD9-81ED-4DB2-BD59-A6C34878D82A}">
                    <a16:rowId xmlns:a16="http://schemas.microsoft.com/office/drawing/2014/main" val="10006"/>
                  </a:ext>
                </a:extLst>
              </a:tr>
              <a:tr h="370840">
                <a:tc>
                  <a:txBody>
                    <a:bodyPr/>
                    <a:lstStyle/>
                    <a:p>
                      <a:r>
                        <a:rPr lang="en-US" b="1" dirty="0">
                          <a:latin typeface="Consolas" panose="020B0609020204030204" pitchFamily="49" charset="0"/>
                        </a:rPr>
                        <a:t>#</a:t>
                      </a:r>
                      <a:r>
                        <a:rPr lang="en-US" b="1" dirty="0" err="1">
                          <a:latin typeface="Consolas" panose="020B0609020204030204" pitchFamily="49" charset="0"/>
                        </a:rPr>
                        <a:t>elif</a:t>
                      </a:r>
                      <a:endParaRPr lang="en-US" b="1" dirty="0">
                        <a:latin typeface="Consolas" panose="020B0609020204030204" pitchFamily="49" charset="0"/>
                      </a:endParaRPr>
                    </a:p>
                  </a:txBody>
                  <a:tcPr/>
                </a:tc>
                <a:tc>
                  <a:txBody>
                    <a:bodyPr/>
                    <a:lstStyle/>
                    <a:p>
                      <a:r>
                        <a:rPr lang="en-US" dirty="0"/>
                        <a:t>#else and #if in one statement</a:t>
                      </a:r>
                    </a:p>
                  </a:txBody>
                  <a:tcPr/>
                </a:tc>
                <a:extLst>
                  <a:ext uri="{0D108BD9-81ED-4DB2-BD59-A6C34878D82A}">
                    <a16:rowId xmlns:a16="http://schemas.microsoft.com/office/drawing/2014/main" val="10007"/>
                  </a:ext>
                </a:extLst>
              </a:tr>
              <a:tr h="370840">
                <a:tc>
                  <a:txBody>
                    <a:bodyPr/>
                    <a:lstStyle/>
                    <a:p>
                      <a:r>
                        <a:rPr lang="en-US" b="1" dirty="0">
                          <a:latin typeface="Consolas" panose="020B0609020204030204" pitchFamily="49" charset="0"/>
                        </a:rPr>
                        <a:t>#</a:t>
                      </a:r>
                      <a:r>
                        <a:rPr lang="en-US" b="1" dirty="0" err="1">
                          <a:latin typeface="Consolas" panose="020B0609020204030204" pitchFamily="49" charset="0"/>
                        </a:rPr>
                        <a:t>endif</a:t>
                      </a:r>
                      <a:endParaRPr lang="en-US" b="1" dirty="0">
                        <a:latin typeface="Consolas" panose="020B0609020204030204" pitchFamily="49" charset="0"/>
                      </a:endParaRPr>
                    </a:p>
                  </a:txBody>
                  <a:tcPr/>
                </a:tc>
                <a:tc>
                  <a:txBody>
                    <a:bodyPr/>
                    <a:lstStyle/>
                    <a:p>
                      <a:r>
                        <a:rPr lang="en-US" dirty="0"/>
                        <a:t>Ends preprocessor condition</a:t>
                      </a:r>
                    </a:p>
                  </a:txBody>
                  <a:tcPr/>
                </a:tc>
                <a:extLst>
                  <a:ext uri="{0D108BD9-81ED-4DB2-BD59-A6C34878D82A}">
                    <a16:rowId xmlns:a16="http://schemas.microsoft.com/office/drawing/2014/main" val="10008"/>
                  </a:ext>
                </a:extLst>
              </a:tr>
              <a:tr h="370840">
                <a:tc>
                  <a:txBody>
                    <a:bodyPr/>
                    <a:lstStyle/>
                    <a:p>
                      <a:r>
                        <a:rPr lang="en-US" b="1" dirty="0">
                          <a:latin typeface="Consolas" panose="020B0609020204030204" pitchFamily="49" charset="0"/>
                        </a:rPr>
                        <a:t>#error</a:t>
                      </a:r>
                    </a:p>
                  </a:txBody>
                  <a:tcPr/>
                </a:tc>
                <a:tc>
                  <a:txBody>
                    <a:bodyPr/>
                    <a:lstStyle/>
                    <a:p>
                      <a:r>
                        <a:rPr lang="en-US" dirty="0"/>
                        <a:t>Prints error message on </a:t>
                      </a:r>
                      <a:r>
                        <a:rPr lang="en-US" dirty="0" err="1"/>
                        <a:t>stderr</a:t>
                      </a:r>
                      <a:endParaRPr lang="en-US" dirty="0"/>
                    </a:p>
                  </a:txBody>
                  <a:tcPr/>
                </a:tc>
                <a:extLst>
                  <a:ext uri="{0D108BD9-81ED-4DB2-BD59-A6C34878D82A}">
                    <a16:rowId xmlns:a16="http://schemas.microsoft.com/office/drawing/2014/main" val="10009"/>
                  </a:ext>
                </a:extLst>
              </a:tr>
              <a:tr h="370840">
                <a:tc>
                  <a:txBody>
                    <a:bodyPr/>
                    <a:lstStyle/>
                    <a:p>
                      <a:r>
                        <a:rPr lang="en-US" b="1" dirty="0">
                          <a:latin typeface="Consolas" panose="020B0609020204030204" pitchFamily="49" charset="0"/>
                        </a:rPr>
                        <a:t>#pragma</a:t>
                      </a:r>
                    </a:p>
                  </a:txBody>
                  <a:tcPr/>
                </a:tc>
                <a:tc>
                  <a:txBody>
                    <a:bodyPr/>
                    <a:lstStyle/>
                    <a:p>
                      <a:r>
                        <a:rPr lang="en-US" dirty="0"/>
                        <a:t>Issues special commands to the compiler, using a standardized method</a:t>
                      </a:r>
                    </a:p>
                  </a:txBody>
                  <a:tcPr/>
                </a:tc>
                <a:extLst>
                  <a:ext uri="{0D108BD9-81ED-4DB2-BD59-A6C34878D82A}">
                    <a16:rowId xmlns:a16="http://schemas.microsoft.com/office/drawing/2014/main" val="10010"/>
                  </a:ext>
                </a:extLst>
              </a:tr>
              <a:tr h="370840">
                <a:tc>
                  <a:txBody>
                    <a:bodyPr/>
                    <a:lstStyle/>
                    <a:p>
                      <a:r>
                        <a:rPr lang="en-US" b="1" dirty="0">
                          <a:latin typeface="Consolas" panose="020B0609020204030204" pitchFamily="49" charset="0"/>
                        </a:rPr>
                        <a:t>#warning</a:t>
                      </a:r>
                    </a:p>
                  </a:txBody>
                  <a:tcPr/>
                </a:tc>
                <a:tc>
                  <a:txBody>
                    <a:bodyPr/>
                    <a:lstStyle/>
                    <a:p>
                      <a:r>
                        <a:rPr lang="en-US" dirty="0"/>
                        <a:t>Compiler emits a diagnostic containing the remaining tokens in the directive</a:t>
                      </a:r>
                    </a:p>
                  </a:txBody>
                  <a:tcPr/>
                </a:tc>
                <a:extLst>
                  <a:ext uri="{0D108BD9-81ED-4DB2-BD59-A6C34878D82A}">
                    <a16:rowId xmlns:a16="http://schemas.microsoft.com/office/drawing/2014/main" val="3419836725"/>
                  </a:ext>
                </a:extLst>
              </a:tr>
              <a:tr h="370840">
                <a:tc>
                  <a:txBody>
                    <a:bodyPr/>
                    <a:lstStyle/>
                    <a:p>
                      <a:r>
                        <a:rPr lang="en-US" b="1" dirty="0">
                          <a:latin typeface="Consolas" panose="020B0609020204030204" pitchFamily="49" charset="0"/>
                        </a:rPr>
                        <a:t>#line</a:t>
                      </a:r>
                    </a:p>
                  </a:txBody>
                  <a:tcPr/>
                </a:tc>
                <a:tc>
                  <a:txBody>
                    <a:bodyPr/>
                    <a:lstStyle/>
                    <a:p>
                      <a:r>
                        <a:rPr kumimoji="0" lang="en-US" b="0" i="0" kern="1200" dirty="0">
                          <a:solidFill>
                            <a:schemeClr val="dk1"/>
                          </a:solidFill>
                          <a:effectLst/>
                          <a:latin typeface="+mn-lt"/>
                          <a:ea typeface="+mn-ea"/>
                          <a:cs typeface="+mn-cs"/>
                        </a:rPr>
                        <a:t>Set the __FILE__ and __LINE__ macros of the line following the directive</a:t>
                      </a:r>
                      <a:endParaRPr lang="en-US" dirty="0"/>
                    </a:p>
                  </a:txBody>
                  <a:tcPr/>
                </a:tc>
                <a:extLst>
                  <a:ext uri="{0D108BD9-81ED-4DB2-BD59-A6C34878D82A}">
                    <a16:rowId xmlns:a16="http://schemas.microsoft.com/office/drawing/2014/main" val="445871390"/>
                  </a:ext>
                </a:extLst>
              </a:tr>
            </a:tbl>
          </a:graphicData>
        </a:graphic>
      </p:graphicFrame>
      <p:sp>
        <p:nvSpPr>
          <p:cNvPr id="2" name="Rounded Rectangular Callout 1"/>
          <p:cNvSpPr/>
          <p:nvPr/>
        </p:nvSpPr>
        <p:spPr>
          <a:xfrm>
            <a:off x="5640707" y="3726655"/>
            <a:ext cx="2491740" cy="914400"/>
          </a:xfrm>
          <a:prstGeom prst="wedgeRoundRectCallout">
            <a:avLst>
              <a:gd name="adj1" fmla="val -83875"/>
              <a:gd name="adj2" fmla="val -17565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#include &lt;</a:t>
            </a:r>
            <a:r>
              <a:rPr lang="en-US" b="1" dirty="0" err="1">
                <a:solidFill>
                  <a:schemeClr val="tx1"/>
                </a:solidFill>
              </a:rPr>
              <a:t>iostream</a:t>
            </a:r>
            <a:r>
              <a:rPr lang="en-US" b="1" dirty="0">
                <a:solidFill>
                  <a:schemeClr val="tx1"/>
                </a:solidFill>
              </a:rPr>
              <a:t>&gt;</a:t>
            </a:r>
          </a:p>
          <a:p>
            <a:r>
              <a:rPr lang="en-US" b="1" dirty="0">
                <a:solidFill>
                  <a:schemeClr val="tx1"/>
                </a:solidFill>
              </a:rPr>
              <a:t>#include "</a:t>
            </a:r>
            <a:r>
              <a:rPr lang="en-US" b="1" dirty="0" err="1">
                <a:solidFill>
                  <a:schemeClr val="tx1"/>
                </a:solidFill>
              </a:rPr>
              <a:t>snap.h</a:t>
            </a:r>
            <a:r>
              <a:rPr lang="en-US" b="1" dirty="0">
                <a:solidFill>
                  <a:schemeClr val="tx1"/>
                </a:solidFill>
              </a:rPr>
              <a:t>"</a:t>
            </a:r>
          </a:p>
        </p:txBody>
      </p:sp>
      <p:sp>
        <p:nvSpPr>
          <p:cNvPr id="8" name="Rounded Rectangular Callout 7"/>
          <p:cNvSpPr/>
          <p:nvPr/>
        </p:nvSpPr>
        <p:spPr>
          <a:xfrm>
            <a:off x="6886577" y="2514600"/>
            <a:ext cx="3733800" cy="914400"/>
          </a:xfrm>
          <a:prstGeom prst="wedgeRoundRectCallout">
            <a:avLst>
              <a:gd name="adj1" fmla="val -84061"/>
              <a:gd name="adj2" fmla="val -8894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#define MAX_STUDENTS 1000</a:t>
            </a:r>
          </a:p>
          <a:p>
            <a:r>
              <a:rPr lang="en-US" b="1" dirty="0">
                <a:solidFill>
                  <a:schemeClr val="tx1"/>
                </a:solidFill>
              </a:rPr>
              <a:t>#define MAX(</a:t>
            </a:r>
            <a:r>
              <a:rPr lang="en-US" b="1" dirty="0" err="1">
                <a:solidFill>
                  <a:schemeClr val="tx1"/>
                </a:solidFill>
              </a:rPr>
              <a:t>x,y</a:t>
            </a:r>
            <a:r>
              <a:rPr lang="en-US" b="1" dirty="0">
                <a:solidFill>
                  <a:schemeClr val="tx1"/>
                </a:solidFill>
              </a:rPr>
              <a:t>) (x &lt; y ? x : y)</a:t>
            </a:r>
          </a:p>
        </p:txBody>
      </p:sp>
      <p:sp>
        <p:nvSpPr>
          <p:cNvPr id="10" name="Rounded Rectangular Callout 9"/>
          <p:cNvSpPr/>
          <p:nvPr/>
        </p:nvSpPr>
        <p:spPr>
          <a:xfrm>
            <a:off x="4685211" y="5161781"/>
            <a:ext cx="2491740" cy="1564640"/>
          </a:xfrm>
          <a:prstGeom prst="wedgeRoundRectCallout">
            <a:avLst>
              <a:gd name="adj1" fmla="val -76813"/>
              <a:gd name="adj2" fmla="val -14747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#if 0</a:t>
            </a:r>
          </a:p>
          <a:p>
            <a:r>
              <a:rPr lang="en-US" b="1" dirty="0">
                <a:solidFill>
                  <a:schemeClr val="tx1"/>
                </a:solidFill>
              </a:rPr>
              <a:t>   // don’t compile</a:t>
            </a:r>
          </a:p>
          <a:p>
            <a:r>
              <a:rPr lang="en-US" b="1" dirty="0">
                <a:solidFill>
                  <a:schemeClr val="tx1"/>
                </a:solidFill>
              </a:rPr>
              <a:t>#else</a:t>
            </a:r>
          </a:p>
          <a:p>
            <a:r>
              <a:rPr lang="en-US" b="1" dirty="0">
                <a:solidFill>
                  <a:schemeClr val="tx1"/>
                </a:solidFill>
              </a:rPr>
              <a:t>  // compile</a:t>
            </a:r>
          </a:p>
          <a:p>
            <a:r>
              <a:rPr lang="en-US" b="1" dirty="0">
                <a:solidFill>
                  <a:schemeClr val="tx1"/>
                </a:solidFill>
              </a:rPr>
              <a:t>#</a:t>
            </a:r>
            <a:r>
              <a:rPr lang="en-US" b="1" dirty="0" err="1">
                <a:solidFill>
                  <a:schemeClr val="tx1"/>
                </a:solidFill>
              </a:rPr>
              <a:t>endif</a:t>
            </a:r>
            <a:endParaRPr lang="en-US" b="1" dirty="0">
              <a:solidFill>
                <a:schemeClr val="tx1"/>
              </a:solidFill>
            </a:endParaRPr>
          </a:p>
        </p:txBody>
      </p:sp>
    </p:spTree>
    <p:extLst>
      <p:ext uri="{BB962C8B-B14F-4D97-AF65-F5344CB8AC3E}">
        <p14:creationId xmlns:p14="http://schemas.microsoft.com/office/powerpoint/2010/main" val="5693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Compilation</a:t>
            </a:r>
          </a:p>
        </p:txBody>
      </p:sp>
      <p:sp>
        <p:nvSpPr>
          <p:cNvPr id="3" name="Content Placeholder 2"/>
          <p:cNvSpPr>
            <a:spLocks noGrp="1"/>
          </p:cNvSpPr>
          <p:nvPr>
            <p:ph sz="quarter" idx="1"/>
          </p:nvPr>
        </p:nvSpPr>
        <p:spPr/>
        <p:txBody>
          <a:bodyPr/>
          <a:lstStyle/>
          <a:p>
            <a:r>
              <a:rPr lang="en-US" dirty="0"/>
              <a:t>Six preprocessor directives are available to control blocks of conditional compilation.</a:t>
            </a:r>
          </a:p>
          <a:p>
            <a:pPr lvl="1"/>
            <a:r>
              <a:rPr lang="en-US" dirty="0"/>
              <a:t>Begin directives are </a:t>
            </a:r>
            <a:r>
              <a:rPr lang="en-US" b="1" dirty="0">
                <a:latin typeface="Consolas" panose="020B0609020204030204" pitchFamily="49" charset="0"/>
                <a:cs typeface="Consolas" panose="020B0609020204030204" pitchFamily="49" charset="0"/>
              </a:rPr>
              <a:t>#if</a:t>
            </a:r>
            <a:r>
              <a:rPr lang="en-US" dirty="0"/>
              <a:t>, </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ifdef</a:t>
            </a:r>
            <a:r>
              <a:rPr lang="en-US" dirty="0"/>
              <a:t>, and </a:t>
            </a:r>
            <a:r>
              <a:rPr lang="en-US" b="1" dirty="0">
                <a:latin typeface="Consolas" panose="020B0609020204030204" pitchFamily="49" charset="0"/>
                <a:cs typeface="Consolas" panose="020B0609020204030204" pitchFamily="49" charset="0"/>
              </a:rPr>
              <a:t>#ifndef.</a:t>
            </a:r>
          </a:p>
          <a:p>
            <a:pPr lvl="1"/>
            <a:r>
              <a:rPr lang="en-US" dirty="0"/>
              <a:t>Alternative blocks use </a:t>
            </a:r>
            <a:r>
              <a:rPr lang="en-US" b="1" dirty="0">
                <a:latin typeface="Consolas" panose="020B0609020204030204" pitchFamily="49" charset="0"/>
                <a:cs typeface="Consolas" panose="020B0609020204030204" pitchFamily="49" charset="0"/>
              </a:rPr>
              <a:t>#else</a:t>
            </a:r>
            <a:r>
              <a:rPr lang="en-US" dirty="0"/>
              <a:t>, and </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elif</a:t>
            </a:r>
            <a:r>
              <a:rPr lang="en-US" b="1" dirty="0">
                <a:latin typeface="Consolas" panose="020B0609020204030204" pitchFamily="49" charset="0"/>
                <a:cs typeface="Consolas" panose="020B0609020204030204" pitchFamily="49" charset="0"/>
              </a:rPr>
              <a:t>.</a:t>
            </a:r>
          </a:p>
          <a:p>
            <a:pPr lvl="1"/>
            <a:r>
              <a:rPr lang="en-US" dirty="0"/>
              <a:t>End of block marked by </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endif</a:t>
            </a:r>
            <a:r>
              <a:rPr lang="en-US" dirty="0"/>
              <a:t>.</a:t>
            </a:r>
          </a:p>
          <a:p>
            <a:r>
              <a:rPr lang="en-US" dirty="0"/>
              <a:t>If the condition is true (non-zero), then all lines between the matching </a:t>
            </a:r>
            <a:r>
              <a:rPr lang="en-US" b="1" dirty="0">
                <a:latin typeface="Consolas" panose="020B0609020204030204" pitchFamily="49" charset="0"/>
                <a:cs typeface="Consolas" panose="020B0609020204030204" pitchFamily="49" charset="0"/>
              </a:rPr>
              <a:t>#else </a:t>
            </a:r>
            <a:r>
              <a:rPr lang="en-US" dirty="0"/>
              <a:t>(or </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elif</a:t>
            </a:r>
            <a:r>
              <a:rPr lang="en-US" dirty="0"/>
              <a:t>) and the </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endif</a:t>
            </a:r>
            <a:r>
              <a:rPr lang="en-US" b="1" dirty="0">
                <a:latin typeface="Consolas" panose="020B0609020204030204" pitchFamily="49" charset="0"/>
                <a:cs typeface="Consolas" panose="020B0609020204030204" pitchFamily="49" charset="0"/>
              </a:rPr>
              <a:t> </a:t>
            </a:r>
            <a:r>
              <a:rPr lang="en-US" dirty="0"/>
              <a:t>directive are ignored and not passed to the compiler.</a:t>
            </a:r>
          </a:p>
          <a:p>
            <a:pPr lvl="1"/>
            <a:r>
              <a:rPr lang="en-US" dirty="0"/>
              <a:t>Use </a:t>
            </a:r>
            <a:r>
              <a:rPr lang="en-US" i="1" dirty="0"/>
              <a:t>constant-expressions</a:t>
            </a:r>
            <a:r>
              <a:rPr lang="en-US" dirty="0"/>
              <a:t>.</a:t>
            </a:r>
          </a:p>
          <a:p>
            <a:pPr lvl="1"/>
            <a:r>
              <a:rPr lang="en-US" dirty="0"/>
              <a:t>Compilation time inclusion/exclusion (not run-time).</a:t>
            </a:r>
          </a:p>
          <a:p>
            <a:pPr lvl="1"/>
            <a:r>
              <a:rPr lang="en-US" dirty="0"/>
              <a:t>Ensure defined/default values.</a:t>
            </a:r>
          </a:p>
          <a:p>
            <a:pPr lvl="1"/>
            <a:r>
              <a:rPr lang="en-US" dirty="0"/>
              <a:t>Unlike /* */, these directives can be nested.</a:t>
            </a:r>
          </a:p>
          <a:p>
            <a:pPr lvl="1"/>
            <a:r>
              <a:rPr lang="en-US" dirty="0"/>
              <a:t>Useful for keeping old code around for future reference.</a:t>
            </a:r>
          </a:p>
        </p:txBody>
      </p:sp>
      <p:sp>
        <p:nvSpPr>
          <p:cNvPr id="6" name="TextBox 5"/>
          <p:cNvSpPr txBox="1"/>
          <p:nvPr/>
        </p:nvSpPr>
        <p:spPr>
          <a:xfrm>
            <a:off x="4267200" y="2133600"/>
            <a:ext cx="4800600" cy="3416320"/>
          </a:xfrm>
          <a:prstGeom prst="rect">
            <a:avLst/>
          </a:prstGeom>
          <a:solidFill>
            <a:srgbClr val="FFFF00"/>
          </a:solidFill>
        </p:spPr>
        <p:txBody>
          <a:bodyPr wrap="square" rtlCol="0">
            <a:spAutoFit/>
          </a:bodyPr>
          <a:lstStyle/>
          <a:p>
            <a:r>
              <a:rPr lang="en-US" b="1" dirty="0">
                <a:latin typeface="Consolas" panose="020B0609020204030204" pitchFamily="49" charset="0"/>
                <a:cs typeface="Consolas" panose="020B0609020204030204" pitchFamily="49" charset="0"/>
              </a:rPr>
              <a:t>#if true              #if true</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elif</a:t>
            </a:r>
            <a:r>
              <a:rPr lang="en-US" b="1" dirty="0">
                <a:latin typeface="Consolas" panose="020B0609020204030204" pitchFamily="49" charset="0"/>
                <a:cs typeface="Consolas" panose="020B0609020204030204" pitchFamily="49" charset="0"/>
              </a:rPr>
              <a:t> true            .</a:t>
            </a:r>
          </a:p>
          <a:p>
            <a:r>
              <a:rPr lang="en-US" b="1" dirty="0">
                <a:latin typeface="Consolas" panose="020B0609020204030204" pitchFamily="49" charset="0"/>
                <a:cs typeface="Consolas" panose="020B0609020204030204" pitchFamily="49" charset="0"/>
              </a:rPr>
              <a:t>.                     #else</a:t>
            </a:r>
          </a:p>
          <a:p>
            <a:r>
              <a:rPr lang="en-US" b="1" dirty="0">
                <a:latin typeface="Consolas" panose="020B0609020204030204" pitchFamily="49" charset="0"/>
                <a:cs typeface="Consolas" panose="020B0609020204030204" pitchFamily="49" charset="0"/>
              </a:rPr>
              <a:t>.                     #if false</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endif</a:t>
            </a:r>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endif</a:t>
            </a:r>
            <a:endParaRPr lang="en-US" b="1" dirty="0">
              <a:latin typeface="Consolas" panose="020B0609020204030204" pitchFamily="49" charset="0"/>
              <a:cs typeface="Consolas" panose="020B0609020204030204" pitchFamily="49" charset="0"/>
            </a:endParaRPr>
          </a:p>
          <a:p>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endif</a:t>
            </a:r>
            <a:endParaRPr lang="en-US" b="1" dirty="0">
              <a:latin typeface="Consolas" panose="020B0609020204030204" pitchFamily="49" charset="0"/>
              <a:cs typeface="Consolas" panose="020B0609020204030204" pitchFamily="49" charset="0"/>
            </a:endParaRPr>
          </a:p>
        </p:txBody>
      </p:sp>
      <p:sp>
        <p:nvSpPr>
          <p:cNvPr id="9" name="Footer Placeholder 8"/>
          <p:cNvSpPr>
            <a:spLocks noGrp="1"/>
          </p:cNvSpPr>
          <p:nvPr>
            <p:ph type="ftr" sz="quarter" idx="11"/>
          </p:nvPr>
        </p:nvSpPr>
        <p:spPr>
          <a:xfrm>
            <a:off x="4343401" y="886630"/>
            <a:ext cx="5421313" cy="365125"/>
          </a:xfrm>
        </p:spPr>
        <p:txBody>
          <a:bodyPr/>
          <a:lstStyle/>
          <a:p>
            <a:pPr>
              <a:defRPr/>
            </a:pPr>
            <a:r>
              <a:rPr lang="en-US"/>
              <a:t>C++ Primer (03)</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spTree>
    <p:extLst>
      <p:ext uri="{BB962C8B-B14F-4D97-AF65-F5344CB8AC3E}">
        <p14:creationId xmlns:p14="http://schemas.microsoft.com/office/powerpoint/2010/main" val="295820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P.3 C++ Control Statements</a:t>
            </a:r>
          </a:p>
        </p:txBody>
      </p:sp>
      <p:sp>
        <p:nvSpPr>
          <p:cNvPr id="7" name="Content Placeholder 2"/>
          <p:cNvSpPr txBox="1">
            <a:spLocks/>
          </p:cNvSpPr>
          <p:nvPr/>
        </p:nvSpPr>
        <p:spPr bwMode="auto">
          <a:xfrm>
            <a:off x="1219200" y="304800"/>
            <a:ext cx="4628322"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a:t>P.3 C++ Control Statements</a:t>
            </a:r>
          </a:p>
          <a:p>
            <a:pPr marL="0" lvl="1">
              <a:spcBef>
                <a:spcPts val="1200"/>
              </a:spcBef>
            </a:pPr>
            <a:r>
              <a:rPr lang="en-US" dirty="0"/>
              <a:t>Sequence and Compound Statements</a:t>
            </a:r>
          </a:p>
          <a:p>
            <a:pPr marL="0" lvl="1">
              <a:spcBef>
                <a:spcPts val="600"/>
              </a:spcBef>
            </a:pPr>
            <a:r>
              <a:rPr lang="en-US" dirty="0"/>
              <a:t>Selection and Repetition Control</a:t>
            </a:r>
          </a:p>
          <a:p>
            <a:pPr marL="0" lvl="1">
              <a:spcBef>
                <a:spcPts val="600"/>
              </a:spcBef>
            </a:pPr>
            <a:r>
              <a:rPr lang="en-US" dirty="0"/>
              <a:t>Nested if Statements</a:t>
            </a:r>
          </a:p>
          <a:p>
            <a:pPr marL="0" lvl="1">
              <a:spcBef>
                <a:spcPts val="600"/>
              </a:spcBef>
            </a:pPr>
            <a:r>
              <a:rPr lang="en-US" dirty="0"/>
              <a:t>The switch Statement</a:t>
            </a:r>
          </a:p>
        </p:txBody>
      </p:sp>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14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914401"/>
            <a:ext cx="3825240" cy="3984625"/>
          </a:xfrm>
          <a:prstGeom prst="rect">
            <a:avLst/>
          </a:prstGeom>
        </p:spPr>
      </p:pic>
    </p:spTree>
    <p:extLst>
      <p:ext uri="{BB962C8B-B14F-4D97-AF65-F5344CB8AC3E}">
        <p14:creationId xmlns:p14="http://schemas.microsoft.com/office/powerpoint/2010/main" val="409079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Statements</a:t>
            </a:r>
          </a:p>
        </p:txBody>
      </p:sp>
      <p:grpSp>
        <p:nvGrpSpPr>
          <p:cNvPr id="6" name="Group 5"/>
          <p:cNvGrpSpPr/>
          <p:nvPr/>
        </p:nvGrpSpPr>
        <p:grpSpPr>
          <a:xfrm>
            <a:off x="1132091" y="2895580"/>
            <a:ext cx="3429057" cy="2590820"/>
            <a:chOff x="217690" y="2895580"/>
            <a:chExt cx="3429057" cy="2590820"/>
          </a:xfrm>
        </p:grpSpPr>
        <p:cxnSp>
          <p:nvCxnSpPr>
            <p:cNvPr id="13" name="Straight Arrow Connector 12"/>
            <p:cNvCxnSpPr>
              <a:endCxn id="10" idx="0"/>
            </p:cNvCxnSpPr>
            <p:nvPr/>
          </p:nvCxnSpPr>
          <p:spPr>
            <a:xfrm flipH="1">
              <a:off x="1475047" y="2895580"/>
              <a:ext cx="2171700" cy="99062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7690" y="5086290"/>
              <a:ext cx="340157" cy="400110"/>
            </a:xfrm>
            <a:prstGeom prst="rect">
              <a:avLst/>
            </a:prstGeom>
          </p:spPr>
          <p:txBody>
            <a:bodyPr wrap="none">
              <a:spAutoFit/>
            </a:bodyPr>
            <a:lstStyle/>
            <a:p>
              <a:pPr algn="ctr"/>
              <a:r>
                <a:rPr lang="en-US" sz="2000" b="1" dirty="0">
                  <a:latin typeface="+mj-lt"/>
                  <a:cs typeface="Courier New" panose="02070309020205020404" pitchFamily="49" charset="0"/>
                </a:rPr>
                <a:t>if</a:t>
              </a:r>
              <a:endParaRPr lang="en-US" sz="2000" dirty="0">
                <a:latin typeface="+mj-lt"/>
                <a:cs typeface="Courier New" panose="02070309020205020404" pitchFamily="49" charset="0"/>
              </a:endParaRPr>
            </a:p>
          </p:txBody>
        </p:sp>
        <p:sp>
          <p:nvSpPr>
            <p:cNvPr id="21" name="Rectangle 20"/>
            <p:cNvSpPr/>
            <p:nvPr/>
          </p:nvSpPr>
          <p:spPr>
            <a:xfrm>
              <a:off x="858165" y="5086290"/>
              <a:ext cx="923650" cy="400110"/>
            </a:xfrm>
            <a:prstGeom prst="rect">
              <a:avLst/>
            </a:prstGeom>
          </p:spPr>
          <p:txBody>
            <a:bodyPr wrap="none">
              <a:spAutoFit/>
            </a:bodyPr>
            <a:lstStyle/>
            <a:p>
              <a:pPr algn="ctr"/>
              <a:r>
                <a:rPr lang="en-US" sz="2000" b="1" dirty="0">
                  <a:latin typeface="+mj-lt"/>
                  <a:cs typeface="Courier New" panose="02070309020205020404" pitchFamily="49" charset="0"/>
                </a:rPr>
                <a:t>if-else</a:t>
              </a:r>
              <a:endParaRPr lang="en-US" sz="2000" dirty="0">
                <a:latin typeface="+mj-lt"/>
                <a:cs typeface="Courier New" panose="02070309020205020404" pitchFamily="49" charset="0"/>
              </a:endParaRPr>
            </a:p>
          </p:txBody>
        </p:sp>
        <p:sp>
          <p:nvSpPr>
            <p:cNvPr id="22" name="Rectangle 21"/>
            <p:cNvSpPr/>
            <p:nvPr/>
          </p:nvSpPr>
          <p:spPr>
            <a:xfrm>
              <a:off x="1970347" y="5086290"/>
              <a:ext cx="981359" cy="400110"/>
            </a:xfrm>
            <a:prstGeom prst="rect">
              <a:avLst/>
            </a:prstGeom>
          </p:spPr>
          <p:txBody>
            <a:bodyPr wrap="none">
              <a:spAutoFit/>
            </a:bodyPr>
            <a:lstStyle/>
            <a:p>
              <a:pPr algn="ctr"/>
              <a:r>
                <a:rPr lang="en-US" sz="2000" b="1" dirty="0">
                  <a:latin typeface="+mj-lt"/>
                  <a:cs typeface="Courier New" panose="02070309020205020404" pitchFamily="49" charset="0"/>
                </a:rPr>
                <a:t>switch</a:t>
              </a:r>
              <a:endParaRPr lang="en-US" sz="2000" dirty="0">
                <a:latin typeface="+mj-lt"/>
                <a:cs typeface="Courier New" panose="02070309020205020404" pitchFamily="49" charset="0"/>
              </a:endParaRPr>
            </a:p>
          </p:txBody>
        </p:sp>
        <p:grpSp>
          <p:nvGrpSpPr>
            <p:cNvPr id="34" name="Group 33"/>
            <p:cNvGrpSpPr/>
            <p:nvPr/>
          </p:nvGrpSpPr>
          <p:grpSpPr>
            <a:xfrm>
              <a:off x="532707" y="4286310"/>
              <a:ext cx="1915160" cy="819090"/>
              <a:chOff x="619760" y="5124510"/>
              <a:chExt cx="1915160" cy="819090"/>
            </a:xfrm>
          </p:grpSpPr>
          <p:cxnSp>
            <p:nvCxnSpPr>
              <p:cNvPr id="29" name="Straight Arrow Connector 28"/>
              <p:cNvCxnSpPr/>
              <p:nvPr/>
            </p:nvCxnSpPr>
            <p:spPr>
              <a:xfrm flipH="1">
                <a:off x="619760" y="5124510"/>
                <a:ext cx="951071" cy="8190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83849" y="5124510"/>
                <a:ext cx="951071" cy="8190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72578" y="5124510"/>
                <a:ext cx="0" cy="8190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98747" y="3886200"/>
              <a:ext cx="1752600" cy="400110"/>
            </a:xfrm>
            <a:prstGeom prst="rect">
              <a:avLst/>
            </a:prstGeom>
            <a:solidFill>
              <a:srgbClr val="FFFF00"/>
            </a:solidFill>
            <a:ln w="38100">
              <a:solidFill>
                <a:schemeClr val="accent1"/>
              </a:solidFill>
            </a:ln>
          </p:spPr>
          <p:txBody>
            <a:bodyPr wrap="square" rtlCol="0">
              <a:spAutoFit/>
            </a:bodyPr>
            <a:lstStyle/>
            <a:p>
              <a:pPr algn="ctr"/>
              <a:r>
                <a:rPr lang="en-US" sz="2000" b="1" dirty="0">
                  <a:latin typeface="Comic Sans MS" panose="030F0702030302020204" pitchFamily="66" charset="0"/>
                </a:rPr>
                <a:t>Selection</a:t>
              </a:r>
            </a:p>
          </p:txBody>
        </p:sp>
      </p:grpSp>
      <p:grpSp>
        <p:nvGrpSpPr>
          <p:cNvPr id="16" name="Group 15"/>
          <p:cNvGrpSpPr/>
          <p:nvPr/>
        </p:nvGrpSpPr>
        <p:grpSpPr>
          <a:xfrm>
            <a:off x="4203529" y="3047980"/>
            <a:ext cx="2342024" cy="2438420"/>
            <a:chOff x="3289129" y="3047980"/>
            <a:chExt cx="2342024" cy="2438420"/>
          </a:xfrm>
        </p:grpSpPr>
        <p:cxnSp>
          <p:nvCxnSpPr>
            <p:cNvPr id="15" name="Straight Arrow Connector 14"/>
            <p:cNvCxnSpPr/>
            <p:nvPr/>
          </p:nvCxnSpPr>
          <p:spPr>
            <a:xfrm>
              <a:off x="4408747" y="3047980"/>
              <a:ext cx="0" cy="83822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89129" y="5086290"/>
              <a:ext cx="526105" cy="400110"/>
            </a:xfrm>
            <a:prstGeom prst="rect">
              <a:avLst/>
            </a:prstGeom>
          </p:spPr>
          <p:txBody>
            <a:bodyPr wrap="none">
              <a:spAutoFit/>
            </a:bodyPr>
            <a:lstStyle/>
            <a:p>
              <a:pPr algn="ctr"/>
              <a:r>
                <a:rPr lang="en-US" sz="2000" b="1" dirty="0">
                  <a:latin typeface="+mj-lt"/>
                  <a:cs typeface="Courier New" panose="02070309020205020404" pitchFamily="49" charset="0"/>
                </a:rPr>
                <a:t>for</a:t>
              </a:r>
              <a:endParaRPr lang="en-US" sz="2000" dirty="0">
                <a:latin typeface="+mj-lt"/>
                <a:cs typeface="Courier New" panose="02070309020205020404" pitchFamily="49" charset="0"/>
              </a:endParaRPr>
            </a:p>
          </p:txBody>
        </p:sp>
        <p:sp>
          <p:nvSpPr>
            <p:cNvPr id="24" name="Rectangle 23"/>
            <p:cNvSpPr/>
            <p:nvPr/>
          </p:nvSpPr>
          <p:spPr>
            <a:xfrm>
              <a:off x="4052961" y="5086290"/>
              <a:ext cx="824264" cy="400110"/>
            </a:xfrm>
            <a:prstGeom prst="rect">
              <a:avLst/>
            </a:prstGeom>
          </p:spPr>
          <p:txBody>
            <a:bodyPr wrap="none">
              <a:spAutoFit/>
            </a:bodyPr>
            <a:lstStyle/>
            <a:p>
              <a:pPr algn="ctr"/>
              <a:r>
                <a:rPr lang="en-US" sz="2000" b="1" dirty="0">
                  <a:latin typeface="+mj-lt"/>
                  <a:cs typeface="Courier New" panose="02070309020205020404" pitchFamily="49" charset="0"/>
                </a:rPr>
                <a:t>while</a:t>
              </a:r>
              <a:endParaRPr lang="en-US" sz="2000" dirty="0">
                <a:latin typeface="+mj-lt"/>
                <a:cs typeface="Courier New" panose="02070309020205020404" pitchFamily="49" charset="0"/>
              </a:endParaRPr>
            </a:p>
          </p:txBody>
        </p:sp>
        <p:sp>
          <p:nvSpPr>
            <p:cNvPr id="25" name="Rectangle 24"/>
            <p:cNvSpPr/>
            <p:nvPr/>
          </p:nvSpPr>
          <p:spPr>
            <a:xfrm>
              <a:off x="5132298" y="5086290"/>
              <a:ext cx="498855" cy="400110"/>
            </a:xfrm>
            <a:prstGeom prst="rect">
              <a:avLst/>
            </a:prstGeom>
          </p:spPr>
          <p:txBody>
            <a:bodyPr wrap="none">
              <a:spAutoFit/>
            </a:bodyPr>
            <a:lstStyle/>
            <a:p>
              <a:pPr algn="ctr"/>
              <a:r>
                <a:rPr lang="en-US" sz="2000" b="1" dirty="0">
                  <a:latin typeface="+mj-lt"/>
                  <a:cs typeface="Courier New" panose="02070309020205020404" pitchFamily="49" charset="0"/>
                </a:rPr>
                <a:t>do</a:t>
              </a:r>
              <a:endParaRPr lang="en-US" sz="2000" dirty="0">
                <a:latin typeface="+mj-lt"/>
                <a:cs typeface="Courier New" panose="02070309020205020404" pitchFamily="49" charset="0"/>
              </a:endParaRPr>
            </a:p>
          </p:txBody>
        </p:sp>
        <p:grpSp>
          <p:nvGrpSpPr>
            <p:cNvPr id="35" name="Group 34"/>
            <p:cNvGrpSpPr/>
            <p:nvPr/>
          </p:nvGrpSpPr>
          <p:grpSpPr>
            <a:xfrm>
              <a:off x="3482282" y="4267200"/>
              <a:ext cx="1915160" cy="819090"/>
              <a:chOff x="619760" y="5124510"/>
              <a:chExt cx="1915160" cy="819090"/>
            </a:xfrm>
          </p:grpSpPr>
          <p:cxnSp>
            <p:nvCxnSpPr>
              <p:cNvPr id="36" name="Straight Arrow Connector 35"/>
              <p:cNvCxnSpPr/>
              <p:nvPr/>
            </p:nvCxnSpPr>
            <p:spPr>
              <a:xfrm flipH="1">
                <a:off x="619760" y="5124510"/>
                <a:ext cx="951071" cy="8190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583849" y="5124510"/>
                <a:ext cx="951071" cy="8190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572578" y="5124510"/>
                <a:ext cx="0" cy="8190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570547" y="3886200"/>
              <a:ext cx="1752600" cy="400110"/>
            </a:xfrm>
            <a:prstGeom prst="rect">
              <a:avLst/>
            </a:prstGeom>
            <a:solidFill>
              <a:srgbClr val="FFFF00"/>
            </a:solidFill>
            <a:ln w="38100">
              <a:solidFill>
                <a:schemeClr val="accent1"/>
              </a:solidFill>
            </a:ln>
          </p:spPr>
          <p:txBody>
            <a:bodyPr wrap="square" rtlCol="0">
              <a:spAutoFit/>
            </a:bodyPr>
            <a:lstStyle/>
            <a:p>
              <a:pPr algn="ctr"/>
              <a:r>
                <a:rPr lang="en-US" sz="2000" b="1" dirty="0">
                  <a:latin typeface="Comic Sans MS" panose="030F0702030302020204" pitchFamily="66" charset="0"/>
                </a:rPr>
                <a:t>Iteration</a:t>
              </a:r>
            </a:p>
          </p:txBody>
        </p:sp>
      </p:grpSp>
      <p:grpSp>
        <p:nvGrpSpPr>
          <p:cNvPr id="17" name="Group 16"/>
          <p:cNvGrpSpPr/>
          <p:nvPr/>
        </p:nvGrpSpPr>
        <p:grpSpPr>
          <a:xfrm>
            <a:off x="6085148" y="2895580"/>
            <a:ext cx="3897053" cy="2590820"/>
            <a:chOff x="5170747" y="2895580"/>
            <a:chExt cx="3897053" cy="2590820"/>
          </a:xfrm>
        </p:grpSpPr>
        <p:cxnSp>
          <p:nvCxnSpPr>
            <p:cNvPr id="14" name="Straight Arrow Connector 13"/>
            <p:cNvCxnSpPr/>
            <p:nvPr/>
          </p:nvCxnSpPr>
          <p:spPr>
            <a:xfrm>
              <a:off x="5170747" y="2895580"/>
              <a:ext cx="2133600" cy="99062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054199" y="5086290"/>
              <a:ext cx="869148" cy="400110"/>
            </a:xfrm>
            <a:prstGeom prst="rect">
              <a:avLst/>
            </a:prstGeom>
          </p:spPr>
          <p:txBody>
            <a:bodyPr wrap="none">
              <a:spAutoFit/>
            </a:bodyPr>
            <a:lstStyle/>
            <a:p>
              <a:pPr algn="ctr"/>
              <a:r>
                <a:rPr lang="en-US" sz="2000" b="1" dirty="0">
                  <a:latin typeface="+mj-lt"/>
                  <a:cs typeface="Courier New" panose="02070309020205020404" pitchFamily="49" charset="0"/>
                </a:rPr>
                <a:t>break</a:t>
              </a:r>
              <a:endParaRPr lang="en-US" sz="2000" dirty="0">
                <a:latin typeface="+mj-lt"/>
                <a:cs typeface="Courier New" panose="02070309020205020404" pitchFamily="49" charset="0"/>
              </a:endParaRPr>
            </a:p>
          </p:txBody>
        </p:sp>
        <p:sp>
          <p:nvSpPr>
            <p:cNvPr id="27" name="Rectangle 26"/>
            <p:cNvSpPr/>
            <p:nvPr/>
          </p:nvSpPr>
          <p:spPr>
            <a:xfrm>
              <a:off x="6883926" y="5086290"/>
              <a:ext cx="1253869" cy="400110"/>
            </a:xfrm>
            <a:prstGeom prst="rect">
              <a:avLst/>
            </a:prstGeom>
          </p:spPr>
          <p:txBody>
            <a:bodyPr wrap="none">
              <a:spAutoFit/>
            </a:bodyPr>
            <a:lstStyle/>
            <a:p>
              <a:pPr algn="ctr"/>
              <a:r>
                <a:rPr lang="en-US" sz="2000" b="1" dirty="0">
                  <a:latin typeface="+mj-lt"/>
                  <a:cs typeface="Courier New" panose="02070309020205020404" pitchFamily="49" charset="0"/>
                </a:rPr>
                <a:t>continue</a:t>
              </a:r>
              <a:endParaRPr lang="en-US" sz="2000" dirty="0">
                <a:latin typeface="+mj-lt"/>
                <a:cs typeface="Courier New" panose="02070309020205020404" pitchFamily="49" charset="0"/>
              </a:endParaRPr>
            </a:p>
          </p:txBody>
        </p:sp>
        <p:sp>
          <p:nvSpPr>
            <p:cNvPr id="28" name="Rectangle 27"/>
            <p:cNvSpPr/>
            <p:nvPr/>
          </p:nvSpPr>
          <p:spPr>
            <a:xfrm>
              <a:off x="8142547" y="5086290"/>
              <a:ext cx="925253" cy="400110"/>
            </a:xfrm>
            <a:prstGeom prst="rect">
              <a:avLst/>
            </a:prstGeom>
          </p:spPr>
          <p:txBody>
            <a:bodyPr wrap="none">
              <a:spAutoFit/>
            </a:bodyPr>
            <a:lstStyle/>
            <a:p>
              <a:pPr algn="ctr"/>
              <a:r>
                <a:rPr lang="en-US" sz="2000" b="1" dirty="0">
                  <a:latin typeface="+mj-lt"/>
                  <a:cs typeface="Courier New" panose="02070309020205020404" pitchFamily="49" charset="0"/>
                </a:rPr>
                <a:t>return</a:t>
              </a:r>
              <a:endParaRPr lang="en-US" sz="2000" dirty="0">
                <a:latin typeface="+mj-lt"/>
                <a:cs typeface="Courier New" panose="02070309020205020404" pitchFamily="49" charset="0"/>
              </a:endParaRPr>
            </a:p>
          </p:txBody>
        </p:sp>
        <p:grpSp>
          <p:nvGrpSpPr>
            <p:cNvPr id="39" name="Group 38"/>
            <p:cNvGrpSpPr/>
            <p:nvPr/>
          </p:nvGrpSpPr>
          <p:grpSpPr>
            <a:xfrm>
              <a:off x="6549108" y="4286310"/>
              <a:ext cx="1915160" cy="819090"/>
              <a:chOff x="619760" y="5124510"/>
              <a:chExt cx="1915160" cy="819090"/>
            </a:xfrm>
          </p:grpSpPr>
          <p:cxnSp>
            <p:nvCxnSpPr>
              <p:cNvPr id="40" name="Straight Arrow Connector 39"/>
              <p:cNvCxnSpPr/>
              <p:nvPr/>
            </p:nvCxnSpPr>
            <p:spPr>
              <a:xfrm flipH="1">
                <a:off x="619760" y="5124510"/>
                <a:ext cx="951071" cy="8190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583849" y="5124510"/>
                <a:ext cx="951071" cy="8190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572578" y="5124510"/>
                <a:ext cx="0" cy="8190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618547" y="3886200"/>
              <a:ext cx="1752600" cy="400110"/>
            </a:xfrm>
            <a:prstGeom prst="rect">
              <a:avLst/>
            </a:prstGeom>
            <a:solidFill>
              <a:srgbClr val="FFFF00"/>
            </a:solidFill>
            <a:ln w="38100">
              <a:solidFill>
                <a:schemeClr val="accent1"/>
              </a:solidFill>
            </a:ln>
          </p:spPr>
          <p:txBody>
            <a:bodyPr wrap="square" rtlCol="0">
              <a:spAutoFit/>
            </a:bodyPr>
            <a:lstStyle/>
            <a:p>
              <a:pPr algn="ctr"/>
              <a:r>
                <a:rPr lang="en-US" sz="2000" b="1" dirty="0">
                  <a:latin typeface="Comic Sans MS" panose="030F0702030302020204" pitchFamily="66" charset="0"/>
                </a:rPr>
                <a:t>Jump</a:t>
              </a:r>
            </a:p>
          </p:txBody>
        </p:sp>
      </p:grpSp>
      <p:grpSp>
        <p:nvGrpSpPr>
          <p:cNvPr id="18" name="Group 17"/>
          <p:cNvGrpSpPr/>
          <p:nvPr/>
        </p:nvGrpSpPr>
        <p:grpSpPr>
          <a:xfrm>
            <a:off x="4256347" y="2057400"/>
            <a:ext cx="2133600" cy="1066800"/>
            <a:chOff x="3341947" y="2057400"/>
            <a:chExt cx="2133600" cy="1066800"/>
          </a:xfrm>
        </p:grpSpPr>
        <p:sp>
          <p:nvSpPr>
            <p:cNvPr id="8" name="Oval 7"/>
            <p:cNvSpPr/>
            <p:nvPr/>
          </p:nvSpPr>
          <p:spPr>
            <a:xfrm>
              <a:off x="3341947" y="2057400"/>
              <a:ext cx="2133600" cy="1066800"/>
            </a:xfrm>
            <a:prstGeom prst="ellipse">
              <a:avLst/>
            </a:prstGeom>
            <a:solidFill>
              <a:srgbClr val="FFFF0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9278" y="2236857"/>
              <a:ext cx="1676400" cy="707886"/>
            </a:xfrm>
            <a:prstGeom prst="rect">
              <a:avLst/>
            </a:prstGeom>
            <a:noFill/>
          </p:spPr>
          <p:txBody>
            <a:bodyPr wrap="square" rtlCol="0">
              <a:spAutoFit/>
            </a:bodyPr>
            <a:lstStyle/>
            <a:p>
              <a:pPr algn="ctr"/>
              <a:r>
                <a:rPr lang="en-US" sz="2000" b="1" dirty="0">
                  <a:latin typeface="Comic Sans MS" panose="030F0702030302020204" pitchFamily="66" charset="0"/>
                </a:rPr>
                <a:t>Control</a:t>
              </a:r>
            </a:p>
            <a:p>
              <a:pPr algn="ctr"/>
              <a:r>
                <a:rPr lang="en-US" sz="2000" b="1" dirty="0">
                  <a:latin typeface="Comic Sans MS" panose="030F0702030302020204" pitchFamily="66" charset="0"/>
                </a:rPr>
                <a:t>Statement</a:t>
              </a:r>
            </a:p>
          </p:txBody>
        </p:sp>
      </p:grpSp>
      <p:sp>
        <p:nvSpPr>
          <p:cNvPr id="19" name="Footer Placeholder 18"/>
          <p:cNvSpPr>
            <a:spLocks noGrp="1"/>
          </p:cNvSpPr>
          <p:nvPr>
            <p:ph type="ftr" sz="quarter" idx="11"/>
          </p:nvPr>
        </p:nvSpPr>
        <p:spPr/>
        <p:txBody>
          <a:bodyPr/>
          <a:lstStyle/>
          <a:p>
            <a:pPr>
              <a:defRPr/>
            </a:pPr>
            <a:r>
              <a:rPr lang="en-US"/>
              <a:t>C++ Primer (03)</a:t>
            </a:r>
            <a:endParaRPr lang="en-US" dirty="0"/>
          </a:p>
        </p:txBody>
      </p:sp>
      <p:sp>
        <p:nvSpPr>
          <p:cNvPr id="30" name="Slide Number Placeholder 29"/>
          <p:cNvSpPr>
            <a:spLocks noGrp="1"/>
          </p:cNvSpPr>
          <p:nvPr>
            <p:ph type="sldNum" sz="quarter" idx="12"/>
          </p:nvPr>
        </p:nvSpPr>
        <p:spPr/>
        <p:txBody>
          <a:bodyPr/>
          <a:lstStyle/>
          <a:p>
            <a:pPr>
              <a:defRPr/>
            </a:pPr>
            <a:fld id="{F59D9B86-AB8B-404F-8D86-C97B35C4C67E}" type="slidenum">
              <a:rPr lang="en-US" smtClean="0"/>
              <a:pPr>
                <a:defRPr/>
              </a:pPr>
              <a:t>15</a:t>
            </a:fld>
            <a:endParaRPr lang="en-US" dirty="0"/>
          </a:p>
        </p:txBody>
      </p:sp>
    </p:spTree>
    <p:extLst>
      <p:ext uri="{BB962C8B-B14F-4D97-AF65-F5344CB8AC3E}">
        <p14:creationId xmlns:p14="http://schemas.microsoft.com/office/powerpoint/2010/main" val="346940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a:t>
            </a:r>
          </a:p>
        </p:txBody>
      </p:sp>
      <p:graphicFrame>
        <p:nvGraphicFramePr>
          <p:cNvPr id="5" name="Table 4"/>
          <p:cNvGraphicFramePr>
            <a:graphicFrameLocks noGrp="1"/>
          </p:cNvGraphicFramePr>
          <p:nvPr>
            <p:extLst>
              <p:ext uri="{D42A27DB-BD31-4B8C-83A1-F6EECF244321}">
                <p14:modId xmlns:p14="http://schemas.microsoft.com/office/powerpoint/2010/main" val="3212043104"/>
              </p:ext>
            </p:extLst>
          </p:nvPr>
        </p:nvGraphicFramePr>
        <p:xfrm>
          <a:off x="1023257" y="3489960"/>
          <a:ext cx="9597119" cy="3215640"/>
        </p:xfrm>
        <a:graphic>
          <a:graphicData uri="http://schemas.openxmlformats.org/drawingml/2006/table">
            <a:tbl>
              <a:tblPr/>
              <a:tblGrid>
                <a:gridCol w="4933098">
                  <a:extLst>
                    <a:ext uri="{9D8B030D-6E8A-4147-A177-3AD203B41FA5}">
                      <a16:colId xmlns:a16="http://schemas.microsoft.com/office/drawing/2014/main" val="20000"/>
                    </a:ext>
                  </a:extLst>
                </a:gridCol>
                <a:gridCol w="4664021">
                  <a:extLst>
                    <a:ext uri="{9D8B030D-6E8A-4147-A177-3AD203B41FA5}">
                      <a16:colId xmlns:a16="http://schemas.microsoft.com/office/drawing/2014/main" val="20001"/>
                    </a:ext>
                  </a:extLst>
                </a:gridCol>
              </a:tblGrid>
              <a:tr h="381000">
                <a:tc>
                  <a:txBody>
                    <a:bodyPr/>
                    <a:lstStyle/>
                    <a:p>
                      <a:r>
                        <a:rPr lang="en-US" b="1" dirty="0">
                          <a:latin typeface="Consolas" panose="020B0609020204030204" pitchFamily="49" charset="0"/>
                          <a:cs typeface="Consolas" panose="020B0609020204030204" pitchFamily="49" charset="0"/>
                        </a:rPr>
                        <a:t>switch example</a:t>
                      </a:r>
                    </a:p>
                  </a:txBody>
                  <a:tcPr anchor="ctr">
                    <a:lnL>
                      <a:noFill/>
                    </a:lnL>
                    <a:lnR>
                      <a:noFill/>
                    </a:lnR>
                    <a:lnT>
                      <a:noFill/>
                    </a:lnT>
                    <a:lnB>
                      <a:noFill/>
                    </a:lnB>
                    <a:solidFill>
                      <a:srgbClr val="92D050"/>
                    </a:solidFill>
                  </a:tcPr>
                </a:tc>
                <a:tc>
                  <a:txBody>
                    <a:bodyPr/>
                    <a:lstStyle/>
                    <a:p>
                      <a:r>
                        <a:rPr lang="en-US" b="1" dirty="0">
                          <a:latin typeface="Consolas" panose="020B0609020204030204" pitchFamily="49" charset="0"/>
                          <a:cs typeface="Consolas" panose="020B0609020204030204" pitchFamily="49" charset="0"/>
                        </a:rPr>
                        <a:t>if-else equivalent</a:t>
                      </a:r>
                    </a:p>
                  </a:txBody>
                  <a:tcPr anchor="ctr">
                    <a:lnL>
                      <a:noFill/>
                    </a:lnL>
                    <a:lnR>
                      <a:noFill/>
                    </a:lnR>
                    <a:lnT>
                      <a:noFill/>
                    </a:lnT>
                    <a:lnB>
                      <a:noFill/>
                    </a:lnB>
                    <a:solidFill>
                      <a:srgbClr val="92D050"/>
                    </a:solidFill>
                  </a:tcPr>
                </a:tc>
                <a:extLst>
                  <a:ext uri="{0D108BD9-81ED-4DB2-BD59-A6C34878D82A}">
                    <a16:rowId xmlns:a16="http://schemas.microsoft.com/office/drawing/2014/main" val="10000"/>
                  </a:ext>
                </a:extLst>
              </a:tr>
              <a:tr h="2721429">
                <a:tc>
                  <a:txBody>
                    <a:bodyPr/>
                    <a:lstStyle/>
                    <a:p>
                      <a:r>
                        <a:rPr lang="en-US" b="1" dirty="0">
                          <a:latin typeface="Consolas" panose="020B0609020204030204" pitchFamily="49" charset="0"/>
                          <a:cs typeface="Consolas" panose="020B0609020204030204" pitchFamily="49" charset="0"/>
                        </a:rPr>
                        <a:t>switch (x)</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case 1:</a:t>
                      </a:r>
                    </a:p>
                    <a:p>
                      <a:r>
                        <a:rPr lang="en-US" b="1" dirty="0">
                          <a:latin typeface="Consolas" panose="020B0609020204030204" pitchFamily="49" charset="0"/>
                          <a:cs typeface="Consolas" panose="020B0609020204030204" pitchFamily="49" charset="0"/>
                        </a:rPr>
                        <a:t>   case 2:</a:t>
                      </a:r>
                    </a:p>
                    <a:p>
                      <a:r>
                        <a:rPr lang="en-US" b="1" dirty="0">
                          <a:latin typeface="Consolas" panose="020B0609020204030204" pitchFamily="49" charset="0"/>
                          <a:cs typeface="Consolas" panose="020B0609020204030204" pitchFamily="49" charset="0"/>
                        </a:rPr>
                        <a:t>   case 3:</a:t>
                      </a:r>
                    </a:p>
                    <a:p>
                      <a:r>
                        <a:rPr lang="en-US" b="1" dirty="0">
                          <a:latin typeface="Consolas" panose="020B0609020204030204" pitchFamily="49" charset="0"/>
                          <a:cs typeface="Consolas" panose="020B0609020204030204" pitchFamily="49" charset="0"/>
                        </a:rPr>
                        <a:t>      cout &lt;&lt; "1, 2, or 3";</a:t>
                      </a:r>
                    </a:p>
                    <a:p>
                      <a:r>
                        <a:rPr lang="en-US" b="1" dirty="0">
                          <a:latin typeface="Consolas" panose="020B0609020204030204" pitchFamily="49" charset="0"/>
                          <a:cs typeface="Consolas" panose="020B0609020204030204" pitchFamily="49" charset="0"/>
                        </a:rPr>
                        <a:t>      break;</a:t>
                      </a:r>
                    </a:p>
                    <a:p>
                      <a:r>
                        <a:rPr lang="en-US" b="1" dirty="0">
                          <a:latin typeface="Consolas" panose="020B0609020204030204" pitchFamily="49" charset="0"/>
                          <a:cs typeface="Consolas" panose="020B0609020204030204" pitchFamily="49" charset="0"/>
                        </a:rPr>
                        <a:t>   default:</a:t>
                      </a:r>
                    </a:p>
                    <a:p>
                      <a:r>
                        <a:rPr lang="en-US" b="1" dirty="0">
                          <a:latin typeface="Consolas" panose="020B0609020204030204" pitchFamily="49" charset="0"/>
                          <a:cs typeface="Consolas" panose="020B0609020204030204" pitchFamily="49" charset="0"/>
                        </a:rPr>
                        <a:t>      cout &lt;&lt; "Not 1, 2, or 3";</a:t>
                      </a:r>
                    </a:p>
                    <a:p>
                      <a:r>
                        <a:rPr lang="en-US" b="1" dirty="0">
                          <a:latin typeface="Consolas" panose="020B0609020204030204" pitchFamily="49" charset="0"/>
                          <a:cs typeface="Consolas" panose="020B0609020204030204" pitchFamily="49" charset="0"/>
                        </a:rPr>
                        <a:t>}</a:t>
                      </a:r>
                    </a:p>
                  </a:txBody>
                  <a:tcPr anchor="ctr">
                    <a:lnL>
                      <a:noFill/>
                    </a:lnL>
                    <a:lnR>
                      <a:noFill/>
                    </a:lnR>
                    <a:lnT>
                      <a:noFill/>
                    </a:lnT>
                    <a:lnB>
                      <a:noFill/>
                    </a:lnB>
                  </a:tcPr>
                </a:tc>
                <a:tc>
                  <a:txBody>
                    <a:bodyPr/>
                    <a:lstStyle/>
                    <a:p>
                      <a:r>
                        <a:rPr lang="en-US" b="1" dirty="0">
                          <a:latin typeface="Consolas" panose="020B0609020204030204" pitchFamily="49" charset="0"/>
                          <a:cs typeface="Consolas" panose="020B0609020204030204" pitchFamily="49" charset="0"/>
                        </a:rPr>
                        <a:t>if ((x == 1) ||</a:t>
                      </a:r>
                    </a:p>
                    <a:p>
                      <a:r>
                        <a:rPr lang="en-US" b="1" dirty="0">
                          <a:latin typeface="Consolas" panose="020B0609020204030204" pitchFamily="49" charset="0"/>
                          <a:cs typeface="Consolas" panose="020B0609020204030204" pitchFamily="49" charset="0"/>
                        </a:rPr>
                        <a:t>    (x == 2) ||</a:t>
                      </a:r>
                    </a:p>
                    <a:p>
                      <a:r>
                        <a:rPr lang="en-US" b="1" dirty="0">
                          <a:latin typeface="Consolas" panose="020B0609020204030204" pitchFamily="49" charset="0"/>
                          <a:cs typeface="Consolas" panose="020B0609020204030204" pitchFamily="49" charset="0"/>
                        </a:rPr>
                        <a:t>    (x == 3))</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cout &lt;&lt; "1, 2, or 3";</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else</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cout &lt;&lt; "Not 1, 2, or 3";</a:t>
                      </a:r>
                    </a:p>
                    <a:p>
                      <a:r>
                        <a:rPr lang="en-US" b="1" dirty="0">
                          <a:latin typeface="Consolas" panose="020B0609020204030204" pitchFamily="49" charset="0"/>
                          <a:cs typeface="Consolas" panose="020B0609020204030204" pitchFamily="49" charset="0"/>
                        </a:rPr>
                        <a:t>} </a:t>
                      </a:r>
                    </a:p>
                  </a:txBody>
                  <a:tcPr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8" name="Footer Placeholder 7"/>
          <p:cNvSpPr>
            <a:spLocks noGrp="1"/>
          </p:cNvSpPr>
          <p:nvPr>
            <p:ph type="ftr" sz="quarter" idx="11"/>
          </p:nvPr>
        </p:nvSpPr>
        <p:spPr/>
        <p:txBody>
          <a:bodyPr/>
          <a:lstStyle/>
          <a:p>
            <a:pPr>
              <a:defRPr/>
            </a:pPr>
            <a:r>
              <a:rPr lang="en-US"/>
              <a:t>C++ Primer (03)</a:t>
            </a:r>
            <a:endParaRPr lang="en-US" dirty="0"/>
          </a:p>
        </p:txBody>
      </p:sp>
      <p:sp>
        <p:nvSpPr>
          <p:cNvPr id="9" name="Slide Number Placeholder 8"/>
          <p:cNvSpPr>
            <a:spLocks noGrp="1"/>
          </p:cNvSpPr>
          <p:nvPr>
            <p:ph type="sldNum" sz="quarter" idx="12"/>
          </p:nvPr>
        </p:nvSpPr>
        <p:spPr/>
        <p:txBody>
          <a:bodyPr/>
          <a:lstStyle/>
          <a:p>
            <a:pPr>
              <a:defRPr/>
            </a:pPr>
            <a:fld id="{F59D9B86-AB8B-404F-8D86-C97B35C4C67E}" type="slidenum">
              <a:rPr lang="en-US" smtClean="0"/>
              <a:pPr>
                <a:defRPr/>
              </a:pPr>
              <a:t>16</a:t>
            </a:fld>
            <a:endParaRPr lang="en-US" dirty="0"/>
          </a:p>
        </p:txBody>
      </p:sp>
      <p:sp>
        <p:nvSpPr>
          <p:cNvPr id="6" name="Content Placeholder 2">
            <a:extLst>
              <a:ext uri="{FF2B5EF4-FFF2-40B4-BE49-F238E27FC236}">
                <a16:creationId xmlns:a16="http://schemas.microsoft.com/office/drawing/2014/main" id="{339CFC89-BEDC-4397-B96D-880D363E8DAE}"/>
              </a:ext>
            </a:extLst>
          </p:cNvPr>
          <p:cNvSpPr txBox="1">
            <a:spLocks/>
          </p:cNvSpPr>
          <p:nvPr/>
        </p:nvSpPr>
        <p:spPr>
          <a:xfrm>
            <a:off x="544286" y="1277644"/>
            <a:ext cx="9000592" cy="2090396"/>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A </a:t>
            </a:r>
            <a:r>
              <a:rPr lang="en-US" sz="2000" b="1" dirty="0"/>
              <a:t>switch</a:t>
            </a:r>
            <a:r>
              <a:rPr lang="en-US" sz="2000" dirty="0"/>
              <a:t> statement allows a variable to be tested for equality against a list of values or case.</a:t>
            </a:r>
          </a:p>
          <a:p>
            <a:pPr lvl="1"/>
            <a:r>
              <a:rPr lang="en-US" sz="1800" dirty="0"/>
              <a:t>The switch/case expressions must have an integral or enumerated type.</a:t>
            </a:r>
          </a:p>
          <a:p>
            <a:pPr lvl="1"/>
            <a:r>
              <a:rPr lang="en-US" sz="1800" dirty="0"/>
              <a:t>Statements following a case will execute until a break statement (or end of switch.)</a:t>
            </a:r>
          </a:p>
          <a:p>
            <a:pPr lvl="1"/>
            <a:r>
              <a:rPr lang="en-US" sz="1800" dirty="0"/>
              <a:t>An optional default case usually appears at the end of the switch.</a:t>
            </a:r>
            <a:endParaRPr lang="en-US" dirty="0"/>
          </a:p>
          <a:p>
            <a:endParaRPr lang="en-US" dirty="0"/>
          </a:p>
        </p:txBody>
      </p:sp>
    </p:spTree>
    <p:extLst>
      <p:ext uri="{BB962C8B-B14F-4D97-AF65-F5344CB8AC3E}">
        <p14:creationId xmlns:p14="http://schemas.microsoft.com/office/powerpoint/2010/main" val="212068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Expressions</a:t>
            </a:r>
          </a:p>
        </p:txBody>
      </p:sp>
      <p:sp>
        <p:nvSpPr>
          <p:cNvPr id="8" name="Footer Placeholder 7"/>
          <p:cNvSpPr>
            <a:spLocks noGrp="1"/>
          </p:cNvSpPr>
          <p:nvPr>
            <p:ph type="ftr" sz="quarter" idx="11"/>
          </p:nvPr>
        </p:nvSpPr>
        <p:spPr/>
        <p:txBody>
          <a:bodyPr/>
          <a:lstStyle/>
          <a:p>
            <a:pPr>
              <a:defRPr/>
            </a:pPr>
            <a:r>
              <a:rPr lang="en-US"/>
              <a:t>C++ Primer (03)</a:t>
            </a:r>
            <a:endParaRPr lang="en-US" dirty="0"/>
          </a:p>
        </p:txBody>
      </p:sp>
      <p:sp>
        <p:nvSpPr>
          <p:cNvPr id="9" name="Slide Number Placeholder 8"/>
          <p:cNvSpPr>
            <a:spLocks noGrp="1"/>
          </p:cNvSpPr>
          <p:nvPr>
            <p:ph type="sldNum" sz="quarter" idx="12"/>
          </p:nvPr>
        </p:nvSpPr>
        <p:spPr/>
        <p:txBody>
          <a:bodyPr/>
          <a:lstStyle/>
          <a:p>
            <a:pPr>
              <a:defRPr/>
            </a:pPr>
            <a:fld id="{F59D9B86-AB8B-404F-8D86-C97B35C4C67E}" type="slidenum">
              <a:rPr lang="en-US" smtClean="0"/>
              <a:pPr>
                <a:defRPr/>
              </a:pPr>
              <a:t>17</a:t>
            </a:fld>
            <a:endParaRPr lang="en-US" dirty="0"/>
          </a:p>
        </p:txBody>
      </p:sp>
      <p:sp>
        <p:nvSpPr>
          <p:cNvPr id="7" name="Rectangle 3">
            <a:extLst>
              <a:ext uri="{FF2B5EF4-FFF2-40B4-BE49-F238E27FC236}">
                <a16:creationId xmlns:a16="http://schemas.microsoft.com/office/drawing/2014/main" id="{9ACE7786-11BE-460A-B620-DA2DDBD84333}"/>
              </a:ext>
            </a:extLst>
          </p:cNvPr>
          <p:cNvSpPr txBox="1">
            <a:spLocks noChangeArrowheads="1"/>
          </p:cNvSpPr>
          <p:nvPr/>
        </p:nvSpPr>
        <p:spPr>
          <a:xfrm>
            <a:off x="555171" y="1277644"/>
            <a:ext cx="8989707" cy="1402719"/>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a:t>Conditional expression (C++ multiplexor operation)</a:t>
            </a:r>
          </a:p>
          <a:p>
            <a:pPr lvl="1"/>
            <a:r>
              <a:rPr lang="en-US" dirty="0"/>
              <a:t>Format:</a:t>
            </a:r>
          </a:p>
          <a:p>
            <a:pPr marL="366713" lvl="1" indent="0">
              <a:spcBef>
                <a:spcPts val="1200"/>
              </a:spcBef>
              <a:buNone/>
            </a:pPr>
            <a:r>
              <a:rPr lang="en-US" b="1" dirty="0">
                <a:latin typeface="Consolas" panose="020B0609020204030204" pitchFamily="49" charset="0"/>
              </a:rPr>
              <a:t>	&lt;</a:t>
            </a:r>
            <a:r>
              <a:rPr lang="en-US" b="1" dirty="0" err="1">
                <a:latin typeface="Consolas" panose="020B0609020204030204" pitchFamily="49" charset="0"/>
              </a:rPr>
              <a:t>boolean</a:t>
            </a:r>
            <a:r>
              <a:rPr lang="en-US" b="1" dirty="0">
                <a:latin typeface="Consolas" panose="020B0609020204030204" pitchFamily="49" charset="0"/>
              </a:rPr>
              <a:t>&gt; ? &lt;true expression&gt; : &lt;false expression&gt;</a:t>
            </a:r>
          </a:p>
        </p:txBody>
      </p:sp>
      <p:sp>
        <p:nvSpPr>
          <p:cNvPr id="10" name="Text Box 4">
            <a:extLst>
              <a:ext uri="{FF2B5EF4-FFF2-40B4-BE49-F238E27FC236}">
                <a16:creationId xmlns:a16="http://schemas.microsoft.com/office/drawing/2014/main" id="{E5378487-410B-4D83-87CB-F0736F309CE0}"/>
              </a:ext>
            </a:extLst>
          </p:cNvPr>
          <p:cNvSpPr txBox="1">
            <a:spLocks noChangeArrowheads="1"/>
          </p:cNvSpPr>
          <p:nvPr/>
        </p:nvSpPr>
        <p:spPr bwMode="auto">
          <a:xfrm>
            <a:off x="914398" y="5082375"/>
            <a:ext cx="96080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a-DK" dirty="0">
                <a:solidFill>
                  <a:srgbClr val="0000FF"/>
                </a:solidFill>
                <a:latin typeface="Consolas" panose="020B0609020204030204" pitchFamily="49" charset="0"/>
              </a:rPr>
              <a:t>for</a:t>
            </a:r>
            <a:r>
              <a:rPr lang="da-DK" dirty="0">
                <a:solidFill>
                  <a:srgbClr val="000000"/>
                </a:solidFill>
                <a:latin typeface="Consolas" panose="020B0609020204030204" pitchFamily="49" charset="0"/>
              </a:rPr>
              <a:t> (</a:t>
            </a:r>
            <a:r>
              <a:rPr lang="da-DK" dirty="0">
                <a:solidFill>
                  <a:srgbClr val="0000FF"/>
                </a:solidFill>
                <a:latin typeface="Consolas" panose="020B0609020204030204" pitchFamily="49" charset="0"/>
              </a:rPr>
              <a:t>int</a:t>
            </a:r>
            <a:r>
              <a:rPr lang="da-DK" dirty="0">
                <a:solidFill>
                  <a:srgbClr val="000000"/>
                </a:solidFill>
                <a:latin typeface="Consolas" panose="020B0609020204030204" pitchFamily="49" charset="0"/>
              </a:rPr>
              <a:t> dogs = 0; dogs &lt; 3; ++dogs)</a:t>
            </a:r>
          </a:p>
          <a:p>
            <a:r>
              <a:rPr lang="da-DK" dirty="0">
                <a:solidFill>
                  <a:srgbClr val="000000"/>
                </a:solidFill>
                <a:latin typeface="Consolas" panose="020B0609020204030204" pitchFamily="49" charset="0"/>
              </a:rPr>
              <a:t>  cout </a:t>
            </a:r>
            <a:r>
              <a:rPr lang="da-DK" dirty="0">
                <a:solidFill>
                  <a:srgbClr val="008080"/>
                </a:solidFill>
                <a:latin typeface="Consolas" panose="020B0609020204030204" pitchFamily="49" charset="0"/>
              </a:rPr>
              <a:t>&lt;&lt;</a:t>
            </a:r>
            <a:r>
              <a:rPr lang="da-DK" dirty="0">
                <a:solidFill>
                  <a:srgbClr val="000000"/>
                </a:solidFill>
                <a:latin typeface="Consolas" panose="020B0609020204030204" pitchFamily="49" charset="0"/>
              </a:rPr>
              <a:t> endl </a:t>
            </a:r>
            <a:r>
              <a:rPr lang="da-DK" dirty="0">
                <a:solidFill>
                  <a:srgbClr val="008080"/>
                </a:solidFill>
                <a:latin typeface="Consolas" panose="020B0609020204030204" pitchFamily="49" charset="0"/>
              </a:rPr>
              <a:t>&lt;&lt;</a:t>
            </a:r>
            <a:r>
              <a:rPr lang="da-DK" dirty="0">
                <a:solidFill>
                  <a:srgbClr val="000000"/>
                </a:solidFill>
                <a:latin typeface="Consolas" panose="020B0609020204030204" pitchFamily="49" charset="0"/>
              </a:rPr>
              <a:t> </a:t>
            </a:r>
            <a:r>
              <a:rPr lang="da-DK" dirty="0">
                <a:solidFill>
                  <a:srgbClr val="A31515"/>
                </a:solidFill>
                <a:latin typeface="Consolas" panose="020B0609020204030204" pitchFamily="49" charset="0"/>
              </a:rPr>
              <a:t>"I have "</a:t>
            </a:r>
            <a:r>
              <a:rPr lang="da-DK" dirty="0">
                <a:solidFill>
                  <a:srgbClr val="000000"/>
                </a:solidFill>
                <a:latin typeface="Consolas" panose="020B0609020204030204" pitchFamily="49" charset="0"/>
              </a:rPr>
              <a:t> </a:t>
            </a:r>
            <a:r>
              <a:rPr lang="da-DK" dirty="0">
                <a:solidFill>
                  <a:srgbClr val="008080"/>
                </a:solidFill>
                <a:latin typeface="Consolas" panose="020B0609020204030204" pitchFamily="49" charset="0"/>
              </a:rPr>
              <a:t>&lt;&lt;</a:t>
            </a:r>
            <a:r>
              <a:rPr lang="da-DK" dirty="0">
                <a:solidFill>
                  <a:srgbClr val="000000"/>
                </a:solidFill>
                <a:latin typeface="Consolas" panose="020B0609020204030204" pitchFamily="49" charset="0"/>
              </a:rPr>
              <a:t> dogs </a:t>
            </a:r>
            <a:r>
              <a:rPr lang="da-DK" dirty="0">
                <a:solidFill>
                  <a:srgbClr val="008080"/>
                </a:solidFill>
                <a:latin typeface="Consolas" panose="020B0609020204030204" pitchFamily="49" charset="0"/>
              </a:rPr>
              <a:t>&lt;&lt;</a:t>
            </a:r>
            <a:r>
              <a:rPr lang="da-DK" dirty="0">
                <a:solidFill>
                  <a:srgbClr val="000000"/>
                </a:solidFill>
                <a:latin typeface="Consolas" panose="020B0609020204030204" pitchFamily="49" charset="0"/>
              </a:rPr>
              <a:t> </a:t>
            </a:r>
            <a:r>
              <a:rPr lang="da-DK" dirty="0">
                <a:solidFill>
                  <a:srgbClr val="A31515"/>
                </a:solidFill>
                <a:latin typeface="Consolas" panose="020B0609020204030204" pitchFamily="49" charset="0"/>
              </a:rPr>
              <a:t>" dog"</a:t>
            </a:r>
            <a:r>
              <a:rPr lang="da-DK" dirty="0">
                <a:solidFill>
                  <a:srgbClr val="000000"/>
                </a:solidFill>
                <a:latin typeface="Consolas" panose="020B0609020204030204" pitchFamily="49" charset="0"/>
              </a:rPr>
              <a:t> </a:t>
            </a:r>
            <a:r>
              <a:rPr lang="da-DK" dirty="0">
                <a:solidFill>
                  <a:srgbClr val="008080"/>
                </a:solidFill>
                <a:latin typeface="Consolas" panose="020B0609020204030204" pitchFamily="49" charset="0"/>
              </a:rPr>
              <a:t>&lt;&lt;</a:t>
            </a:r>
            <a:r>
              <a:rPr lang="da-DK" dirty="0">
                <a:solidFill>
                  <a:srgbClr val="000000"/>
                </a:solidFill>
                <a:latin typeface="Consolas" panose="020B0609020204030204" pitchFamily="49" charset="0"/>
              </a:rPr>
              <a:t> ((dogs == 1) ? </a:t>
            </a:r>
            <a:r>
              <a:rPr lang="da-DK" dirty="0">
                <a:solidFill>
                  <a:srgbClr val="A31515"/>
                </a:solidFill>
                <a:latin typeface="Consolas" panose="020B0609020204030204" pitchFamily="49" charset="0"/>
              </a:rPr>
              <a:t>""</a:t>
            </a:r>
            <a:r>
              <a:rPr lang="da-DK" dirty="0">
                <a:solidFill>
                  <a:srgbClr val="000000"/>
                </a:solidFill>
                <a:latin typeface="Consolas" panose="020B0609020204030204" pitchFamily="49" charset="0"/>
              </a:rPr>
              <a:t> : </a:t>
            </a:r>
            <a:r>
              <a:rPr lang="da-DK" dirty="0">
                <a:solidFill>
                  <a:srgbClr val="A31515"/>
                </a:solidFill>
                <a:latin typeface="Consolas" panose="020B0609020204030204" pitchFamily="49" charset="0"/>
              </a:rPr>
              <a:t>"s"</a:t>
            </a:r>
            <a:r>
              <a:rPr lang="da-DK" dirty="0">
                <a:solidFill>
                  <a:srgbClr val="000000"/>
                </a:solidFill>
                <a:latin typeface="Consolas" panose="020B0609020204030204" pitchFamily="49" charset="0"/>
              </a:rPr>
              <a:t>);</a:t>
            </a:r>
          </a:p>
        </p:txBody>
      </p:sp>
      <p:sp>
        <p:nvSpPr>
          <p:cNvPr id="11" name="Rectangle 3">
            <a:extLst>
              <a:ext uri="{FF2B5EF4-FFF2-40B4-BE49-F238E27FC236}">
                <a16:creationId xmlns:a16="http://schemas.microsoft.com/office/drawing/2014/main" id="{1DD67A9E-EA8E-4D29-9128-4EB439F684CF}"/>
              </a:ext>
            </a:extLst>
          </p:cNvPr>
          <p:cNvSpPr txBox="1">
            <a:spLocks noChangeArrowheads="1"/>
          </p:cNvSpPr>
          <p:nvPr/>
        </p:nvSpPr>
        <p:spPr bwMode="auto">
          <a:xfrm>
            <a:off x="453797" y="4052230"/>
            <a:ext cx="10065205" cy="39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16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lvl="1">
              <a:buFont typeface="Wingdings" pitchFamily="2" charset="2"/>
              <a:buNone/>
            </a:pPr>
            <a:r>
              <a:rPr lang="en-US" kern="0" dirty="0"/>
              <a:t>	This expression returns the value of y if x != 0, otherwise it returns the value of z.</a:t>
            </a:r>
          </a:p>
        </p:txBody>
      </p:sp>
      <p:sp>
        <p:nvSpPr>
          <p:cNvPr id="13" name="Text Box 4">
            <a:extLst>
              <a:ext uri="{FF2B5EF4-FFF2-40B4-BE49-F238E27FC236}">
                <a16:creationId xmlns:a16="http://schemas.microsoft.com/office/drawing/2014/main" id="{8F9ECAB4-77AF-4B6A-AA20-F9407A9408B9}"/>
              </a:ext>
            </a:extLst>
          </p:cNvPr>
          <p:cNvSpPr txBox="1">
            <a:spLocks noChangeArrowheads="1"/>
          </p:cNvSpPr>
          <p:nvPr/>
        </p:nvSpPr>
        <p:spPr bwMode="auto">
          <a:xfrm>
            <a:off x="2958567" y="3073235"/>
            <a:ext cx="1871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Tx/>
              <a:buSzTx/>
              <a:buFontTx/>
              <a:buNone/>
            </a:pPr>
            <a:r>
              <a:rPr lang="en-US" sz="2000" b="1" dirty="0">
                <a:solidFill>
                  <a:srgbClr val="000000"/>
                </a:solidFill>
                <a:latin typeface="Courier New" pitchFamily="49" charset="0"/>
              </a:rPr>
              <a:t>x ? y : z</a:t>
            </a:r>
          </a:p>
        </p:txBody>
      </p:sp>
      <p:grpSp>
        <p:nvGrpSpPr>
          <p:cNvPr id="4" name="Group 3">
            <a:extLst>
              <a:ext uri="{FF2B5EF4-FFF2-40B4-BE49-F238E27FC236}">
                <a16:creationId xmlns:a16="http://schemas.microsoft.com/office/drawing/2014/main" id="{6E3CDE9D-ADD6-413F-B221-7001AF9D567B}"/>
              </a:ext>
            </a:extLst>
          </p:cNvPr>
          <p:cNvGrpSpPr/>
          <p:nvPr/>
        </p:nvGrpSpPr>
        <p:grpSpPr>
          <a:xfrm>
            <a:off x="4830230" y="2591100"/>
            <a:ext cx="3184003" cy="1293813"/>
            <a:chOff x="4830230" y="2591100"/>
            <a:chExt cx="3184003" cy="1293813"/>
          </a:xfrm>
        </p:grpSpPr>
        <p:grpSp>
          <p:nvGrpSpPr>
            <p:cNvPr id="14" name="Group 24">
              <a:extLst>
                <a:ext uri="{FF2B5EF4-FFF2-40B4-BE49-F238E27FC236}">
                  <a16:creationId xmlns:a16="http://schemas.microsoft.com/office/drawing/2014/main" id="{88EC94C2-ED77-4D4B-96B1-841076F985FE}"/>
                </a:ext>
              </a:extLst>
            </p:cNvPr>
            <p:cNvGrpSpPr>
              <a:grpSpLocks/>
            </p:cNvGrpSpPr>
            <p:nvPr/>
          </p:nvGrpSpPr>
          <p:grpSpPr bwMode="auto">
            <a:xfrm>
              <a:off x="6571195" y="2591100"/>
              <a:ext cx="1443038" cy="1293813"/>
              <a:chOff x="4245" y="2330"/>
              <a:chExt cx="909" cy="815"/>
            </a:xfrm>
          </p:grpSpPr>
          <p:sp>
            <p:nvSpPr>
              <p:cNvPr id="16" name="AutoShape 22">
                <a:extLst>
                  <a:ext uri="{FF2B5EF4-FFF2-40B4-BE49-F238E27FC236}">
                    <a16:creationId xmlns:a16="http://schemas.microsoft.com/office/drawing/2014/main" id="{E2F1BD83-F5A8-4670-A88E-E6AC6D420163}"/>
                  </a:ext>
                </a:extLst>
              </p:cNvPr>
              <p:cNvSpPr>
                <a:spLocks noChangeArrowheads="1"/>
              </p:cNvSpPr>
              <p:nvPr/>
            </p:nvSpPr>
            <p:spPr bwMode="auto">
              <a:xfrm>
                <a:off x="4245" y="2617"/>
                <a:ext cx="739" cy="2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en-US" sz="2400">
                  <a:solidFill>
                    <a:srgbClr val="000000"/>
                  </a:solidFill>
                  <a:latin typeface="Tahoma" pitchFamily="34" charset="0"/>
                </a:endParaRPr>
              </a:p>
            </p:txBody>
          </p:sp>
          <p:sp>
            <p:nvSpPr>
              <p:cNvPr id="17" name="Line 9">
                <a:extLst>
                  <a:ext uri="{FF2B5EF4-FFF2-40B4-BE49-F238E27FC236}">
                    <a16:creationId xmlns:a16="http://schemas.microsoft.com/office/drawing/2014/main" id="{602B3AB6-7781-410D-A25E-43AB30B733FA}"/>
                  </a:ext>
                </a:extLst>
              </p:cNvPr>
              <p:cNvSpPr>
                <a:spLocks noChangeShapeType="1"/>
              </p:cNvSpPr>
              <p:nvPr/>
            </p:nvSpPr>
            <p:spPr bwMode="auto">
              <a:xfrm>
                <a:off x="4416" y="2507"/>
                <a:ext cx="0" cy="11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en-US" sz="2400">
                  <a:solidFill>
                    <a:srgbClr val="000000"/>
                  </a:solidFill>
                  <a:latin typeface="Tahoma" pitchFamily="34" charset="0"/>
                </a:endParaRPr>
              </a:p>
            </p:txBody>
          </p:sp>
          <p:sp>
            <p:nvSpPr>
              <p:cNvPr id="18" name="Line 11">
                <a:extLst>
                  <a:ext uri="{FF2B5EF4-FFF2-40B4-BE49-F238E27FC236}">
                    <a16:creationId xmlns:a16="http://schemas.microsoft.com/office/drawing/2014/main" id="{3330789F-A8D4-46FC-B202-F9717F079283}"/>
                  </a:ext>
                </a:extLst>
              </p:cNvPr>
              <p:cNvSpPr>
                <a:spLocks noChangeShapeType="1"/>
              </p:cNvSpPr>
              <p:nvPr/>
            </p:nvSpPr>
            <p:spPr bwMode="auto">
              <a:xfrm flipH="1">
                <a:off x="4878" y="2764"/>
                <a:ext cx="173" cy="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en-US" sz="2400">
                  <a:solidFill>
                    <a:srgbClr val="000000"/>
                  </a:solidFill>
                  <a:latin typeface="Tahoma" pitchFamily="34" charset="0"/>
                </a:endParaRPr>
              </a:p>
            </p:txBody>
          </p:sp>
          <p:sp>
            <p:nvSpPr>
              <p:cNvPr id="19" name="Text Box 12">
                <a:extLst>
                  <a:ext uri="{FF2B5EF4-FFF2-40B4-BE49-F238E27FC236}">
                    <a16:creationId xmlns:a16="http://schemas.microsoft.com/office/drawing/2014/main" id="{8B93013F-2E2A-4B9F-8DB0-0ECD77D013E9}"/>
                  </a:ext>
                </a:extLst>
              </p:cNvPr>
              <p:cNvSpPr txBox="1">
                <a:spLocks noChangeArrowheads="1"/>
              </p:cNvSpPr>
              <p:nvPr/>
            </p:nvSpPr>
            <p:spPr bwMode="auto">
              <a:xfrm>
                <a:off x="5083" y="2671"/>
                <a:ext cx="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0"/>
                  </a:spcBef>
                  <a:buClrTx/>
                  <a:buSzTx/>
                  <a:buFontTx/>
                  <a:buNone/>
                </a:pPr>
                <a:r>
                  <a:rPr lang="en-US" sz="1600" b="1">
                    <a:solidFill>
                      <a:srgbClr val="000000"/>
                    </a:solidFill>
                  </a:rPr>
                  <a:t>x</a:t>
                </a:r>
              </a:p>
            </p:txBody>
          </p:sp>
          <p:sp>
            <p:nvSpPr>
              <p:cNvPr id="20" name="Text Box 13">
                <a:extLst>
                  <a:ext uri="{FF2B5EF4-FFF2-40B4-BE49-F238E27FC236}">
                    <a16:creationId xmlns:a16="http://schemas.microsoft.com/office/drawing/2014/main" id="{9E3CACBE-B876-4990-AFAE-66EB143B80FF}"/>
                  </a:ext>
                </a:extLst>
              </p:cNvPr>
              <p:cNvSpPr txBox="1">
                <a:spLocks noChangeArrowheads="1"/>
              </p:cNvSpPr>
              <p:nvPr/>
            </p:nvSpPr>
            <p:spPr bwMode="auto">
              <a:xfrm>
                <a:off x="4377" y="2330"/>
                <a:ext cx="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0"/>
                  </a:spcBef>
                  <a:buClrTx/>
                  <a:buSzTx/>
                  <a:buFontTx/>
                  <a:buNone/>
                </a:pPr>
                <a:r>
                  <a:rPr lang="en-US" sz="1600" b="1">
                    <a:solidFill>
                      <a:srgbClr val="000000"/>
                    </a:solidFill>
                  </a:rPr>
                  <a:t>y</a:t>
                </a:r>
              </a:p>
            </p:txBody>
          </p:sp>
          <p:sp>
            <p:nvSpPr>
              <p:cNvPr id="21" name="Text Box 14">
                <a:extLst>
                  <a:ext uri="{FF2B5EF4-FFF2-40B4-BE49-F238E27FC236}">
                    <a16:creationId xmlns:a16="http://schemas.microsoft.com/office/drawing/2014/main" id="{74106027-48B5-492D-B83B-F595AC95A19D}"/>
                  </a:ext>
                </a:extLst>
              </p:cNvPr>
              <p:cNvSpPr txBox="1">
                <a:spLocks noChangeArrowheads="1"/>
              </p:cNvSpPr>
              <p:nvPr/>
            </p:nvSpPr>
            <p:spPr bwMode="auto">
              <a:xfrm>
                <a:off x="4777" y="2330"/>
                <a:ext cx="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0"/>
                  </a:spcBef>
                  <a:buClrTx/>
                  <a:buSzTx/>
                  <a:buFontTx/>
                  <a:buNone/>
                </a:pPr>
                <a:r>
                  <a:rPr lang="en-US" sz="1600" b="1">
                    <a:solidFill>
                      <a:srgbClr val="000000"/>
                    </a:solidFill>
                  </a:rPr>
                  <a:t>z</a:t>
                </a:r>
              </a:p>
            </p:txBody>
          </p:sp>
          <p:sp>
            <p:nvSpPr>
              <p:cNvPr id="22" name="Text Box 16">
                <a:extLst>
                  <a:ext uri="{FF2B5EF4-FFF2-40B4-BE49-F238E27FC236}">
                    <a16:creationId xmlns:a16="http://schemas.microsoft.com/office/drawing/2014/main" id="{4FB47165-BDE6-4440-9AD5-14A9F3638DF8}"/>
                  </a:ext>
                </a:extLst>
              </p:cNvPr>
              <p:cNvSpPr txBox="1">
                <a:spLocks noChangeArrowheads="1"/>
              </p:cNvSpPr>
              <p:nvPr/>
            </p:nvSpPr>
            <p:spPr bwMode="auto">
              <a:xfrm>
                <a:off x="4393" y="2628"/>
                <a:ext cx="6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0"/>
                  </a:spcBef>
                  <a:buClrTx/>
                  <a:buSzTx/>
                  <a:buFontTx/>
                  <a:buNone/>
                </a:pPr>
                <a:r>
                  <a:rPr lang="en-US" sz="1400" b="1" dirty="0">
                    <a:solidFill>
                      <a:srgbClr val="000000"/>
                    </a:solidFill>
                  </a:rPr>
                  <a:t>0</a:t>
                </a:r>
              </a:p>
            </p:txBody>
          </p:sp>
          <p:sp>
            <p:nvSpPr>
              <p:cNvPr id="23" name="Rectangle 17">
                <a:extLst>
                  <a:ext uri="{FF2B5EF4-FFF2-40B4-BE49-F238E27FC236}">
                    <a16:creationId xmlns:a16="http://schemas.microsoft.com/office/drawing/2014/main" id="{DECD0297-C242-4456-A2E2-F276CFD08A01}"/>
                  </a:ext>
                </a:extLst>
              </p:cNvPr>
              <p:cNvSpPr>
                <a:spLocks noChangeArrowheads="1"/>
              </p:cNvSpPr>
              <p:nvPr/>
            </p:nvSpPr>
            <p:spPr bwMode="auto">
              <a:xfrm>
                <a:off x="4391" y="2991"/>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50000"/>
                  </a:spcBef>
                  <a:buClrTx/>
                  <a:buSzTx/>
                  <a:buFontTx/>
                  <a:buNone/>
                </a:pPr>
                <a:r>
                  <a:rPr lang="en-US" sz="1600" b="1">
                    <a:solidFill>
                      <a:srgbClr val="000000"/>
                    </a:solidFill>
                  </a:rPr>
                  <a:t>x ? y : z</a:t>
                </a:r>
              </a:p>
            </p:txBody>
          </p:sp>
          <p:sp>
            <p:nvSpPr>
              <p:cNvPr id="24" name="Line 20">
                <a:extLst>
                  <a:ext uri="{FF2B5EF4-FFF2-40B4-BE49-F238E27FC236}">
                    <a16:creationId xmlns:a16="http://schemas.microsoft.com/office/drawing/2014/main" id="{517F9F2E-E697-4BBC-BB8A-D173ED093673}"/>
                  </a:ext>
                </a:extLst>
              </p:cNvPr>
              <p:cNvSpPr>
                <a:spLocks noChangeShapeType="1"/>
              </p:cNvSpPr>
              <p:nvPr/>
            </p:nvSpPr>
            <p:spPr bwMode="auto">
              <a:xfrm>
                <a:off x="4808" y="2507"/>
                <a:ext cx="0" cy="11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en-US" sz="2400">
                  <a:solidFill>
                    <a:srgbClr val="000000"/>
                  </a:solidFill>
                  <a:latin typeface="Tahoma" pitchFamily="34" charset="0"/>
                </a:endParaRPr>
              </a:p>
            </p:txBody>
          </p:sp>
          <p:sp>
            <p:nvSpPr>
              <p:cNvPr id="25" name="Line 21">
                <a:extLst>
                  <a:ext uri="{FF2B5EF4-FFF2-40B4-BE49-F238E27FC236}">
                    <a16:creationId xmlns:a16="http://schemas.microsoft.com/office/drawing/2014/main" id="{609B0790-3CD4-402D-A71A-850762EA644F}"/>
                  </a:ext>
                </a:extLst>
              </p:cNvPr>
              <p:cNvSpPr>
                <a:spLocks noChangeShapeType="1"/>
              </p:cNvSpPr>
              <p:nvPr/>
            </p:nvSpPr>
            <p:spPr bwMode="auto">
              <a:xfrm>
                <a:off x="4619" y="2869"/>
                <a:ext cx="0" cy="11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en-US" sz="2400">
                  <a:solidFill>
                    <a:srgbClr val="000000"/>
                  </a:solidFill>
                  <a:latin typeface="Tahoma" pitchFamily="34" charset="0"/>
                </a:endParaRPr>
              </a:p>
            </p:txBody>
          </p:sp>
          <p:sp>
            <p:nvSpPr>
              <p:cNvPr id="26" name="Text Box 23">
                <a:extLst>
                  <a:ext uri="{FF2B5EF4-FFF2-40B4-BE49-F238E27FC236}">
                    <a16:creationId xmlns:a16="http://schemas.microsoft.com/office/drawing/2014/main" id="{56EB2089-3BC1-42C5-B6B1-9BDC96898FC0}"/>
                  </a:ext>
                </a:extLst>
              </p:cNvPr>
              <p:cNvSpPr txBox="1">
                <a:spLocks noChangeArrowheads="1"/>
              </p:cNvSpPr>
              <p:nvPr/>
            </p:nvSpPr>
            <p:spPr bwMode="auto">
              <a:xfrm>
                <a:off x="4779" y="2628"/>
                <a:ext cx="6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spcBef>
                    <a:spcPct val="0"/>
                  </a:spcBef>
                  <a:buClrTx/>
                  <a:buSzTx/>
                  <a:buFontTx/>
                  <a:buNone/>
                </a:pPr>
                <a:r>
                  <a:rPr lang="en-US" sz="1400" b="1">
                    <a:solidFill>
                      <a:srgbClr val="000000"/>
                    </a:solidFill>
                  </a:rPr>
                  <a:t>1</a:t>
                </a:r>
              </a:p>
            </p:txBody>
          </p:sp>
        </p:grpSp>
        <p:sp>
          <p:nvSpPr>
            <p:cNvPr id="15" name="Right Arrow 22">
              <a:extLst>
                <a:ext uri="{FF2B5EF4-FFF2-40B4-BE49-F238E27FC236}">
                  <a16:creationId xmlns:a16="http://schemas.microsoft.com/office/drawing/2014/main" id="{51E2DCD6-993C-4CAF-8E54-5A13292037C2}"/>
                </a:ext>
              </a:extLst>
            </p:cNvPr>
            <p:cNvSpPr/>
            <p:nvPr/>
          </p:nvSpPr>
          <p:spPr bwMode="auto">
            <a:xfrm>
              <a:off x="4830230" y="3064175"/>
              <a:ext cx="1177384" cy="443753"/>
            </a:xfrm>
            <a:prstGeom prst="right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grpSp>
      <p:sp>
        <p:nvSpPr>
          <p:cNvPr id="28" name="Rectangle 3">
            <a:extLst>
              <a:ext uri="{FF2B5EF4-FFF2-40B4-BE49-F238E27FC236}">
                <a16:creationId xmlns:a16="http://schemas.microsoft.com/office/drawing/2014/main" id="{300AAEC6-7D49-4A30-83A4-DEC9F464934D}"/>
              </a:ext>
            </a:extLst>
          </p:cNvPr>
          <p:cNvSpPr txBox="1">
            <a:spLocks noChangeArrowheads="1"/>
          </p:cNvSpPr>
          <p:nvPr/>
        </p:nvSpPr>
        <p:spPr>
          <a:xfrm>
            <a:off x="555170" y="4608673"/>
            <a:ext cx="8989707" cy="425975"/>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a:t>Examples</a:t>
            </a:r>
            <a:endParaRPr lang="en-US" dirty="0"/>
          </a:p>
        </p:txBody>
      </p:sp>
      <p:sp>
        <p:nvSpPr>
          <p:cNvPr id="29" name="Text Box 4">
            <a:extLst>
              <a:ext uri="{FF2B5EF4-FFF2-40B4-BE49-F238E27FC236}">
                <a16:creationId xmlns:a16="http://schemas.microsoft.com/office/drawing/2014/main" id="{57589937-C073-4081-9EDD-684ADE427948}"/>
              </a:ext>
            </a:extLst>
          </p:cNvPr>
          <p:cNvSpPr txBox="1">
            <a:spLocks noChangeArrowheads="1"/>
          </p:cNvSpPr>
          <p:nvPr/>
        </p:nvSpPr>
        <p:spPr bwMode="auto">
          <a:xfrm>
            <a:off x="914398" y="6180781"/>
            <a:ext cx="92491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2B91AF"/>
                </a:solidFill>
                <a:latin typeface="Consolas" panose="020B0609020204030204" pitchFamily="49" charset="0"/>
              </a:rPr>
              <a:t>ostream</a:t>
            </a:r>
            <a:r>
              <a:rPr lang="en-US" b="1" dirty="0">
                <a:solidFill>
                  <a:srgbClr val="000000"/>
                </a:solidFill>
                <a:latin typeface="Consolas" panose="020B0609020204030204" pitchFamily="49" charset="0"/>
              </a:rPr>
              <a:t>&amp; out = (</a:t>
            </a:r>
            <a:r>
              <a:rPr lang="en-US" b="1" dirty="0">
                <a:solidFill>
                  <a:srgbClr val="808080"/>
                </a:solidFill>
                <a:latin typeface="Consolas" panose="020B0609020204030204" pitchFamily="49" charset="0"/>
              </a:rPr>
              <a:t>argc</a:t>
            </a:r>
            <a:r>
              <a:rPr lang="en-US" b="1" dirty="0">
                <a:solidFill>
                  <a:srgbClr val="000000"/>
                </a:solidFill>
                <a:latin typeface="Consolas" panose="020B0609020204030204" pitchFamily="49" charset="0"/>
              </a:rPr>
              <a:t> &gt; 2) ? *(</a:t>
            </a:r>
            <a:r>
              <a:rPr lang="en-US" b="1" dirty="0">
                <a:solidFill>
                  <a:srgbClr val="0000FF"/>
                </a:solidFill>
                <a:latin typeface="Consolas" panose="020B0609020204030204" pitchFamily="49" charset="0"/>
              </a:rPr>
              <a:t>new</a:t>
            </a:r>
            <a:r>
              <a:rPr lang="en-US" b="1" dirty="0">
                <a:solidFill>
                  <a:srgbClr val="000000"/>
                </a:solidFill>
                <a:latin typeface="Consolas" panose="020B0609020204030204" pitchFamily="49" charset="0"/>
              </a:rPr>
              <a:t> </a:t>
            </a:r>
            <a:r>
              <a:rPr lang="en-US" b="1" dirty="0">
                <a:solidFill>
                  <a:srgbClr val="2B91AF"/>
                </a:solidFill>
                <a:latin typeface="Consolas" panose="020B0609020204030204" pitchFamily="49" charset="0"/>
              </a:rPr>
              <a:t>ofstream</a:t>
            </a:r>
            <a:r>
              <a:rPr lang="en-US" b="1" dirty="0">
                <a:solidFill>
                  <a:srgbClr val="000000"/>
                </a:solidFill>
                <a:latin typeface="Consolas" panose="020B0609020204030204" pitchFamily="49" charset="0"/>
              </a:rPr>
              <a:t>(</a:t>
            </a:r>
            <a:r>
              <a:rPr lang="en-US" b="1" dirty="0">
                <a:solidFill>
                  <a:srgbClr val="808080"/>
                </a:solidFill>
                <a:latin typeface="Consolas" panose="020B0609020204030204" pitchFamily="49" charset="0"/>
              </a:rPr>
              <a:t>argv</a:t>
            </a:r>
            <a:r>
              <a:rPr lang="en-US" b="1" dirty="0">
                <a:solidFill>
                  <a:srgbClr val="000000"/>
                </a:solidFill>
                <a:latin typeface="Consolas" panose="020B0609020204030204" pitchFamily="49" charset="0"/>
              </a:rPr>
              <a:t>[2])) : cout;</a:t>
            </a:r>
          </a:p>
        </p:txBody>
      </p:sp>
      <p:pic>
        <p:nvPicPr>
          <p:cNvPr id="5" name="Picture 4">
            <a:extLst>
              <a:ext uri="{FF2B5EF4-FFF2-40B4-BE49-F238E27FC236}">
                <a16:creationId xmlns:a16="http://schemas.microsoft.com/office/drawing/2014/main" id="{1F0212DF-7C29-482D-A213-C0997EC9BC6F}"/>
              </a:ext>
            </a:extLst>
          </p:cNvPr>
          <p:cNvPicPr>
            <a:picLocks noChangeAspect="1"/>
          </p:cNvPicPr>
          <p:nvPr/>
        </p:nvPicPr>
        <p:blipFill>
          <a:blip r:embed="rId2"/>
          <a:stretch>
            <a:fillRect/>
          </a:stretch>
        </p:blipFill>
        <p:spPr>
          <a:xfrm>
            <a:off x="8935670" y="5774396"/>
            <a:ext cx="1926430" cy="852866"/>
          </a:xfrm>
          <a:prstGeom prst="rect">
            <a:avLst/>
          </a:prstGeom>
        </p:spPr>
      </p:pic>
    </p:spTree>
    <p:extLst>
      <p:ext uri="{BB962C8B-B14F-4D97-AF65-F5344CB8AC3E}">
        <p14:creationId xmlns:p14="http://schemas.microsoft.com/office/powerpoint/2010/main" val="74771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wipe(left)">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28" grpId="0" build="p" autoUpdateAnimBg="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r>
              <a:rPr lang="en-US" dirty="0"/>
              <a:t>Main Function Arguments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343" y="685801"/>
            <a:ext cx="4634570" cy="3471454"/>
          </a:xfrm>
          <a:prstGeom prst="rect">
            <a:avLst/>
          </a:prstGeom>
        </p:spPr>
      </p:pic>
      <p:sp>
        <p:nvSpPr>
          <p:cNvPr id="7" name="Slide Number Placeholder 6"/>
          <p:cNvSpPr>
            <a:spLocks noGrp="1"/>
          </p:cNvSpPr>
          <p:nvPr>
            <p:ph type="sldNum" sz="quarter" idx="11"/>
          </p:nvPr>
        </p:nvSpPr>
        <p:spPr/>
        <p:txBody>
          <a:bodyPr/>
          <a:lstStyle/>
          <a:p>
            <a:pPr>
              <a:defRPr/>
            </a:pPr>
            <a:fld id="{E9717E89-1D92-4CB2-8893-FF8AE25F8B18}" type="slidenum">
              <a:rPr lang="en-US" smtClean="0"/>
              <a:pPr>
                <a:defRPr/>
              </a:pPr>
              <a:t>18</a:t>
            </a:fld>
            <a:endParaRPr lang="en-US" dirty="0"/>
          </a:p>
        </p:txBody>
      </p:sp>
    </p:spTree>
    <p:extLst>
      <p:ext uri="{BB962C8B-B14F-4D97-AF65-F5344CB8AC3E}">
        <p14:creationId xmlns:p14="http://schemas.microsoft.com/office/powerpoint/2010/main" val="2714721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486400" y="1422951"/>
            <a:ext cx="5105400" cy="1299208"/>
            <a:chOff x="3810000" y="3567598"/>
            <a:chExt cx="5105400" cy="1299208"/>
          </a:xfrm>
        </p:grpSpPr>
        <p:sp>
          <p:nvSpPr>
            <p:cNvPr id="7" name="Rounded Rectangular Callout 6"/>
            <p:cNvSpPr/>
            <p:nvPr/>
          </p:nvSpPr>
          <p:spPr>
            <a:xfrm>
              <a:off x="3810000" y="3567598"/>
              <a:ext cx="5105400" cy="1299208"/>
            </a:xfrm>
            <a:prstGeom prst="wedgeRoundRectCallout">
              <a:avLst>
                <a:gd name="adj1" fmla="val -73442"/>
                <a:gd name="adj2" fmla="val 51345"/>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48189" y="3691821"/>
              <a:ext cx="548640"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48986" y="4072821"/>
              <a:ext cx="548640"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91172" y="3714722"/>
              <a:ext cx="326341" cy="153888"/>
            </a:xfrm>
            <a:prstGeom prst="rect">
              <a:avLst/>
            </a:prstGeom>
            <a:noFill/>
          </p:spPr>
          <p:txBody>
            <a:bodyPr wrap="square" lIns="0" tIns="0" rIns="0" bIns="0" rtlCol="0">
              <a:spAutoFit/>
            </a:bodyPr>
            <a:lstStyle/>
            <a:p>
              <a:pPr algn="ctr"/>
              <a:r>
                <a:rPr lang="en-US" sz="1000" b="1" dirty="0" err="1">
                  <a:latin typeface="+mj-lt"/>
                  <a:cs typeface="Courier New" panose="02070309020205020404" pitchFamily="49" charset="0"/>
                  <a:sym typeface="Symbol"/>
                </a:rPr>
                <a:t>argc</a:t>
              </a:r>
              <a:r>
                <a:rPr lang="en-US" sz="1000" b="1" dirty="0">
                  <a:latin typeface="+mj-lt"/>
                  <a:cs typeface="Courier New" panose="02070309020205020404" pitchFamily="49" charset="0"/>
                  <a:sym typeface="Symbol"/>
                </a:rPr>
                <a:t>:</a:t>
              </a:r>
              <a:endParaRPr lang="en-US" sz="1000" b="1" dirty="0">
                <a:latin typeface="+mj-lt"/>
                <a:cs typeface="Courier New" panose="02070309020205020404" pitchFamily="49" charset="0"/>
              </a:endParaRPr>
            </a:p>
          </p:txBody>
        </p:sp>
        <p:sp>
          <p:nvSpPr>
            <p:cNvPr id="11" name="TextBox 10"/>
            <p:cNvSpPr txBox="1"/>
            <p:nvPr/>
          </p:nvSpPr>
          <p:spPr>
            <a:xfrm>
              <a:off x="3891172" y="4095971"/>
              <a:ext cx="326341" cy="153888"/>
            </a:xfrm>
            <a:prstGeom prst="rect">
              <a:avLst/>
            </a:prstGeom>
            <a:noFill/>
          </p:spPr>
          <p:txBody>
            <a:bodyPr wrap="square" lIns="0" tIns="0" rIns="0" bIns="0" rtlCol="0">
              <a:spAutoFit/>
            </a:bodyPr>
            <a:lstStyle/>
            <a:p>
              <a:pPr algn="ctr"/>
              <a:r>
                <a:rPr lang="en-US" sz="1000" b="1" dirty="0" err="1">
                  <a:latin typeface="+mj-lt"/>
                  <a:cs typeface="Courier New" panose="02070309020205020404" pitchFamily="49" charset="0"/>
                  <a:sym typeface="Symbol"/>
                </a:rPr>
                <a:t>argv</a:t>
              </a:r>
              <a:r>
                <a:rPr lang="en-US" sz="1000" b="1" dirty="0">
                  <a:latin typeface="+mj-lt"/>
                  <a:cs typeface="Courier New" panose="02070309020205020404" pitchFamily="49" charset="0"/>
                  <a:sym typeface="Symbol"/>
                </a:rPr>
                <a:t>:</a:t>
              </a:r>
              <a:endParaRPr lang="en-US" sz="1000" b="1" dirty="0">
                <a:latin typeface="+mj-lt"/>
                <a:cs typeface="Courier New" panose="02070309020205020404" pitchFamily="49" charset="0"/>
              </a:endParaRPr>
            </a:p>
          </p:txBody>
        </p:sp>
      </p:grpSp>
      <p:pic>
        <p:nvPicPr>
          <p:cNvPr id="55" name="Picture 54"/>
          <p:cNvPicPr>
            <a:picLocks noChangeAspect="1"/>
          </p:cNvPicPr>
          <p:nvPr/>
        </p:nvPicPr>
        <p:blipFill>
          <a:blip r:embed="rId2"/>
          <a:stretch>
            <a:fillRect/>
          </a:stretch>
        </p:blipFill>
        <p:spPr>
          <a:xfrm>
            <a:off x="4682522" y="4056700"/>
            <a:ext cx="6134100" cy="1457325"/>
          </a:xfrm>
          <a:prstGeom prst="rect">
            <a:avLst/>
          </a:prstGeom>
        </p:spPr>
      </p:pic>
      <p:sp>
        <p:nvSpPr>
          <p:cNvPr id="2" name="Title 1"/>
          <p:cNvSpPr>
            <a:spLocks noGrp="1"/>
          </p:cNvSpPr>
          <p:nvPr>
            <p:ph type="title"/>
          </p:nvPr>
        </p:nvSpPr>
        <p:spPr/>
        <p:txBody>
          <a:bodyPr/>
          <a:lstStyle/>
          <a:p>
            <a:r>
              <a:rPr lang="en-US" dirty="0" err="1"/>
              <a:t>Argc</a:t>
            </a:r>
            <a:r>
              <a:rPr lang="en-US" dirty="0"/>
              <a:t> and </a:t>
            </a:r>
            <a:r>
              <a:rPr lang="en-US" dirty="0" err="1"/>
              <a:t>argv</a:t>
            </a:r>
            <a:endParaRPr lang="en-US" sz="2400" dirty="0"/>
          </a:p>
        </p:txBody>
      </p:sp>
      <p:sp>
        <p:nvSpPr>
          <p:cNvPr id="3" name="Footer Placeholder 2"/>
          <p:cNvSpPr>
            <a:spLocks noGrp="1"/>
          </p:cNvSpPr>
          <p:nvPr>
            <p:ph type="ftr" sz="quarter" idx="11"/>
          </p:nvPr>
        </p:nvSpPr>
        <p:spPr/>
        <p:txBody>
          <a:bodyPr/>
          <a:lstStyle/>
          <a:p>
            <a:pPr>
              <a:defRPr/>
            </a:pPr>
            <a:r>
              <a:rPr lang="en-US"/>
              <a:t>C++ Primer (03)</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19</a:t>
            </a:fld>
            <a:endParaRPr lang="en-US" dirty="0"/>
          </a:p>
        </p:txBody>
      </p:sp>
      <p:sp>
        <p:nvSpPr>
          <p:cNvPr id="5" name="TextBox 4"/>
          <p:cNvSpPr txBox="1"/>
          <p:nvPr/>
        </p:nvSpPr>
        <p:spPr>
          <a:xfrm>
            <a:off x="640080" y="1298448"/>
            <a:ext cx="8275320" cy="5509200"/>
          </a:xfrm>
          <a:prstGeom prst="rect">
            <a:avLst/>
          </a:prstGeom>
          <a:noFill/>
        </p:spPr>
        <p:txBody>
          <a:bodyPr wrap="square" rtlCol="0">
            <a:spAutoFit/>
          </a:bodyPr>
          <a:lstStyle/>
          <a:p>
            <a:r>
              <a:rPr lang="en-US" sz="1600" b="1" dirty="0">
                <a:solidFill>
                  <a:srgbClr val="808080"/>
                </a:solidFill>
                <a:latin typeface="Consolas" panose="020B0609020204030204" pitchFamily="49" charset="0"/>
              </a:rPr>
              <a:t>#include</a:t>
            </a:r>
            <a:r>
              <a:rPr lang="en-US" sz="1600" b="1" dirty="0">
                <a:solidFill>
                  <a:srgbClr val="000000"/>
                </a:solidFill>
                <a:latin typeface="Consolas" panose="020B0609020204030204" pitchFamily="49" charset="0"/>
              </a:rPr>
              <a:t> </a:t>
            </a:r>
            <a:r>
              <a:rPr lang="en-US" sz="1600" b="1" dirty="0">
                <a:solidFill>
                  <a:srgbClr val="A31515"/>
                </a:solidFill>
                <a:latin typeface="Consolas" panose="020B0609020204030204" pitchFamily="49" charset="0"/>
              </a:rPr>
              <a:t>&lt;iostream&gt;</a:t>
            </a:r>
            <a:endParaRPr lang="en-US" sz="1600" b="1" dirty="0">
              <a:solidFill>
                <a:srgbClr val="000000"/>
              </a:solidFill>
              <a:latin typeface="Consolas" panose="020B0609020204030204" pitchFamily="49" charset="0"/>
            </a:endParaRPr>
          </a:p>
          <a:p>
            <a:r>
              <a:rPr lang="en-US" sz="1600" b="1" dirty="0">
                <a:solidFill>
                  <a:srgbClr val="808080"/>
                </a:solidFill>
                <a:latin typeface="Consolas" panose="020B0609020204030204" pitchFamily="49" charset="0"/>
              </a:rPr>
              <a:t>#include</a:t>
            </a:r>
            <a:r>
              <a:rPr lang="en-US" sz="1600" b="1" dirty="0">
                <a:solidFill>
                  <a:srgbClr val="000000"/>
                </a:solidFill>
                <a:latin typeface="Consolas" panose="020B0609020204030204" pitchFamily="49" charset="0"/>
              </a:rPr>
              <a:t> </a:t>
            </a:r>
            <a:r>
              <a:rPr lang="en-US" sz="1600" b="1" dirty="0">
                <a:solidFill>
                  <a:srgbClr val="A31515"/>
                </a:solidFill>
                <a:latin typeface="Consolas" panose="020B0609020204030204" pitchFamily="49" charset="0"/>
              </a:rPr>
              <a:t>&lt;fstream&gt;</a:t>
            </a:r>
            <a:endParaRPr lang="en-US" sz="1600" b="1" dirty="0">
              <a:solidFill>
                <a:srgbClr val="000000"/>
              </a:solidFill>
              <a:latin typeface="Consolas" panose="020B0609020204030204" pitchFamily="49" charset="0"/>
            </a:endParaRPr>
          </a:p>
          <a:p>
            <a:r>
              <a:rPr lang="en-US" sz="1600" b="1" dirty="0">
                <a:solidFill>
                  <a:srgbClr val="808080"/>
                </a:solidFill>
                <a:latin typeface="Consolas" panose="020B0609020204030204" pitchFamily="49" charset="0"/>
              </a:rPr>
              <a:t>#include</a:t>
            </a:r>
            <a:r>
              <a:rPr lang="en-US" sz="1600" b="1" dirty="0">
                <a:solidFill>
                  <a:srgbClr val="000000"/>
                </a:solidFill>
                <a:latin typeface="Consolas" panose="020B0609020204030204" pitchFamily="49" charset="0"/>
              </a:rPr>
              <a:t> </a:t>
            </a:r>
            <a:r>
              <a:rPr lang="en-US" sz="1600" b="1" dirty="0">
                <a:solidFill>
                  <a:srgbClr val="A31515"/>
                </a:solidFill>
                <a:latin typeface="Consolas" panose="020B0609020204030204" pitchFamily="49" charset="0"/>
              </a:rPr>
              <a:t>&lt;string&gt;</a:t>
            </a:r>
            <a:endParaRPr lang="en-US" sz="1600" b="1" dirty="0">
              <a:solidFill>
                <a:srgbClr val="000000"/>
              </a:solidFill>
              <a:latin typeface="Consolas" panose="020B0609020204030204" pitchFamily="49" charset="0"/>
            </a:endParaRPr>
          </a:p>
          <a:p>
            <a:r>
              <a:rPr lang="en-US" sz="1600" b="1" dirty="0">
                <a:solidFill>
                  <a:srgbClr val="0000FF"/>
                </a:solidFill>
                <a:latin typeface="Consolas" panose="020B0609020204030204" pitchFamily="49" charset="0"/>
              </a:rPr>
              <a:t>using</a:t>
            </a:r>
            <a:r>
              <a:rPr lang="en-US" sz="1600" b="1" dirty="0">
                <a:solidFill>
                  <a:srgbClr val="000000"/>
                </a:solidFill>
                <a:latin typeface="Consolas" panose="020B0609020204030204" pitchFamily="49" charset="0"/>
              </a:rPr>
              <a:t> </a:t>
            </a:r>
            <a:r>
              <a:rPr lang="en-US" sz="1600" b="1" dirty="0">
                <a:solidFill>
                  <a:srgbClr val="0000FF"/>
                </a:solidFill>
                <a:latin typeface="Consolas" panose="020B0609020204030204" pitchFamily="49" charset="0"/>
              </a:rPr>
              <a:t>namespace</a:t>
            </a:r>
            <a:r>
              <a:rPr lang="en-US" sz="1600" b="1" dirty="0">
                <a:solidFill>
                  <a:srgbClr val="000000"/>
                </a:solidFill>
                <a:latin typeface="Consolas" panose="020B0609020204030204" pitchFamily="49" charset="0"/>
              </a:rPr>
              <a:t> std;</a:t>
            </a:r>
          </a:p>
          <a:p>
            <a:endParaRPr lang="en-US" sz="1600" b="1" dirty="0">
              <a:solidFill>
                <a:srgbClr val="000000"/>
              </a:solidFill>
              <a:latin typeface="Consolas" panose="020B0609020204030204" pitchFamily="49" charset="0"/>
            </a:endParaRPr>
          </a:p>
          <a:p>
            <a:r>
              <a:rPr lang="en-US" sz="1600" b="1" dirty="0">
                <a:solidFill>
                  <a:srgbClr val="0000FF"/>
                </a:solidFill>
                <a:latin typeface="Consolas" panose="020B0609020204030204" pitchFamily="49" charset="0"/>
              </a:rPr>
              <a:t>int</a:t>
            </a:r>
            <a:r>
              <a:rPr lang="en-US" sz="1600" b="1" dirty="0">
                <a:solidFill>
                  <a:srgbClr val="000000"/>
                </a:solidFill>
                <a:latin typeface="Consolas" panose="020B0609020204030204" pitchFamily="49" charset="0"/>
              </a:rPr>
              <a:t> main(</a:t>
            </a:r>
            <a:r>
              <a:rPr lang="en-US" sz="1600" b="1" dirty="0">
                <a:solidFill>
                  <a:srgbClr val="0000FF"/>
                </a:solidFill>
                <a:latin typeface="Consolas" panose="020B0609020204030204" pitchFamily="49" charset="0"/>
              </a:rPr>
              <a:t>int</a:t>
            </a:r>
            <a:r>
              <a:rPr lang="en-US" sz="1600" b="1" dirty="0">
                <a:solidFill>
                  <a:srgbClr val="000000"/>
                </a:solidFill>
                <a:latin typeface="Consolas" panose="020B0609020204030204" pitchFamily="49" charset="0"/>
              </a:rPr>
              <a:t> </a:t>
            </a:r>
            <a:r>
              <a:rPr lang="en-US" sz="1600" b="1" dirty="0">
                <a:solidFill>
                  <a:srgbClr val="808080"/>
                </a:solidFill>
                <a:latin typeface="Consolas" panose="020B0609020204030204" pitchFamily="49" charset="0"/>
              </a:rPr>
              <a:t>argc</a:t>
            </a:r>
            <a:r>
              <a:rPr lang="en-US" sz="1600" b="1" dirty="0">
                <a:solidFill>
                  <a:srgbClr val="000000"/>
                </a:solidFill>
                <a:latin typeface="Consolas" panose="020B0609020204030204" pitchFamily="49" charset="0"/>
              </a:rPr>
              <a:t>, </a:t>
            </a:r>
            <a:r>
              <a:rPr lang="en-US" sz="1600" b="1" dirty="0">
                <a:solidFill>
                  <a:srgbClr val="0000FF"/>
                </a:solidFill>
                <a:latin typeface="Consolas" panose="020B0609020204030204" pitchFamily="49" charset="0"/>
              </a:rPr>
              <a:t>char</a:t>
            </a:r>
            <a:r>
              <a:rPr lang="en-US" sz="1600" b="1" dirty="0">
                <a:solidFill>
                  <a:srgbClr val="000000"/>
                </a:solidFill>
                <a:latin typeface="Consolas" panose="020B0609020204030204" pitchFamily="49" charset="0"/>
              </a:rPr>
              <a:t>* </a:t>
            </a:r>
            <a:r>
              <a:rPr lang="en-US" sz="1600" b="1" dirty="0">
                <a:solidFill>
                  <a:srgbClr val="808080"/>
                </a:solidFill>
                <a:latin typeface="Consolas" panose="020B0609020204030204" pitchFamily="49" charset="0"/>
              </a:rPr>
              <a:t>argv</a:t>
            </a:r>
            <a:r>
              <a:rPr lang="en-US" sz="1600" b="1" dirty="0">
                <a:solidFill>
                  <a:srgbClr val="000000"/>
                </a:solidFill>
                <a:latin typeface="Consolas" panose="020B0609020204030204" pitchFamily="49" charset="0"/>
              </a:rPr>
              <a:t>[])</a:t>
            </a:r>
          </a:p>
          <a:p>
            <a:r>
              <a:rPr lang="en-US" sz="1600" b="1" dirty="0">
                <a:solidFill>
                  <a:srgbClr val="000000"/>
                </a:solidFill>
                <a:latin typeface="Consolas" panose="020B0609020204030204" pitchFamily="49" charset="0"/>
              </a:rPr>
              <a:t>{</a:t>
            </a:r>
          </a:p>
          <a:p>
            <a:r>
              <a:rPr lang="en-US" sz="1600" b="1" dirty="0">
                <a:solidFill>
                  <a:srgbClr val="0000FF"/>
                </a:solidFill>
                <a:latin typeface="Consolas" panose="020B0609020204030204" pitchFamily="49" charset="0"/>
              </a:rPr>
              <a:t>   if</a:t>
            </a:r>
            <a:r>
              <a:rPr lang="en-US" sz="1600" b="1" dirty="0">
                <a:solidFill>
                  <a:srgbClr val="000000"/>
                </a:solidFill>
                <a:latin typeface="Consolas" panose="020B0609020204030204" pitchFamily="49" charset="0"/>
              </a:rPr>
              <a:t> (</a:t>
            </a:r>
            <a:r>
              <a:rPr lang="en-US" sz="1600" b="1" dirty="0" err="1">
                <a:solidFill>
                  <a:srgbClr val="808080"/>
                </a:solidFill>
                <a:latin typeface="Consolas" panose="020B0609020204030204" pitchFamily="49" charset="0"/>
              </a:rPr>
              <a:t>argc</a:t>
            </a:r>
            <a:r>
              <a:rPr lang="en-US" sz="1600" b="1" dirty="0">
                <a:solidFill>
                  <a:srgbClr val="000000"/>
                </a:solidFill>
                <a:latin typeface="Consolas" panose="020B0609020204030204" pitchFamily="49" charset="0"/>
              </a:rPr>
              <a:t> &lt; 2) </a:t>
            </a:r>
            <a:r>
              <a:rPr lang="en-US" sz="1600" b="1" dirty="0">
                <a:solidFill>
                  <a:srgbClr val="0000FF"/>
                </a:solidFill>
                <a:latin typeface="Consolas" panose="020B0609020204030204" pitchFamily="49" charset="0"/>
              </a:rPr>
              <a:t>return</a:t>
            </a:r>
            <a:r>
              <a:rPr lang="en-US" sz="1600" b="1" dirty="0">
                <a:solidFill>
                  <a:srgbClr val="000000"/>
                </a:solidFill>
                <a:latin typeface="Consolas" panose="020B0609020204030204" pitchFamily="49" charset="0"/>
              </a:rPr>
              <a:t> 1;</a:t>
            </a:r>
          </a:p>
          <a:p>
            <a:r>
              <a:rPr lang="en-US" sz="1600" b="1" dirty="0">
                <a:solidFill>
                  <a:srgbClr val="2B91AF"/>
                </a:solidFill>
                <a:latin typeface="Consolas" panose="020B0609020204030204" pitchFamily="49" charset="0"/>
              </a:rPr>
              <a:t>   ifstream</a:t>
            </a:r>
            <a:r>
              <a:rPr lang="en-US" sz="1600" b="1" dirty="0">
                <a:solidFill>
                  <a:srgbClr val="000000"/>
                </a:solidFill>
                <a:latin typeface="Consolas" panose="020B0609020204030204" pitchFamily="49" charset="0"/>
              </a:rPr>
              <a:t> in(</a:t>
            </a:r>
            <a:r>
              <a:rPr lang="en-US" sz="1600" b="1" dirty="0">
                <a:solidFill>
                  <a:srgbClr val="808080"/>
                </a:solidFill>
                <a:latin typeface="Consolas" panose="020B0609020204030204" pitchFamily="49" charset="0"/>
              </a:rPr>
              <a:t>argv</a:t>
            </a:r>
            <a:r>
              <a:rPr lang="en-US" sz="1600" b="1" dirty="0">
                <a:solidFill>
                  <a:srgbClr val="000000"/>
                </a:solidFill>
                <a:latin typeface="Consolas" panose="020B0609020204030204" pitchFamily="49" charset="0"/>
              </a:rPr>
              <a:t>[1]);</a:t>
            </a:r>
          </a:p>
          <a:p>
            <a:r>
              <a:rPr lang="en-US" sz="1600" b="1" dirty="0">
                <a:solidFill>
                  <a:srgbClr val="0000FF"/>
                </a:solidFill>
                <a:latin typeface="Consolas" panose="020B0609020204030204" pitchFamily="49" charset="0"/>
              </a:rPr>
              <a:t>   if</a:t>
            </a:r>
            <a:r>
              <a:rPr lang="en-US" sz="1600" b="1" dirty="0">
                <a:solidFill>
                  <a:srgbClr val="000000"/>
                </a:solidFill>
                <a:latin typeface="Consolas" panose="020B0609020204030204" pitchFamily="49" charset="0"/>
              </a:rPr>
              <a:t> (</a:t>
            </a:r>
            <a:r>
              <a:rPr lang="en-US" sz="1600" b="1" dirty="0">
                <a:solidFill>
                  <a:srgbClr val="008080"/>
                </a:solidFill>
                <a:latin typeface="Consolas" panose="020B0609020204030204" pitchFamily="49" charset="0"/>
              </a:rPr>
              <a:t>!</a:t>
            </a:r>
            <a:r>
              <a:rPr lang="en-US" sz="1600" b="1" dirty="0">
                <a:solidFill>
                  <a:srgbClr val="000000"/>
                </a:solidFill>
                <a:latin typeface="Consolas" panose="020B0609020204030204" pitchFamily="49" charset="0"/>
              </a:rPr>
              <a:t>in) </a:t>
            </a:r>
            <a:r>
              <a:rPr lang="en-US" sz="1600" b="1" dirty="0">
                <a:solidFill>
                  <a:srgbClr val="0000FF"/>
                </a:solidFill>
                <a:latin typeface="Consolas" panose="020B0609020204030204" pitchFamily="49" charset="0"/>
              </a:rPr>
              <a:t>return</a:t>
            </a:r>
            <a:r>
              <a:rPr lang="en-US" sz="1600" b="1" dirty="0">
                <a:solidFill>
                  <a:srgbClr val="000000"/>
                </a:solidFill>
                <a:latin typeface="Consolas" panose="020B0609020204030204" pitchFamily="49" charset="0"/>
              </a:rPr>
              <a:t> 1;</a:t>
            </a:r>
          </a:p>
          <a:p>
            <a:r>
              <a:rPr lang="en-US" sz="1600" b="1" dirty="0">
                <a:solidFill>
                  <a:srgbClr val="2B91AF"/>
                </a:solidFill>
                <a:latin typeface="Consolas" panose="020B0609020204030204" pitchFamily="49" charset="0"/>
              </a:rPr>
              <a:t>   ostream</a:t>
            </a:r>
            <a:r>
              <a:rPr lang="en-US" sz="1600" b="1" dirty="0">
                <a:solidFill>
                  <a:srgbClr val="000000"/>
                </a:solidFill>
                <a:latin typeface="Consolas" panose="020B0609020204030204" pitchFamily="49" charset="0"/>
              </a:rPr>
              <a:t>&amp; out = (</a:t>
            </a:r>
            <a:r>
              <a:rPr lang="en-US" sz="1600" b="1" dirty="0">
                <a:solidFill>
                  <a:srgbClr val="808080"/>
                </a:solidFill>
                <a:latin typeface="Consolas" panose="020B0609020204030204" pitchFamily="49" charset="0"/>
              </a:rPr>
              <a:t>argc</a:t>
            </a:r>
            <a:r>
              <a:rPr lang="en-US" sz="1600" b="1" dirty="0">
                <a:solidFill>
                  <a:srgbClr val="000000"/>
                </a:solidFill>
                <a:latin typeface="Consolas" panose="020B0609020204030204" pitchFamily="49" charset="0"/>
              </a:rPr>
              <a:t> &gt; 2) ? *(</a:t>
            </a:r>
            <a:r>
              <a:rPr lang="en-US" sz="1600" b="1" dirty="0">
                <a:solidFill>
                  <a:srgbClr val="0000FF"/>
                </a:solidFill>
                <a:latin typeface="Consolas" panose="020B0609020204030204" pitchFamily="49" charset="0"/>
              </a:rPr>
              <a:t>new</a:t>
            </a:r>
            <a:r>
              <a:rPr lang="en-US" sz="1600" b="1" dirty="0">
                <a:solidFill>
                  <a:srgbClr val="000000"/>
                </a:solidFill>
                <a:latin typeface="Consolas" panose="020B0609020204030204" pitchFamily="49" charset="0"/>
              </a:rPr>
              <a:t> </a:t>
            </a:r>
            <a:r>
              <a:rPr lang="en-US" sz="1600" b="1" dirty="0">
                <a:solidFill>
                  <a:srgbClr val="2B91AF"/>
                </a:solidFill>
                <a:latin typeface="Consolas" panose="020B0609020204030204" pitchFamily="49" charset="0"/>
              </a:rPr>
              <a:t>ofstream</a:t>
            </a:r>
            <a:r>
              <a:rPr lang="en-US" sz="1600" b="1" dirty="0">
                <a:solidFill>
                  <a:srgbClr val="000000"/>
                </a:solidFill>
                <a:latin typeface="Consolas" panose="020B0609020204030204" pitchFamily="49" charset="0"/>
              </a:rPr>
              <a:t>(</a:t>
            </a:r>
            <a:r>
              <a:rPr lang="en-US" sz="1600" b="1" dirty="0">
                <a:solidFill>
                  <a:srgbClr val="808080"/>
                </a:solidFill>
                <a:latin typeface="Consolas" panose="020B0609020204030204" pitchFamily="49" charset="0"/>
              </a:rPr>
              <a:t>argv</a:t>
            </a:r>
            <a:r>
              <a:rPr lang="en-US" sz="1600" b="1" dirty="0">
                <a:solidFill>
                  <a:srgbClr val="000000"/>
                </a:solidFill>
                <a:latin typeface="Consolas" panose="020B0609020204030204" pitchFamily="49" charset="0"/>
              </a:rPr>
              <a:t>[2])) : cout;</a:t>
            </a:r>
          </a:p>
          <a:p>
            <a:r>
              <a:rPr lang="en-US" sz="1600" b="1" dirty="0">
                <a:solidFill>
                  <a:srgbClr val="0000FF"/>
                </a:solidFill>
                <a:latin typeface="Consolas" panose="020B0609020204030204" pitchFamily="49" charset="0"/>
              </a:rPr>
              <a:t>   if</a:t>
            </a:r>
            <a:r>
              <a:rPr lang="en-US" sz="1600" b="1" dirty="0">
                <a:solidFill>
                  <a:srgbClr val="000000"/>
                </a:solidFill>
                <a:latin typeface="Consolas" panose="020B0609020204030204" pitchFamily="49" charset="0"/>
              </a:rPr>
              <a:t> (</a:t>
            </a:r>
            <a:r>
              <a:rPr lang="en-US" sz="1600" b="1" dirty="0">
                <a:solidFill>
                  <a:srgbClr val="008080"/>
                </a:solidFill>
                <a:latin typeface="Consolas" panose="020B0609020204030204" pitchFamily="49" charset="0"/>
              </a:rPr>
              <a:t>!</a:t>
            </a:r>
            <a:r>
              <a:rPr lang="en-US" sz="1600" b="1" dirty="0">
                <a:solidFill>
                  <a:srgbClr val="000000"/>
                </a:solidFill>
                <a:latin typeface="Consolas" panose="020B0609020204030204" pitchFamily="49" charset="0"/>
              </a:rPr>
              <a:t>out) </a:t>
            </a:r>
            <a:r>
              <a:rPr lang="en-US" sz="1600" b="1" dirty="0">
                <a:solidFill>
                  <a:srgbClr val="0000FF"/>
                </a:solidFill>
                <a:latin typeface="Consolas" panose="020B0609020204030204" pitchFamily="49" charset="0"/>
              </a:rPr>
              <a:t>return</a:t>
            </a:r>
            <a:r>
              <a:rPr lang="en-US" sz="1600" b="1" dirty="0">
                <a:solidFill>
                  <a:srgbClr val="000000"/>
                </a:solidFill>
                <a:latin typeface="Consolas" panose="020B0609020204030204" pitchFamily="49" charset="0"/>
              </a:rPr>
              <a:t> 2;</a:t>
            </a:r>
          </a:p>
          <a:p>
            <a:endParaRPr lang="en-US" sz="1600" b="1" dirty="0">
              <a:solidFill>
                <a:srgbClr val="000000"/>
              </a:solidFill>
              <a:latin typeface="Consolas" panose="020B0609020204030204" pitchFamily="49" charset="0"/>
            </a:endParaRPr>
          </a:p>
          <a:p>
            <a:r>
              <a:rPr lang="en-US" sz="1600" b="1" dirty="0">
                <a:solidFill>
                  <a:srgbClr val="2B91AF"/>
                </a:solidFill>
                <a:latin typeface="Consolas" panose="020B0609020204030204" pitchFamily="49" charset="0"/>
              </a:rPr>
              <a:t>   string</a:t>
            </a:r>
            <a:r>
              <a:rPr lang="en-US" sz="1600" b="1" dirty="0">
                <a:solidFill>
                  <a:srgbClr val="000000"/>
                </a:solidFill>
                <a:latin typeface="Consolas" panose="020B0609020204030204" pitchFamily="49" charset="0"/>
              </a:rPr>
              <a:t> line;</a:t>
            </a:r>
          </a:p>
          <a:p>
            <a:r>
              <a:rPr lang="en-US" sz="1600" b="1" dirty="0">
                <a:solidFill>
                  <a:srgbClr val="0000FF"/>
                </a:solidFill>
                <a:latin typeface="Consolas" panose="020B0609020204030204" pitchFamily="49" charset="0"/>
              </a:rPr>
              <a:t>   while</a:t>
            </a:r>
            <a:r>
              <a:rPr lang="en-US" sz="1600" b="1" dirty="0">
                <a:solidFill>
                  <a:srgbClr val="000000"/>
                </a:solidFill>
                <a:latin typeface="Consolas" panose="020B0609020204030204" pitchFamily="49" charset="0"/>
              </a:rPr>
              <a:t> (in </a:t>
            </a:r>
            <a:r>
              <a:rPr lang="en-US" sz="1600" b="1" dirty="0">
                <a:solidFill>
                  <a:srgbClr val="008080"/>
                </a:solidFill>
                <a:latin typeface="Consolas" panose="020B0609020204030204" pitchFamily="49" charset="0"/>
              </a:rPr>
              <a:t>&gt;&gt;</a:t>
            </a:r>
            <a:r>
              <a:rPr lang="en-US" sz="1600" b="1" dirty="0">
                <a:solidFill>
                  <a:srgbClr val="000000"/>
                </a:solidFill>
                <a:latin typeface="Consolas" panose="020B0609020204030204" pitchFamily="49" charset="0"/>
              </a:rPr>
              <a:t> line)</a:t>
            </a:r>
          </a:p>
          <a:p>
            <a:r>
              <a:rPr lang="en-US" sz="1600" b="1" dirty="0">
                <a:solidFill>
                  <a:srgbClr val="000000"/>
                </a:solidFill>
                <a:latin typeface="Consolas" panose="020B0609020204030204" pitchFamily="49" charset="0"/>
              </a:rPr>
              <a:t>   {</a:t>
            </a:r>
          </a:p>
          <a:p>
            <a:r>
              <a:rPr lang="en-US" sz="1600" b="1" dirty="0">
                <a:solidFill>
                  <a:srgbClr val="000000"/>
                </a:solidFill>
                <a:latin typeface="Consolas" panose="020B0609020204030204" pitchFamily="49" charset="0"/>
              </a:rPr>
              <a:t>      out </a:t>
            </a:r>
            <a:r>
              <a:rPr lang="en-US" sz="1600" b="1" dirty="0">
                <a:solidFill>
                  <a:srgbClr val="008080"/>
                </a:solidFill>
                <a:latin typeface="Consolas" panose="020B0609020204030204" pitchFamily="49" charset="0"/>
              </a:rPr>
              <a:t>&lt;&lt;</a:t>
            </a:r>
            <a:r>
              <a:rPr lang="en-US" sz="1600" b="1" dirty="0">
                <a:solidFill>
                  <a:srgbClr val="000000"/>
                </a:solidFill>
                <a:latin typeface="Consolas" panose="020B0609020204030204" pitchFamily="49" charset="0"/>
              </a:rPr>
              <a:t> line </a:t>
            </a:r>
            <a:r>
              <a:rPr lang="en-US" sz="1600" b="1" dirty="0">
                <a:solidFill>
                  <a:srgbClr val="008080"/>
                </a:solidFill>
                <a:latin typeface="Consolas" panose="020B0609020204030204" pitchFamily="49" charset="0"/>
              </a:rPr>
              <a:t>&lt;&lt;</a:t>
            </a:r>
            <a:r>
              <a:rPr lang="en-US" sz="1600" b="1" dirty="0">
                <a:solidFill>
                  <a:srgbClr val="000000"/>
                </a:solidFill>
                <a:latin typeface="Consolas" panose="020B0609020204030204" pitchFamily="49" charset="0"/>
              </a:rPr>
              <a:t> endl;</a:t>
            </a:r>
          </a:p>
          <a:p>
            <a:r>
              <a:rPr lang="en-US" sz="1600" b="1" dirty="0">
                <a:solidFill>
                  <a:srgbClr val="000000"/>
                </a:solidFill>
                <a:latin typeface="Consolas" panose="020B0609020204030204" pitchFamily="49" charset="0"/>
              </a:rPr>
              <a:t>   }</a:t>
            </a:r>
          </a:p>
          <a:p>
            <a:r>
              <a:rPr lang="en-US" sz="1600" b="1" dirty="0">
                <a:solidFill>
                  <a:srgbClr val="0000FF"/>
                </a:solidFill>
                <a:latin typeface="Consolas" panose="020B0609020204030204" pitchFamily="49" charset="0"/>
              </a:rPr>
              <a:t>   if</a:t>
            </a:r>
            <a:r>
              <a:rPr lang="en-US" sz="1600" b="1" dirty="0">
                <a:solidFill>
                  <a:srgbClr val="000000"/>
                </a:solidFill>
                <a:latin typeface="Consolas" panose="020B0609020204030204" pitchFamily="49" charset="0"/>
              </a:rPr>
              <a:t> (&amp;out != &amp;cout) </a:t>
            </a:r>
            <a:r>
              <a:rPr lang="en-US" sz="1600" b="1" dirty="0">
                <a:solidFill>
                  <a:srgbClr val="0000FF"/>
                </a:solidFill>
                <a:latin typeface="Consolas" panose="020B0609020204030204" pitchFamily="49" charset="0"/>
              </a:rPr>
              <a:t>delete</a:t>
            </a:r>
            <a:r>
              <a:rPr lang="en-US" sz="1600" b="1" dirty="0">
                <a:solidFill>
                  <a:srgbClr val="000000"/>
                </a:solidFill>
                <a:latin typeface="Consolas" panose="020B0609020204030204" pitchFamily="49" charset="0"/>
              </a:rPr>
              <a:t>(&amp;out);</a:t>
            </a:r>
          </a:p>
          <a:p>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in.close</a:t>
            </a:r>
            <a:r>
              <a:rPr lang="en-US" sz="1600" b="1" dirty="0">
                <a:solidFill>
                  <a:srgbClr val="000000"/>
                </a:solidFill>
                <a:latin typeface="Consolas" panose="020B0609020204030204" pitchFamily="49" charset="0"/>
              </a:rPr>
              <a:t>();</a:t>
            </a:r>
          </a:p>
          <a:p>
            <a:r>
              <a:rPr lang="en-US" sz="1600" b="1" dirty="0">
                <a:solidFill>
                  <a:srgbClr val="0000FF"/>
                </a:solidFill>
                <a:latin typeface="Consolas" panose="020B0609020204030204" pitchFamily="49" charset="0"/>
              </a:rPr>
              <a:t>   return</a:t>
            </a:r>
            <a:r>
              <a:rPr lang="en-US" sz="1600" b="1" dirty="0">
                <a:solidFill>
                  <a:srgbClr val="000000"/>
                </a:solidFill>
                <a:latin typeface="Consolas" panose="020B0609020204030204" pitchFamily="49" charset="0"/>
              </a:rPr>
              <a:t> 0;</a:t>
            </a:r>
          </a:p>
          <a:p>
            <a:r>
              <a:rPr lang="en-US" sz="1600" b="1" dirty="0">
                <a:solidFill>
                  <a:srgbClr val="000000"/>
                </a:solidFill>
                <a:latin typeface="Consolas" panose="020B0609020204030204" pitchFamily="49" charset="0"/>
              </a:rPr>
              <a:t>}</a:t>
            </a:r>
          </a:p>
        </p:txBody>
      </p:sp>
      <p:grpSp>
        <p:nvGrpSpPr>
          <p:cNvPr id="12" name="Group 11"/>
          <p:cNvGrpSpPr/>
          <p:nvPr/>
        </p:nvGrpSpPr>
        <p:grpSpPr>
          <a:xfrm>
            <a:off x="6173508" y="1588904"/>
            <a:ext cx="1231833" cy="913656"/>
            <a:chOff x="5908576" y="1980951"/>
            <a:chExt cx="1162291" cy="913656"/>
          </a:xfrm>
        </p:grpSpPr>
        <p:grpSp>
          <p:nvGrpSpPr>
            <p:cNvPr id="13" name="Group 12"/>
            <p:cNvGrpSpPr/>
            <p:nvPr/>
          </p:nvGrpSpPr>
          <p:grpSpPr>
            <a:xfrm>
              <a:off x="6553200" y="1980951"/>
              <a:ext cx="517667" cy="913656"/>
              <a:chOff x="6477000" y="4495800"/>
              <a:chExt cx="517667" cy="913656"/>
            </a:xfrm>
          </p:grpSpPr>
          <p:sp>
            <p:nvSpPr>
              <p:cNvPr id="15" name="Rectangle 14"/>
              <p:cNvSpPr/>
              <p:nvPr/>
            </p:nvSpPr>
            <p:spPr>
              <a:xfrm>
                <a:off x="6477000" y="4495800"/>
                <a:ext cx="517667"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77000" y="4724152"/>
                <a:ext cx="517667"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77000" y="4952504"/>
                <a:ext cx="517667"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7000" y="5180856"/>
                <a:ext cx="517667"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a:endCxn id="15" idx="1"/>
            </p:cNvCxnSpPr>
            <p:nvPr/>
          </p:nvCxnSpPr>
          <p:spPr>
            <a:xfrm flipV="1">
              <a:off x="5908576" y="2095251"/>
              <a:ext cx="644624" cy="343622"/>
            </a:xfrm>
            <a:prstGeom prst="straightConnector1">
              <a:avLst/>
            </a:prstGeom>
            <a:ln w="4445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7061853" y="2298175"/>
            <a:ext cx="126638" cy="184666"/>
          </a:xfrm>
          <a:prstGeom prst="rect">
            <a:avLst/>
          </a:prstGeom>
        </p:spPr>
        <p:txBody>
          <a:bodyPr wrap="none" lIns="0" tIns="0" rIns="0" bIns="0">
            <a:spAutoFit/>
          </a:bodyPr>
          <a:lstStyle/>
          <a:p>
            <a:r>
              <a:rPr lang="en-US" sz="1200" b="1" dirty="0">
                <a:latin typeface="Courier New" panose="02070309020205020404" pitchFamily="49" charset="0"/>
                <a:cs typeface="Courier New" panose="02070309020205020404" pitchFamily="49" charset="0"/>
                <a:sym typeface="Symbol"/>
              </a:rPr>
              <a:t></a:t>
            </a:r>
            <a:endParaRPr lang="en-US" sz="1200" b="1" dirty="0">
              <a:latin typeface="Courier New" panose="02070309020205020404" pitchFamily="49" charset="0"/>
              <a:cs typeface="Courier New" panose="02070309020205020404" pitchFamily="49" charset="0"/>
            </a:endParaRPr>
          </a:p>
        </p:txBody>
      </p:sp>
      <p:sp>
        <p:nvSpPr>
          <p:cNvPr id="36" name="TextBox 35"/>
          <p:cNvSpPr txBox="1"/>
          <p:nvPr/>
        </p:nvSpPr>
        <p:spPr>
          <a:xfrm>
            <a:off x="5977557" y="1588904"/>
            <a:ext cx="398435" cy="153888"/>
          </a:xfrm>
          <a:prstGeom prst="rect">
            <a:avLst/>
          </a:prstGeom>
          <a:noFill/>
        </p:spPr>
        <p:txBody>
          <a:bodyPr wrap="square" lIns="0" tIns="0" rIns="0" bIns="0" rtlCol="0">
            <a:spAutoFit/>
          </a:bodyPr>
          <a:lstStyle/>
          <a:p>
            <a:pPr algn="ctr"/>
            <a:r>
              <a:rPr lang="en-US" sz="1000" b="1" dirty="0">
                <a:latin typeface="+mj-lt"/>
                <a:cs typeface="Courier New" panose="02070309020205020404" pitchFamily="49" charset="0"/>
                <a:sym typeface="Symbol"/>
              </a:rPr>
              <a:t>3</a:t>
            </a:r>
            <a:endParaRPr lang="en-US" sz="1000" b="1" dirty="0">
              <a:latin typeface="+mj-lt"/>
              <a:cs typeface="Courier New" panose="02070309020205020404" pitchFamily="49" charset="0"/>
            </a:endParaRPr>
          </a:p>
        </p:txBody>
      </p:sp>
      <p:sp>
        <p:nvSpPr>
          <p:cNvPr id="37" name="Oval 36"/>
          <p:cNvSpPr/>
          <p:nvPr/>
        </p:nvSpPr>
        <p:spPr>
          <a:xfrm>
            <a:off x="8522234" y="4909082"/>
            <a:ext cx="1247289" cy="3808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7131452" y="1700761"/>
            <a:ext cx="788928" cy="0"/>
          </a:xfrm>
          <a:prstGeom prst="straightConnector1">
            <a:avLst/>
          </a:prstGeom>
          <a:ln w="4445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44" name="Table 43"/>
          <p:cNvGraphicFramePr>
            <a:graphicFrameLocks noGrp="1"/>
          </p:cNvGraphicFramePr>
          <p:nvPr/>
        </p:nvGraphicFramePr>
        <p:xfrm>
          <a:off x="7924860" y="1548278"/>
          <a:ext cx="2499360" cy="2794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algn="ctr"/>
                      <a:r>
                        <a:rPr lang="en-US" sz="1200" dirty="0">
                          <a:solidFill>
                            <a:schemeClr val="tx1"/>
                          </a:solidFill>
                          <a:latin typeface="Consolas" panose="020B0609020204030204" pitchFamily="49" charset="0"/>
                        </a:rPr>
                        <a:t>p</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g</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tx1"/>
                          </a:solidFill>
                          <a:latin typeface="+mn-lt"/>
                          <a:ea typeface="+mn-ea"/>
                          <a:cs typeface="Courier New" panose="02070309020205020404" pitchFamily="49" charset="0"/>
                          <a:sym typeface="Symbol"/>
                        </a:rPr>
                        <a:t></a:t>
                      </a:r>
                      <a:endParaRPr kumimoji="0" lang="en-US" sz="1200" b="1" kern="1200" dirty="0">
                        <a:solidFill>
                          <a:schemeClr val="tx1"/>
                        </a:solidFill>
                        <a:latin typeface="+mn-lt"/>
                        <a:ea typeface="+mn-ea"/>
                        <a:cs typeface="Courier New" panose="02070309020205020404"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cxnSp>
        <p:nvCxnSpPr>
          <p:cNvPr id="45" name="Straight Arrow Connector 44"/>
          <p:cNvCxnSpPr/>
          <p:nvPr/>
        </p:nvCxnSpPr>
        <p:spPr>
          <a:xfrm>
            <a:off x="7131452" y="1927517"/>
            <a:ext cx="784448" cy="152483"/>
          </a:xfrm>
          <a:prstGeom prst="straightConnector1">
            <a:avLst/>
          </a:prstGeom>
          <a:ln w="4445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46" name="Table 45"/>
          <p:cNvGraphicFramePr>
            <a:graphicFrameLocks noGrp="1"/>
          </p:cNvGraphicFramePr>
          <p:nvPr/>
        </p:nvGraphicFramePr>
        <p:xfrm>
          <a:off x="7920380" y="1927516"/>
          <a:ext cx="1457960" cy="2794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tblGrid>
              <a:tr h="279400">
                <a:tc>
                  <a:txBody>
                    <a:bodyPr/>
                    <a:lstStyle/>
                    <a:p>
                      <a:pPr algn="ctr"/>
                      <a:r>
                        <a:rPr lang="en-US" sz="1200" dirty="0">
                          <a:solidFill>
                            <a:schemeClr val="tx1"/>
                          </a:solidFill>
                          <a:latin typeface="Consolas" panose="020B0609020204030204" pitchFamily="49" charset="0"/>
                        </a:rPr>
                        <a:t>i</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tx1"/>
                          </a:solidFill>
                          <a:latin typeface="+mn-lt"/>
                          <a:ea typeface="+mn-ea"/>
                          <a:cs typeface="Courier New" panose="02070309020205020404" pitchFamily="49" charset="0"/>
                          <a:sym typeface="Symbol"/>
                        </a:rPr>
                        <a:t></a:t>
                      </a:r>
                      <a:endParaRPr kumimoji="0" lang="en-US" sz="1200" b="1" kern="1200" dirty="0">
                        <a:solidFill>
                          <a:schemeClr val="tx1"/>
                        </a:solidFill>
                        <a:latin typeface="+mn-lt"/>
                        <a:ea typeface="+mn-ea"/>
                        <a:cs typeface="Courier New" panose="02070309020205020404"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cxnSp>
        <p:nvCxnSpPr>
          <p:cNvPr id="47" name="Straight Arrow Connector 46"/>
          <p:cNvCxnSpPr/>
          <p:nvPr/>
        </p:nvCxnSpPr>
        <p:spPr>
          <a:xfrm>
            <a:off x="7131452" y="2156774"/>
            <a:ext cx="789770" cy="315246"/>
          </a:xfrm>
          <a:prstGeom prst="straightConnector1">
            <a:avLst/>
          </a:prstGeom>
          <a:ln w="4445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48" name="Table 47"/>
          <p:cNvGraphicFramePr>
            <a:graphicFrameLocks noGrp="1"/>
          </p:cNvGraphicFramePr>
          <p:nvPr/>
        </p:nvGraphicFramePr>
        <p:xfrm>
          <a:off x="7925702" y="2319537"/>
          <a:ext cx="1666240" cy="2794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279400">
                <a:tc>
                  <a:txBody>
                    <a:bodyPr/>
                    <a:lstStyle/>
                    <a:p>
                      <a:pPr algn="ctr"/>
                      <a:r>
                        <a:rPr lang="en-US" sz="1200" dirty="0">
                          <a:solidFill>
                            <a:schemeClr val="tx1"/>
                          </a:solidFill>
                          <a:latin typeface="Consolas" panose="020B0609020204030204" pitchFamily="49" charset="0"/>
                        </a:rPr>
                        <a:t>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u</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tx1"/>
                          </a:solidFill>
                          <a:latin typeface="+mn-lt"/>
                          <a:ea typeface="+mn-ea"/>
                          <a:cs typeface="Courier New" panose="02070309020205020404" pitchFamily="49" charset="0"/>
                          <a:sym typeface="Symbol"/>
                        </a:rPr>
                        <a:t></a:t>
                      </a:r>
                      <a:endParaRPr kumimoji="0" lang="en-US" sz="1200" b="1" kern="1200" dirty="0">
                        <a:solidFill>
                          <a:schemeClr val="tx1"/>
                        </a:solidFill>
                        <a:latin typeface="+mn-lt"/>
                        <a:ea typeface="+mn-ea"/>
                        <a:cs typeface="Courier New" panose="02070309020205020404"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1" name="TextBox 30">
            <a:extLst>
              <a:ext uri="{FF2B5EF4-FFF2-40B4-BE49-F238E27FC236}">
                <a16:creationId xmlns:a16="http://schemas.microsoft.com/office/drawing/2014/main" id="{31739688-82D8-4EA6-89AB-8BCBE608A0AD}"/>
              </a:ext>
            </a:extLst>
          </p:cNvPr>
          <p:cNvSpPr txBox="1"/>
          <p:nvPr/>
        </p:nvSpPr>
        <p:spPr>
          <a:xfrm>
            <a:off x="4876799" y="5889636"/>
            <a:ext cx="4997421" cy="369332"/>
          </a:xfrm>
          <a:prstGeom prst="rect">
            <a:avLst/>
          </a:prstGeom>
          <a:noFill/>
        </p:spPr>
        <p:txBody>
          <a:bodyPr wrap="square">
            <a:spAutoFit/>
          </a:bodyPr>
          <a:lstStyle/>
          <a:p>
            <a:r>
              <a:rPr lang="en-US" b="1" dirty="0">
                <a:latin typeface="Consolas" panose="020B0609020204030204" pitchFamily="49" charset="0"/>
                <a:cs typeface="Consolas" panose="020B0609020204030204" pitchFamily="49" charset="0"/>
              </a:rPr>
              <a:t>&gt;&gt;program.exe in.txt out.txt</a:t>
            </a:r>
          </a:p>
        </p:txBody>
      </p:sp>
      <p:sp>
        <p:nvSpPr>
          <p:cNvPr id="20" name="TextBox 19">
            <a:extLst>
              <a:ext uri="{FF2B5EF4-FFF2-40B4-BE49-F238E27FC236}">
                <a16:creationId xmlns:a16="http://schemas.microsoft.com/office/drawing/2014/main" id="{580CCF49-5663-4F3F-8AD9-7CFDEE9132C9}"/>
              </a:ext>
            </a:extLst>
          </p:cNvPr>
          <p:cNvSpPr txBox="1"/>
          <p:nvPr/>
        </p:nvSpPr>
        <p:spPr>
          <a:xfrm>
            <a:off x="5251116" y="6196662"/>
            <a:ext cx="959251" cy="276999"/>
          </a:xfrm>
          <a:prstGeom prst="rect">
            <a:avLst/>
          </a:prstGeom>
          <a:noFill/>
        </p:spPr>
        <p:txBody>
          <a:bodyPr wrap="square" rtlCol="0">
            <a:spAutoFit/>
          </a:bodyPr>
          <a:lstStyle/>
          <a:p>
            <a:r>
              <a:rPr lang="en-US" sz="1200" b="1" dirty="0">
                <a:solidFill>
                  <a:srgbClr val="FF0000"/>
                </a:solidFill>
                <a:latin typeface="Consolas" panose="020B0609020204030204" pitchFamily="49" charset="0"/>
              </a:rPr>
              <a:t>argv[0]</a:t>
            </a:r>
          </a:p>
        </p:txBody>
      </p:sp>
      <p:sp>
        <p:nvSpPr>
          <p:cNvPr id="21" name="TextBox 20">
            <a:extLst>
              <a:ext uri="{FF2B5EF4-FFF2-40B4-BE49-F238E27FC236}">
                <a16:creationId xmlns:a16="http://schemas.microsoft.com/office/drawing/2014/main" id="{4C9DDE39-ABAF-410F-A9FA-4859AF91D700}"/>
              </a:ext>
            </a:extLst>
          </p:cNvPr>
          <p:cNvSpPr txBox="1"/>
          <p:nvPr/>
        </p:nvSpPr>
        <p:spPr>
          <a:xfrm>
            <a:off x="6708865" y="6196662"/>
            <a:ext cx="959251" cy="276999"/>
          </a:xfrm>
          <a:prstGeom prst="rect">
            <a:avLst/>
          </a:prstGeom>
          <a:noFill/>
        </p:spPr>
        <p:txBody>
          <a:bodyPr wrap="square" rtlCol="0">
            <a:spAutoFit/>
          </a:bodyPr>
          <a:lstStyle/>
          <a:p>
            <a:r>
              <a:rPr lang="en-US" sz="1200" b="1" dirty="0">
                <a:solidFill>
                  <a:srgbClr val="FF0000"/>
                </a:solidFill>
                <a:latin typeface="Consolas" panose="020B0609020204030204" pitchFamily="49" charset="0"/>
              </a:rPr>
              <a:t>argv[1]</a:t>
            </a:r>
          </a:p>
        </p:txBody>
      </p:sp>
      <p:sp>
        <p:nvSpPr>
          <p:cNvPr id="22" name="TextBox 21">
            <a:extLst>
              <a:ext uri="{FF2B5EF4-FFF2-40B4-BE49-F238E27FC236}">
                <a16:creationId xmlns:a16="http://schemas.microsoft.com/office/drawing/2014/main" id="{F55DCF0E-BF3D-407D-A6DB-0992E00420DC}"/>
              </a:ext>
            </a:extLst>
          </p:cNvPr>
          <p:cNvSpPr txBox="1"/>
          <p:nvPr/>
        </p:nvSpPr>
        <p:spPr>
          <a:xfrm>
            <a:off x="7667901" y="6196662"/>
            <a:ext cx="959251" cy="276999"/>
          </a:xfrm>
          <a:prstGeom prst="rect">
            <a:avLst/>
          </a:prstGeom>
          <a:noFill/>
        </p:spPr>
        <p:txBody>
          <a:bodyPr wrap="square" rtlCol="0">
            <a:spAutoFit/>
          </a:bodyPr>
          <a:lstStyle/>
          <a:p>
            <a:r>
              <a:rPr lang="en-US" sz="1200" b="1" dirty="0">
                <a:solidFill>
                  <a:srgbClr val="FF0000"/>
                </a:solidFill>
                <a:latin typeface="Consolas" panose="020B0609020204030204" pitchFamily="49" charset="0"/>
              </a:rPr>
              <a:t>argv[2]</a:t>
            </a:r>
          </a:p>
        </p:txBody>
      </p:sp>
      <p:sp>
        <p:nvSpPr>
          <p:cNvPr id="38" name="Rounded Rectangular Callout 6">
            <a:extLst>
              <a:ext uri="{FF2B5EF4-FFF2-40B4-BE49-F238E27FC236}">
                <a16:creationId xmlns:a16="http://schemas.microsoft.com/office/drawing/2014/main" id="{8577F478-9642-4C76-A3D9-D06D09603846}"/>
              </a:ext>
            </a:extLst>
          </p:cNvPr>
          <p:cNvSpPr/>
          <p:nvPr/>
        </p:nvSpPr>
        <p:spPr>
          <a:xfrm>
            <a:off x="4596809" y="2869283"/>
            <a:ext cx="2940699" cy="532800"/>
          </a:xfrm>
          <a:prstGeom prst="wedgeRoundRectCallout">
            <a:avLst>
              <a:gd name="adj1" fmla="val -90215"/>
              <a:gd name="adj2" fmla="val 58499"/>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Open </a:t>
            </a:r>
            <a:r>
              <a:rPr lang="en-US" b="1" dirty="0" err="1">
                <a:solidFill>
                  <a:schemeClr val="tx1"/>
                </a:solidFill>
              </a:rPr>
              <a:t>argv</a:t>
            </a:r>
            <a:r>
              <a:rPr lang="en-US" b="1" dirty="0">
                <a:solidFill>
                  <a:schemeClr val="tx1"/>
                </a:solidFill>
              </a:rPr>
              <a:t>[1] for input.</a:t>
            </a:r>
          </a:p>
        </p:txBody>
      </p:sp>
      <p:sp>
        <p:nvSpPr>
          <p:cNvPr id="35" name="Rounded Rectangular Callout 6">
            <a:extLst>
              <a:ext uri="{FF2B5EF4-FFF2-40B4-BE49-F238E27FC236}">
                <a16:creationId xmlns:a16="http://schemas.microsoft.com/office/drawing/2014/main" id="{AAAB256A-A970-4E4B-BF13-51DB44FBBD22}"/>
              </a:ext>
            </a:extLst>
          </p:cNvPr>
          <p:cNvSpPr/>
          <p:nvPr/>
        </p:nvSpPr>
        <p:spPr>
          <a:xfrm>
            <a:off x="6375992" y="2863119"/>
            <a:ext cx="4188198" cy="702988"/>
          </a:xfrm>
          <a:prstGeom prst="wedgeRoundRectCallout">
            <a:avLst>
              <a:gd name="adj1" fmla="val -42466"/>
              <a:gd name="adj2" fmla="val 80828"/>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Open </a:t>
            </a:r>
            <a:r>
              <a:rPr lang="en-US" b="1" dirty="0" err="1">
                <a:solidFill>
                  <a:schemeClr val="tx1"/>
                </a:solidFill>
              </a:rPr>
              <a:t>argv</a:t>
            </a:r>
            <a:r>
              <a:rPr lang="en-US" b="1" dirty="0">
                <a:solidFill>
                  <a:schemeClr val="tx1"/>
                </a:solidFill>
              </a:rPr>
              <a:t>[2] for output if </a:t>
            </a:r>
            <a:r>
              <a:rPr lang="en-US" b="1" dirty="0" err="1">
                <a:solidFill>
                  <a:schemeClr val="tx1"/>
                </a:solidFill>
              </a:rPr>
              <a:t>argc</a:t>
            </a:r>
            <a:r>
              <a:rPr lang="en-US" b="1" dirty="0">
                <a:solidFill>
                  <a:schemeClr val="tx1"/>
                </a:solidFill>
              </a:rPr>
              <a:t> &gt; 2,</a:t>
            </a:r>
          </a:p>
          <a:p>
            <a:pPr algn="ctr"/>
            <a:r>
              <a:rPr lang="en-US" b="1" dirty="0">
                <a:solidFill>
                  <a:schemeClr val="tx1"/>
                </a:solidFill>
              </a:rPr>
              <a:t>else use cout for output.</a:t>
            </a:r>
          </a:p>
        </p:txBody>
      </p:sp>
    </p:spTree>
    <p:extLst>
      <p:ext uri="{BB962C8B-B14F-4D97-AF65-F5344CB8AC3E}">
        <p14:creationId xmlns:p14="http://schemas.microsoft.com/office/powerpoint/2010/main" val="125787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par>
                                <p:cTn id="63" presetID="22" presetClass="entr" presetSubtype="8"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par>
                                <p:cTn id="71" presetID="22" presetClass="entr" presetSubtype="8"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left)">
                                      <p:cBhvr>
                                        <p:cTn id="78" dur="500"/>
                                        <p:tgtEl>
                                          <p:spTgt spid="47"/>
                                        </p:tgtEl>
                                      </p:cBhvr>
                                    </p:animEffect>
                                  </p:childTnLst>
                                </p:cTn>
                              </p:par>
                              <p:par>
                                <p:cTn id="79" presetID="22" presetClass="entr" presetSubtype="8"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left)">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animBg="1"/>
      <p:bldP spid="31" grpId="0"/>
      <p:bldP spid="20" grpId="0"/>
      <p:bldP spid="21" grpId="0"/>
      <p:bldP spid="22" grpId="0"/>
      <p:bldP spid="38"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Friday, April 29, 2022</a:t>
            </a:r>
            <a:endParaRPr lang="en-US" dirty="0"/>
          </a:p>
        </p:txBody>
      </p:sp>
      <p:sp>
        <p:nvSpPr>
          <p:cNvPr id="2" name="Footer Placeholder 1"/>
          <p:cNvSpPr>
            <a:spLocks noGrp="1"/>
          </p:cNvSpPr>
          <p:nvPr>
            <p:ph type="ftr" sz="quarter" idx="11"/>
          </p:nvPr>
        </p:nvSpPr>
        <p:spPr/>
        <p:txBody>
          <a:bodyPr/>
          <a:lstStyle/>
          <a:p>
            <a:r>
              <a:rPr lang="en-US"/>
              <a:t>C++ Primer (03)</a:t>
            </a:r>
            <a:endParaRPr lang="en-US" dirty="0"/>
          </a:p>
        </p:txBody>
      </p:sp>
      <p:sp>
        <p:nvSpPr>
          <p:cNvPr id="4" name="Slide Number Placeholder 3"/>
          <p:cNvSpPr>
            <a:spLocks noGrp="1"/>
          </p:cNvSpPr>
          <p:nvPr>
            <p:ph type="sldNum" sz="quarter" idx="12"/>
          </p:nvPr>
        </p:nvSpPr>
        <p:spPr/>
        <p:txBody>
          <a:bodyPr/>
          <a:lstStyle/>
          <a:p>
            <a:fld id="{0D7B5496-982B-480A-8085-B08F2CA91C21}" type="slidenum">
              <a:rPr lang="en-US" smtClean="0"/>
              <a:pPr/>
              <a:t>2</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763" y="4617530"/>
            <a:ext cx="1105667" cy="2030817"/>
          </a:xfrm>
          <a:prstGeom prst="rect">
            <a:avLst/>
          </a:prstGeom>
        </p:spPr>
      </p:pic>
      <p:sp>
        <p:nvSpPr>
          <p:cNvPr id="13" name="Content Placeholder 2"/>
          <p:cNvSpPr txBox="1">
            <a:spLocks/>
          </p:cNvSpPr>
          <p:nvPr/>
        </p:nvSpPr>
        <p:spPr bwMode="auto">
          <a:xfrm>
            <a:off x="572493" y="5508176"/>
            <a:ext cx="815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rgbClr val="333399"/>
              </a:buClr>
              <a:buSzPct val="80000"/>
              <a:buFont typeface="Arial" panose="020B0604020202020204" pitchFamily="34" charset="0"/>
              <a:buChar char="■"/>
              <a:defRPr sz="2600" kern="1200">
                <a:solidFill>
                  <a:schemeClr val="tx1"/>
                </a:solidFill>
                <a:latin typeface="+mn-lt"/>
                <a:ea typeface="+mn-ea"/>
                <a:cs typeface="+mn-cs"/>
              </a:defRPr>
            </a:lvl1pPr>
            <a:lvl2pPr marL="639763" indent="-273050" algn="l" rtl="0" eaLnBrk="0" fontAlgn="base" hangingPunct="0">
              <a:spcBef>
                <a:spcPts val="550"/>
              </a:spcBef>
              <a:spcAft>
                <a:spcPct val="0"/>
              </a:spcAft>
              <a:buClr>
                <a:srgbClr val="FF0000"/>
              </a:buClr>
              <a:buSzPct val="80000"/>
              <a:buFont typeface="Arial" panose="020B0604020202020204" pitchFamily="34" charset="0"/>
              <a:buChar char="■"/>
              <a:defRPr sz="2400" kern="1200">
                <a:solidFill>
                  <a:schemeClr val="tx1"/>
                </a:solidFill>
                <a:latin typeface="+mn-lt"/>
                <a:ea typeface="+mn-ea"/>
                <a:cs typeface="+mn-cs"/>
              </a:defRPr>
            </a:lvl2pPr>
            <a:lvl3pPr marL="914400" indent="-228600" algn="l" rtl="0" eaLnBrk="0" fontAlgn="base" hangingPunct="0">
              <a:spcBef>
                <a:spcPts val="5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333399"/>
              </a:buClr>
              <a:buSzPct val="80000"/>
              <a:buFont typeface="Arial" panose="020B0604020202020204" pitchFamily="34" charset="0"/>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b="1" dirty="0"/>
              <a:t>For Today…</a:t>
            </a:r>
          </a:p>
          <a:p>
            <a:pPr lvl="1"/>
            <a:r>
              <a:rPr lang="en-US" sz="2000" b="1" dirty="0"/>
              <a:t>C++ Primer, P.2-3, pgs. 7-16</a:t>
            </a:r>
          </a:p>
          <a:p>
            <a:pPr lvl="1"/>
            <a:endParaRPr lang="en-US" b="1" dirty="0"/>
          </a:p>
        </p:txBody>
      </p:sp>
      <p:grpSp>
        <p:nvGrpSpPr>
          <p:cNvPr id="14" name="Group 13">
            <a:extLst>
              <a:ext uri="{FF2B5EF4-FFF2-40B4-BE49-F238E27FC236}">
                <a16:creationId xmlns:a16="http://schemas.microsoft.com/office/drawing/2014/main" id="{CC56F11E-D484-4C10-A11D-E9B625739822}"/>
              </a:ext>
            </a:extLst>
          </p:cNvPr>
          <p:cNvGrpSpPr/>
          <p:nvPr/>
        </p:nvGrpSpPr>
        <p:grpSpPr>
          <a:xfrm>
            <a:off x="572493" y="5181601"/>
            <a:ext cx="8982987" cy="1620385"/>
            <a:chOff x="487680" y="4780415"/>
            <a:chExt cx="8153400" cy="1620385"/>
          </a:xfrm>
        </p:grpSpPr>
        <p:sp>
          <p:nvSpPr>
            <p:cNvPr id="18" name="Content Placeholder 2">
              <a:extLst>
                <a:ext uri="{FF2B5EF4-FFF2-40B4-BE49-F238E27FC236}">
                  <a16:creationId xmlns:a16="http://schemas.microsoft.com/office/drawing/2014/main" id="{50CB8347-4955-4BFB-AFA2-5DBB26E330D6}"/>
                </a:ext>
              </a:extLst>
            </p:cNvPr>
            <p:cNvSpPr txBox="1">
              <a:spLocks/>
            </p:cNvSpPr>
            <p:nvPr/>
          </p:nvSpPr>
          <p:spPr bwMode="auto">
            <a:xfrm>
              <a:off x="487680" y="5867400"/>
              <a:ext cx="8153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rgbClr val="333399"/>
                </a:buClr>
                <a:buSzPct val="80000"/>
                <a:buFont typeface="Arial" panose="020B0604020202020204" pitchFamily="34" charset="0"/>
                <a:buChar char="■"/>
                <a:defRPr sz="2600" kern="1200">
                  <a:solidFill>
                    <a:schemeClr val="tx1"/>
                  </a:solidFill>
                  <a:latin typeface="+mn-lt"/>
                  <a:ea typeface="+mn-ea"/>
                  <a:cs typeface="+mn-cs"/>
                </a:defRPr>
              </a:lvl1pPr>
              <a:lvl2pPr marL="639763" indent="-273050" algn="l" rtl="0" eaLnBrk="0" fontAlgn="base" hangingPunct="0">
                <a:spcBef>
                  <a:spcPts val="550"/>
                </a:spcBef>
                <a:spcAft>
                  <a:spcPct val="0"/>
                </a:spcAft>
                <a:buClr>
                  <a:srgbClr val="FF0000"/>
                </a:buClr>
                <a:buSzPct val="80000"/>
                <a:buFont typeface="Arial" panose="020B0604020202020204" pitchFamily="34" charset="0"/>
                <a:buChar char="■"/>
                <a:defRPr sz="2400" kern="1200">
                  <a:solidFill>
                    <a:schemeClr val="tx1"/>
                  </a:solidFill>
                  <a:latin typeface="+mn-lt"/>
                  <a:ea typeface="+mn-ea"/>
                  <a:cs typeface="+mn-cs"/>
                </a:defRPr>
              </a:lvl2pPr>
              <a:lvl3pPr marL="914400" indent="-228600" algn="l" rtl="0" eaLnBrk="0" fontAlgn="base" hangingPunct="0">
                <a:spcBef>
                  <a:spcPts val="5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333399"/>
                </a:buClr>
                <a:buSzPct val="80000"/>
                <a:buFont typeface="Arial" panose="020B0604020202020204" pitchFamily="34" charset="0"/>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b="1" dirty="0"/>
                <a:t>Quiz Code: rabbit</a:t>
              </a:r>
            </a:p>
          </p:txBody>
        </p:sp>
        <p:pic>
          <p:nvPicPr>
            <p:cNvPr id="19" name="Picture 18">
              <a:extLst>
                <a:ext uri="{FF2B5EF4-FFF2-40B4-BE49-F238E27FC236}">
                  <a16:creationId xmlns:a16="http://schemas.microsoft.com/office/drawing/2014/main" id="{377C9946-E8BA-4AB7-B264-FC6033DE7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616" y="4780415"/>
              <a:ext cx="1771650" cy="1495737"/>
            </a:xfrm>
            <a:prstGeom prst="rect">
              <a:avLst/>
            </a:prstGeom>
          </p:spPr>
        </p:pic>
      </p:grpSp>
      <p:sp>
        <p:nvSpPr>
          <p:cNvPr id="17" name="Content Placeholder 2">
            <a:extLst>
              <a:ext uri="{FF2B5EF4-FFF2-40B4-BE49-F238E27FC236}">
                <a16:creationId xmlns:a16="http://schemas.microsoft.com/office/drawing/2014/main" id="{AF8A1E3C-C65A-41BD-AED0-5F6959FCAABD}"/>
              </a:ext>
            </a:extLst>
          </p:cNvPr>
          <p:cNvSpPr txBox="1">
            <a:spLocks/>
          </p:cNvSpPr>
          <p:nvPr/>
        </p:nvSpPr>
        <p:spPr bwMode="auto">
          <a:xfrm>
            <a:off x="572493" y="1752600"/>
            <a:ext cx="8814270" cy="3755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rgbClr val="333399"/>
              </a:buClr>
              <a:buSzPct val="80000"/>
              <a:buFont typeface="Arial" panose="020B0604020202020204" pitchFamily="34" charset="0"/>
              <a:buChar char="■"/>
              <a:defRPr sz="2600" kern="1200">
                <a:solidFill>
                  <a:schemeClr val="tx1"/>
                </a:solidFill>
                <a:latin typeface="+mn-lt"/>
                <a:ea typeface="+mn-ea"/>
                <a:cs typeface="+mn-cs"/>
              </a:defRPr>
            </a:lvl1pPr>
            <a:lvl2pPr marL="639763" indent="-273050" algn="l" rtl="0" eaLnBrk="0" fontAlgn="base" hangingPunct="0">
              <a:spcBef>
                <a:spcPts val="550"/>
              </a:spcBef>
              <a:spcAft>
                <a:spcPct val="0"/>
              </a:spcAft>
              <a:buClr>
                <a:srgbClr val="FF0000"/>
              </a:buClr>
              <a:buSzPct val="80000"/>
              <a:buFont typeface="Arial" panose="020B0604020202020204" pitchFamily="34" charset="0"/>
              <a:buChar char="■"/>
              <a:defRPr sz="2400" kern="1200">
                <a:solidFill>
                  <a:schemeClr val="tx1"/>
                </a:solidFill>
                <a:latin typeface="+mn-lt"/>
                <a:ea typeface="+mn-ea"/>
                <a:cs typeface="+mn-cs"/>
              </a:defRPr>
            </a:lvl2pPr>
            <a:lvl3pPr marL="914400" indent="-228600" algn="l" rtl="0" eaLnBrk="0" fontAlgn="base" hangingPunct="0">
              <a:spcBef>
                <a:spcPts val="5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333399"/>
              </a:buClr>
              <a:buSzPct val="80000"/>
              <a:buFont typeface="Arial" panose="020B0604020202020204" pitchFamily="34" charset="0"/>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eaLnBrk="1" hangingPunct="1"/>
            <a:r>
              <a:rPr lang="en-US" sz="2200" b="1" dirty="0">
                <a:cs typeface="Times New Roman" pitchFamily="18" charset="0"/>
              </a:rPr>
              <a:t>Announcements…</a:t>
            </a:r>
          </a:p>
          <a:p>
            <a:pPr lvl="1" eaLnBrk="1" hangingPunct="1"/>
            <a:r>
              <a:rPr lang="en-US" sz="2000" b="1" dirty="0">
                <a:cs typeface="Times New Roman" pitchFamily="18" charset="0"/>
              </a:rPr>
              <a:t>Pre-exam thru next Wednesday (05-04)</a:t>
            </a:r>
          </a:p>
          <a:p>
            <a:pPr lvl="2" eaLnBrk="1" hangingPunct="1">
              <a:spcBef>
                <a:spcPts val="600"/>
              </a:spcBef>
            </a:pPr>
            <a:r>
              <a:rPr lang="en-US" sz="1800" b="1" dirty="0">
                <a:cs typeface="Times New Roman" pitchFamily="18" charset="0"/>
              </a:rPr>
              <a:t>Credit if taken, 0% if not (score is irrelevant).</a:t>
            </a:r>
          </a:p>
          <a:p>
            <a:pPr lvl="1" eaLnBrk="1" hangingPunct="1"/>
            <a:r>
              <a:rPr lang="en-US" sz="2000" b="1" dirty="0">
                <a:cs typeface="Times New Roman" pitchFamily="18" charset="0"/>
              </a:rPr>
              <a:t>Lab 00: Hello World</a:t>
            </a:r>
          </a:p>
          <a:p>
            <a:pPr lvl="2" eaLnBrk="1" hangingPunct="1"/>
            <a:r>
              <a:rPr lang="en-US" sz="1600" b="1" dirty="0">
                <a:cs typeface="Times New Roman" pitchFamily="18" charset="0"/>
              </a:rPr>
              <a:t>Zipped file contains ONLY .</a:t>
            </a:r>
            <a:r>
              <a:rPr lang="en-US" sz="1600" b="1" dirty="0" err="1">
                <a:cs typeface="Times New Roman" pitchFamily="18" charset="0"/>
              </a:rPr>
              <a:t>cpp</a:t>
            </a:r>
            <a:r>
              <a:rPr lang="en-US" sz="1600" b="1" dirty="0">
                <a:cs typeface="Times New Roman" pitchFamily="18" charset="0"/>
              </a:rPr>
              <a:t>, .h, .jpg, and/or .pdf files</a:t>
            </a:r>
          </a:p>
          <a:p>
            <a:pPr lvl="1" eaLnBrk="1" hangingPunct="1"/>
            <a:r>
              <a:rPr lang="en-US" sz="2000" b="1" u="sng" dirty="0">
                <a:cs typeface="Times New Roman" pitchFamily="18" charset="0"/>
              </a:rPr>
              <a:t>Attendance</a:t>
            </a:r>
            <a:r>
              <a:rPr lang="en-US" sz="2000" b="1" dirty="0">
                <a:cs typeface="Times New Roman" pitchFamily="18" charset="0"/>
              </a:rPr>
              <a:t> Quizzes</a:t>
            </a:r>
          </a:p>
          <a:p>
            <a:pPr lvl="2" eaLnBrk="1" hangingPunct="1"/>
            <a:r>
              <a:rPr lang="en-US" sz="1800" b="1" dirty="0">
                <a:cs typeface="Times New Roman" pitchFamily="18" charset="0"/>
              </a:rPr>
              <a:t>Extra credit</a:t>
            </a:r>
          </a:p>
          <a:p>
            <a:pPr lvl="2" eaLnBrk="1" hangingPunct="1">
              <a:spcBef>
                <a:spcPts val="0"/>
              </a:spcBef>
            </a:pPr>
            <a:r>
              <a:rPr lang="en-US" sz="1800" b="1" dirty="0">
                <a:cs typeface="Times New Roman" pitchFamily="18" charset="0"/>
                <a:sym typeface="Symbol" panose="05050102010706020507" pitchFamily="18" charset="2"/>
              </a:rPr>
              <a:t> </a:t>
            </a:r>
            <a:r>
              <a:rPr lang="en-US" sz="1800" b="1" dirty="0">
                <a:cs typeface="Times New Roman" pitchFamily="18" charset="0"/>
              </a:rPr>
              <a:t>Retries, but only 1 submission</a:t>
            </a:r>
          </a:p>
          <a:p>
            <a:pPr lvl="2" eaLnBrk="1" hangingPunct="1">
              <a:spcBef>
                <a:spcPts val="0"/>
              </a:spcBef>
            </a:pPr>
            <a:r>
              <a:rPr lang="en-US" sz="1800" b="1" dirty="0">
                <a:cs typeface="Times New Roman" pitchFamily="18" charset="0"/>
              </a:rPr>
              <a:t>Open day of class and the next day only!</a:t>
            </a:r>
          </a:p>
          <a:p>
            <a:pPr lvl="1" eaLnBrk="1" hangingPunct="1">
              <a:spcBef>
                <a:spcPts val="0"/>
              </a:spcBef>
            </a:pPr>
            <a:r>
              <a:rPr lang="en-US" sz="2000" b="1" dirty="0">
                <a:cs typeface="Times New Roman" pitchFamily="18" charset="0"/>
              </a:rPr>
              <a:t>Use </a:t>
            </a:r>
            <a:r>
              <a:rPr lang="en-US" sz="2000" b="1" dirty="0">
                <a:cs typeface="Times New Roman" pitchFamily="18" charset="0"/>
                <a:hlinkClick r:id="rId5"/>
              </a:rPr>
              <a:t>proper@cs.byu.edu</a:t>
            </a:r>
            <a:r>
              <a:rPr lang="en-US" sz="2000" b="1" dirty="0">
                <a:cs typeface="Times New Roman" pitchFamily="18" charset="0"/>
              </a:rPr>
              <a:t> (with </a:t>
            </a:r>
            <a:r>
              <a:rPr lang="en-US" sz="2000" b="1" dirty="0" err="1">
                <a:cs typeface="Times New Roman" pitchFamily="18" charset="0"/>
              </a:rPr>
              <a:t>netid</a:t>
            </a:r>
            <a:r>
              <a:rPr lang="en-US" sz="2000" b="1" dirty="0">
                <a:cs typeface="Times New Roman" pitchFamily="18" charset="0"/>
              </a:rPr>
              <a:t>) if you want a reply from me.</a:t>
            </a:r>
          </a:p>
          <a:p>
            <a:pPr lvl="1" eaLnBrk="1" hangingPunct="1">
              <a:spcBef>
                <a:spcPts val="0"/>
              </a:spcBef>
            </a:pPr>
            <a:r>
              <a:rPr lang="en-US" sz="2000" b="1" dirty="0">
                <a:cs typeface="Times New Roman" pitchFamily="18" charset="0"/>
              </a:rPr>
              <a:t>TA's and </a:t>
            </a:r>
            <a:r>
              <a:rPr lang="en-US" sz="2000" b="1">
                <a:cs typeface="Times New Roman" pitchFamily="18" charset="0"/>
              </a:rPr>
              <a:t>Help Queue.</a:t>
            </a:r>
            <a:endParaRPr lang="en-US" sz="2000" b="1" dirty="0">
              <a:cs typeface="Times New Roman" pitchFamily="18" charset="0"/>
            </a:endParaRPr>
          </a:p>
        </p:txBody>
      </p:sp>
      <p:grpSp>
        <p:nvGrpSpPr>
          <p:cNvPr id="3" name="Group 2">
            <a:extLst>
              <a:ext uri="{FF2B5EF4-FFF2-40B4-BE49-F238E27FC236}">
                <a16:creationId xmlns:a16="http://schemas.microsoft.com/office/drawing/2014/main" id="{D5799A8E-34CA-4AE0-B46B-11BE00DA96EC}"/>
              </a:ext>
            </a:extLst>
          </p:cNvPr>
          <p:cNvGrpSpPr/>
          <p:nvPr/>
        </p:nvGrpSpPr>
        <p:grpSpPr>
          <a:xfrm>
            <a:off x="572493" y="1300213"/>
            <a:ext cx="10250352" cy="1742378"/>
            <a:chOff x="572493" y="1300213"/>
            <a:chExt cx="10250352" cy="1742378"/>
          </a:xfrm>
        </p:grpSpPr>
        <p:sp>
          <p:nvSpPr>
            <p:cNvPr id="23" name="Rectangle 3">
              <a:extLst>
                <a:ext uri="{FF2B5EF4-FFF2-40B4-BE49-F238E27FC236}">
                  <a16:creationId xmlns:a16="http://schemas.microsoft.com/office/drawing/2014/main" id="{D2143C2C-4B7E-4D0E-90FA-0E19524AD204}"/>
                </a:ext>
              </a:extLst>
            </p:cNvPr>
            <p:cNvSpPr txBox="1">
              <a:spLocks noChangeArrowheads="1"/>
            </p:cNvSpPr>
            <p:nvPr/>
          </p:nvSpPr>
          <p:spPr bwMode="auto">
            <a:xfrm>
              <a:off x="572493" y="1327302"/>
              <a:ext cx="7057058" cy="47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333399"/>
                </a:buClr>
                <a:buSzPct val="68000"/>
              </a:pPr>
              <a:r>
                <a:rPr lang="en-US" sz="2200" b="1" kern="0" dirty="0">
                  <a:solidFill>
                    <a:srgbClr val="000000"/>
                  </a:solidFill>
                </a:rPr>
                <a:t>National Shrimp Scampi Day</a:t>
              </a:r>
            </a:p>
          </p:txBody>
        </p:sp>
        <p:pic>
          <p:nvPicPr>
            <p:cNvPr id="1026" name="Picture 2" descr="Spicy Shrimp Scampi Recipe">
              <a:extLst>
                <a:ext uri="{FF2B5EF4-FFF2-40B4-BE49-F238E27FC236}">
                  <a16:creationId xmlns:a16="http://schemas.microsoft.com/office/drawing/2014/main" id="{389C6D9A-B9CD-4298-939D-C5FAA4B18C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5284" y="1300213"/>
              <a:ext cx="3097561" cy="1742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441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fade">
                                      <p:cBhvr>
                                        <p:cTn id="20" dur="500"/>
                                        <p:tgtEl>
                                          <p:spTgt spid="1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Effect transition="in" filter="fade">
                                      <p:cBhvr>
                                        <p:cTn id="25" dur="500"/>
                                        <p:tgtEl>
                                          <p:spTgt spid="1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fade">
                                      <p:cBhvr>
                                        <p:cTn id="28" dur="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fade">
                                      <p:cBhvr>
                                        <p:cTn id="33" dur="500"/>
                                        <p:tgtEl>
                                          <p:spTgt spid="17">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xEl>
                                              <p:pRg st="6" end="6"/>
                                            </p:txEl>
                                          </p:spTgt>
                                        </p:tgtEl>
                                        <p:attrNameLst>
                                          <p:attrName>style.visibility</p:attrName>
                                        </p:attrNameLst>
                                      </p:cBhvr>
                                      <p:to>
                                        <p:strVal val="visible"/>
                                      </p:to>
                                    </p:set>
                                    <p:animEffect transition="in" filter="fade">
                                      <p:cBhvr>
                                        <p:cTn id="36" dur="500"/>
                                        <p:tgtEl>
                                          <p:spTgt spid="17">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animEffect transition="in" filter="fade">
                                      <p:cBhvr>
                                        <p:cTn id="39" dur="500"/>
                                        <p:tgtEl>
                                          <p:spTgt spid="17">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xEl>
                                              <p:pRg st="8" end="8"/>
                                            </p:txEl>
                                          </p:spTgt>
                                        </p:tgtEl>
                                        <p:attrNameLst>
                                          <p:attrName>style.visibility</p:attrName>
                                        </p:attrNameLst>
                                      </p:cBhvr>
                                      <p:to>
                                        <p:strVal val="visible"/>
                                      </p:to>
                                    </p:set>
                                    <p:animEffect transition="in" filter="fade">
                                      <p:cBhvr>
                                        <p:cTn id="42" dur="500"/>
                                        <p:tgtEl>
                                          <p:spTgt spid="1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xEl>
                                              <p:pRg st="9" end="9"/>
                                            </p:txEl>
                                          </p:spTgt>
                                        </p:tgtEl>
                                        <p:attrNameLst>
                                          <p:attrName>style.visibility</p:attrName>
                                        </p:attrNameLst>
                                      </p:cBhvr>
                                      <p:to>
                                        <p:strVal val="visible"/>
                                      </p:to>
                                    </p:set>
                                    <p:animEffect transition="in" filter="fade">
                                      <p:cBhvr>
                                        <p:cTn id="47" dur="500"/>
                                        <p:tgtEl>
                                          <p:spTgt spid="1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xEl>
                                              <p:pRg st="10" end="10"/>
                                            </p:txEl>
                                          </p:spTgt>
                                        </p:tgtEl>
                                        <p:attrNameLst>
                                          <p:attrName>style.visibility</p:attrName>
                                        </p:attrNameLst>
                                      </p:cBhvr>
                                      <p:to>
                                        <p:strVal val="visible"/>
                                      </p:to>
                                    </p:set>
                                    <p:animEffect transition="in" filter="fade">
                                      <p:cBhvr>
                                        <p:cTn id="52" dur="500"/>
                                        <p:tgtEl>
                                          <p:spTgt spid="1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 #04</a:t>
            </a:r>
            <a:r>
              <a:rPr lang="en-US" dirty="0"/>
              <a:t>: Chunking</a:t>
            </a:r>
          </a:p>
        </p:txBody>
      </p:sp>
      <p:sp>
        <p:nvSpPr>
          <p:cNvPr id="10" name="Footer Placeholder 9"/>
          <p:cNvSpPr>
            <a:spLocks noGrp="1"/>
          </p:cNvSpPr>
          <p:nvPr>
            <p:ph type="ftr" sz="quarter" idx="11"/>
          </p:nvPr>
        </p:nvSpPr>
        <p:spPr/>
        <p:txBody>
          <a:bodyPr/>
          <a:lstStyle/>
          <a:p>
            <a:pPr>
              <a:defRPr/>
            </a:pPr>
            <a:r>
              <a:rPr lang="en-US"/>
              <a:t>C++ Primer (04)</a:t>
            </a:r>
          </a:p>
        </p:txBody>
      </p:sp>
      <p:sp>
        <p:nvSpPr>
          <p:cNvPr id="12" name="Slide Number Placeholder 11"/>
          <p:cNvSpPr>
            <a:spLocks noGrp="1"/>
          </p:cNvSpPr>
          <p:nvPr>
            <p:ph type="sldNum" sz="quarter" idx="12"/>
          </p:nvPr>
        </p:nvSpPr>
        <p:spPr/>
        <p:txBody>
          <a:bodyPr/>
          <a:lstStyle/>
          <a:p>
            <a:pPr>
              <a:defRPr/>
            </a:pPr>
            <a:fld id="{0D7B5496-982B-480A-8085-B08F2CA91C21}" type="slidenum">
              <a:rPr lang="en-US" smtClean="0"/>
              <a:pPr>
                <a:defRPr/>
              </a:pPr>
              <a:t>20</a:t>
            </a:fld>
            <a:endParaRPr lang="en-US" dirty="0"/>
          </a:p>
        </p:txBody>
      </p:sp>
      <p:sp>
        <p:nvSpPr>
          <p:cNvPr id="13" name="TextBox 12">
            <a:extLst>
              <a:ext uri="{FF2B5EF4-FFF2-40B4-BE49-F238E27FC236}">
                <a16:creationId xmlns:a16="http://schemas.microsoft.com/office/drawing/2014/main" id="{E95EBA33-9DBE-4937-A272-C350D8823557}"/>
              </a:ext>
            </a:extLst>
          </p:cNvPr>
          <p:cNvSpPr txBox="1"/>
          <p:nvPr/>
        </p:nvSpPr>
        <p:spPr>
          <a:xfrm>
            <a:off x="2209801" y="2454802"/>
            <a:ext cx="2502039" cy="3031599"/>
          </a:xfrm>
          <a:prstGeom prst="rect">
            <a:avLst/>
          </a:prstGeom>
          <a:solidFill>
            <a:schemeClr val="accent2">
              <a:lumMod val="40000"/>
              <a:lumOff val="60000"/>
            </a:schemeClr>
          </a:solidFill>
        </p:spPr>
        <p:txBody>
          <a:bodyPr wrap="square" rtlCol="0">
            <a:spAutoFit/>
          </a:bodyPr>
          <a:lstStyle/>
          <a:p>
            <a:pPr>
              <a:spcAft>
                <a:spcPts val="600"/>
              </a:spcAft>
            </a:pPr>
            <a:r>
              <a:rPr lang="en-US" b="1" dirty="0"/>
              <a:t>Un-chunked List:</a:t>
            </a:r>
          </a:p>
          <a:p>
            <a:r>
              <a:rPr lang="en-US" sz="1400" dirty="0"/>
              <a:t>Bread</a:t>
            </a:r>
          </a:p>
          <a:p>
            <a:r>
              <a:rPr lang="en-US" sz="1400" dirty="0"/>
              <a:t>Ice cream</a:t>
            </a:r>
          </a:p>
          <a:p>
            <a:r>
              <a:rPr lang="en-US" sz="1400" dirty="0"/>
              <a:t>Milk</a:t>
            </a:r>
          </a:p>
          <a:p>
            <a:r>
              <a:rPr lang="en-US" sz="1400" dirty="0"/>
              <a:t>Tomatoes</a:t>
            </a:r>
          </a:p>
          <a:p>
            <a:r>
              <a:rPr lang="en-US" sz="1400" dirty="0"/>
              <a:t>Eggs</a:t>
            </a:r>
          </a:p>
          <a:p>
            <a:r>
              <a:rPr lang="en-US" sz="1400" dirty="0"/>
              <a:t>Butter</a:t>
            </a:r>
          </a:p>
          <a:p>
            <a:r>
              <a:rPr lang="en-US" sz="1400" dirty="0"/>
              <a:t>Apples</a:t>
            </a:r>
          </a:p>
          <a:p>
            <a:r>
              <a:rPr lang="en-US" sz="1400" dirty="0"/>
              <a:t>English muffins</a:t>
            </a:r>
          </a:p>
          <a:p>
            <a:r>
              <a:rPr lang="en-US" sz="1400" dirty="0"/>
              <a:t>Frozen vegetables</a:t>
            </a:r>
          </a:p>
          <a:p>
            <a:r>
              <a:rPr lang="en-US" sz="1400" dirty="0"/>
              <a:t>Lettuce</a:t>
            </a:r>
          </a:p>
          <a:p>
            <a:r>
              <a:rPr lang="en-US" sz="1400" dirty="0"/>
              <a:t>Cream</a:t>
            </a:r>
          </a:p>
          <a:p>
            <a:r>
              <a:rPr lang="en-US" sz="1400" dirty="0"/>
              <a:t>Bananas</a:t>
            </a:r>
          </a:p>
        </p:txBody>
      </p:sp>
      <p:sp>
        <p:nvSpPr>
          <p:cNvPr id="14" name="TextBox 13">
            <a:extLst>
              <a:ext uri="{FF2B5EF4-FFF2-40B4-BE49-F238E27FC236}">
                <a16:creationId xmlns:a16="http://schemas.microsoft.com/office/drawing/2014/main" id="{F4189D02-35CD-4E63-91AE-D729BEBE12BC}"/>
              </a:ext>
            </a:extLst>
          </p:cNvPr>
          <p:cNvSpPr txBox="1"/>
          <p:nvPr/>
        </p:nvSpPr>
        <p:spPr>
          <a:xfrm>
            <a:off x="5455391" y="2464849"/>
            <a:ext cx="3799975" cy="2354491"/>
          </a:xfrm>
          <a:prstGeom prst="rect">
            <a:avLst/>
          </a:prstGeom>
          <a:solidFill>
            <a:schemeClr val="accent2">
              <a:lumMod val="40000"/>
              <a:lumOff val="60000"/>
            </a:schemeClr>
          </a:solidFill>
        </p:spPr>
        <p:txBody>
          <a:bodyPr wrap="square" rtlCol="0">
            <a:spAutoFit/>
          </a:bodyPr>
          <a:lstStyle/>
          <a:p>
            <a:pPr>
              <a:spcAft>
                <a:spcPts val="600"/>
              </a:spcAft>
            </a:pPr>
            <a:r>
              <a:rPr lang="en-US" b="1" dirty="0"/>
              <a:t>Chunked List:</a:t>
            </a:r>
          </a:p>
          <a:p>
            <a:pPr>
              <a:tabLst>
                <a:tab pos="1828800" algn="l"/>
              </a:tabLst>
            </a:pPr>
            <a:r>
              <a:rPr lang="en-US" sz="1600" u="sng" dirty="0">
                <a:solidFill>
                  <a:srgbClr val="0000CC"/>
                </a:solidFill>
              </a:rPr>
              <a:t>Frozen Foods</a:t>
            </a:r>
            <a:r>
              <a:rPr lang="en-US" sz="1600" dirty="0">
                <a:solidFill>
                  <a:srgbClr val="0000CC"/>
                </a:solidFill>
              </a:rPr>
              <a:t>	</a:t>
            </a:r>
            <a:r>
              <a:rPr lang="en-US" sz="1600" u="sng" dirty="0">
                <a:solidFill>
                  <a:srgbClr val="0000CC"/>
                </a:solidFill>
              </a:rPr>
              <a:t>Bakery</a:t>
            </a:r>
          </a:p>
          <a:p>
            <a:pPr>
              <a:tabLst>
                <a:tab pos="1828800" algn="l"/>
              </a:tabLst>
            </a:pPr>
            <a:r>
              <a:rPr lang="en-US" sz="1400" dirty="0"/>
              <a:t>Ice cream	Bread</a:t>
            </a:r>
          </a:p>
          <a:p>
            <a:pPr>
              <a:tabLst>
                <a:tab pos="1828800" algn="l"/>
              </a:tabLst>
            </a:pPr>
            <a:r>
              <a:rPr lang="en-US" sz="1400" dirty="0"/>
              <a:t>Frozen vegetables	Bagels</a:t>
            </a:r>
          </a:p>
          <a:p>
            <a:pPr>
              <a:tabLst>
                <a:tab pos="1828800" algn="l"/>
              </a:tabLst>
            </a:pPr>
            <a:endParaRPr lang="en-US" sz="800" dirty="0"/>
          </a:p>
          <a:p>
            <a:pPr>
              <a:tabLst>
                <a:tab pos="1828800" algn="l"/>
              </a:tabLst>
            </a:pPr>
            <a:r>
              <a:rPr lang="en-US" sz="1600" u="sng" dirty="0">
                <a:solidFill>
                  <a:srgbClr val="0000CC"/>
                </a:solidFill>
              </a:rPr>
              <a:t>Dairy</a:t>
            </a:r>
            <a:r>
              <a:rPr lang="en-US" sz="1600" dirty="0">
                <a:solidFill>
                  <a:srgbClr val="0000CC"/>
                </a:solidFill>
              </a:rPr>
              <a:t>	</a:t>
            </a:r>
            <a:r>
              <a:rPr lang="en-US" sz="1600" u="sng" dirty="0">
                <a:solidFill>
                  <a:srgbClr val="0000CC"/>
                </a:solidFill>
              </a:rPr>
              <a:t>Fruits / Vegetables</a:t>
            </a:r>
          </a:p>
          <a:p>
            <a:pPr>
              <a:tabLst>
                <a:tab pos="1828800" algn="l"/>
              </a:tabLst>
            </a:pPr>
            <a:r>
              <a:rPr lang="en-US" sz="1400" dirty="0"/>
              <a:t>Milk	Tomatoes</a:t>
            </a:r>
          </a:p>
          <a:p>
            <a:pPr>
              <a:tabLst>
                <a:tab pos="1828800" algn="l"/>
              </a:tabLst>
            </a:pPr>
            <a:r>
              <a:rPr lang="en-US" sz="1400" dirty="0"/>
              <a:t>Eggs	Apples</a:t>
            </a:r>
          </a:p>
          <a:p>
            <a:pPr>
              <a:tabLst>
                <a:tab pos="1828800" algn="l"/>
              </a:tabLst>
            </a:pPr>
            <a:r>
              <a:rPr lang="en-US" sz="1400" dirty="0"/>
              <a:t>Butter	Lettuce</a:t>
            </a:r>
          </a:p>
          <a:p>
            <a:pPr>
              <a:tabLst>
                <a:tab pos="1828800" algn="l"/>
              </a:tabLst>
            </a:pPr>
            <a:r>
              <a:rPr lang="en-US" sz="1400" dirty="0"/>
              <a:t>Cream	Bananas</a:t>
            </a:r>
          </a:p>
        </p:txBody>
      </p:sp>
      <p:sp>
        <p:nvSpPr>
          <p:cNvPr id="11" name="Content Placeholder 2"/>
          <p:cNvSpPr txBox="1">
            <a:spLocks/>
          </p:cNvSpPr>
          <p:nvPr/>
        </p:nvSpPr>
        <p:spPr bwMode="auto">
          <a:xfrm>
            <a:off x="450761" y="1371600"/>
            <a:ext cx="10169616" cy="5334000"/>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333399"/>
              </a:buClr>
              <a:buSzPct val="80000"/>
            </a:pPr>
            <a:r>
              <a:rPr lang="en-US" sz="2000" kern="0" dirty="0"/>
              <a:t>A primary method that the brain uses to help it absorb more information is called 'chunking'.</a:t>
            </a:r>
          </a:p>
          <a:p>
            <a:pPr lvl="1">
              <a:buClr>
                <a:srgbClr val="333399"/>
              </a:buClr>
              <a:buSzPct val="80000"/>
            </a:pPr>
            <a:r>
              <a:rPr lang="en-US" sz="1600" kern="0" dirty="0"/>
              <a:t>One chunk is a recognizable piece of information that be fitted into one of the 'slots' in short-term memory.</a:t>
            </a:r>
          </a:p>
          <a:p>
            <a:pPr>
              <a:buClr>
                <a:srgbClr val="333399"/>
              </a:buClr>
              <a:buSzPct val="80000"/>
            </a:pPr>
            <a:r>
              <a:rPr lang="en-US" sz="2000" kern="0" dirty="0"/>
              <a:t>Chunking makes block structured languages like C/C++ natural to use.</a:t>
            </a:r>
          </a:p>
          <a:p>
            <a:pPr lvl="1">
              <a:buClr>
                <a:srgbClr val="333399"/>
              </a:buClr>
              <a:buSzPct val="80000"/>
            </a:pPr>
            <a:r>
              <a:rPr lang="en-US" sz="1600" kern="0" dirty="0"/>
              <a:t>The program is a single chunk, which is divided and subdivided into smaller and smaller chunks.</a:t>
            </a:r>
          </a:p>
          <a:p>
            <a:pPr lvl="1">
              <a:buClr>
                <a:srgbClr val="333399"/>
              </a:buClr>
              <a:buSzPct val="80000"/>
            </a:pPr>
            <a:r>
              <a:rPr lang="en-US" sz="1600" kern="0" dirty="0"/>
              <a:t>Each chunk is </a:t>
            </a:r>
            <a:r>
              <a:rPr lang="en-US" sz="1600" b="1" kern="0" dirty="0"/>
              <a:t>visibly</a:t>
            </a:r>
            <a:r>
              <a:rPr lang="en-US" sz="1600" kern="0" dirty="0"/>
              <a:t> and </a:t>
            </a:r>
            <a:r>
              <a:rPr lang="en-US" sz="1600" b="1" kern="0" dirty="0"/>
              <a:t>logically</a:t>
            </a:r>
            <a:r>
              <a:rPr lang="en-US" sz="1600" kern="0" dirty="0"/>
              <a:t> distinguishable.</a:t>
            </a:r>
          </a:p>
          <a:p>
            <a:pPr>
              <a:buClr>
                <a:srgbClr val="333399"/>
              </a:buClr>
              <a:buSzPct val="80000"/>
            </a:pPr>
            <a:r>
              <a:rPr lang="en-US" sz="2000" kern="0" dirty="0"/>
              <a:t>Lay out code in chunks</a:t>
            </a:r>
          </a:p>
          <a:p>
            <a:pPr lvl="1">
              <a:buClr>
                <a:srgbClr val="333399"/>
              </a:buClr>
              <a:buSzPct val="80000"/>
            </a:pPr>
            <a:r>
              <a:rPr lang="en-US" sz="1600" kern="0" dirty="0"/>
              <a:t>Groups of statements which together perform an identifiable act, should be chunked. </a:t>
            </a:r>
          </a:p>
          <a:p>
            <a:pPr lvl="1">
              <a:buClr>
                <a:srgbClr val="333399"/>
              </a:buClr>
              <a:buSzPct val="80000"/>
            </a:pPr>
            <a:r>
              <a:rPr lang="en-US" sz="1600" kern="0" dirty="0"/>
              <a:t>Items which are close together form a visual chunk and have an implied association.</a:t>
            </a:r>
          </a:p>
          <a:p>
            <a:pPr lvl="1">
              <a:buClr>
                <a:srgbClr val="333399"/>
              </a:buClr>
              <a:buSzPct val="80000"/>
            </a:pPr>
            <a:r>
              <a:rPr lang="en-US" sz="1600" kern="0" dirty="0"/>
              <a:t>Vertical white space (form feeds and blank lines) can be used not only to separate chunks but also to show relationships between chunks.</a:t>
            </a:r>
          </a:p>
          <a:p>
            <a:pPr>
              <a:buClr>
                <a:srgbClr val="333399"/>
              </a:buClr>
              <a:buSzPct val="80000"/>
            </a:pPr>
            <a:r>
              <a:rPr lang="en-US" sz="2000" kern="0" dirty="0"/>
              <a:t>By recognizing chunks and making them stand out, code can be made more readable which means more maintainable.</a:t>
            </a:r>
          </a:p>
          <a:p>
            <a:pPr>
              <a:buClr>
                <a:srgbClr val="333399"/>
              </a:buClr>
              <a:buSzPct val="80000"/>
            </a:pPr>
            <a:endParaRPr lang="en-US" sz="2000" kern="0" dirty="0"/>
          </a:p>
        </p:txBody>
      </p:sp>
    </p:spTree>
    <p:extLst>
      <p:ext uri="{BB962C8B-B14F-4D97-AF65-F5344CB8AC3E}">
        <p14:creationId xmlns:p14="http://schemas.microsoft.com/office/powerpoint/2010/main" val="253840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fade">
                                      <p:cBhvr>
                                        <p:cTn id="17" dur="500"/>
                                        <p:tgtEl>
                                          <p:spTgt spid="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fade">
                                      <p:cBhvr>
                                        <p:cTn id="36" dur="5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fade">
                                      <p:cBhvr>
                                        <p:cTn id="41" dur="500"/>
                                        <p:tgtEl>
                                          <p:spTgt spid="11">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fade">
                                      <p:cBhvr>
                                        <p:cTn id="44" dur="500"/>
                                        <p:tgtEl>
                                          <p:spTgt spid="11">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fade">
                                      <p:cBhvr>
                                        <p:cTn id="47" dur="500"/>
                                        <p:tgtEl>
                                          <p:spTgt spid="11">
                                            <p:txEl>
                                              <p:pRg st="7" end="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Effect transition="in" filter="fade">
                                      <p:cBhvr>
                                        <p:cTn id="50" dur="500"/>
                                        <p:tgtEl>
                                          <p:spTgt spid="11">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xEl>
                                              <p:pRg st="9" end="9"/>
                                            </p:txEl>
                                          </p:spTgt>
                                        </p:tgtEl>
                                        <p:attrNameLst>
                                          <p:attrName>style.visibility</p:attrName>
                                        </p:attrNameLst>
                                      </p:cBhvr>
                                      <p:to>
                                        <p:strVal val="visible"/>
                                      </p:to>
                                    </p:set>
                                    <p:animEffect transition="in" filter="fade">
                                      <p:cBhvr>
                                        <p:cTn id="55"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D5C5-BB79-49E0-8B03-973035C7EED9}"/>
              </a:ext>
            </a:extLst>
          </p:cNvPr>
          <p:cNvSpPr>
            <a:spLocks noGrp="1"/>
          </p:cNvSpPr>
          <p:nvPr>
            <p:ph type="title"/>
          </p:nvPr>
        </p:nvSpPr>
        <p:spPr/>
        <p:txBody>
          <a:bodyPr/>
          <a:lstStyle/>
          <a:p>
            <a:r>
              <a:rPr lang="en-US" dirty="0"/>
              <a:t>Follow-up Questions...</a:t>
            </a:r>
          </a:p>
        </p:txBody>
      </p:sp>
      <p:sp>
        <p:nvSpPr>
          <p:cNvPr id="3" name="Content Placeholder 2">
            <a:extLst>
              <a:ext uri="{FF2B5EF4-FFF2-40B4-BE49-F238E27FC236}">
                <a16:creationId xmlns:a16="http://schemas.microsoft.com/office/drawing/2014/main" id="{DB618354-169F-4D29-B8EF-27A98EE256C9}"/>
              </a:ext>
            </a:extLst>
          </p:cNvPr>
          <p:cNvSpPr>
            <a:spLocks noGrp="1"/>
          </p:cNvSpPr>
          <p:nvPr>
            <p:ph sz="quarter" idx="1"/>
          </p:nvPr>
        </p:nvSpPr>
        <p:spPr>
          <a:xfrm>
            <a:off x="640080" y="1617785"/>
            <a:ext cx="6974668" cy="4913643"/>
          </a:xfrm>
        </p:spPr>
        <p:txBody>
          <a:bodyPr/>
          <a:lstStyle/>
          <a:p>
            <a:pPr marL="457200" indent="-457200">
              <a:spcBef>
                <a:spcPts val="0"/>
              </a:spcBef>
              <a:spcAft>
                <a:spcPts val="3000"/>
              </a:spcAft>
              <a:buClr>
                <a:schemeClr val="tx1"/>
              </a:buClr>
              <a:buSzPct val="100000"/>
              <a:buFont typeface="+mj-lt"/>
              <a:buAutoNum type="arabicPeriod"/>
            </a:pPr>
            <a:r>
              <a:rPr lang="en-US" sz="2000" dirty="0"/>
              <a:t>What memory data structure is used to store function arguments?</a:t>
            </a:r>
          </a:p>
          <a:p>
            <a:pPr marL="457200" indent="-457200">
              <a:spcBef>
                <a:spcPts val="0"/>
              </a:spcBef>
              <a:spcAft>
                <a:spcPts val="3000"/>
              </a:spcAft>
              <a:buClr>
                <a:schemeClr val="tx1"/>
              </a:buClr>
              <a:buSzPct val="100000"/>
              <a:buFont typeface="+mj-lt"/>
              <a:buAutoNum type="arabicPeriod"/>
            </a:pPr>
            <a:r>
              <a:rPr lang="en-US" sz="2000" dirty="0"/>
              <a:t>What memory data structure is used to store run-time persistent objects?</a:t>
            </a:r>
          </a:p>
          <a:p>
            <a:pPr marL="457200" indent="-457200">
              <a:spcBef>
                <a:spcPts val="0"/>
              </a:spcBef>
              <a:spcAft>
                <a:spcPts val="3000"/>
              </a:spcAft>
              <a:buClr>
                <a:schemeClr val="tx1"/>
              </a:buClr>
              <a:buSzPct val="100000"/>
              <a:buFont typeface="+mj-lt"/>
              <a:buAutoNum type="arabicPeriod"/>
            </a:pPr>
            <a:r>
              <a:rPr lang="en-US" sz="2000" dirty="0"/>
              <a:t>What memory data structure is used to store global variables and literals?</a:t>
            </a:r>
          </a:p>
          <a:p>
            <a:pPr marL="457200" indent="-457200">
              <a:spcBef>
                <a:spcPts val="0"/>
              </a:spcBef>
              <a:spcAft>
                <a:spcPts val="3000"/>
              </a:spcAft>
              <a:buClr>
                <a:schemeClr val="tx1"/>
              </a:buClr>
              <a:buSzPct val="100000"/>
              <a:buFont typeface="+mj-lt"/>
              <a:buAutoNum type="arabicPeriod"/>
            </a:pPr>
            <a:r>
              <a:rPr lang="en-US" sz="2000" dirty="0"/>
              <a:t>What memory data structure is used to store function definitions?</a:t>
            </a:r>
          </a:p>
          <a:p>
            <a:pPr marL="457200" indent="-457200">
              <a:spcBef>
                <a:spcPts val="0"/>
              </a:spcBef>
              <a:spcAft>
                <a:spcPts val="3000"/>
              </a:spcAft>
              <a:buClr>
                <a:schemeClr val="tx1"/>
              </a:buClr>
              <a:buSzPct val="100000"/>
              <a:buFont typeface="+mj-lt"/>
              <a:buAutoNum type="arabicPeriod"/>
            </a:pPr>
            <a:r>
              <a:rPr lang="en-US" sz="2000" dirty="0"/>
              <a:t>What memory data structure is used to store local variables?</a:t>
            </a:r>
          </a:p>
        </p:txBody>
      </p:sp>
      <p:sp>
        <p:nvSpPr>
          <p:cNvPr id="4" name="Footer Placeholder 3">
            <a:extLst>
              <a:ext uri="{FF2B5EF4-FFF2-40B4-BE49-F238E27FC236}">
                <a16:creationId xmlns:a16="http://schemas.microsoft.com/office/drawing/2014/main" id="{DB5CC996-25C1-4D4C-90AE-29F0C2E6CF39}"/>
              </a:ext>
            </a:extLst>
          </p:cNvPr>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C++ Primer (04)</a:t>
            </a:r>
            <a:endParaRPr lang="en-US" dirty="0">
              <a:solidFill>
                <a:prstClr val="white"/>
              </a:solidFill>
              <a:latin typeface="Arial" charset="0"/>
            </a:endParaRPr>
          </a:p>
        </p:txBody>
      </p:sp>
      <p:sp>
        <p:nvSpPr>
          <p:cNvPr id="5" name="Slide Number Placeholder 4">
            <a:extLst>
              <a:ext uri="{FF2B5EF4-FFF2-40B4-BE49-F238E27FC236}">
                <a16:creationId xmlns:a16="http://schemas.microsoft.com/office/drawing/2014/main" id="{6CEBD031-7681-4608-922A-63119486B129}"/>
              </a:ext>
            </a:extLst>
          </p:cNvPr>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21</a:t>
            </a:fld>
            <a:endParaRPr lang="en-US" dirty="0">
              <a:latin typeface="Arial" charset="0"/>
            </a:endParaRPr>
          </a:p>
        </p:txBody>
      </p:sp>
      <p:graphicFrame>
        <p:nvGraphicFramePr>
          <p:cNvPr id="24" name="Table 23">
            <a:extLst>
              <a:ext uri="{FF2B5EF4-FFF2-40B4-BE49-F238E27FC236}">
                <a16:creationId xmlns:a16="http://schemas.microsoft.com/office/drawing/2014/main" id="{0CEA1433-FE97-4B73-9474-3A37A0514D66}"/>
              </a:ext>
            </a:extLst>
          </p:cNvPr>
          <p:cNvGraphicFramePr>
            <a:graphicFrameLocks noGrp="1"/>
          </p:cNvGraphicFramePr>
          <p:nvPr/>
        </p:nvGraphicFramePr>
        <p:xfrm>
          <a:off x="7825764" y="1792164"/>
          <a:ext cx="2667000" cy="4560570"/>
        </p:xfrm>
        <a:graphic>
          <a:graphicData uri="http://schemas.openxmlformats.org/drawingml/2006/table">
            <a:tbl>
              <a:tblPr firstRow="1" bandRow="1">
                <a:tableStyleId>{2D5ABB26-0587-4C30-8999-92F81FD0307C}</a:tableStyleId>
              </a:tblPr>
              <a:tblGrid>
                <a:gridCol w="683847">
                  <a:extLst>
                    <a:ext uri="{9D8B030D-6E8A-4147-A177-3AD203B41FA5}">
                      <a16:colId xmlns:a16="http://schemas.microsoft.com/office/drawing/2014/main" val="20000"/>
                    </a:ext>
                  </a:extLst>
                </a:gridCol>
                <a:gridCol w="1983153">
                  <a:extLst>
                    <a:ext uri="{9D8B030D-6E8A-4147-A177-3AD203B41FA5}">
                      <a16:colId xmlns:a16="http://schemas.microsoft.com/office/drawing/2014/main" val="20001"/>
                    </a:ext>
                  </a:extLst>
                </a:gridCol>
              </a:tblGrid>
              <a:tr h="455474">
                <a:tc>
                  <a:txBody>
                    <a:bodyPr/>
                    <a:lstStyle/>
                    <a:p>
                      <a:pPr algn="ctr"/>
                      <a:r>
                        <a:rPr lang="en-US" sz="800" b="1" dirty="0"/>
                        <a:t>High</a:t>
                      </a:r>
                    </a:p>
                    <a:p>
                      <a:pPr algn="ctr"/>
                      <a:r>
                        <a:rPr lang="en-US" sz="800" b="1" dirty="0"/>
                        <a:t>Address</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Environment</a:t>
                      </a:r>
                      <a:endParaRPr lang="en-US" sz="32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t>(System)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6425">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Stack</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10001"/>
                  </a:ext>
                </a:extLst>
              </a:tr>
              <a:tr h="1073150">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Free Space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extLst>
                  <a:ext uri="{0D108BD9-81ED-4DB2-BD59-A6C34878D82A}">
                    <a16:rowId xmlns:a16="http://schemas.microsoft.com/office/drawing/2014/main" val="10002"/>
                  </a:ext>
                </a:extLst>
              </a:tr>
              <a:tr h="838200">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Dynamic Data</a:t>
                      </a:r>
                      <a:endParaRPr lang="en-US" sz="1000" b="1" dirty="0"/>
                    </a:p>
                    <a:p>
                      <a:pPr algn="ctr"/>
                      <a:r>
                        <a:rPr lang="en-US" sz="1000" b="1" dirty="0"/>
                        <a:t>(Heap)</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0675">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Static Data</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34440">
                <a:tc>
                  <a:txBody>
                    <a:bodyPr/>
                    <a:lstStyle/>
                    <a:p>
                      <a:pPr algn="ctr"/>
                      <a:r>
                        <a:rPr lang="en-US" sz="800" b="1" dirty="0"/>
                        <a:t>Low</a:t>
                      </a:r>
                    </a:p>
                    <a:p>
                      <a:pPr algn="ctr"/>
                      <a:r>
                        <a:rPr lang="en-US" sz="800" b="1" dirty="0"/>
                        <a:t>Address</a:t>
                      </a:r>
                    </a:p>
                  </a:txBody>
                  <a:tcPr anchor="b">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Program</a:t>
                      </a:r>
                      <a:r>
                        <a:rPr lang="en-US" sz="1600" b="1" baseline="0" dirty="0"/>
                        <a:t> Code</a:t>
                      </a: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pSp>
        <p:nvGrpSpPr>
          <p:cNvPr id="9" name="Group 8">
            <a:extLst>
              <a:ext uri="{FF2B5EF4-FFF2-40B4-BE49-F238E27FC236}">
                <a16:creationId xmlns:a16="http://schemas.microsoft.com/office/drawing/2014/main" id="{3591BE7C-7BFA-4ADD-BC1C-10F32E1E12A4}"/>
              </a:ext>
            </a:extLst>
          </p:cNvPr>
          <p:cNvGrpSpPr/>
          <p:nvPr/>
        </p:nvGrpSpPr>
        <p:grpSpPr>
          <a:xfrm>
            <a:off x="4114802" y="2030990"/>
            <a:ext cx="5595254" cy="853726"/>
            <a:chOff x="4114802" y="2030990"/>
            <a:chExt cx="5595254" cy="853726"/>
          </a:xfrm>
        </p:grpSpPr>
        <p:sp>
          <p:nvSpPr>
            <p:cNvPr id="12" name="TextBox 11">
              <a:extLst>
                <a:ext uri="{FF2B5EF4-FFF2-40B4-BE49-F238E27FC236}">
                  <a16:creationId xmlns:a16="http://schemas.microsoft.com/office/drawing/2014/main" id="{23C0F0BD-6552-4CB5-BC73-9A0130B50831}"/>
                </a:ext>
              </a:extLst>
            </p:cNvPr>
            <p:cNvSpPr txBox="1"/>
            <p:nvPr/>
          </p:nvSpPr>
          <p:spPr>
            <a:xfrm>
              <a:off x="4114802" y="2030990"/>
              <a:ext cx="1989573" cy="369332"/>
            </a:xfrm>
            <a:prstGeom prst="rect">
              <a:avLst/>
            </a:prstGeom>
            <a:noFill/>
          </p:spPr>
          <p:txBody>
            <a:bodyPr wrap="square">
              <a:spAutoFit/>
            </a:bodyPr>
            <a:lstStyle/>
            <a:p>
              <a:pPr fontAlgn="base">
                <a:spcBef>
                  <a:spcPct val="0"/>
                </a:spcBef>
                <a:spcAft>
                  <a:spcPct val="0"/>
                </a:spcAft>
                <a:defRPr/>
              </a:pPr>
              <a:r>
                <a:rPr lang="en-US" b="1" dirty="0">
                  <a:solidFill>
                    <a:srgbClr val="FF0000"/>
                  </a:solidFill>
                  <a:latin typeface="Arial" charset="0"/>
                  <a:cs typeface="Arial" charset="0"/>
                </a:rPr>
                <a:t>Stack.</a:t>
              </a:r>
            </a:p>
          </p:txBody>
        </p:sp>
        <p:sp>
          <p:nvSpPr>
            <p:cNvPr id="6" name="Arrow: Down 5">
              <a:extLst>
                <a:ext uri="{FF2B5EF4-FFF2-40B4-BE49-F238E27FC236}">
                  <a16:creationId xmlns:a16="http://schemas.microsoft.com/office/drawing/2014/main" id="{BA9E588E-B3F6-4F5C-8340-C2E452EB358D}"/>
                </a:ext>
              </a:extLst>
            </p:cNvPr>
            <p:cNvSpPr/>
            <p:nvPr/>
          </p:nvSpPr>
          <p:spPr>
            <a:xfrm>
              <a:off x="9394371" y="2710544"/>
              <a:ext cx="315685" cy="1741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0BBF5E7-B674-43BC-BCBA-4D59E4D69B0B}"/>
                </a:ext>
              </a:extLst>
            </p:cNvPr>
            <p:cNvCxnSpPr/>
            <p:nvPr/>
          </p:nvCxnSpPr>
          <p:spPr>
            <a:xfrm>
              <a:off x="4985657" y="2215656"/>
              <a:ext cx="3537857" cy="39691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9AF2C82-1AF9-4590-8A3E-A15FE14F68F8}"/>
              </a:ext>
            </a:extLst>
          </p:cNvPr>
          <p:cNvGrpSpPr/>
          <p:nvPr/>
        </p:nvGrpSpPr>
        <p:grpSpPr>
          <a:xfrm>
            <a:off x="4114802" y="3043668"/>
            <a:ext cx="5595253" cy="1751989"/>
            <a:chOff x="4114802" y="3043668"/>
            <a:chExt cx="5595253" cy="1751989"/>
          </a:xfrm>
        </p:grpSpPr>
        <p:sp>
          <p:nvSpPr>
            <p:cNvPr id="13" name="TextBox 12">
              <a:extLst>
                <a:ext uri="{FF2B5EF4-FFF2-40B4-BE49-F238E27FC236}">
                  <a16:creationId xmlns:a16="http://schemas.microsoft.com/office/drawing/2014/main" id="{E86A9C78-643A-433F-B5B6-51E6A28869FC}"/>
                </a:ext>
              </a:extLst>
            </p:cNvPr>
            <p:cNvSpPr txBox="1"/>
            <p:nvPr/>
          </p:nvSpPr>
          <p:spPr>
            <a:xfrm>
              <a:off x="4114802" y="3043668"/>
              <a:ext cx="3466681" cy="369332"/>
            </a:xfrm>
            <a:prstGeom prst="rect">
              <a:avLst/>
            </a:prstGeom>
            <a:noFill/>
          </p:spPr>
          <p:txBody>
            <a:bodyPr wrap="square">
              <a:spAutoFit/>
            </a:bodyPr>
            <a:lstStyle/>
            <a:p>
              <a:pPr fontAlgn="base">
                <a:spcBef>
                  <a:spcPct val="0"/>
                </a:spcBef>
                <a:spcAft>
                  <a:spcPct val="0"/>
                </a:spcAft>
                <a:defRPr/>
              </a:pPr>
              <a:r>
                <a:rPr lang="en-US" b="1" dirty="0">
                  <a:solidFill>
                    <a:srgbClr val="FF0000"/>
                  </a:solidFill>
                  <a:latin typeface="Arial" charset="0"/>
                  <a:cs typeface="Arial" charset="0"/>
                </a:rPr>
                <a:t>Dynamic Data (heap).</a:t>
              </a:r>
            </a:p>
          </p:txBody>
        </p:sp>
        <p:cxnSp>
          <p:nvCxnSpPr>
            <p:cNvPr id="16" name="Straight Arrow Connector 15">
              <a:extLst>
                <a:ext uri="{FF2B5EF4-FFF2-40B4-BE49-F238E27FC236}">
                  <a16:creationId xmlns:a16="http://schemas.microsoft.com/office/drawing/2014/main" id="{BAC69298-24C7-484B-84E1-12866C328BCE}"/>
                </a:ext>
              </a:extLst>
            </p:cNvPr>
            <p:cNvCxnSpPr>
              <a:cxnSpLocks/>
            </p:cNvCxnSpPr>
            <p:nvPr/>
          </p:nvCxnSpPr>
          <p:spPr>
            <a:xfrm>
              <a:off x="6596745" y="3260348"/>
              <a:ext cx="1926769" cy="115991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EF7A7B1C-E567-4645-AC4A-90F9AD14E725}"/>
                </a:ext>
              </a:extLst>
            </p:cNvPr>
            <p:cNvSpPr/>
            <p:nvPr/>
          </p:nvSpPr>
          <p:spPr>
            <a:xfrm flipV="1">
              <a:off x="9394370" y="4572425"/>
              <a:ext cx="315685" cy="2232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D3B54E28-AB5E-4571-BF47-05C2E55A7EFA}"/>
              </a:ext>
            </a:extLst>
          </p:cNvPr>
          <p:cNvGrpSpPr/>
          <p:nvPr/>
        </p:nvGrpSpPr>
        <p:grpSpPr>
          <a:xfrm>
            <a:off x="4114802" y="4056346"/>
            <a:ext cx="4408712" cy="932286"/>
            <a:chOff x="4114802" y="4056346"/>
            <a:chExt cx="4408712" cy="932286"/>
          </a:xfrm>
        </p:grpSpPr>
        <p:sp>
          <p:nvSpPr>
            <p:cNvPr id="15" name="TextBox 14">
              <a:extLst>
                <a:ext uri="{FF2B5EF4-FFF2-40B4-BE49-F238E27FC236}">
                  <a16:creationId xmlns:a16="http://schemas.microsoft.com/office/drawing/2014/main" id="{EA5B10D3-366F-41A0-98E0-4E0709DBED0F}"/>
                </a:ext>
              </a:extLst>
            </p:cNvPr>
            <p:cNvSpPr txBox="1"/>
            <p:nvPr/>
          </p:nvSpPr>
          <p:spPr>
            <a:xfrm>
              <a:off x="4114802" y="4056346"/>
              <a:ext cx="2019719" cy="369332"/>
            </a:xfrm>
            <a:prstGeom prst="rect">
              <a:avLst/>
            </a:prstGeom>
            <a:noFill/>
          </p:spPr>
          <p:txBody>
            <a:bodyPr wrap="square">
              <a:spAutoFit/>
            </a:bodyPr>
            <a:lstStyle/>
            <a:p>
              <a:r>
                <a:rPr lang="en-US" b="1" dirty="0">
                  <a:solidFill>
                    <a:srgbClr val="FF0000"/>
                  </a:solidFill>
                  <a:latin typeface="Arial" charset="0"/>
                  <a:cs typeface="Arial" charset="0"/>
                </a:rPr>
                <a:t>Static Data.</a:t>
              </a:r>
              <a:endParaRPr lang="en-US" dirty="0"/>
            </a:p>
          </p:txBody>
        </p:sp>
        <p:cxnSp>
          <p:nvCxnSpPr>
            <p:cNvPr id="20" name="Straight Arrow Connector 19">
              <a:extLst>
                <a:ext uri="{FF2B5EF4-FFF2-40B4-BE49-F238E27FC236}">
                  <a16:creationId xmlns:a16="http://schemas.microsoft.com/office/drawing/2014/main" id="{514A3E0A-4FB0-405B-91E3-BEC4C662C06A}"/>
                </a:ext>
              </a:extLst>
            </p:cNvPr>
            <p:cNvCxnSpPr>
              <a:cxnSpLocks/>
            </p:cNvCxnSpPr>
            <p:nvPr/>
          </p:nvCxnSpPr>
          <p:spPr>
            <a:xfrm>
              <a:off x="5562491" y="4215697"/>
              <a:ext cx="2961023" cy="77293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28E106CD-1368-4F84-9C81-CA9FE234BFF8}"/>
              </a:ext>
            </a:extLst>
          </p:cNvPr>
          <p:cNvGrpSpPr/>
          <p:nvPr/>
        </p:nvGrpSpPr>
        <p:grpSpPr>
          <a:xfrm>
            <a:off x="4114802" y="5069024"/>
            <a:ext cx="4408712" cy="722305"/>
            <a:chOff x="4114802" y="5069024"/>
            <a:chExt cx="4408712" cy="722305"/>
          </a:xfrm>
        </p:grpSpPr>
        <p:sp>
          <p:nvSpPr>
            <p:cNvPr id="17" name="TextBox 16">
              <a:extLst>
                <a:ext uri="{FF2B5EF4-FFF2-40B4-BE49-F238E27FC236}">
                  <a16:creationId xmlns:a16="http://schemas.microsoft.com/office/drawing/2014/main" id="{9CE3691A-0501-4B59-AD19-26DF8002AD99}"/>
                </a:ext>
              </a:extLst>
            </p:cNvPr>
            <p:cNvSpPr txBox="1"/>
            <p:nvPr/>
          </p:nvSpPr>
          <p:spPr>
            <a:xfrm>
              <a:off x="4114802" y="5069024"/>
              <a:ext cx="2481943" cy="369332"/>
            </a:xfrm>
            <a:prstGeom prst="rect">
              <a:avLst/>
            </a:prstGeom>
            <a:noFill/>
          </p:spPr>
          <p:txBody>
            <a:bodyPr wrap="square">
              <a:spAutoFit/>
            </a:bodyPr>
            <a:lstStyle/>
            <a:p>
              <a:r>
                <a:rPr lang="en-US" b="1" dirty="0">
                  <a:solidFill>
                    <a:srgbClr val="FF0000"/>
                  </a:solidFill>
                  <a:latin typeface="Arial" charset="0"/>
                  <a:cs typeface="Arial" charset="0"/>
                </a:rPr>
                <a:t>Program Code.</a:t>
              </a:r>
              <a:endParaRPr lang="en-US" dirty="0"/>
            </a:p>
          </p:txBody>
        </p:sp>
        <p:cxnSp>
          <p:nvCxnSpPr>
            <p:cNvPr id="22" name="Straight Arrow Connector 21">
              <a:extLst>
                <a:ext uri="{FF2B5EF4-FFF2-40B4-BE49-F238E27FC236}">
                  <a16:creationId xmlns:a16="http://schemas.microsoft.com/office/drawing/2014/main" id="{6AE706DC-3823-4875-9576-315F7DB3A0E0}"/>
                </a:ext>
              </a:extLst>
            </p:cNvPr>
            <p:cNvCxnSpPr>
              <a:cxnSpLocks/>
            </p:cNvCxnSpPr>
            <p:nvPr/>
          </p:nvCxnSpPr>
          <p:spPr>
            <a:xfrm>
              <a:off x="5887077" y="5246158"/>
              <a:ext cx="2636437" cy="54517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81C598CB-C768-4A58-A42C-C1C6B7E58672}"/>
              </a:ext>
            </a:extLst>
          </p:cNvPr>
          <p:cNvGrpSpPr/>
          <p:nvPr/>
        </p:nvGrpSpPr>
        <p:grpSpPr>
          <a:xfrm>
            <a:off x="4114802" y="2823814"/>
            <a:ext cx="4408712" cy="3627222"/>
            <a:chOff x="4114802" y="2823814"/>
            <a:chExt cx="4408712" cy="3627222"/>
          </a:xfrm>
        </p:grpSpPr>
        <p:sp>
          <p:nvSpPr>
            <p:cNvPr id="18" name="TextBox 17">
              <a:extLst>
                <a:ext uri="{FF2B5EF4-FFF2-40B4-BE49-F238E27FC236}">
                  <a16:creationId xmlns:a16="http://schemas.microsoft.com/office/drawing/2014/main" id="{5A4208E0-5A5D-4AFA-92FA-9B55CB1B69B2}"/>
                </a:ext>
              </a:extLst>
            </p:cNvPr>
            <p:cNvSpPr txBox="1"/>
            <p:nvPr/>
          </p:nvSpPr>
          <p:spPr>
            <a:xfrm>
              <a:off x="4114802" y="6081704"/>
              <a:ext cx="1989573" cy="369332"/>
            </a:xfrm>
            <a:prstGeom prst="rect">
              <a:avLst/>
            </a:prstGeom>
            <a:noFill/>
          </p:spPr>
          <p:txBody>
            <a:bodyPr wrap="square">
              <a:spAutoFit/>
            </a:bodyPr>
            <a:lstStyle/>
            <a:p>
              <a:pPr fontAlgn="base">
                <a:spcBef>
                  <a:spcPct val="0"/>
                </a:spcBef>
                <a:spcAft>
                  <a:spcPct val="0"/>
                </a:spcAft>
                <a:defRPr/>
              </a:pPr>
              <a:r>
                <a:rPr lang="en-US" b="1" dirty="0">
                  <a:solidFill>
                    <a:srgbClr val="FF0000"/>
                  </a:solidFill>
                  <a:latin typeface="Arial" charset="0"/>
                  <a:cs typeface="Arial" charset="0"/>
                </a:rPr>
                <a:t>Stack.</a:t>
              </a:r>
            </a:p>
          </p:txBody>
        </p:sp>
        <p:cxnSp>
          <p:nvCxnSpPr>
            <p:cNvPr id="25" name="Straight Arrow Connector 24">
              <a:extLst>
                <a:ext uri="{FF2B5EF4-FFF2-40B4-BE49-F238E27FC236}">
                  <a16:creationId xmlns:a16="http://schemas.microsoft.com/office/drawing/2014/main" id="{27559A8C-6A46-4FC2-A28F-786208085399}"/>
                </a:ext>
              </a:extLst>
            </p:cNvPr>
            <p:cNvCxnSpPr>
              <a:cxnSpLocks/>
            </p:cNvCxnSpPr>
            <p:nvPr/>
          </p:nvCxnSpPr>
          <p:spPr>
            <a:xfrm flipV="1">
              <a:off x="4997172" y="2823814"/>
              <a:ext cx="3526342" cy="344314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496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Translation Units</a:t>
            </a:r>
          </a:p>
        </p:txBody>
      </p:sp>
      <p:sp>
        <p:nvSpPr>
          <p:cNvPr id="3" name="Content Placeholder 2"/>
          <p:cNvSpPr>
            <a:spLocks noGrp="1"/>
          </p:cNvSpPr>
          <p:nvPr>
            <p:ph sz="quarter" idx="1"/>
          </p:nvPr>
        </p:nvSpPr>
        <p:spPr>
          <a:xfrm>
            <a:off x="540913" y="1277644"/>
            <a:ext cx="7917287" cy="2913356"/>
          </a:xfrm>
        </p:spPr>
        <p:txBody>
          <a:bodyPr/>
          <a:lstStyle/>
          <a:p>
            <a:r>
              <a:rPr lang="en-US" dirty="0"/>
              <a:t>A </a:t>
            </a:r>
            <a:r>
              <a:rPr lang="en-US" b="1" u="sng" dirty="0"/>
              <a:t>translation unit</a:t>
            </a:r>
            <a:r>
              <a:rPr lang="en-US" dirty="0"/>
              <a:t> is the basic unit of compilation in C++.</a:t>
            </a:r>
          </a:p>
          <a:p>
            <a:pPr lvl="1"/>
            <a:r>
              <a:rPr lang="en-US" dirty="0"/>
              <a:t>It consists of the contents of a </a:t>
            </a:r>
            <a:r>
              <a:rPr lang="en-US" b="1" dirty="0"/>
              <a:t>single source file</a:t>
            </a:r>
            <a:r>
              <a:rPr lang="en-US" dirty="0"/>
              <a:t>, plus the contents of any header files directly or indirectly included by it, minus those lines that were ignored using conditional preprocessing statements.</a:t>
            </a:r>
          </a:p>
          <a:p>
            <a:pPr lvl="1"/>
            <a:r>
              <a:rPr lang="en-US" dirty="0"/>
              <a:t>A single translation unit can be compiled into an </a:t>
            </a:r>
            <a:r>
              <a:rPr lang="en-US" b="1" dirty="0"/>
              <a:t>object file</a:t>
            </a:r>
            <a:r>
              <a:rPr lang="en-US" dirty="0"/>
              <a:t>, library, or executable program.</a:t>
            </a:r>
          </a:p>
        </p:txBody>
      </p:sp>
      <p:sp>
        <p:nvSpPr>
          <p:cNvPr id="8" name="Content Placeholder 2"/>
          <p:cNvSpPr txBox="1">
            <a:spLocks/>
          </p:cNvSpPr>
          <p:nvPr/>
        </p:nvSpPr>
        <p:spPr bwMode="auto">
          <a:xfrm>
            <a:off x="543752" y="4069337"/>
            <a:ext cx="7914448" cy="2640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Objects have shared access across multiple translation units as follows:</a:t>
            </a:r>
          </a:p>
          <a:p>
            <a:pPr lvl="1"/>
            <a:r>
              <a:rPr lang="en-US" dirty="0"/>
              <a:t>Non-statically-scoped objects (like classes or functions) are shared across multiple translation units.</a:t>
            </a:r>
          </a:p>
          <a:p>
            <a:pPr lvl="1"/>
            <a:r>
              <a:rPr lang="en-US" dirty="0"/>
              <a:t>The keyword </a:t>
            </a:r>
            <a:r>
              <a:rPr lang="en-US" b="1" dirty="0">
                <a:solidFill>
                  <a:srgbClr val="FF0000"/>
                </a:solidFill>
              </a:rPr>
              <a:t>static</a:t>
            </a:r>
            <a:r>
              <a:rPr lang="en-US" dirty="0"/>
              <a:t> limits scope to the translation unit.</a:t>
            </a:r>
          </a:p>
          <a:p>
            <a:pPr lvl="1"/>
            <a:r>
              <a:rPr lang="en-US" dirty="0"/>
              <a:t>Global variables can be shared via the </a:t>
            </a:r>
            <a:r>
              <a:rPr lang="en-US" b="1" i="1" dirty="0">
                <a:solidFill>
                  <a:srgbClr val="FF0000"/>
                </a:solidFill>
              </a:rPr>
              <a:t>extern</a:t>
            </a:r>
            <a:r>
              <a:rPr lang="en-US" dirty="0">
                <a:solidFill>
                  <a:srgbClr val="0070C0"/>
                </a:solidFill>
              </a:rPr>
              <a:t> </a:t>
            </a:r>
            <a:r>
              <a:rPr lang="en-US" dirty="0"/>
              <a:t>keyword.</a:t>
            </a:r>
          </a:p>
        </p:txBody>
      </p:sp>
      <p:sp>
        <p:nvSpPr>
          <p:cNvPr id="7" name="Footer Placeholder 6"/>
          <p:cNvSpPr>
            <a:spLocks noGrp="1"/>
          </p:cNvSpPr>
          <p:nvPr>
            <p:ph type="ftr" sz="quarter" idx="11"/>
          </p:nvPr>
        </p:nvSpPr>
        <p:spPr/>
        <p:txBody>
          <a:bodyPr/>
          <a:lstStyle/>
          <a:p>
            <a:pPr>
              <a:defRPr/>
            </a:pPr>
            <a:r>
              <a:rPr lang="en-US"/>
              <a:t>C++ Primer (04)</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152" y="1321905"/>
            <a:ext cx="1112665" cy="5410200"/>
          </a:xfrm>
          <a:prstGeom prst="rect">
            <a:avLst/>
          </a:prstGeom>
        </p:spPr>
      </p:pic>
      <p:sp>
        <p:nvSpPr>
          <p:cNvPr id="4" name="Rounded Rectangle 3"/>
          <p:cNvSpPr/>
          <p:nvPr/>
        </p:nvSpPr>
        <p:spPr>
          <a:xfrm>
            <a:off x="8637495" y="1277644"/>
            <a:ext cx="1229981" cy="154175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9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P.4 Primitive Data Types and Class Types</a:t>
            </a:r>
          </a:p>
        </p:txBody>
      </p:sp>
      <p:sp>
        <p:nvSpPr>
          <p:cNvPr id="4" name="Slide Number Placeholder 3"/>
          <p:cNvSpPr>
            <a:spLocks noGrp="1"/>
          </p:cNvSpPr>
          <p:nvPr>
            <p:ph type="sldNum" sz="quarter" idx="12"/>
          </p:nvPr>
        </p:nvSpPr>
        <p:spPr/>
        <p:txBody>
          <a:bodyPr/>
          <a:lstStyle/>
          <a:p>
            <a:pPr>
              <a:defRPr/>
            </a:pPr>
            <a:fld id="{A0C1462C-D640-45B3-901B-F425AA5C3674}" type="slidenum">
              <a:rPr lang="en-US" smtClean="0"/>
              <a:pPr>
                <a:defRPr/>
              </a:pPr>
              <a:t>23</a:t>
            </a:fld>
            <a:endParaRPr lang="en-US" dirty="0"/>
          </a:p>
        </p:txBody>
      </p:sp>
      <p:sp>
        <p:nvSpPr>
          <p:cNvPr id="7" name="Content Placeholder 2"/>
          <p:cNvSpPr txBox="1">
            <a:spLocks/>
          </p:cNvSpPr>
          <p:nvPr/>
        </p:nvSpPr>
        <p:spPr bwMode="auto">
          <a:xfrm>
            <a:off x="1219200" y="304800"/>
            <a:ext cx="4628322"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a:t>P.4 Primitive Data Types and Class Types</a:t>
            </a:r>
          </a:p>
          <a:p>
            <a:pPr marL="0" lvl="1"/>
            <a:r>
              <a:rPr lang="en-US" dirty="0"/>
              <a:t>Primitive Data Types</a:t>
            </a:r>
          </a:p>
          <a:p>
            <a:pPr marL="0" lvl="1"/>
            <a:r>
              <a:rPr lang="en-US" dirty="0"/>
              <a:t>Primitive-Type Variables</a:t>
            </a:r>
          </a:p>
          <a:p>
            <a:pPr marL="0" lvl="1"/>
            <a:r>
              <a:rPr lang="en-US" dirty="0"/>
              <a:t>Operators</a:t>
            </a:r>
          </a:p>
          <a:p>
            <a:pPr marL="0" lvl="1"/>
            <a:r>
              <a:rPr lang="en-US" dirty="0"/>
              <a:t>Postfix and Prefix Increment</a:t>
            </a:r>
          </a:p>
          <a:p>
            <a:pPr marL="0" lvl="1"/>
            <a:r>
              <a:rPr lang="en-US" dirty="0"/>
              <a:t>Type Compatibility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066801"/>
            <a:ext cx="3056976" cy="3288223"/>
          </a:xfrm>
          <a:prstGeom prst="rect">
            <a:avLst/>
          </a:prstGeom>
        </p:spPr>
      </p:pic>
    </p:spTree>
    <p:extLst>
      <p:ext uri="{BB962C8B-B14F-4D97-AF65-F5344CB8AC3E}">
        <p14:creationId xmlns:p14="http://schemas.microsoft.com/office/powerpoint/2010/main" val="344511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28033" y="1295400"/>
            <a:ext cx="9865217" cy="1524000"/>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t>An object is fundamentally an area of the computer’s memory containing data of some kind (data type).</a:t>
            </a:r>
          </a:p>
          <a:p>
            <a:pPr marL="709613" lvl="1" indent="-342900">
              <a:buSzPct val="100000"/>
              <a:buFont typeface="+mj-lt"/>
              <a:buAutoNum type="arabicPeriod"/>
            </a:pPr>
            <a:r>
              <a:rPr lang="en-US" sz="1600" b="1" dirty="0"/>
              <a:t>How the object is stored</a:t>
            </a:r>
          </a:p>
          <a:p>
            <a:pPr marL="709613" lvl="1" indent="-342900">
              <a:spcBef>
                <a:spcPts val="0"/>
              </a:spcBef>
              <a:buSzPct val="100000"/>
              <a:buFont typeface="+mj-lt"/>
              <a:buAutoNum type="arabicPeriod"/>
            </a:pPr>
            <a:r>
              <a:rPr lang="en-US" sz="1600" b="1" dirty="0"/>
              <a:t>What operations are legal on the object.</a:t>
            </a:r>
          </a:p>
        </p:txBody>
      </p:sp>
      <p:sp>
        <p:nvSpPr>
          <p:cNvPr id="2" name="Title 1"/>
          <p:cNvSpPr>
            <a:spLocks noGrp="1"/>
          </p:cNvSpPr>
          <p:nvPr>
            <p:ph type="title"/>
          </p:nvPr>
        </p:nvSpPr>
        <p:spPr/>
        <p:txBody>
          <a:bodyPr/>
          <a:lstStyle/>
          <a:p>
            <a:r>
              <a:rPr lang="en-US" dirty="0"/>
              <a:t>C++ Data Types</a:t>
            </a:r>
          </a:p>
        </p:txBody>
      </p:sp>
      <p:sp>
        <p:nvSpPr>
          <p:cNvPr id="3" name="Footer Placeholder 2"/>
          <p:cNvSpPr>
            <a:spLocks noGrp="1"/>
          </p:cNvSpPr>
          <p:nvPr>
            <p:ph type="ftr" sz="quarter" idx="11"/>
          </p:nvPr>
        </p:nvSpPr>
        <p:spPr/>
        <p:txBody>
          <a:bodyPr/>
          <a:lstStyle/>
          <a:p>
            <a:pPr>
              <a:defRPr/>
            </a:pPr>
            <a:r>
              <a:rPr lang="en-US"/>
              <a:t>C++ Primer (04)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24</a:t>
            </a:fld>
            <a:endParaRPr lang="en-US" dirty="0"/>
          </a:p>
        </p:txBody>
      </p:sp>
      <p:grpSp>
        <p:nvGrpSpPr>
          <p:cNvPr id="44" name="Group 43"/>
          <p:cNvGrpSpPr/>
          <p:nvPr/>
        </p:nvGrpSpPr>
        <p:grpSpPr>
          <a:xfrm>
            <a:off x="7544710" y="2367435"/>
            <a:ext cx="2945134" cy="2893898"/>
            <a:chOff x="5741666" y="2367435"/>
            <a:chExt cx="2945134" cy="2893898"/>
          </a:xfrm>
        </p:grpSpPr>
        <p:sp>
          <p:nvSpPr>
            <p:cNvPr id="11" name="TextBox 10"/>
            <p:cNvSpPr txBox="1"/>
            <p:nvPr/>
          </p:nvSpPr>
          <p:spPr>
            <a:xfrm>
              <a:off x="6894226" y="3075321"/>
              <a:ext cx="1792574" cy="707886"/>
            </a:xfrm>
            <a:prstGeom prst="rect">
              <a:avLst/>
            </a:prstGeom>
            <a:noFill/>
          </p:spPr>
          <p:txBody>
            <a:bodyPr wrap="square" rtlCol="0">
              <a:spAutoFit/>
            </a:bodyPr>
            <a:lstStyle/>
            <a:p>
              <a:pPr algn="ctr"/>
              <a:r>
                <a:rPr lang="en-US" sz="2000" b="1" dirty="0"/>
                <a:t>Derived Types</a:t>
              </a:r>
            </a:p>
          </p:txBody>
        </p:sp>
        <p:sp>
          <p:nvSpPr>
            <p:cNvPr id="15" name="TextBox 14"/>
            <p:cNvSpPr txBox="1"/>
            <p:nvPr/>
          </p:nvSpPr>
          <p:spPr>
            <a:xfrm>
              <a:off x="7239000" y="3784005"/>
              <a:ext cx="1219200" cy="1477328"/>
            </a:xfrm>
            <a:prstGeom prst="rect">
              <a:avLst/>
            </a:prstGeom>
            <a:noFill/>
          </p:spPr>
          <p:txBody>
            <a:bodyPr wrap="square" rtlCol="0">
              <a:spAutoFit/>
            </a:bodyPr>
            <a:lstStyle/>
            <a:p>
              <a:pPr algn="ctr"/>
              <a:r>
                <a:rPr lang="en-US" dirty="0"/>
                <a:t>(array)</a:t>
              </a:r>
            </a:p>
            <a:p>
              <a:pPr algn="ctr"/>
              <a:r>
                <a:rPr lang="en-US" dirty="0"/>
                <a:t>typedef</a:t>
              </a:r>
            </a:p>
            <a:p>
              <a:pPr algn="ctr"/>
              <a:r>
                <a:rPr lang="en-US" dirty="0"/>
                <a:t>function</a:t>
              </a:r>
            </a:p>
            <a:p>
              <a:pPr algn="ctr"/>
              <a:r>
                <a:rPr lang="en-US" dirty="0"/>
                <a:t>pointer</a:t>
              </a:r>
            </a:p>
            <a:p>
              <a:pPr algn="ctr"/>
              <a:r>
                <a:rPr lang="en-US" dirty="0"/>
                <a:t>reference</a:t>
              </a:r>
            </a:p>
          </p:txBody>
        </p:sp>
        <p:cxnSp>
          <p:nvCxnSpPr>
            <p:cNvPr id="18" name="Straight Arrow Connector 17"/>
            <p:cNvCxnSpPr>
              <a:cxnSpLocks/>
              <a:endCxn id="11" idx="0"/>
            </p:cNvCxnSpPr>
            <p:nvPr/>
          </p:nvCxnSpPr>
          <p:spPr>
            <a:xfrm>
              <a:off x="5741666" y="2367435"/>
              <a:ext cx="2048847" cy="7078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38912" y="2386654"/>
            <a:ext cx="2362200" cy="2597681"/>
            <a:chOff x="3236627" y="2386653"/>
            <a:chExt cx="2362200" cy="2597681"/>
          </a:xfrm>
        </p:grpSpPr>
        <p:sp>
          <p:nvSpPr>
            <p:cNvPr id="10" name="TextBox 9"/>
            <p:cNvSpPr txBox="1"/>
            <p:nvPr/>
          </p:nvSpPr>
          <p:spPr>
            <a:xfrm>
              <a:off x="3236627" y="3075321"/>
              <a:ext cx="2362200" cy="707886"/>
            </a:xfrm>
            <a:prstGeom prst="rect">
              <a:avLst/>
            </a:prstGeom>
            <a:noFill/>
          </p:spPr>
          <p:txBody>
            <a:bodyPr wrap="square" rtlCol="0">
              <a:spAutoFit/>
            </a:bodyPr>
            <a:lstStyle/>
            <a:p>
              <a:pPr algn="ctr"/>
              <a:r>
                <a:rPr lang="en-US" sz="2000" b="1" dirty="0"/>
                <a:t>User Defined Types</a:t>
              </a:r>
            </a:p>
          </p:txBody>
        </p:sp>
        <p:sp>
          <p:nvSpPr>
            <p:cNvPr id="14" name="TextBox 13"/>
            <p:cNvSpPr txBox="1"/>
            <p:nvPr/>
          </p:nvSpPr>
          <p:spPr>
            <a:xfrm>
              <a:off x="3720653" y="3784005"/>
              <a:ext cx="1524000" cy="1200329"/>
            </a:xfrm>
            <a:prstGeom prst="rect">
              <a:avLst/>
            </a:prstGeom>
            <a:noFill/>
          </p:spPr>
          <p:txBody>
            <a:bodyPr wrap="square" rtlCol="0">
              <a:spAutoFit/>
            </a:bodyPr>
            <a:lstStyle/>
            <a:p>
              <a:pPr algn="ctr"/>
              <a:r>
                <a:rPr lang="en-US" dirty="0"/>
                <a:t>struct</a:t>
              </a:r>
            </a:p>
            <a:p>
              <a:pPr algn="ctr"/>
              <a:r>
                <a:rPr lang="en-US" dirty="0"/>
                <a:t>class</a:t>
              </a:r>
            </a:p>
            <a:p>
              <a:pPr algn="ctr"/>
              <a:r>
                <a:rPr lang="en-US" dirty="0"/>
                <a:t>union</a:t>
              </a:r>
            </a:p>
            <a:p>
              <a:pPr algn="ctr"/>
              <a:r>
                <a:rPr lang="en-US" dirty="0"/>
                <a:t>enum</a:t>
              </a:r>
            </a:p>
          </p:txBody>
        </p:sp>
        <p:cxnSp>
          <p:nvCxnSpPr>
            <p:cNvPr id="19" name="Straight Arrow Connector 18"/>
            <p:cNvCxnSpPr>
              <a:cxnSpLocks/>
              <a:endCxn id="10" idx="0"/>
            </p:cNvCxnSpPr>
            <p:nvPr/>
          </p:nvCxnSpPr>
          <p:spPr>
            <a:xfrm flipH="1">
              <a:off x="4417727" y="2386653"/>
              <a:ext cx="900998" cy="6886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367727" y="1960177"/>
            <a:ext cx="2362200" cy="400110"/>
          </a:xfrm>
          <a:prstGeom prst="rect">
            <a:avLst/>
          </a:prstGeom>
          <a:noFill/>
        </p:spPr>
        <p:txBody>
          <a:bodyPr wrap="square" rtlCol="0">
            <a:spAutoFit/>
          </a:bodyPr>
          <a:lstStyle/>
          <a:p>
            <a:pPr algn="ctr"/>
            <a:r>
              <a:rPr lang="en-US" sz="2000" b="1" dirty="0"/>
              <a:t>C++ Data Types</a:t>
            </a:r>
          </a:p>
        </p:txBody>
      </p:sp>
      <p:grpSp>
        <p:nvGrpSpPr>
          <p:cNvPr id="21" name="Group 20">
            <a:extLst>
              <a:ext uri="{FF2B5EF4-FFF2-40B4-BE49-F238E27FC236}">
                <a16:creationId xmlns:a16="http://schemas.microsoft.com/office/drawing/2014/main" id="{21A780EA-88A5-46D0-B766-E902E7967EC5}"/>
              </a:ext>
            </a:extLst>
          </p:cNvPr>
          <p:cNvGrpSpPr/>
          <p:nvPr/>
        </p:nvGrpSpPr>
        <p:grpSpPr>
          <a:xfrm>
            <a:off x="769365" y="2360287"/>
            <a:ext cx="6779462" cy="4421513"/>
            <a:chOff x="769365" y="2360287"/>
            <a:chExt cx="6779462" cy="4421513"/>
          </a:xfrm>
        </p:grpSpPr>
        <p:sp>
          <p:nvSpPr>
            <p:cNvPr id="6" name="TextBox 5"/>
            <p:cNvSpPr txBox="1"/>
            <p:nvPr/>
          </p:nvSpPr>
          <p:spPr>
            <a:xfrm>
              <a:off x="2090405" y="3075321"/>
              <a:ext cx="2362200" cy="707886"/>
            </a:xfrm>
            <a:prstGeom prst="rect">
              <a:avLst/>
            </a:prstGeom>
            <a:noFill/>
          </p:spPr>
          <p:txBody>
            <a:bodyPr wrap="square" rtlCol="0">
              <a:spAutoFit/>
            </a:bodyPr>
            <a:lstStyle/>
            <a:p>
              <a:pPr algn="ctr"/>
              <a:r>
                <a:rPr lang="en-US" sz="2000" b="1" dirty="0"/>
                <a:t>Primitive Data Types</a:t>
              </a:r>
            </a:p>
          </p:txBody>
        </p:sp>
        <p:cxnSp>
          <p:nvCxnSpPr>
            <p:cNvPr id="17" name="Straight Arrow Connector 16"/>
            <p:cNvCxnSpPr>
              <a:stCxn id="5" idx="2"/>
              <a:endCxn id="6" idx="0"/>
            </p:cNvCxnSpPr>
            <p:nvPr/>
          </p:nvCxnSpPr>
          <p:spPr>
            <a:xfrm flipH="1">
              <a:off x="3271505" y="2360287"/>
              <a:ext cx="4277322" cy="7150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382E80D-3127-44EC-9FF0-1A4BDA894C41}"/>
                </a:ext>
              </a:extLst>
            </p:cNvPr>
            <p:cNvGrpSpPr/>
            <p:nvPr/>
          </p:nvGrpSpPr>
          <p:grpSpPr>
            <a:xfrm>
              <a:off x="769365" y="3773054"/>
              <a:ext cx="4369009" cy="3008746"/>
              <a:chOff x="769365" y="3773054"/>
              <a:chExt cx="4369009" cy="3008746"/>
            </a:xfrm>
          </p:grpSpPr>
          <p:grpSp>
            <p:nvGrpSpPr>
              <p:cNvPr id="40" name="Group 39"/>
              <p:cNvGrpSpPr/>
              <p:nvPr/>
            </p:nvGrpSpPr>
            <p:grpSpPr>
              <a:xfrm>
                <a:off x="769365" y="3773054"/>
                <a:ext cx="2401794" cy="3008746"/>
                <a:chOff x="138304" y="3773054"/>
                <a:chExt cx="2401794" cy="3008746"/>
              </a:xfrm>
            </p:grpSpPr>
            <p:sp>
              <p:nvSpPr>
                <p:cNvPr id="7" name="TextBox 6"/>
                <p:cNvSpPr txBox="1"/>
                <p:nvPr/>
              </p:nvSpPr>
              <p:spPr>
                <a:xfrm>
                  <a:off x="138304" y="4319588"/>
                  <a:ext cx="1702008" cy="707886"/>
                </a:xfrm>
                <a:prstGeom prst="rect">
                  <a:avLst/>
                </a:prstGeom>
                <a:noFill/>
              </p:spPr>
              <p:txBody>
                <a:bodyPr wrap="square" rtlCol="0">
                  <a:spAutoFit/>
                </a:bodyPr>
                <a:lstStyle/>
                <a:p>
                  <a:pPr algn="ctr"/>
                  <a:r>
                    <a:rPr lang="en-US" sz="2000" b="1" dirty="0"/>
                    <a:t>Integral Types</a:t>
                  </a:r>
                </a:p>
              </p:txBody>
            </p:sp>
            <p:sp>
              <p:nvSpPr>
                <p:cNvPr id="12" name="TextBox 11"/>
                <p:cNvSpPr txBox="1"/>
                <p:nvPr/>
              </p:nvSpPr>
              <p:spPr>
                <a:xfrm>
                  <a:off x="468712" y="5027474"/>
                  <a:ext cx="990600" cy="1754326"/>
                </a:xfrm>
                <a:prstGeom prst="rect">
                  <a:avLst/>
                </a:prstGeom>
                <a:noFill/>
              </p:spPr>
              <p:txBody>
                <a:bodyPr wrap="square" rtlCol="0">
                  <a:spAutoFit/>
                </a:bodyPr>
                <a:lstStyle/>
                <a:p>
                  <a:pPr algn="ctr"/>
                  <a:r>
                    <a:rPr lang="en-US" dirty="0"/>
                    <a:t>char</a:t>
                  </a:r>
                </a:p>
                <a:p>
                  <a:pPr algn="ctr"/>
                  <a:r>
                    <a:rPr lang="en-US" dirty="0"/>
                    <a:t>short</a:t>
                  </a:r>
                </a:p>
                <a:p>
                  <a:pPr algn="ctr"/>
                  <a:r>
                    <a:rPr lang="en-US" dirty="0"/>
                    <a:t>int</a:t>
                  </a:r>
                </a:p>
                <a:p>
                  <a:pPr algn="ctr"/>
                  <a:r>
                    <a:rPr lang="en-US" dirty="0"/>
                    <a:t>long</a:t>
                  </a:r>
                </a:p>
                <a:p>
                  <a:pPr algn="ctr"/>
                  <a:r>
                    <a:rPr lang="en-US" dirty="0"/>
                    <a:t>bool</a:t>
                  </a:r>
                </a:p>
                <a:p>
                  <a:pPr algn="ctr"/>
                  <a:r>
                    <a:rPr lang="en-US" dirty="0"/>
                    <a:t>wchar_t</a:t>
                  </a:r>
                </a:p>
              </p:txBody>
            </p:sp>
            <p:cxnSp>
              <p:nvCxnSpPr>
                <p:cNvPr id="25" name="Straight Arrow Connector 24"/>
                <p:cNvCxnSpPr>
                  <a:endCxn id="7" idx="0"/>
                </p:cNvCxnSpPr>
                <p:nvPr/>
              </p:nvCxnSpPr>
              <p:spPr>
                <a:xfrm flipH="1">
                  <a:off x="989308" y="3773054"/>
                  <a:ext cx="1550790" cy="5465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163175" y="3773054"/>
                <a:ext cx="1975199" cy="946645"/>
                <a:chOff x="2532113" y="3773053"/>
                <a:chExt cx="1975199" cy="946645"/>
              </a:xfrm>
            </p:grpSpPr>
            <p:sp>
              <p:nvSpPr>
                <p:cNvPr id="8" name="TextBox 7"/>
                <p:cNvSpPr txBox="1"/>
                <p:nvPr/>
              </p:nvSpPr>
              <p:spPr>
                <a:xfrm>
                  <a:off x="3516712" y="4319588"/>
                  <a:ext cx="990600" cy="400110"/>
                </a:xfrm>
                <a:prstGeom prst="rect">
                  <a:avLst/>
                </a:prstGeom>
                <a:noFill/>
              </p:spPr>
              <p:txBody>
                <a:bodyPr wrap="square" rtlCol="0">
                  <a:spAutoFit/>
                </a:bodyPr>
                <a:lstStyle/>
                <a:p>
                  <a:pPr algn="ctr"/>
                  <a:r>
                    <a:rPr lang="en-US" sz="2000" b="1" dirty="0"/>
                    <a:t>void</a:t>
                  </a:r>
                </a:p>
              </p:txBody>
            </p:sp>
            <p:cxnSp>
              <p:nvCxnSpPr>
                <p:cNvPr id="26" name="Straight Arrow Connector 25"/>
                <p:cNvCxnSpPr/>
                <p:nvPr/>
              </p:nvCxnSpPr>
              <p:spPr>
                <a:xfrm>
                  <a:off x="2532113" y="3773053"/>
                  <a:ext cx="1479899" cy="5465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458569" y="3799420"/>
                <a:ext cx="1702008" cy="2151384"/>
                <a:chOff x="1827508" y="3799420"/>
                <a:chExt cx="1702008" cy="2151384"/>
              </a:xfrm>
            </p:grpSpPr>
            <p:sp>
              <p:nvSpPr>
                <p:cNvPr id="9" name="TextBox 8"/>
                <p:cNvSpPr txBox="1"/>
                <p:nvPr/>
              </p:nvSpPr>
              <p:spPr>
                <a:xfrm>
                  <a:off x="1827508" y="4319588"/>
                  <a:ext cx="1702008" cy="707886"/>
                </a:xfrm>
                <a:prstGeom prst="rect">
                  <a:avLst/>
                </a:prstGeom>
                <a:noFill/>
              </p:spPr>
              <p:txBody>
                <a:bodyPr wrap="square" rtlCol="0">
                  <a:spAutoFit/>
                </a:bodyPr>
                <a:lstStyle/>
                <a:p>
                  <a:pPr algn="ctr"/>
                  <a:r>
                    <a:rPr lang="en-US" sz="2000" b="1" dirty="0"/>
                    <a:t>Floating Types</a:t>
                  </a:r>
                </a:p>
              </p:txBody>
            </p:sp>
            <p:sp>
              <p:nvSpPr>
                <p:cNvPr id="13" name="TextBox 12"/>
                <p:cNvSpPr txBox="1"/>
                <p:nvPr/>
              </p:nvSpPr>
              <p:spPr>
                <a:xfrm>
                  <a:off x="1938854" y="5027474"/>
                  <a:ext cx="1524000" cy="923330"/>
                </a:xfrm>
                <a:prstGeom prst="rect">
                  <a:avLst/>
                </a:prstGeom>
                <a:noFill/>
              </p:spPr>
              <p:txBody>
                <a:bodyPr wrap="square" rtlCol="0">
                  <a:spAutoFit/>
                </a:bodyPr>
                <a:lstStyle/>
                <a:p>
                  <a:pPr algn="ctr"/>
                  <a:r>
                    <a:rPr lang="en-US" dirty="0"/>
                    <a:t>float</a:t>
                  </a:r>
                </a:p>
                <a:p>
                  <a:pPr algn="ctr"/>
                  <a:r>
                    <a:rPr lang="en-US" dirty="0"/>
                    <a:t>double</a:t>
                  </a:r>
                </a:p>
                <a:p>
                  <a:pPr algn="ctr"/>
                  <a:r>
                    <a:rPr lang="en-US" dirty="0"/>
                    <a:t>long double</a:t>
                  </a:r>
                </a:p>
              </p:txBody>
            </p:sp>
            <p:cxnSp>
              <p:nvCxnSpPr>
                <p:cNvPr id="27" name="Straight Arrow Connector 26"/>
                <p:cNvCxnSpPr/>
                <p:nvPr/>
              </p:nvCxnSpPr>
              <p:spPr>
                <a:xfrm>
                  <a:off x="2532113" y="3799420"/>
                  <a:ext cx="0" cy="520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9922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up)">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Precedence/Associativity</a:t>
            </a:r>
          </a:p>
        </p:txBody>
      </p:sp>
      <p:sp>
        <p:nvSpPr>
          <p:cNvPr id="4" name="Footer Placeholder 3"/>
          <p:cNvSpPr>
            <a:spLocks noGrp="1"/>
          </p:cNvSpPr>
          <p:nvPr>
            <p:ph type="ftr" sz="quarter" idx="11"/>
          </p:nvPr>
        </p:nvSpPr>
        <p:spPr>
          <a:xfrm>
            <a:off x="4343401" y="884305"/>
            <a:ext cx="5421313" cy="365125"/>
          </a:xfrm>
        </p:spPr>
        <p:txBody>
          <a:bodyPr/>
          <a:lstStyle/>
          <a:p>
            <a:pPr>
              <a:defRPr/>
            </a:pPr>
            <a:r>
              <a:rPr lang="en-US"/>
              <a:t>C++ Primer (04)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25</a:t>
            </a:fld>
            <a:endParaRPr lang="en-US" dirty="0"/>
          </a:p>
        </p:txBody>
      </p:sp>
      <p:graphicFrame>
        <p:nvGraphicFramePr>
          <p:cNvPr id="6" name="Group 72"/>
          <p:cNvGraphicFramePr>
            <a:graphicFrameLocks noGrp="1"/>
          </p:cNvGraphicFramePr>
          <p:nvPr/>
        </p:nvGraphicFramePr>
        <p:xfrm>
          <a:off x="978794" y="1647419"/>
          <a:ext cx="9079606" cy="4829580"/>
        </p:xfrm>
        <a:graphic>
          <a:graphicData uri="http://schemas.openxmlformats.org/drawingml/2006/table">
            <a:tbl>
              <a:tblPr/>
              <a:tblGrid>
                <a:gridCol w="6706284">
                  <a:extLst>
                    <a:ext uri="{9D8B030D-6E8A-4147-A177-3AD203B41FA5}">
                      <a16:colId xmlns:a16="http://schemas.microsoft.com/office/drawing/2014/main" val="20000"/>
                    </a:ext>
                  </a:extLst>
                </a:gridCol>
                <a:gridCol w="2373322">
                  <a:extLst>
                    <a:ext uri="{9D8B030D-6E8A-4147-A177-3AD203B41FA5}">
                      <a16:colId xmlns:a16="http://schemas.microsoft.com/office/drawing/2014/main" val="20001"/>
                    </a:ext>
                  </a:extLst>
                </a:gridCol>
              </a:tblGrid>
              <a:tr h="349020">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Arial" charset="0"/>
                        </a:rPr>
                        <a:t>OPERATORS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Arial" charset="0"/>
                        </a:rPr>
                        <a:t>ASSOCIATIVITY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    [ ]    -&gt;    .</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   ++   --   +   -   *   &amp;  (</a:t>
                      </a:r>
                      <a:r>
                        <a:rPr kumimoji="0" lang="en-US" sz="1600" b="1" i="1" u="none" strike="noStrike" cap="none" normalizeH="0" baseline="0" dirty="0">
                          <a:ln>
                            <a:noFill/>
                          </a:ln>
                          <a:solidFill>
                            <a:schemeClr val="tx1"/>
                          </a:solidFill>
                          <a:effectLst/>
                          <a:latin typeface="Courier New" pitchFamily="49" charset="0"/>
                        </a:rPr>
                        <a:t>type</a:t>
                      </a:r>
                      <a:r>
                        <a:rPr kumimoji="0" lang="en-US" sz="1600" b="1" i="0" u="none" strike="noStrike" cap="none" normalizeH="0" baseline="0" dirty="0">
                          <a:ln>
                            <a:noFill/>
                          </a:ln>
                          <a:solidFill>
                            <a:schemeClr val="tx1"/>
                          </a:solidFill>
                          <a:effectLst/>
                          <a:latin typeface="Courier New" pitchFamily="49" charset="0"/>
                        </a:rPr>
                        <a:t>) sizeof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right to left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    %</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&lt;&lt;    &gt;&gt;</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&lt;    &lt;=    &gt;    &gt;=</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Courier New" pitchFamily="49" charset="0"/>
                        </a:rPr>
                        <a:t>&amp;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&amp;&amp;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right to left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  -=  *=  /=  %=  &amp;=  ^=  |=  &lt;&lt;=  &gt;&gt;=</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right to left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grpSp>
        <p:nvGrpSpPr>
          <p:cNvPr id="18" name="Group 17"/>
          <p:cNvGrpSpPr/>
          <p:nvPr/>
        </p:nvGrpSpPr>
        <p:grpSpPr>
          <a:xfrm>
            <a:off x="978794" y="2256190"/>
            <a:ext cx="9079606" cy="1730024"/>
            <a:chOff x="64393" y="2812774"/>
            <a:chExt cx="9079606" cy="1730024"/>
          </a:xfrm>
        </p:grpSpPr>
        <p:sp>
          <p:nvSpPr>
            <p:cNvPr id="19" name="AutoShape 5"/>
            <p:cNvSpPr>
              <a:spLocks noChangeArrowheads="1"/>
            </p:cNvSpPr>
            <p:nvPr/>
          </p:nvSpPr>
          <p:spPr bwMode="auto">
            <a:xfrm>
              <a:off x="64393" y="2812774"/>
              <a:ext cx="9079606" cy="325579"/>
            </a:xfrm>
            <a:prstGeom prst="roundRect">
              <a:avLst>
                <a:gd name="adj" fmla="val 16667"/>
              </a:avLst>
            </a:prstGeom>
            <a:solidFill>
              <a:srgbClr val="FF0000">
                <a:alpha val="10000"/>
              </a:srgbClr>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en-US" sz="2400">
                <a:solidFill>
                  <a:srgbClr val="000000"/>
                </a:solidFill>
                <a:latin typeface="Tahoma" pitchFamily="34" charset="0"/>
              </a:endParaRPr>
            </a:p>
          </p:txBody>
        </p:sp>
        <p:sp>
          <p:nvSpPr>
            <p:cNvPr id="20" name="AutoShape 8"/>
            <p:cNvSpPr>
              <a:spLocks noChangeArrowheads="1"/>
            </p:cNvSpPr>
            <p:nvPr/>
          </p:nvSpPr>
          <p:spPr bwMode="auto">
            <a:xfrm>
              <a:off x="5872857" y="3974080"/>
              <a:ext cx="3017557" cy="568718"/>
            </a:xfrm>
            <a:prstGeom prst="wedgeRoundRectCallout">
              <a:avLst>
                <a:gd name="adj1" fmla="val -66499"/>
                <a:gd name="adj2" fmla="val -182875"/>
                <a:gd name="adj3" fmla="val 16667"/>
              </a:avLst>
            </a:prstGeom>
            <a:solidFill>
              <a:srgbClr val="FFFF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spcBef>
                  <a:spcPct val="0"/>
                </a:spcBef>
                <a:buClrTx/>
                <a:buSzTx/>
                <a:buFontTx/>
                <a:buNone/>
              </a:pPr>
              <a:r>
                <a:rPr lang="en-US" sz="1600" b="1" dirty="0">
                  <a:solidFill>
                    <a:srgbClr val="000000"/>
                  </a:solidFill>
                  <a:latin typeface="Comic Sans MS" pitchFamily="66" charset="0"/>
                </a:rPr>
                <a:t>Unary operators associate right to left.</a:t>
              </a:r>
            </a:p>
          </p:txBody>
        </p:sp>
      </p:grpSp>
    </p:spTree>
    <p:extLst>
      <p:ext uri="{BB962C8B-B14F-4D97-AF65-F5344CB8AC3E}">
        <p14:creationId xmlns:p14="http://schemas.microsoft.com/office/powerpoint/2010/main" val="94399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P.5 Objects, Pointers, and References</a:t>
            </a:r>
          </a:p>
        </p:txBody>
      </p:sp>
      <p:sp>
        <p:nvSpPr>
          <p:cNvPr id="4" name="Slide Number Placeholder 3"/>
          <p:cNvSpPr>
            <a:spLocks noGrp="1"/>
          </p:cNvSpPr>
          <p:nvPr>
            <p:ph type="sldNum" sz="quarter" idx="12"/>
          </p:nvPr>
        </p:nvSpPr>
        <p:spPr/>
        <p:txBody>
          <a:bodyPr/>
          <a:lstStyle/>
          <a:p>
            <a:pPr>
              <a:defRPr/>
            </a:pPr>
            <a:fld id="{A0C1462C-D640-45B3-901B-F425AA5C3674}" type="slidenum">
              <a:rPr lang="en-US" smtClean="0"/>
              <a:pPr>
                <a:defRPr/>
              </a:pPr>
              <a:t>26</a:t>
            </a:fld>
            <a:endParaRPr lang="en-US" dirty="0"/>
          </a:p>
        </p:txBody>
      </p:sp>
      <p:sp>
        <p:nvSpPr>
          <p:cNvPr id="7" name="Content Placeholder 2"/>
          <p:cNvSpPr txBox="1">
            <a:spLocks/>
          </p:cNvSpPr>
          <p:nvPr/>
        </p:nvSpPr>
        <p:spPr bwMode="auto">
          <a:xfrm>
            <a:off x="1219200" y="304800"/>
            <a:ext cx="4628322"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a:t>P.5 Objects, Pointers, and References</a:t>
            </a:r>
          </a:p>
          <a:p>
            <a:pPr marL="0" lvl="1"/>
            <a:r>
              <a:rPr lang="en-US" dirty="0"/>
              <a:t>Object Lifetimes</a:t>
            </a:r>
          </a:p>
          <a:p>
            <a:pPr marL="0" lvl="1"/>
            <a:r>
              <a:rPr lang="en-US" dirty="0"/>
              <a:t>Pointers</a:t>
            </a:r>
          </a:p>
          <a:p>
            <a:pPr marL="0" lvl="1"/>
            <a:r>
              <a:rPr lang="en-US" dirty="0"/>
              <a:t>The Null Pointer</a:t>
            </a:r>
          </a:p>
          <a:p>
            <a:pPr marL="0" lvl="1"/>
            <a:r>
              <a:rPr lang="en-US" dirty="0"/>
              <a:t>Dynamically Created Objects</a:t>
            </a:r>
          </a:p>
          <a:p>
            <a:pPr marL="0" lvl="1"/>
            <a:r>
              <a:rPr lang="en-US" dirty="0"/>
              <a:t>References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47800"/>
            <a:ext cx="3566160" cy="2971800"/>
          </a:xfrm>
          <a:prstGeom prst="rect">
            <a:avLst/>
          </a:prstGeom>
        </p:spPr>
      </p:pic>
    </p:spTree>
    <p:extLst>
      <p:ext uri="{BB962C8B-B14F-4D97-AF65-F5344CB8AC3E}">
        <p14:creationId xmlns:p14="http://schemas.microsoft.com/office/powerpoint/2010/main" val="307349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1826" name="Rectangle 2"/>
          <p:cNvSpPr>
            <a:spLocks noGrp="1" noChangeArrowheads="1"/>
          </p:cNvSpPr>
          <p:nvPr>
            <p:ph type="title"/>
          </p:nvPr>
        </p:nvSpPr>
        <p:spPr/>
        <p:txBody>
          <a:bodyPr/>
          <a:lstStyle/>
          <a:p>
            <a:r>
              <a:rPr lang="en-US" dirty="0"/>
              <a:t>Pointers</a:t>
            </a:r>
          </a:p>
        </p:txBody>
      </p:sp>
      <p:sp>
        <p:nvSpPr>
          <p:cNvPr id="3021827" name="Rectangle 3"/>
          <p:cNvSpPr>
            <a:spLocks noGrp="1" noChangeArrowheads="1"/>
          </p:cNvSpPr>
          <p:nvPr>
            <p:ph type="body" idx="1"/>
          </p:nvPr>
        </p:nvSpPr>
        <p:spPr>
          <a:xfrm>
            <a:off x="642310" y="1233490"/>
            <a:ext cx="9828213" cy="3769752"/>
          </a:xfrm>
        </p:spPr>
        <p:txBody>
          <a:bodyPr/>
          <a:lstStyle/>
          <a:p>
            <a:pPr>
              <a:spcBef>
                <a:spcPts val="0"/>
              </a:spcBef>
            </a:pPr>
            <a:r>
              <a:rPr lang="en-US" dirty="0"/>
              <a:t>A </a:t>
            </a:r>
            <a:r>
              <a:rPr lang="en-US" b="1" u="sng" dirty="0"/>
              <a:t>pointer is a memory address</a:t>
            </a:r>
            <a:r>
              <a:rPr lang="en-US" dirty="0"/>
              <a:t>.</a:t>
            </a:r>
          </a:p>
          <a:p>
            <a:pPr lvl="1">
              <a:spcBef>
                <a:spcPts val="600"/>
              </a:spcBef>
            </a:pPr>
            <a:r>
              <a:rPr lang="en-US" dirty="0"/>
              <a:t>With pointers</a:t>
            </a:r>
          </a:p>
          <a:p>
            <a:pPr lvl="2">
              <a:spcBef>
                <a:spcPts val="0"/>
              </a:spcBef>
            </a:pPr>
            <a:r>
              <a:rPr lang="en-US" dirty="0"/>
              <a:t>functions can indirectly access variables.</a:t>
            </a:r>
          </a:p>
          <a:p>
            <a:pPr lvl="2">
              <a:spcBef>
                <a:spcPts val="0"/>
              </a:spcBef>
            </a:pPr>
            <a:r>
              <a:rPr lang="en-US" dirty="0"/>
              <a:t>functions can modify the arguments passed by the caller function.</a:t>
            </a:r>
          </a:p>
          <a:p>
            <a:pPr lvl="2">
              <a:spcBef>
                <a:spcPts val="0"/>
              </a:spcBef>
            </a:pPr>
            <a:r>
              <a:rPr lang="en-US" dirty="0"/>
              <a:t>sophisticated data structures can grow and shrink at run-time.</a:t>
            </a:r>
          </a:p>
          <a:p>
            <a:pPr lvl="1">
              <a:spcBef>
                <a:spcPts val="600"/>
              </a:spcBef>
            </a:pPr>
            <a:r>
              <a:rPr lang="en-US" dirty="0"/>
              <a:t>Arrays and pointers are closely related.</a:t>
            </a:r>
          </a:p>
          <a:p>
            <a:pPr lvl="2">
              <a:spcBef>
                <a:spcPts val="0"/>
              </a:spcBef>
            </a:pPr>
            <a:r>
              <a:rPr lang="en-US" dirty="0"/>
              <a:t>Array pointers enable us to process groups of data such as vectors, lists, and strings.</a:t>
            </a:r>
          </a:p>
          <a:p>
            <a:pPr>
              <a:spcBef>
                <a:spcPts val="600"/>
              </a:spcBef>
            </a:pPr>
            <a:r>
              <a:rPr lang="en-US" dirty="0"/>
              <a:t>A </a:t>
            </a:r>
            <a:r>
              <a:rPr lang="en-US" b="1" u="sng" dirty="0"/>
              <a:t>pointer variable </a:t>
            </a:r>
            <a:r>
              <a:rPr lang="en-US" dirty="0"/>
              <a:t>contains a memory address.</a:t>
            </a:r>
          </a:p>
          <a:p>
            <a:pPr lvl="1">
              <a:spcBef>
                <a:spcPts val="600"/>
              </a:spcBef>
            </a:pPr>
            <a:r>
              <a:rPr lang="en-US" dirty="0"/>
              <a:t>Associated with a pointer variable is the </a:t>
            </a:r>
            <a:r>
              <a:rPr lang="en-US" i="1" dirty="0"/>
              <a:t>type</a:t>
            </a:r>
            <a:r>
              <a:rPr lang="en-US" dirty="0"/>
              <a:t> of value to which it points.</a:t>
            </a:r>
          </a:p>
          <a:p>
            <a:pPr lvl="1">
              <a:spcBef>
                <a:spcPts val="0"/>
              </a:spcBef>
            </a:pPr>
            <a:r>
              <a:rPr lang="en-US" dirty="0"/>
              <a:t>The asterisk (*) indicates that the following identifier is a pointer variable.</a:t>
            </a:r>
          </a:p>
          <a:p>
            <a:pPr lvl="1">
              <a:spcBef>
                <a:spcPts val="0"/>
              </a:spcBef>
            </a:pPr>
            <a:r>
              <a:rPr lang="en-US" dirty="0"/>
              <a:t>The ampersand (&amp;) returns a pointer (address) to the following identifier.</a:t>
            </a:r>
          </a:p>
        </p:txBody>
      </p:sp>
      <p:sp>
        <p:nvSpPr>
          <p:cNvPr id="6" name="Footer Placeholder 5"/>
          <p:cNvSpPr>
            <a:spLocks noGrp="1"/>
          </p:cNvSpPr>
          <p:nvPr>
            <p:ph type="ftr" sz="quarter" idx="11"/>
          </p:nvPr>
        </p:nvSpPr>
        <p:spPr/>
        <p:txBody>
          <a:bodyPr/>
          <a:lstStyle/>
          <a:p>
            <a:pPr>
              <a:defRPr/>
            </a:pPr>
            <a:r>
              <a:rPr lang="en-US"/>
              <a:t>C++ Primer (04)</a:t>
            </a:r>
            <a:endParaRPr lang="en-US" dirty="0"/>
          </a:p>
        </p:txBody>
      </p:sp>
      <p:sp>
        <p:nvSpPr>
          <p:cNvPr id="7" name="Slide Number Placeholder 6"/>
          <p:cNvSpPr>
            <a:spLocks noGrp="1"/>
          </p:cNvSpPr>
          <p:nvPr>
            <p:ph type="sldNum" sz="quarter" idx="12"/>
          </p:nvPr>
        </p:nvSpPr>
        <p:spPr/>
        <p:txBody>
          <a:bodyPr>
            <a:normAutofit fontScale="92500" lnSpcReduction="20000"/>
          </a:bodyPr>
          <a:lstStyle/>
          <a:p>
            <a:pPr>
              <a:defRPr/>
            </a:pPr>
            <a:fld id="{0D7B5496-982B-480A-8085-B08F2CA91C21}" type="slidenum">
              <a:rPr lang="en-US" smtClean="0"/>
              <a:pPr>
                <a:defRPr/>
              </a:pPr>
              <a:t>27</a:t>
            </a:fld>
            <a:endParaRPr lang="en-US" dirty="0"/>
          </a:p>
        </p:txBody>
      </p:sp>
      <p:grpSp>
        <p:nvGrpSpPr>
          <p:cNvPr id="23" name="Group 22">
            <a:extLst>
              <a:ext uri="{FF2B5EF4-FFF2-40B4-BE49-F238E27FC236}">
                <a16:creationId xmlns:a16="http://schemas.microsoft.com/office/drawing/2014/main" id="{6AD9EC43-4592-4408-BCED-27BC185906B6}"/>
              </a:ext>
            </a:extLst>
          </p:cNvPr>
          <p:cNvGrpSpPr/>
          <p:nvPr/>
        </p:nvGrpSpPr>
        <p:grpSpPr>
          <a:xfrm>
            <a:off x="1608915" y="5153738"/>
            <a:ext cx="4966827" cy="327782"/>
            <a:chOff x="1608915" y="5153738"/>
            <a:chExt cx="4966827" cy="327782"/>
          </a:xfrm>
        </p:grpSpPr>
        <p:sp>
          <p:nvSpPr>
            <p:cNvPr id="2" name="Rectangle 1"/>
            <p:cNvSpPr/>
            <p:nvPr/>
          </p:nvSpPr>
          <p:spPr>
            <a:xfrm>
              <a:off x="1608915" y="5153738"/>
              <a:ext cx="2955380" cy="327782"/>
            </a:xfrm>
            <a:prstGeom prst="rect">
              <a:avLst/>
            </a:prstGeom>
            <a:noFill/>
          </p:spPr>
          <p:txBody>
            <a:bodyPr wrap="square">
              <a:spAutoFit/>
            </a:bodyPr>
            <a:lstStyle/>
            <a:p>
              <a:pPr marL="0" lvl="1">
                <a:lnSpc>
                  <a:spcPct val="80000"/>
                </a:lnSpc>
              </a:pPr>
              <a:r>
                <a:rPr lang="en-US" b="1" dirty="0">
                  <a:latin typeface="Courier New" pitchFamily="49" charset="0"/>
                </a:rPr>
                <a:t>int var = 10;</a:t>
              </a:r>
            </a:p>
          </p:txBody>
        </p:sp>
        <p:grpSp>
          <p:nvGrpSpPr>
            <p:cNvPr id="4" name="Group 3">
              <a:extLst>
                <a:ext uri="{FF2B5EF4-FFF2-40B4-BE49-F238E27FC236}">
                  <a16:creationId xmlns:a16="http://schemas.microsoft.com/office/drawing/2014/main" id="{7B93510D-581B-418B-A1F6-04D48394BA20}"/>
                </a:ext>
              </a:extLst>
            </p:cNvPr>
            <p:cNvGrpSpPr/>
            <p:nvPr/>
          </p:nvGrpSpPr>
          <p:grpSpPr>
            <a:xfrm>
              <a:off x="5486417" y="5198201"/>
              <a:ext cx="1089325" cy="273709"/>
              <a:chOff x="5486417" y="5198201"/>
              <a:chExt cx="1089325" cy="273709"/>
            </a:xfrm>
          </p:grpSpPr>
          <p:sp>
            <p:nvSpPr>
              <p:cNvPr id="10" name="TextBox 9">
                <a:extLst>
                  <a:ext uri="{FF2B5EF4-FFF2-40B4-BE49-F238E27FC236}">
                    <a16:creationId xmlns:a16="http://schemas.microsoft.com/office/drawing/2014/main" id="{F7464D35-537C-4DC2-986A-23E8BE6B40D1}"/>
                  </a:ext>
                </a:extLst>
              </p:cNvPr>
              <p:cNvSpPr txBox="1"/>
              <p:nvPr/>
            </p:nvSpPr>
            <p:spPr>
              <a:xfrm>
                <a:off x="5486417" y="5260279"/>
                <a:ext cx="326341" cy="153888"/>
              </a:xfrm>
              <a:prstGeom prst="rect">
                <a:avLst/>
              </a:prstGeom>
              <a:noFill/>
            </p:spPr>
            <p:txBody>
              <a:bodyPr wrap="square" lIns="0" tIns="0" rIns="0" bIns="0" rtlCol="0">
                <a:spAutoFit/>
              </a:bodyPr>
              <a:lstStyle/>
              <a:p>
                <a:pPr algn="r"/>
                <a:r>
                  <a:rPr lang="en-US" sz="1000" b="1" dirty="0">
                    <a:latin typeface="+mj-lt"/>
                    <a:cs typeface="Courier New" panose="02070309020205020404" pitchFamily="49" charset="0"/>
                    <a:sym typeface="Symbol"/>
                  </a:rPr>
                  <a:t>var:</a:t>
                </a:r>
                <a:endParaRPr lang="en-US" sz="1000" b="1" dirty="0">
                  <a:latin typeface="+mj-lt"/>
                  <a:cs typeface="Courier New" panose="02070309020205020404" pitchFamily="49" charset="0"/>
                </a:endParaRPr>
              </a:p>
            </p:txBody>
          </p:sp>
          <p:sp>
            <p:nvSpPr>
              <p:cNvPr id="18" name="Rectangle 17">
                <a:extLst>
                  <a:ext uri="{FF2B5EF4-FFF2-40B4-BE49-F238E27FC236}">
                    <a16:creationId xmlns:a16="http://schemas.microsoft.com/office/drawing/2014/main" id="{1E88B240-3C70-4B53-862A-186C76201840}"/>
                  </a:ext>
                </a:extLst>
              </p:cNvPr>
              <p:cNvSpPr/>
              <p:nvPr/>
            </p:nvSpPr>
            <p:spPr>
              <a:xfrm>
                <a:off x="5844222" y="5198201"/>
                <a:ext cx="731520" cy="27370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10</a:t>
                </a:r>
              </a:p>
            </p:txBody>
          </p:sp>
        </p:grpSp>
      </p:grpSp>
      <p:grpSp>
        <p:nvGrpSpPr>
          <p:cNvPr id="28" name="Group 27">
            <a:extLst>
              <a:ext uri="{FF2B5EF4-FFF2-40B4-BE49-F238E27FC236}">
                <a16:creationId xmlns:a16="http://schemas.microsoft.com/office/drawing/2014/main" id="{8101E944-8847-47DB-994E-896D1A0FE04F}"/>
              </a:ext>
            </a:extLst>
          </p:cNvPr>
          <p:cNvGrpSpPr/>
          <p:nvPr/>
        </p:nvGrpSpPr>
        <p:grpSpPr>
          <a:xfrm>
            <a:off x="1608915" y="5298733"/>
            <a:ext cx="5299281" cy="747033"/>
            <a:chOff x="1608915" y="5298733"/>
            <a:chExt cx="5299281" cy="747033"/>
          </a:xfrm>
        </p:grpSpPr>
        <p:sp>
          <p:nvSpPr>
            <p:cNvPr id="8" name="Rectangle 7">
              <a:extLst>
                <a:ext uri="{FF2B5EF4-FFF2-40B4-BE49-F238E27FC236}">
                  <a16:creationId xmlns:a16="http://schemas.microsoft.com/office/drawing/2014/main" id="{A580805D-9F56-4B87-BB71-3E6D03008166}"/>
                </a:ext>
              </a:extLst>
            </p:cNvPr>
            <p:cNvSpPr/>
            <p:nvPr/>
          </p:nvSpPr>
          <p:spPr>
            <a:xfrm>
              <a:off x="1608915" y="5539750"/>
              <a:ext cx="2955380" cy="327782"/>
            </a:xfrm>
            <a:prstGeom prst="rect">
              <a:avLst/>
            </a:prstGeom>
            <a:noFill/>
          </p:spPr>
          <p:txBody>
            <a:bodyPr wrap="square">
              <a:spAutoFit/>
            </a:bodyPr>
            <a:lstStyle/>
            <a:p>
              <a:pPr marL="0" lvl="1">
                <a:lnSpc>
                  <a:spcPct val="80000"/>
                </a:lnSpc>
              </a:pPr>
              <a:r>
                <a:rPr lang="en-US" b="1" dirty="0">
                  <a:latin typeface="Courier New" pitchFamily="49" charset="0"/>
                </a:rPr>
                <a:t>int *</a:t>
              </a:r>
              <a:r>
                <a:rPr lang="en-US" b="1" dirty="0" err="1">
                  <a:latin typeface="Courier New" pitchFamily="49" charset="0"/>
                </a:rPr>
                <a:t>ptr</a:t>
              </a:r>
              <a:r>
                <a:rPr lang="en-US" b="1" dirty="0">
                  <a:latin typeface="Courier New" pitchFamily="49" charset="0"/>
                </a:rPr>
                <a:t> = &amp;var;</a:t>
              </a:r>
            </a:p>
          </p:txBody>
        </p:sp>
        <p:grpSp>
          <p:nvGrpSpPr>
            <p:cNvPr id="5" name="Group 4">
              <a:extLst>
                <a:ext uri="{FF2B5EF4-FFF2-40B4-BE49-F238E27FC236}">
                  <a16:creationId xmlns:a16="http://schemas.microsoft.com/office/drawing/2014/main" id="{A2D68E57-C5FC-4BFE-8DB1-FDCFEEBAD988}"/>
                </a:ext>
              </a:extLst>
            </p:cNvPr>
            <p:cNvGrpSpPr/>
            <p:nvPr/>
          </p:nvGrpSpPr>
          <p:grpSpPr>
            <a:xfrm>
              <a:off x="5486408" y="5771446"/>
              <a:ext cx="1089334" cy="274320"/>
              <a:chOff x="5486408" y="5749983"/>
              <a:chExt cx="1089334" cy="274320"/>
            </a:xfrm>
          </p:grpSpPr>
          <p:sp>
            <p:nvSpPr>
              <p:cNvPr id="12" name="Rectangle 11">
                <a:extLst>
                  <a:ext uri="{FF2B5EF4-FFF2-40B4-BE49-F238E27FC236}">
                    <a16:creationId xmlns:a16="http://schemas.microsoft.com/office/drawing/2014/main" id="{79D929F3-1EDC-4918-8ACE-0E8109B947A2}"/>
                  </a:ext>
                </a:extLst>
              </p:cNvPr>
              <p:cNvSpPr/>
              <p:nvPr/>
            </p:nvSpPr>
            <p:spPr>
              <a:xfrm>
                <a:off x="5844222" y="5749983"/>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0178813-E412-4A3C-90BC-8B382DF68277}"/>
                  </a:ext>
                </a:extLst>
              </p:cNvPr>
              <p:cNvSpPr txBox="1"/>
              <p:nvPr/>
            </p:nvSpPr>
            <p:spPr>
              <a:xfrm>
                <a:off x="5486408" y="5807969"/>
                <a:ext cx="326341" cy="153888"/>
              </a:xfrm>
              <a:prstGeom prst="rect">
                <a:avLst/>
              </a:prstGeom>
              <a:noFill/>
            </p:spPr>
            <p:txBody>
              <a:bodyPr wrap="square" lIns="0" tIns="0" rIns="0" bIns="0" rtlCol="0">
                <a:spAutoFit/>
              </a:bodyPr>
              <a:lstStyle/>
              <a:p>
                <a:pPr algn="r"/>
                <a:r>
                  <a:rPr lang="en-US" sz="1000" b="1" dirty="0" err="1">
                    <a:latin typeface="+mj-lt"/>
                    <a:cs typeface="Courier New" panose="02070309020205020404" pitchFamily="49" charset="0"/>
                    <a:sym typeface="Symbol"/>
                  </a:rPr>
                  <a:t>ptr</a:t>
                </a:r>
                <a:r>
                  <a:rPr lang="en-US" sz="1000" b="1" dirty="0">
                    <a:latin typeface="+mj-lt"/>
                    <a:cs typeface="Courier New" panose="02070309020205020404" pitchFamily="49" charset="0"/>
                    <a:sym typeface="Symbol"/>
                  </a:rPr>
                  <a:t>:</a:t>
                </a:r>
                <a:endParaRPr lang="en-US" sz="1000" b="1" dirty="0">
                  <a:latin typeface="+mj-lt"/>
                  <a:cs typeface="Courier New" panose="02070309020205020404" pitchFamily="49" charset="0"/>
                </a:endParaRPr>
              </a:p>
            </p:txBody>
          </p:sp>
        </p:grpSp>
        <p:sp>
          <p:nvSpPr>
            <p:cNvPr id="3" name="Freeform: Shape 2">
              <a:extLst>
                <a:ext uri="{FF2B5EF4-FFF2-40B4-BE49-F238E27FC236}">
                  <a16:creationId xmlns:a16="http://schemas.microsoft.com/office/drawing/2014/main" id="{51A8CC3C-D714-44BC-AA91-6A2981D52E24}"/>
                </a:ext>
              </a:extLst>
            </p:cNvPr>
            <p:cNvSpPr/>
            <p:nvPr/>
          </p:nvSpPr>
          <p:spPr>
            <a:xfrm flipH="1">
              <a:off x="6209973" y="5298733"/>
              <a:ext cx="698223" cy="616204"/>
            </a:xfrm>
            <a:custGeom>
              <a:avLst/>
              <a:gdLst>
                <a:gd name="connsiteX0" fmla="*/ 698223 w 698223"/>
                <a:gd name="connsiteY0" fmla="*/ 644434 h 644434"/>
                <a:gd name="connsiteX1" fmla="*/ 10246 w 698223"/>
                <a:gd name="connsiteY1" fmla="*/ 348342 h 644434"/>
                <a:gd name="connsiteX2" fmla="*/ 349880 w 698223"/>
                <a:gd name="connsiteY2" fmla="*/ 0 h 644434"/>
              </a:gdLst>
              <a:ahLst/>
              <a:cxnLst>
                <a:cxn ang="0">
                  <a:pos x="connsiteX0" y="connsiteY0"/>
                </a:cxn>
                <a:cxn ang="0">
                  <a:pos x="connsiteX1" y="connsiteY1"/>
                </a:cxn>
                <a:cxn ang="0">
                  <a:pos x="connsiteX2" y="connsiteY2"/>
                </a:cxn>
              </a:cxnLst>
              <a:rect l="l" t="t" r="r" b="b"/>
              <a:pathLst>
                <a:path w="698223" h="644434">
                  <a:moveTo>
                    <a:pt x="698223" y="644434"/>
                  </a:moveTo>
                  <a:cubicBezTo>
                    <a:pt x="383263" y="550091"/>
                    <a:pt x="68303" y="455748"/>
                    <a:pt x="10246" y="348342"/>
                  </a:cubicBezTo>
                  <a:cubicBezTo>
                    <a:pt x="-47811" y="240936"/>
                    <a:pt x="151034" y="120468"/>
                    <a:pt x="349880" y="0"/>
                  </a:cubicBezTo>
                </a:path>
              </a:pathLst>
            </a:custGeom>
            <a:noFill/>
            <a:ln w="44450">
              <a:solidFill>
                <a:srgbClr val="FF0000"/>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BE23096-E72F-419E-9512-47411A264647}"/>
              </a:ext>
            </a:extLst>
          </p:cNvPr>
          <p:cNvGrpSpPr/>
          <p:nvPr/>
        </p:nvGrpSpPr>
        <p:grpSpPr>
          <a:xfrm>
            <a:off x="1608915" y="5869148"/>
            <a:ext cx="5294922" cy="750474"/>
            <a:chOff x="1608915" y="5869148"/>
            <a:chExt cx="5294922" cy="750474"/>
          </a:xfrm>
        </p:grpSpPr>
        <p:sp>
          <p:nvSpPr>
            <p:cNvPr id="9" name="Rectangle 8">
              <a:extLst>
                <a:ext uri="{FF2B5EF4-FFF2-40B4-BE49-F238E27FC236}">
                  <a16:creationId xmlns:a16="http://schemas.microsoft.com/office/drawing/2014/main" id="{556E01E9-B57C-4DB5-A18C-13F352EE66ED}"/>
                </a:ext>
              </a:extLst>
            </p:cNvPr>
            <p:cNvSpPr/>
            <p:nvPr/>
          </p:nvSpPr>
          <p:spPr>
            <a:xfrm>
              <a:off x="1608915" y="6147362"/>
              <a:ext cx="2955380" cy="327782"/>
            </a:xfrm>
            <a:prstGeom prst="rect">
              <a:avLst/>
            </a:prstGeom>
            <a:noFill/>
          </p:spPr>
          <p:txBody>
            <a:bodyPr wrap="square">
              <a:spAutoFit/>
            </a:bodyPr>
            <a:lstStyle/>
            <a:p>
              <a:pPr marL="0" lvl="1">
                <a:lnSpc>
                  <a:spcPct val="80000"/>
                </a:lnSpc>
              </a:pPr>
              <a:r>
                <a:rPr lang="en-US" b="1" dirty="0">
                  <a:latin typeface="Courier New" pitchFamily="49" charset="0"/>
                </a:rPr>
                <a:t>int **</a:t>
              </a:r>
              <a:r>
                <a:rPr lang="en-US" b="1" dirty="0" err="1">
                  <a:latin typeface="Courier New" pitchFamily="49" charset="0"/>
                </a:rPr>
                <a:t>p_ptr</a:t>
              </a:r>
              <a:r>
                <a:rPr lang="en-US" b="1" dirty="0">
                  <a:latin typeface="Courier New" pitchFamily="49" charset="0"/>
                </a:rPr>
                <a:t> = &amp;</a:t>
              </a:r>
              <a:r>
                <a:rPr lang="en-US" b="1" dirty="0" err="1">
                  <a:latin typeface="Courier New" pitchFamily="49" charset="0"/>
                </a:rPr>
                <a:t>ptr</a:t>
              </a:r>
              <a:r>
                <a:rPr lang="en-US" b="1" dirty="0">
                  <a:latin typeface="Courier New" pitchFamily="49" charset="0"/>
                </a:rPr>
                <a:t>;</a:t>
              </a:r>
            </a:p>
          </p:txBody>
        </p:sp>
        <p:grpSp>
          <p:nvGrpSpPr>
            <p:cNvPr id="21" name="Group 20">
              <a:extLst>
                <a:ext uri="{FF2B5EF4-FFF2-40B4-BE49-F238E27FC236}">
                  <a16:creationId xmlns:a16="http://schemas.microsoft.com/office/drawing/2014/main" id="{8398FD55-A224-47EA-8F2A-F0D67747400C}"/>
                </a:ext>
              </a:extLst>
            </p:cNvPr>
            <p:cNvGrpSpPr/>
            <p:nvPr/>
          </p:nvGrpSpPr>
          <p:grpSpPr>
            <a:xfrm>
              <a:off x="5312230" y="6345302"/>
              <a:ext cx="1263504" cy="274320"/>
              <a:chOff x="5312230" y="6345302"/>
              <a:chExt cx="1263504" cy="274320"/>
            </a:xfrm>
          </p:grpSpPr>
          <p:sp>
            <p:nvSpPr>
              <p:cNvPr id="15" name="Rectangle 14">
                <a:extLst>
                  <a:ext uri="{FF2B5EF4-FFF2-40B4-BE49-F238E27FC236}">
                    <a16:creationId xmlns:a16="http://schemas.microsoft.com/office/drawing/2014/main" id="{E48876EA-3466-4912-9BC7-AE39182B849C}"/>
                  </a:ext>
                </a:extLst>
              </p:cNvPr>
              <p:cNvSpPr/>
              <p:nvPr/>
            </p:nvSpPr>
            <p:spPr>
              <a:xfrm>
                <a:off x="5844214" y="6345302"/>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37B5DC-B854-497E-940D-777BEB154E1B}"/>
                  </a:ext>
                </a:extLst>
              </p:cNvPr>
              <p:cNvSpPr txBox="1"/>
              <p:nvPr/>
            </p:nvSpPr>
            <p:spPr>
              <a:xfrm>
                <a:off x="5312230" y="6403288"/>
                <a:ext cx="500512" cy="153888"/>
              </a:xfrm>
              <a:prstGeom prst="rect">
                <a:avLst/>
              </a:prstGeom>
              <a:noFill/>
            </p:spPr>
            <p:txBody>
              <a:bodyPr wrap="square" lIns="0" tIns="0" rIns="0" bIns="0" rtlCol="0">
                <a:spAutoFit/>
              </a:bodyPr>
              <a:lstStyle/>
              <a:p>
                <a:pPr algn="r"/>
                <a:r>
                  <a:rPr lang="en-US" sz="1000" b="1" dirty="0" err="1">
                    <a:latin typeface="+mj-lt"/>
                    <a:cs typeface="Courier New" panose="02070309020205020404" pitchFamily="49" charset="0"/>
                    <a:sym typeface="Symbol"/>
                  </a:rPr>
                  <a:t>p_ptr</a:t>
                </a:r>
                <a:r>
                  <a:rPr lang="en-US" sz="1000" b="1" dirty="0">
                    <a:latin typeface="+mj-lt"/>
                    <a:cs typeface="Courier New" panose="02070309020205020404" pitchFamily="49" charset="0"/>
                    <a:sym typeface="Symbol"/>
                  </a:rPr>
                  <a:t>:</a:t>
                </a:r>
                <a:endParaRPr lang="en-US" sz="1000" b="1" dirty="0">
                  <a:latin typeface="+mj-lt"/>
                  <a:cs typeface="Courier New" panose="02070309020205020404" pitchFamily="49" charset="0"/>
                </a:endParaRPr>
              </a:p>
            </p:txBody>
          </p:sp>
        </p:grpSp>
        <p:sp>
          <p:nvSpPr>
            <p:cNvPr id="22" name="Freeform: Shape 21">
              <a:extLst>
                <a:ext uri="{FF2B5EF4-FFF2-40B4-BE49-F238E27FC236}">
                  <a16:creationId xmlns:a16="http://schemas.microsoft.com/office/drawing/2014/main" id="{5AA98901-C311-4080-979C-5A87DB271C88}"/>
                </a:ext>
              </a:extLst>
            </p:cNvPr>
            <p:cNvSpPr/>
            <p:nvPr/>
          </p:nvSpPr>
          <p:spPr>
            <a:xfrm flipH="1">
              <a:off x="6205614" y="5869148"/>
              <a:ext cx="698223" cy="616204"/>
            </a:xfrm>
            <a:custGeom>
              <a:avLst/>
              <a:gdLst>
                <a:gd name="connsiteX0" fmla="*/ 698223 w 698223"/>
                <a:gd name="connsiteY0" fmla="*/ 644434 h 644434"/>
                <a:gd name="connsiteX1" fmla="*/ 10246 w 698223"/>
                <a:gd name="connsiteY1" fmla="*/ 348342 h 644434"/>
                <a:gd name="connsiteX2" fmla="*/ 349880 w 698223"/>
                <a:gd name="connsiteY2" fmla="*/ 0 h 644434"/>
              </a:gdLst>
              <a:ahLst/>
              <a:cxnLst>
                <a:cxn ang="0">
                  <a:pos x="connsiteX0" y="connsiteY0"/>
                </a:cxn>
                <a:cxn ang="0">
                  <a:pos x="connsiteX1" y="connsiteY1"/>
                </a:cxn>
                <a:cxn ang="0">
                  <a:pos x="connsiteX2" y="connsiteY2"/>
                </a:cxn>
              </a:cxnLst>
              <a:rect l="l" t="t" r="r" b="b"/>
              <a:pathLst>
                <a:path w="698223" h="644434">
                  <a:moveTo>
                    <a:pt x="698223" y="644434"/>
                  </a:moveTo>
                  <a:cubicBezTo>
                    <a:pt x="383263" y="550091"/>
                    <a:pt x="68303" y="455748"/>
                    <a:pt x="10246" y="348342"/>
                  </a:cubicBezTo>
                  <a:cubicBezTo>
                    <a:pt x="-47811" y="240936"/>
                    <a:pt x="151034" y="120468"/>
                    <a:pt x="349880" y="0"/>
                  </a:cubicBezTo>
                </a:path>
              </a:pathLst>
            </a:custGeom>
            <a:noFill/>
            <a:ln w="44450">
              <a:solidFill>
                <a:srgbClr val="FF0000"/>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B86C82D-9BF5-44B1-BD8F-BED2908AA526}"/>
              </a:ext>
            </a:extLst>
          </p:cNvPr>
          <p:cNvGrpSpPr/>
          <p:nvPr/>
        </p:nvGrpSpPr>
        <p:grpSpPr>
          <a:xfrm>
            <a:off x="1608915" y="5208749"/>
            <a:ext cx="4880642" cy="904626"/>
            <a:chOff x="1608915" y="5208749"/>
            <a:chExt cx="4880642" cy="904626"/>
          </a:xfrm>
        </p:grpSpPr>
        <p:sp>
          <p:nvSpPr>
            <p:cNvPr id="25" name="Rectangle 24">
              <a:extLst>
                <a:ext uri="{FF2B5EF4-FFF2-40B4-BE49-F238E27FC236}">
                  <a16:creationId xmlns:a16="http://schemas.microsoft.com/office/drawing/2014/main" id="{C8100322-A698-402F-A78E-59F8412F39A7}"/>
                </a:ext>
              </a:extLst>
            </p:cNvPr>
            <p:cNvSpPr/>
            <p:nvPr/>
          </p:nvSpPr>
          <p:spPr>
            <a:xfrm>
              <a:off x="1608915" y="5785593"/>
              <a:ext cx="2955380" cy="327782"/>
            </a:xfrm>
            <a:prstGeom prst="rect">
              <a:avLst/>
            </a:prstGeom>
            <a:noFill/>
          </p:spPr>
          <p:txBody>
            <a:bodyPr wrap="square">
              <a:spAutoFit/>
            </a:bodyPr>
            <a:lstStyle/>
            <a:p>
              <a:pPr marL="0" lvl="1">
                <a:lnSpc>
                  <a:spcPct val="80000"/>
                </a:lnSpc>
              </a:pPr>
              <a:r>
                <a:rPr lang="en-US" b="1" dirty="0">
                  <a:latin typeface="Courier New" pitchFamily="49" charset="0"/>
                </a:rPr>
                <a:t>*</a:t>
              </a:r>
              <a:r>
                <a:rPr lang="en-US" b="1" dirty="0" err="1">
                  <a:latin typeface="Courier New" pitchFamily="49" charset="0"/>
                </a:rPr>
                <a:t>ptr</a:t>
              </a:r>
              <a:r>
                <a:rPr lang="en-US" b="1" dirty="0">
                  <a:latin typeface="Courier New" pitchFamily="49" charset="0"/>
                </a:rPr>
                <a:t> = 20;</a:t>
              </a:r>
            </a:p>
          </p:txBody>
        </p:sp>
        <p:sp>
          <p:nvSpPr>
            <p:cNvPr id="33" name="TextBox 32">
              <a:extLst>
                <a:ext uri="{FF2B5EF4-FFF2-40B4-BE49-F238E27FC236}">
                  <a16:creationId xmlns:a16="http://schemas.microsoft.com/office/drawing/2014/main" id="{773CEE04-99B0-4331-9CA7-22B055E7D44C}"/>
                </a:ext>
              </a:extLst>
            </p:cNvPr>
            <p:cNvSpPr txBox="1"/>
            <p:nvPr/>
          </p:nvSpPr>
          <p:spPr>
            <a:xfrm>
              <a:off x="5926031" y="5208749"/>
              <a:ext cx="563526" cy="246221"/>
            </a:xfrm>
            <a:prstGeom prst="rect">
              <a:avLst/>
            </a:prstGeom>
            <a:solidFill>
              <a:schemeClr val="bg1"/>
            </a:solidFill>
          </p:spPr>
          <p:txBody>
            <a:bodyPr wrap="square" tIns="0" rIns="91440" bIns="0">
              <a:spAutoFit/>
            </a:bodyPr>
            <a:lstStyle/>
            <a:p>
              <a:pPr algn="ctr"/>
              <a:r>
                <a:rPr lang="en-US" sz="1600" b="1" dirty="0"/>
                <a:t>2</a:t>
              </a:r>
              <a:r>
                <a:rPr lang="en-US" sz="1600" b="1" dirty="0">
                  <a:solidFill>
                    <a:schemeClr val="tx1"/>
                  </a:solidFill>
                </a:rPr>
                <a:t>0</a:t>
              </a:r>
            </a:p>
          </p:txBody>
        </p:sp>
      </p:grpSp>
      <p:grpSp>
        <p:nvGrpSpPr>
          <p:cNvPr id="35" name="Group 34">
            <a:extLst>
              <a:ext uri="{FF2B5EF4-FFF2-40B4-BE49-F238E27FC236}">
                <a16:creationId xmlns:a16="http://schemas.microsoft.com/office/drawing/2014/main" id="{62516B0B-FE01-4232-A9DE-BC58D8E3DEEF}"/>
              </a:ext>
            </a:extLst>
          </p:cNvPr>
          <p:cNvGrpSpPr/>
          <p:nvPr/>
        </p:nvGrpSpPr>
        <p:grpSpPr>
          <a:xfrm>
            <a:off x="1608915" y="5213070"/>
            <a:ext cx="4880642" cy="1510171"/>
            <a:chOff x="1608915" y="5213070"/>
            <a:chExt cx="4880642" cy="1510171"/>
          </a:xfrm>
        </p:grpSpPr>
        <p:sp>
          <p:nvSpPr>
            <p:cNvPr id="26" name="Rectangle 25">
              <a:extLst>
                <a:ext uri="{FF2B5EF4-FFF2-40B4-BE49-F238E27FC236}">
                  <a16:creationId xmlns:a16="http://schemas.microsoft.com/office/drawing/2014/main" id="{3B943363-6A12-42F8-BF51-705B812AAE20}"/>
                </a:ext>
              </a:extLst>
            </p:cNvPr>
            <p:cNvSpPr/>
            <p:nvPr/>
          </p:nvSpPr>
          <p:spPr>
            <a:xfrm>
              <a:off x="1608915" y="6395459"/>
              <a:ext cx="2955380" cy="327782"/>
            </a:xfrm>
            <a:prstGeom prst="rect">
              <a:avLst/>
            </a:prstGeom>
            <a:noFill/>
          </p:spPr>
          <p:txBody>
            <a:bodyPr wrap="square">
              <a:spAutoFit/>
            </a:bodyPr>
            <a:lstStyle/>
            <a:p>
              <a:pPr marL="0" lvl="1">
                <a:lnSpc>
                  <a:spcPct val="80000"/>
                </a:lnSpc>
              </a:pPr>
              <a:r>
                <a:rPr lang="en-US" b="1" dirty="0">
                  <a:latin typeface="Courier New" pitchFamily="49" charset="0"/>
                </a:rPr>
                <a:t>**</a:t>
              </a:r>
              <a:r>
                <a:rPr lang="en-US" b="1" dirty="0" err="1">
                  <a:latin typeface="Courier New" pitchFamily="49" charset="0"/>
                </a:rPr>
                <a:t>p_ptr</a:t>
              </a:r>
              <a:r>
                <a:rPr lang="en-US" b="1" dirty="0">
                  <a:latin typeface="Courier New" pitchFamily="49" charset="0"/>
                </a:rPr>
                <a:t> = 30;</a:t>
              </a:r>
            </a:p>
          </p:txBody>
        </p:sp>
        <p:sp>
          <p:nvSpPr>
            <p:cNvPr id="34" name="TextBox 33">
              <a:extLst>
                <a:ext uri="{FF2B5EF4-FFF2-40B4-BE49-F238E27FC236}">
                  <a16:creationId xmlns:a16="http://schemas.microsoft.com/office/drawing/2014/main" id="{C6A1C8FE-3E55-4B21-B4D0-36CE3DB7EEF9}"/>
                </a:ext>
              </a:extLst>
            </p:cNvPr>
            <p:cNvSpPr txBox="1"/>
            <p:nvPr/>
          </p:nvSpPr>
          <p:spPr>
            <a:xfrm>
              <a:off x="5926031" y="5213070"/>
              <a:ext cx="563526" cy="246221"/>
            </a:xfrm>
            <a:prstGeom prst="rect">
              <a:avLst/>
            </a:prstGeom>
            <a:solidFill>
              <a:schemeClr val="bg1"/>
            </a:solidFill>
          </p:spPr>
          <p:txBody>
            <a:bodyPr wrap="square" tIns="0" rIns="91440" bIns="0">
              <a:spAutoFit/>
            </a:bodyPr>
            <a:lstStyle/>
            <a:p>
              <a:pPr algn="ctr"/>
              <a:r>
                <a:rPr lang="en-US" sz="1600" b="1" dirty="0"/>
                <a:t>3</a:t>
              </a:r>
              <a:r>
                <a:rPr lang="en-US" sz="1600" b="1" dirty="0">
                  <a:solidFill>
                    <a:schemeClr val="tx1"/>
                  </a:solidFill>
                </a:rPr>
                <a:t>0</a:t>
              </a:r>
            </a:p>
          </p:txBody>
        </p:sp>
      </p:grpSp>
    </p:spTree>
    <p:extLst>
      <p:ext uri="{BB962C8B-B14F-4D97-AF65-F5344CB8AC3E}">
        <p14:creationId xmlns:p14="http://schemas.microsoft.com/office/powerpoint/2010/main" val="1474529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21827">
                                            <p:txEl>
                                              <p:pRg st="0" end="0"/>
                                            </p:txEl>
                                          </p:spTgt>
                                        </p:tgtEl>
                                        <p:attrNameLst>
                                          <p:attrName>style.visibility</p:attrName>
                                        </p:attrNameLst>
                                      </p:cBhvr>
                                      <p:to>
                                        <p:strVal val="visible"/>
                                      </p:to>
                                    </p:set>
                                    <p:animEffect transition="in" filter="fade">
                                      <p:cBhvr>
                                        <p:cTn id="7" dur="500"/>
                                        <p:tgtEl>
                                          <p:spTgt spid="30218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21827">
                                            <p:txEl>
                                              <p:pRg st="1" end="1"/>
                                            </p:txEl>
                                          </p:spTgt>
                                        </p:tgtEl>
                                        <p:attrNameLst>
                                          <p:attrName>style.visibility</p:attrName>
                                        </p:attrNameLst>
                                      </p:cBhvr>
                                      <p:to>
                                        <p:strVal val="visible"/>
                                      </p:to>
                                    </p:set>
                                    <p:animEffect transition="in" filter="fade">
                                      <p:cBhvr>
                                        <p:cTn id="10" dur="500"/>
                                        <p:tgtEl>
                                          <p:spTgt spid="30218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21827">
                                            <p:txEl>
                                              <p:pRg st="2" end="2"/>
                                            </p:txEl>
                                          </p:spTgt>
                                        </p:tgtEl>
                                        <p:attrNameLst>
                                          <p:attrName>style.visibility</p:attrName>
                                        </p:attrNameLst>
                                      </p:cBhvr>
                                      <p:to>
                                        <p:strVal val="visible"/>
                                      </p:to>
                                    </p:set>
                                    <p:animEffect transition="in" filter="fade">
                                      <p:cBhvr>
                                        <p:cTn id="13" dur="500"/>
                                        <p:tgtEl>
                                          <p:spTgt spid="302182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21827">
                                            <p:txEl>
                                              <p:pRg st="3" end="3"/>
                                            </p:txEl>
                                          </p:spTgt>
                                        </p:tgtEl>
                                        <p:attrNameLst>
                                          <p:attrName>style.visibility</p:attrName>
                                        </p:attrNameLst>
                                      </p:cBhvr>
                                      <p:to>
                                        <p:strVal val="visible"/>
                                      </p:to>
                                    </p:set>
                                    <p:animEffect transition="in" filter="fade">
                                      <p:cBhvr>
                                        <p:cTn id="16" dur="500"/>
                                        <p:tgtEl>
                                          <p:spTgt spid="302182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21827">
                                            <p:txEl>
                                              <p:pRg st="4" end="4"/>
                                            </p:txEl>
                                          </p:spTgt>
                                        </p:tgtEl>
                                        <p:attrNameLst>
                                          <p:attrName>style.visibility</p:attrName>
                                        </p:attrNameLst>
                                      </p:cBhvr>
                                      <p:to>
                                        <p:strVal val="visible"/>
                                      </p:to>
                                    </p:set>
                                    <p:animEffect transition="in" filter="fade">
                                      <p:cBhvr>
                                        <p:cTn id="19" dur="500"/>
                                        <p:tgtEl>
                                          <p:spTgt spid="302182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21827">
                                            <p:txEl>
                                              <p:pRg st="5" end="5"/>
                                            </p:txEl>
                                          </p:spTgt>
                                        </p:tgtEl>
                                        <p:attrNameLst>
                                          <p:attrName>style.visibility</p:attrName>
                                        </p:attrNameLst>
                                      </p:cBhvr>
                                      <p:to>
                                        <p:strVal val="visible"/>
                                      </p:to>
                                    </p:set>
                                    <p:animEffect transition="in" filter="fade">
                                      <p:cBhvr>
                                        <p:cTn id="22" dur="500"/>
                                        <p:tgtEl>
                                          <p:spTgt spid="302182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21827">
                                            <p:txEl>
                                              <p:pRg st="6" end="6"/>
                                            </p:txEl>
                                          </p:spTgt>
                                        </p:tgtEl>
                                        <p:attrNameLst>
                                          <p:attrName>style.visibility</p:attrName>
                                        </p:attrNameLst>
                                      </p:cBhvr>
                                      <p:to>
                                        <p:strVal val="visible"/>
                                      </p:to>
                                    </p:set>
                                    <p:animEffect transition="in" filter="fade">
                                      <p:cBhvr>
                                        <p:cTn id="25" dur="500"/>
                                        <p:tgtEl>
                                          <p:spTgt spid="3021827">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21827">
                                            <p:txEl>
                                              <p:pRg st="7" end="7"/>
                                            </p:txEl>
                                          </p:spTgt>
                                        </p:tgtEl>
                                        <p:attrNameLst>
                                          <p:attrName>style.visibility</p:attrName>
                                        </p:attrNameLst>
                                      </p:cBhvr>
                                      <p:to>
                                        <p:strVal val="visible"/>
                                      </p:to>
                                    </p:set>
                                    <p:animEffect transition="in" filter="fade">
                                      <p:cBhvr>
                                        <p:cTn id="30" dur="500"/>
                                        <p:tgtEl>
                                          <p:spTgt spid="302182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21827">
                                            <p:txEl>
                                              <p:pRg st="8" end="8"/>
                                            </p:txEl>
                                          </p:spTgt>
                                        </p:tgtEl>
                                        <p:attrNameLst>
                                          <p:attrName>style.visibility</p:attrName>
                                        </p:attrNameLst>
                                      </p:cBhvr>
                                      <p:to>
                                        <p:strVal val="visible"/>
                                      </p:to>
                                    </p:set>
                                    <p:animEffect transition="in" filter="fade">
                                      <p:cBhvr>
                                        <p:cTn id="33" dur="500"/>
                                        <p:tgtEl>
                                          <p:spTgt spid="3021827">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21827">
                                            <p:txEl>
                                              <p:pRg st="9" end="9"/>
                                            </p:txEl>
                                          </p:spTgt>
                                        </p:tgtEl>
                                        <p:attrNameLst>
                                          <p:attrName>style.visibility</p:attrName>
                                        </p:attrNameLst>
                                      </p:cBhvr>
                                      <p:to>
                                        <p:strVal val="visible"/>
                                      </p:to>
                                    </p:set>
                                    <p:animEffect transition="in" filter="fade">
                                      <p:cBhvr>
                                        <p:cTn id="36" dur="500"/>
                                        <p:tgtEl>
                                          <p:spTgt spid="3021827">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21827">
                                            <p:txEl>
                                              <p:pRg st="10" end="10"/>
                                            </p:txEl>
                                          </p:spTgt>
                                        </p:tgtEl>
                                        <p:attrNameLst>
                                          <p:attrName>style.visibility</p:attrName>
                                        </p:attrNameLst>
                                      </p:cBhvr>
                                      <p:to>
                                        <p:strVal val="visible"/>
                                      </p:to>
                                    </p:set>
                                    <p:animEffect transition="in" filter="fade">
                                      <p:cBhvr>
                                        <p:cTn id="39" dur="500"/>
                                        <p:tgtEl>
                                          <p:spTgt spid="3021827">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827" grpId="0" uiExpan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Objects</a:t>
            </a:r>
          </a:p>
        </p:txBody>
      </p:sp>
      <p:sp>
        <p:nvSpPr>
          <p:cNvPr id="3" name="Content Placeholder 2"/>
          <p:cNvSpPr>
            <a:spLocks noGrp="1"/>
          </p:cNvSpPr>
          <p:nvPr>
            <p:ph sz="quarter" idx="1"/>
          </p:nvPr>
        </p:nvSpPr>
        <p:spPr>
          <a:xfrm>
            <a:off x="502276" y="1277645"/>
            <a:ext cx="7970338" cy="1231582"/>
          </a:xfrm>
        </p:spPr>
        <p:txBody>
          <a:bodyPr/>
          <a:lstStyle/>
          <a:p>
            <a:r>
              <a:rPr lang="en-US" sz="2000" dirty="0"/>
              <a:t>When any C++ object is created</a:t>
            </a:r>
          </a:p>
          <a:p>
            <a:pPr lvl="1"/>
            <a:r>
              <a:rPr lang="en-US" sz="1600" dirty="0"/>
              <a:t>Storage must be allocated for the object (static, stack, or heap).</a:t>
            </a:r>
          </a:p>
          <a:p>
            <a:pPr lvl="1">
              <a:spcBef>
                <a:spcPts val="200"/>
              </a:spcBef>
            </a:pPr>
            <a:r>
              <a:rPr lang="en-US" sz="1600" dirty="0"/>
              <a:t>The constructor is called to initialize that storage.</a:t>
            </a:r>
          </a:p>
          <a:p>
            <a:pPr lvl="1">
              <a:spcBef>
                <a:spcPts val="200"/>
              </a:spcBef>
            </a:pPr>
            <a:r>
              <a:rPr lang="en-US" sz="1600" dirty="0"/>
              <a:t>The destructor is called to release object storage.</a:t>
            </a:r>
          </a:p>
        </p:txBody>
      </p:sp>
      <p:sp>
        <p:nvSpPr>
          <p:cNvPr id="4" name="Footer Placeholder 3"/>
          <p:cNvSpPr>
            <a:spLocks noGrp="1"/>
          </p:cNvSpPr>
          <p:nvPr>
            <p:ph type="ftr" sz="quarter" idx="11"/>
          </p:nvPr>
        </p:nvSpPr>
        <p:spPr/>
        <p:txBody>
          <a:bodyPr/>
          <a:lstStyle/>
          <a:p>
            <a:pPr>
              <a:defRPr/>
            </a:pPr>
            <a:r>
              <a:rPr lang="en-US"/>
              <a:t>C++ Primer (04)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28</a:t>
            </a:fld>
            <a:endParaRPr lang="en-US" dirty="0"/>
          </a:p>
        </p:txBody>
      </p:sp>
      <p:graphicFrame>
        <p:nvGraphicFramePr>
          <p:cNvPr id="8" name="Table 7"/>
          <p:cNvGraphicFramePr>
            <a:graphicFrameLocks noGrp="1"/>
          </p:cNvGraphicFramePr>
          <p:nvPr/>
        </p:nvGraphicFramePr>
        <p:xfrm>
          <a:off x="8472613" y="1587393"/>
          <a:ext cx="1292101" cy="3411960"/>
        </p:xfrm>
        <a:graphic>
          <a:graphicData uri="http://schemas.openxmlformats.org/drawingml/2006/table">
            <a:tbl>
              <a:tblPr firstRow="1" bandRow="1">
                <a:tableStyleId>{2D5ABB26-0587-4C30-8999-92F81FD0307C}</a:tableStyleId>
              </a:tblPr>
              <a:tblGrid>
                <a:gridCol w="1292101">
                  <a:extLst>
                    <a:ext uri="{9D8B030D-6E8A-4147-A177-3AD203B41FA5}">
                      <a16:colId xmlns:a16="http://schemas.microsoft.com/office/drawing/2014/main" val="20000"/>
                    </a:ext>
                  </a:extLst>
                </a:gridCol>
              </a:tblGrid>
              <a:tr h="666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Stack</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0"/>
                  </a:ext>
                </a:extLst>
              </a:tr>
              <a:tr h="579559">
                <a:tc>
                  <a:txBody>
                    <a:bodyPr/>
                    <a:lstStyle/>
                    <a:p>
                      <a:pPr algn="ct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682826">
                <a:tc>
                  <a:txBody>
                    <a:bodyPr/>
                    <a:lstStyle/>
                    <a:p>
                      <a:pPr algn="ctr"/>
                      <a:r>
                        <a:rPr lang="en-US" sz="1600" b="1" dirty="0"/>
                        <a:t>Dynamic Data</a:t>
                      </a:r>
                      <a:endParaRPr lang="en-US" sz="1000" b="1" dirty="0"/>
                    </a:p>
                    <a:p>
                      <a:pPr algn="ctr"/>
                      <a:r>
                        <a:rPr lang="en-US" sz="1000" b="1" dirty="0"/>
                        <a:t>(Heap)</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8179">
                <a:tc>
                  <a:txBody>
                    <a:bodyPr/>
                    <a:lstStyle/>
                    <a:p>
                      <a:pPr algn="ctr"/>
                      <a:r>
                        <a:rPr lang="en-US" sz="1400" b="1" dirty="0"/>
                        <a:t>Static data</a:t>
                      </a:r>
                      <a:endParaRPr lang="en-US" sz="1000" b="1" dirty="0"/>
                    </a:p>
                    <a:p>
                      <a:pPr algn="ctr"/>
                      <a:r>
                        <a:rPr lang="en-US" sz="1000" b="1" dirty="0"/>
                        <a:t>(global variables)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6664">
                <a:tc>
                  <a:txBody>
                    <a:bodyPr/>
                    <a:lstStyle/>
                    <a:p>
                      <a:pPr algn="ctr"/>
                      <a:r>
                        <a:rPr lang="en-US" sz="1600" b="1" dirty="0"/>
                        <a:t>Program</a:t>
                      </a:r>
                      <a:r>
                        <a:rPr lang="en-US" sz="1600" b="1" baseline="0" dirty="0"/>
                        <a:t> Code</a:t>
                      </a: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14" name="Group 13">
            <a:extLst>
              <a:ext uri="{FF2B5EF4-FFF2-40B4-BE49-F238E27FC236}">
                <a16:creationId xmlns:a16="http://schemas.microsoft.com/office/drawing/2014/main" id="{3F165709-63F0-4F0F-BC7B-E0494043C9A7}"/>
              </a:ext>
            </a:extLst>
          </p:cNvPr>
          <p:cNvGrpSpPr/>
          <p:nvPr/>
        </p:nvGrpSpPr>
        <p:grpSpPr>
          <a:xfrm>
            <a:off x="491643" y="2015958"/>
            <a:ext cx="7980970" cy="1771571"/>
            <a:chOff x="491643" y="2094614"/>
            <a:chExt cx="7980970" cy="1771571"/>
          </a:xfrm>
        </p:grpSpPr>
        <p:cxnSp>
          <p:nvCxnSpPr>
            <p:cNvPr id="7" name="Straight Arrow Connector 6">
              <a:extLst>
                <a:ext uri="{FF2B5EF4-FFF2-40B4-BE49-F238E27FC236}">
                  <a16:creationId xmlns:a16="http://schemas.microsoft.com/office/drawing/2014/main" id="{AFEC1FB4-0B45-4350-AEF9-B3009294D7E5}"/>
                </a:ext>
              </a:extLst>
            </p:cNvPr>
            <p:cNvCxnSpPr/>
            <p:nvPr/>
          </p:nvCxnSpPr>
          <p:spPr>
            <a:xfrm flipV="1">
              <a:off x="4444409" y="2094614"/>
              <a:ext cx="4028204" cy="105262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52059C80-F169-4FCE-9C3F-6A7C8B4F198C}"/>
                </a:ext>
              </a:extLst>
            </p:cNvPr>
            <p:cNvSpPr txBox="1">
              <a:spLocks/>
            </p:cNvSpPr>
            <p:nvPr/>
          </p:nvSpPr>
          <p:spPr bwMode="auto">
            <a:xfrm>
              <a:off x="491643" y="2552433"/>
              <a:ext cx="7970338" cy="1313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t>With local objects, the compiler decides</a:t>
              </a:r>
            </a:p>
            <a:p>
              <a:pPr lvl="1"/>
              <a:r>
                <a:rPr lang="en-US" sz="1600" dirty="0"/>
                <a:t>where the object is stored (stack),</a:t>
              </a:r>
            </a:p>
            <a:p>
              <a:pPr lvl="1">
                <a:spcBef>
                  <a:spcPts val="200"/>
                </a:spcBef>
              </a:pPr>
              <a:r>
                <a:rPr lang="en-US" sz="1600" dirty="0"/>
                <a:t>when the object is constructed (declaration), and</a:t>
              </a:r>
            </a:p>
            <a:p>
              <a:pPr lvl="1">
                <a:spcBef>
                  <a:spcPts val="200"/>
                </a:spcBef>
              </a:pPr>
              <a:r>
                <a:rPr lang="en-US" sz="1600" dirty="0"/>
                <a:t>when the object is destroyed (goes out of scope).</a:t>
              </a:r>
            </a:p>
          </p:txBody>
        </p:sp>
      </p:grpSp>
      <p:grpSp>
        <p:nvGrpSpPr>
          <p:cNvPr id="15" name="Group 14">
            <a:extLst>
              <a:ext uri="{FF2B5EF4-FFF2-40B4-BE49-F238E27FC236}">
                <a16:creationId xmlns:a16="http://schemas.microsoft.com/office/drawing/2014/main" id="{7B73EEA9-0834-4BC3-9E4D-24EBD20D179F}"/>
              </a:ext>
            </a:extLst>
          </p:cNvPr>
          <p:cNvGrpSpPr/>
          <p:nvPr/>
        </p:nvGrpSpPr>
        <p:grpSpPr>
          <a:xfrm>
            <a:off x="491643" y="3136061"/>
            <a:ext cx="7970338" cy="2129232"/>
            <a:chOff x="491643" y="3293373"/>
            <a:chExt cx="7970338" cy="2129232"/>
          </a:xfrm>
        </p:grpSpPr>
        <p:sp>
          <p:nvSpPr>
            <p:cNvPr id="12" name="Content Placeholder 2">
              <a:extLst>
                <a:ext uri="{FF2B5EF4-FFF2-40B4-BE49-F238E27FC236}">
                  <a16:creationId xmlns:a16="http://schemas.microsoft.com/office/drawing/2014/main" id="{BA0BDA6D-135F-4D29-8984-E2C0A28563CF}"/>
                </a:ext>
              </a:extLst>
            </p:cNvPr>
            <p:cNvSpPr txBox="1">
              <a:spLocks/>
            </p:cNvSpPr>
            <p:nvPr/>
          </p:nvSpPr>
          <p:spPr bwMode="auto">
            <a:xfrm>
              <a:off x="491643" y="3822978"/>
              <a:ext cx="7970338" cy="1599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t>With dynamic objects, the programmer decides</a:t>
              </a:r>
            </a:p>
            <a:p>
              <a:pPr lvl="1"/>
              <a:r>
                <a:rPr lang="en-US" sz="1600" dirty="0"/>
                <a:t>where the object is stored (heap),</a:t>
              </a:r>
            </a:p>
            <a:p>
              <a:pPr lvl="1">
                <a:spcBef>
                  <a:spcPts val="200"/>
                </a:spcBef>
              </a:pPr>
              <a:r>
                <a:rPr lang="en-US" sz="1600" dirty="0"/>
                <a:t>when the object is constructed (</a:t>
              </a:r>
              <a:r>
                <a:rPr lang="en-US" sz="1600" b="1" u="sng" dirty="0"/>
                <a:t>new</a:t>
              </a:r>
              <a:r>
                <a:rPr lang="en-US" sz="1600" dirty="0"/>
                <a:t> operator), and</a:t>
              </a:r>
            </a:p>
            <a:p>
              <a:pPr lvl="1">
                <a:spcBef>
                  <a:spcPts val="200"/>
                </a:spcBef>
              </a:pPr>
              <a:r>
                <a:rPr lang="en-US" sz="1600" dirty="0"/>
                <a:t>when the object is destroyed (</a:t>
              </a:r>
              <a:r>
                <a:rPr lang="en-US" sz="1600" b="1" u="sng" dirty="0"/>
                <a:t>delete</a:t>
              </a:r>
              <a:r>
                <a:rPr lang="en-US" sz="1600" dirty="0"/>
                <a:t> operator).</a:t>
              </a:r>
            </a:p>
            <a:p>
              <a:pPr lvl="1">
                <a:spcBef>
                  <a:spcPts val="200"/>
                </a:spcBef>
              </a:pPr>
              <a:r>
                <a:rPr lang="en-US" sz="1600" b="1" u="sng" dirty="0"/>
                <a:t>Pointers are always used to refer to dynamically created objects</a:t>
              </a:r>
              <a:r>
                <a:rPr lang="en-US" sz="1600" dirty="0"/>
                <a:t>.</a:t>
              </a:r>
            </a:p>
          </p:txBody>
        </p:sp>
        <p:cxnSp>
          <p:nvCxnSpPr>
            <p:cNvPr id="13" name="Straight Arrow Connector 12">
              <a:extLst>
                <a:ext uri="{FF2B5EF4-FFF2-40B4-BE49-F238E27FC236}">
                  <a16:creationId xmlns:a16="http://schemas.microsoft.com/office/drawing/2014/main" id="{00763B4B-20F5-4831-9568-2273D0AD90C1}"/>
                </a:ext>
              </a:extLst>
            </p:cNvPr>
            <p:cNvCxnSpPr/>
            <p:nvPr/>
          </p:nvCxnSpPr>
          <p:spPr>
            <a:xfrm flipV="1">
              <a:off x="4433777" y="3293373"/>
              <a:ext cx="4028204" cy="105262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7CB484E-2F64-4430-9E60-A3DDE2E09413}"/>
              </a:ext>
            </a:extLst>
          </p:cNvPr>
          <p:cNvGrpSpPr/>
          <p:nvPr/>
        </p:nvGrpSpPr>
        <p:grpSpPr>
          <a:xfrm>
            <a:off x="625323" y="5345078"/>
            <a:ext cx="6165876" cy="1200329"/>
            <a:chOff x="625323" y="5345078"/>
            <a:chExt cx="6165876" cy="1200329"/>
          </a:xfrm>
        </p:grpSpPr>
        <p:sp>
          <p:nvSpPr>
            <p:cNvPr id="9" name="TextBox 8">
              <a:extLst>
                <a:ext uri="{FF2B5EF4-FFF2-40B4-BE49-F238E27FC236}">
                  <a16:creationId xmlns:a16="http://schemas.microsoft.com/office/drawing/2014/main" id="{7D847862-7FD8-447B-8D60-8CCBFC30C279}"/>
                </a:ext>
              </a:extLst>
            </p:cNvPr>
            <p:cNvSpPr txBox="1"/>
            <p:nvPr/>
          </p:nvSpPr>
          <p:spPr>
            <a:xfrm>
              <a:off x="625323" y="5345078"/>
              <a:ext cx="4181133" cy="1200329"/>
            </a:xfrm>
            <a:prstGeom prst="rect">
              <a:avLst/>
            </a:prstGeom>
            <a:noFill/>
          </p:spPr>
          <p:txBody>
            <a:bodyPr wrap="square" rtlCol="0">
              <a:spAutoFit/>
            </a:bodyPr>
            <a:lstStyle/>
            <a:p>
              <a:r>
                <a:rPr lang="en-US" b="1" dirty="0">
                  <a:solidFill>
                    <a:srgbClr val="FF0000"/>
                  </a:solidFill>
                  <a:latin typeface="Consolas" panose="020B0609020204030204" pitchFamily="49" charset="0"/>
                </a:rPr>
                <a:t>{</a:t>
              </a:r>
            </a:p>
            <a:p>
              <a:r>
                <a:rPr lang="en-US" b="1" dirty="0">
                  <a:solidFill>
                    <a:srgbClr val="FF0000"/>
                  </a:solidFill>
                  <a:latin typeface="Consolas" panose="020B0609020204030204" pitchFamily="49" charset="0"/>
                </a:rPr>
                <a:t>   int size = 4;</a:t>
              </a:r>
            </a:p>
            <a:p>
              <a:r>
                <a:rPr lang="en-US" b="1" dirty="0">
                  <a:solidFill>
                    <a:srgbClr val="FF0000"/>
                  </a:solidFill>
                  <a:latin typeface="Consolas" panose="020B0609020204030204" pitchFamily="49" charset="0"/>
                </a:rPr>
                <a:t>   int* </a:t>
              </a:r>
              <a:r>
                <a:rPr lang="en-US" b="1" dirty="0" err="1">
                  <a:solidFill>
                    <a:srgbClr val="FF0000"/>
                  </a:solidFill>
                  <a:latin typeface="Consolas" panose="020B0609020204030204" pitchFamily="49" charset="0"/>
                </a:rPr>
                <a:t>myInts</a:t>
              </a:r>
              <a:r>
                <a:rPr lang="en-US" b="1" dirty="0">
                  <a:solidFill>
                    <a:srgbClr val="FF0000"/>
                  </a:solidFill>
                  <a:latin typeface="Consolas" panose="020B0609020204030204" pitchFamily="49" charset="0"/>
                </a:rPr>
                <a:t> = new int[size];</a:t>
              </a:r>
            </a:p>
            <a:p>
              <a:r>
                <a:rPr lang="en-US" b="1" dirty="0">
                  <a:solidFill>
                    <a:srgbClr val="FF0000"/>
                  </a:solidFill>
                  <a:latin typeface="Consolas" panose="020B0609020204030204" pitchFamily="49" charset="0"/>
                </a:rPr>
                <a:t>}</a:t>
              </a:r>
            </a:p>
          </p:txBody>
        </p:sp>
        <p:sp>
          <p:nvSpPr>
            <p:cNvPr id="23" name="Rectangle 22">
              <a:extLst>
                <a:ext uri="{FF2B5EF4-FFF2-40B4-BE49-F238E27FC236}">
                  <a16:creationId xmlns:a16="http://schemas.microsoft.com/office/drawing/2014/main" id="{833DF243-473B-480A-8A24-A530594BB567}"/>
                </a:ext>
              </a:extLst>
            </p:cNvPr>
            <p:cNvSpPr/>
            <p:nvPr/>
          </p:nvSpPr>
          <p:spPr>
            <a:xfrm>
              <a:off x="6059678" y="6058673"/>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9EF0D04-4376-4DF0-A1A9-592291375B9B}"/>
                </a:ext>
              </a:extLst>
            </p:cNvPr>
            <p:cNvSpPr txBox="1"/>
            <p:nvPr/>
          </p:nvSpPr>
          <p:spPr>
            <a:xfrm>
              <a:off x="5288679" y="6067499"/>
              <a:ext cx="731519" cy="246221"/>
            </a:xfrm>
            <a:prstGeom prst="rect">
              <a:avLst/>
            </a:prstGeom>
            <a:noFill/>
          </p:spPr>
          <p:txBody>
            <a:bodyPr wrap="square" lIns="0" tIns="0" rIns="0" bIns="0" rtlCol="0">
              <a:spAutoFit/>
            </a:bodyPr>
            <a:lstStyle/>
            <a:p>
              <a:pPr algn="r"/>
              <a:r>
                <a:rPr lang="en-US" sz="1600" b="1" dirty="0" err="1">
                  <a:latin typeface="+mj-lt"/>
                  <a:cs typeface="Courier New" panose="02070309020205020404" pitchFamily="49" charset="0"/>
                  <a:sym typeface="Symbol"/>
                </a:rPr>
                <a:t>myInts</a:t>
              </a:r>
              <a:r>
                <a:rPr lang="en-US" sz="1600" b="1" dirty="0">
                  <a:latin typeface="+mj-lt"/>
                  <a:cs typeface="Courier New" panose="02070309020205020404" pitchFamily="49" charset="0"/>
                  <a:sym typeface="Symbol"/>
                </a:rPr>
                <a:t>:</a:t>
              </a:r>
              <a:endParaRPr lang="en-US" sz="1600" b="1" dirty="0">
                <a:latin typeface="+mj-lt"/>
                <a:cs typeface="Courier New" panose="02070309020205020404" pitchFamily="49" charset="0"/>
              </a:endParaRPr>
            </a:p>
          </p:txBody>
        </p:sp>
        <p:sp>
          <p:nvSpPr>
            <p:cNvPr id="26" name="TextBox 25">
              <a:extLst>
                <a:ext uri="{FF2B5EF4-FFF2-40B4-BE49-F238E27FC236}">
                  <a16:creationId xmlns:a16="http://schemas.microsoft.com/office/drawing/2014/main" id="{E0129E12-1FA2-4B8D-B4CB-4400E70CB409}"/>
                </a:ext>
              </a:extLst>
            </p:cNvPr>
            <p:cNvSpPr txBox="1"/>
            <p:nvPr/>
          </p:nvSpPr>
          <p:spPr>
            <a:xfrm>
              <a:off x="5288680" y="5586857"/>
              <a:ext cx="731519" cy="246221"/>
            </a:xfrm>
            <a:prstGeom prst="rect">
              <a:avLst/>
            </a:prstGeom>
            <a:noFill/>
          </p:spPr>
          <p:txBody>
            <a:bodyPr wrap="square" lIns="0" tIns="0" rIns="0" bIns="0" rtlCol="0">
              <a:spAutoFit/>
            </a:bodyPr>
            <a:lstStyle/>
            <a:p>
              <a:pPr algn="r"/>
              <a:r>
                <a:rPr lang="en-US" sz="1600" b="1" dirty="0">
                  <a:latin typeface="+mj-lt"/>
                  <a:cs typeface="Courier New" panose="02070309020205020404" pitchFamily="49" charset="0"/>
                  <a:sym typeface="Symbol"/>
                </a:rPr>
                <a:t>size:</a:t>
              </a:r>
              <a:endParaRPr lang="en-US" sz="1600" b="1" dirty="0">
                <a:latin typeface="+mj-lt"/>
                <a:cs typeface="Courier New" panose="02070309020205020404" pitchFamily="49" charset="0"/>
              </a:endParaRPr>
            </a:p>
          </p:txBody>
        </p:sp>
        <p:sp>
          <p:nvSpPr>
            <p:cNvPr id="22" name="Rectangle 21">
              <a:extLst>
                <a:ext uri="{FF2B5EF4-FFF2-40B4-BE49-F238E27FC236}">
                  <a16:creationId xmlns:a16="http://schemas.microsoft.com/office/drawing/2014/main" id="{6543A2D2-78B9-46F4-B8B1-FCDC6EFBFFB1}"/>
                </a:ext>
              </a:extLst>
            </p:cNvPr>
            <p:cNvSpPr/>
            <p:nvPr/>
          </p:nvSpPr>
          <p:spPr>
            <a:xfrm>
              <a:off x="6059679" y="5578031"/>
              <a:ext cx="731520" cy="274320"/>
            </a:xfrm>
            <a:prstGeom prst="rect">
              <a:avLst/>
            </a:prstGeom>
            <a:no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6E302D1D-9CC3-4B59-82A9-31FCEF2498AA}"/>
              </a:ext>
            </a:extLst>
          </p:cNvPr>
          <p:cNvGrpSpPr/>
          <p:nvPr/>
        </p:nvGrpSpPr>
        <p:grpSpPr>
          <a:xfrm>
            <a:off x="5216770" y="2050871"/>
            <a:ext cx="3465384" cy="4418033"/>
            <a:chOff x="5216770" y="2050871"/>
            <a:chExt cx="3465384" cy="4418033"/>
          </a:xfrm>
        </p:grpSpPr>
        <p:sp>
          <p:nvSpPr>
            <p:cNvPr id="27" name="Rectangle: Rounded Corners 26">
              <a:extLst>
                <a:ext uri="{FF2B5EF4-FFF2-40B4-BE49-F238E27FC236}">
                  <a16:creationId xmlns:a16="http://schemas.microsoft.com/office/drawing/2014/main" id="{A4764000-8DE4-465C-B7EA-B37FF7691D54}"/>
                </a:ext>
              </a:extLst>
            </p:cNvPr>
            <p:cNvSpPr/>
            <p:nvPr/>
          </p:nvSpPr>
          <p:spPr>
            <a:xfrm>
              <a:off x="5216770" y="5404338"/>
              <a:ext cx="1676399" cy="1064566"/>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ACADB48C-70EC-416D-B8CE-25D22C79534D}"/>
                </a:ext>
              </a:extLst>
            </p:cNvPr>
            <p:cNvCxnSpPr>
              <a:cxnSpLocks/>
            </p:cNvCxnSpPr>
            <p:nvPr/>
          </p:nvCxnSpPr>
          <p:spPr>
            <a:xfrm flipV="1">
              <a:off x="6072681" y="2050871"/>
              <a:ext cx="2609473" cy="336142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23D44CD-3749-4502-A061-03E7C9C5FFB7}"/>
              </a:ext>
            </a:extLst>
          </p:cNvPr>
          <p:cNvGrpSpPr/>
          <p:nvPr/>
        </p:nvGrpSpPr>
        <p:grpSpPr>
          <a:xfrm>
            <a:off x="7028262" y="3429000"/>
            <a:ext cx="3319200" cy="3039903"/>
            <a:chOff x="5216770" y="2994267"/>
            <a:chExt cx="3319200" cy="3039903"/>
          </a:xfrm>
        </p:grpSpPr>
        <p:sp>
          <p:nvSpPr>
            <p:cNvPr id="54" name="Rectangle: Rounded Corners 53">
              <a:extLst>
                <a:ext uri="{FF2B5EF4-FFF2-40B4-BE49-F238E27FC236}">
                  <a16:creationId xmlns:a16="http://schemas.microsoft.com/office/drawing/2014/main" id="{9FAC4C68-FBF9-4EF2-982C-A976B0DD2378}"/>
                </a:ext>
              </a:extLst>
            </p:cNvPr>
            <p:cNvSpPr/>
            <p:nvPr/>
          </p:nvSpPr>
          <p:spPr>
            <a:xfrm>
              <a:off x="5216770" y="5404338"/>
              <a:ext cx="3319200" cy="62983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20F100DD-C690-40C8-9DD2-D792C2040E2C}"/>
                </a:ext>
              </a:extLst>
            </p:cNvPr>
            <p:cNvCxnSpPr>
              <a:cxnSpLocks/>
              <a:stCxn id="54" idx="0"/>
            </p:cNvCxnSpPr>
            <p:nvPr/>
          </p:nvCxnSpPr>
          <p:spPr>
            <a:xfrm flipV="1">
              <a:off x="6876370" y="2994267"/>
              <a:ext cx="129385" cy="241007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B9C5D9CA-DA36-43B2-BF5F-DD77EA059835}"/>
              </a:ext>
            </a:extLst>
          </p:cNvPr>
          <p:cNvGrpSpPr/>
          <p:nvPr/>
        </p:nvGrpSpPr>
        <p:grpSpPr>
          <a:xfrm>
            <a:off x="6293603" y="5574868"/>
            <a:ext cx="3869774" cy="1087194"/>
            <a:chOff x="6293603" y="5574868"/>
            <a:chExt cx="3869774" cy="1087194"/>
          </a:xfrm>
        </p:grpSpPr>
        <p:grpSp>
          <p:nvGrpSpPr>
            <p:cNvPr id="60" name="Group 59">
              <a:extLst>
                <a:ext uri="{FF2B5EF4-FFF2-40B4-BE49-F238E27FC236}">
                  <a16:creationId xmlns:a16="http://schemas.microsoft.com/office/drawing/2014/main" id="{5F85C71B-9E92-4032-B522-F10199BC85ED}"/>
                </a:ext>
              </a:extLst>
            </p:cNvPr>
            <p:cNvGrpSpPr/>
            <p:nvPr/>
          </p:nvGrpSpPr>
          <p:grpSpPr>
            <a:xfrm>
              <a:off x="6293603" y="5574868"/>
              <a:ext cx="3851591" cy="747218"/>
              <a:chOff x="6293603" y="5574868"/>
              <a:chExt cx="3851591" cy="747218"/>
            </a:xfrm>
          </p:grpSpPr>
          <p:sp>
            <p:nvSpPr>
              <p:cNvPr id="59" name="TextBox 58">
                <a:extLst>
                  <a:ext uri="{FF2B5EF4-FFF2-40B4-BE49-F238E27FC236}">
                    <a16:creationId xmlns:a16="http://schemas.microsoft.com/office/drawing/2014/main" id="{D4C558C5-6596-47B0-87A1-A6C946533464}"/>
                  </a:ext>
                </a:extLst>
              </p:cNvPr>
              <p:cNvSpPr txBox="1"/>
              <p:nvPr/>
            </p:nvSpPr>
            <p:spPr>
              <a:xfrm>
                <a:off x="6293603" y="5574868"/>
                <a:ext cx="327076" cy="276999"/>
              </a:xfrm>
              <a:prstGeom prst="rect">
                <a:avLst/>
              </a:prstGeom>
              <a:noFill/>
            </p:spPr>
            <p:txBody>
              <a:bodyPr wrap="square" lIns="0" tIns="0" rIns="0" bIns="0">
                <a:spAutoFit/>
              </a:bodyPr>
              <a:lstStyle/>
              <a:p>
                <a:pPr algn="ctr"/>
                <a:r>
                  <a:rPr lang="en-US" b="1" dirty="0">
                    <a:solidFill>
                      <a:srgbClr val="FF0000"/>
                    </a:solidFill>
                    <a:latin typeface="Consolas" panose="020B0609020204030204" pitchFamily="49" charset="0"/>
                  </a:rPr>
                  <a:t>4</a:t>
                </a:r>
                <a:endParaRPr lang="en-US" dirty="0"/>
              </a:p>
            </p:txBody>
          </p:sp>
          <p:sp>
            <p:nvSpPr>
              <p:cNvPr id="17" name="Rectangle 16">
                <a:extLst>
                  <a:ext uri="{FF2B5EF4-FFF2-40B4-BE49-F238E27FC236}">
                    <a16:creationId xmlns:a16="http://schemas.microsoft.com/office/drawing/2014/main" id="{D7A733B5-0F9E-4734-B90A-960722B6212A}"/>
                  </a:ext>
                </a:extLst>
              </p:cNvPr>
              <p:cNvSpPr/>
              <p:nvPr/>
            </p:nvSpPr>
            <p:spPr>
              <a:xfrm>
                <a:off x="7950634" y="604776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8684B4-4028-46C1-9FB9-9C15EC77B8DC}"/>
                  </a:ext>
                </a:extLst>
              </p:cNvPr>
              <p:cNvSpPr/>
              <p:nvPr/>
            </p:nvSpPr>
            <p:spPr>
              <a:xfrm>
                <a:off x="7219114" y="604776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52615B-9275-465C-A020-CE675C2FEF1F}"/>
                  </a:ext>
                </a:extLst>
              </p:cNvPr>
              <p:cNvSpPr/>
              <p:nvPr/>
            </p:nvSpPr>
            <p:spPr>
              <a:xfrm>
                <a:off x="9413674" y="604776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F8C62E-1750-4A2A-B609-92837F37C54B}"/>
                  </a:ext>
                </a:extLst>
              </p:cNvPr>
              <p:cNvSpPr/>
              <p:nvPr/>
            </p:nvSpPr>
            <p:spPr>
              <a:xfrm>
                <a:off x="8682154" y="604776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EFD0D7C-1E1F-4EEE-A805-5D414A78D4CE}"/>
                  </a:ext>
                </a:extLst>
              </p:cNvPr>
              <p:cNvCxnSpPr/>
              <p:nvPr/>
            </p:nvCxnSpPr>
            <p:spPr>
              <a:xfrm>
                <a:off x="6424779" y="6200530"/>
                <a:ext cx="788928" cy="0"/>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3FC196C7-8E15-4818-897D-6FBD9A8369C4}"/>
                </a:ext>
              </a:extLst>
            </p:cNvPr>
            <p:cNvCxnSpPr>
              <a:cxnSpLocks/>
            </p:cNvCxnSpPr>
            <p:nvPr/>
          </p:nvCxnSpPr>
          <p:spPr>
            <a:xfrm>
              <a:off x="7237297" y="6540408"/>
              <a:ext cx="292608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FCEE0F4-16AC-42F2-8B9D-A028F79CAB6F}"/>
                </a:ext>
              </a:extLst>
            </p:cNvPr>
            <p:cNvSpPr txBox="1"/>
            <p:nvPr/>
          </p:nvSpPr>
          <p:spPr>
            <a:xfrm>
              <a:off x="8359747" y="6385063"/>
              <a:ext cx="654153" cy="276999"/>
            </a:xfrm>
            <a:prstGeom prst="rect">
              <a:avLst/>
            </a:prstGeom>
            <a:solidFill>
              <a:schemeClr val="bg1"/>
            </a:solidFill>
          </p:spPr>
          <p:txBody>
            <a:bodyPr wrap="square" lIns="0" tIns="0" rIns="0" bIns="0">
              <a:spAutoFit/>
            </a:bodyPr>
            <a:lstStyle/>
            <a:p>
              <a:pPr algn="ctr"/>
              <a:r>
                <a:rPr lang="en-US" b="1" dirty="0">
                  <a:solidFill>
                    <a:srgbClr val="FF0000"/>
                  </a:solidFill>
                  <a:latin typeface="Consolas" panose="020B0609020204030204" pitchFamily="49" charset="0"/>
                </a:rPr>
                <a:t>size</a:t>
              </a:r>
              <a:endParaRPr lang="en-US" dirty="0"/>
            </a:p>
          </p:txBody>
        </p:sp>
        <p:cxnSp>
          <p:nvCxnSpPr>
            <p:cNvPr id="41" name="Straight Connector 40">
              <a:extLst>
                <a:ext uri="{FF2B5EF4-FFF2-40B4-BE49-F238E27FC236}">
                  <a16:creationId xmlns:a16="http://schemas.microsoft.com/office/drawing/2014/main" id="{A326A88D-672A-47E6-82EF-F516E0DB9107}"/>
                </a:ext>
              </a:extLst>
            </p:cNvPr>
            <p:cNvCxnSpPr/>
            <p:nvPr/>
          </p:nvCxnSpPr>
          <p:spPr>
            <a:xfrm>
              <a:off x="7237298" y="6448968"/>
              <a:ext cx="0" cy="1828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51DBC9-5FBB-4245-89AA-C9612F795B5E}"/>
                </a:ext>
              </a:extLst>
            </p:cNvPr>
            <p:cNvCxnSpPr/>
            <p:nvPr/>
          </p:nvCxnSpPr>
          <p:spPr>
            <a:xfrm>
              <a:off x="10158082" y="6448968"/>
              <a:ext cx="0" cy="1828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51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P.6 Functions</a:t>
            </a:r>
          </a:p>
        </p:txBody>
      </p:sp>
      <p:sp>
        <p:nvSpPr>
          <p:cNvPr id="4" name="Slide Number Placeholder 3"/>
          <p:cNvSpPr>
            <a:spLocks noGrp="1"/>
          </p:cNvSpPr>
          <p:nvPr>
            <p:ph type="sldNum" sz="quarter" idx="12"/>
          </p:nvPr>
        </p:nvSpPr>
        <p:spPr/>
        <p:txBody>
          <a:bodyPr/>
          <a:lstStyle/>
          <a:p>
            <a:pPr>
              <a:defRPr/>
            </a:pPr>
            <a:fld id="{A0C1462C-D640-45B3-901B-F425AA5C3674}" type="slidenum">
              <a:rPr lang="en-US" smtClean="0"/>
              <a:pPr>
                <a:defRPr/>
              </a:pPr>
              <a:t>29</a:t>
            </a:fld>
            <a:endParaRPr lang="en-US" dirty="0"/>
          </a:p>
        </p:txBody>
      </p:sp>
      <p:sp>
        <p:nvSpPr>
          <p:cNvPr id="7" name="Content Placeholder 2"/>
          <p:cNvSpPr txBox="1">
            <a:spLocks/>
          </p:cNvSpPr>
          <p:nvPr/>
        </p:nvSpPr>
        <p:spPr bwMode="auto">
          <a:xfrm>
            <a:off x="1219200" y="304800"/>
            <a:ext cx="4628322"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a:t>P.6 Functions</a:t>
            </a:r>
          </a:p>
          <a:p>
            <a:pPr marL="0" lvl="1"/>
            <a:r>
              <a:rPr lang="en-US" dirty="0"/>
              <a:t>Function Declarations</a:t>
            </a:r>
          </a:p>
          <a:p>
            <a:pPr marL="0" lvl="1"/>
            <a:r>
              <a:rPr lang="en-US" dirty="0"/>
              <a:t>Call by Value</a:t>
            </a:r>
          </a:p>
          <a:p>
            <a:pPr marL="0" lvl="1"/>
            <a:r>
              <a:rPr lang="en-US" dirty="0"/>
              <a:t>Call by Reference</a:t>
            </a:r>
          </a:p>
          <a:p>
            <a:pPr marL="0" lvl="1"/>
            <a:r>
              <a:rPr lang="en-US" dirty="0"/>
              <a:t>Operator Functions</a:t>
            </a:r>
          </a:p>
          <a:p>
            <a:pPr marL="0" lvl="1"/>
            <a:r>
              <a:rPr lang="en-US" dirty="0"/>
              <a:t>Class Member Functions and Implicit Parameters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752600"/>
            <a:ext cx="3581400" cy="2286000"/>
          </a:xfrm>
          <a:prstGeom prst="rect">
            <a:avLst/>
          </a:prstGeom>
        </p:spPr>
      </p:pic>
    </p:spTree>
    <p:extLst>
      <p:ext uri="{BB962C8B-B14F-4D97-AF65-F5344CB8AC3E}">
        <p14:creationId xmlns:p14="http://schemas.microsoft.com/office/powerpoint/2010/main" val="91330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Anything Wrong?</a:t>
            </a:r>
          </a:p>
        </p:txBody>
      </p:sp>
      <p:sp>
        <p:nvSpPr>
          <p:cNvPr id="18" name="Rectangle 17"/>
          <p:cNvSpPr/>
          <p:nvPr/>
        </p:nvSpPr>
        <p:spPr>
          <a:xfrm>
            <a:off x="7168793" y="1457526"/>
            <a:ext cx="1569660" cy="400110"/>
          </a:xfrm>
          <a:prstGeom prst="rect">
            <a:avLst/>
          </a:prstGeom>
        </p:spPr>
        <p:txBody>
          <a:bodyPr wrap="none">
            <a:spAutoFit/>
          </a:bodyPr>
          <a:lstStyle/>
          <a:p>
            <a:r>
              <a:rPr lang="en-US" sz="2000" b="1" dirty="0">
                <a:latin typeface="Courier New" panose="02070309020205020404" pitchFamily="49" charset="0"/>
                <a:cs typeface="Courier New" panose="02070309020205020404" pitchFamily="49" charset="0"/>
              </a:rPr>
              <a:t>htest.cpp</a:t>
            </a:r>
            <a:endParaRPr lang="en-US" sz="2000" dirty="0"/>
          </a:p>
        </p:txBody>
      </p:sp>
      <p:sp>
        <p:nvSpPr>
          <p:cNvPr id="19" name="TextBox 18"/>
          <p:cNvSpPr txBox="1"/>
          <p:nvPr/>
        </p:nvSpPr>
        <p:spPr>
          <a:xfrm>
            <a:off x="642309" y="3340755"/>
            <a:ext cx="6041521" cy="2277547"/>
          </a:xfrm>
          <a:prstGeom prst="rect">
            <a:avLst/>
          </a:prstGeom>
          <a:noFill/>
        </p:spPr>
        <p:txBody>
          <a:bodyPr wrap="square" rtlCol="0">
            <a:spAutoFit/>
          </a:bodyPr>
          <a:lstStyle/>
          <a:p>
            <a:r>
              <a:rPr lang="en-US" sz="2000" dirty="0"/>
              <a:t>Running g++ htest.cpp results in the following error:</a:t>
            </a:r>
          </a:p>
          <a:p>
            <a:pPr marL="231775" lvl="1">
              <a:spcBef>
                <a:spcPts val="1200"/>
              </a:spcBef>
            </a:pPr>
            <a:r>
              <a:rPr lang="en-US" sz="1400" b="1" dirty="0">
                <a:latin typeface="Courier New" panose="02070309020205020404" pitchFamily="49" charset="0"/>
                <a:cs typeface="Courier New" panose="02070309020205020404" pitchFamily="49" charset="0"/>
              </a:rPr>
              <a:t>In file included from B.h:1, from htest.cpp:2:</a:t>
            </a:r>
          </a:p>
          <a:p>
            <a:pPr marL="231775" lvl="1"/>
            <a:r>
              <a:rPr lang="en-US" sz="1400" b="1" dirty="0">
                <a:latin typeface="Courier New" panose="02070309020205020404" pitchFamily="49" charset="0"/>
                <a:cs typeface="Courier New" panose="02070309020205020404" pitchFamily="49" charset="0"/>
              </a:rPr>
              <a:t>A.h:2: error: redefinition of 'class A'</a:t>
            </a:r>
          </a:p>
          <a:p>
            <a:pPr marL="231775" lvl="1"/>
            <a:r>
              <a:rPr lang="en-US" sz="1400" b="1" dirty="0">
                <a:latin typeface="Courier New" panose="02070309020205020404" pitchFamily="49" charset="0"/>
                <a:cs typeface="Courier New" panose="02070309020205020404" pitchFamily="49" charset="0"/>
              </a:rPr>
              <a:t>A.h:2: error: previous definition of 'class A'</a:t>
            </a:r>
          </a:p>
          <a:p>
            <a:pPr>
              <a:spcBef>
                <a:spcPts val="1200"/>
              </a:spcBef>
            </a:pPr>
            <a:r>
              <a:rPr lang="en-US" sz="2000" dirty="0"/>
              <a:t>The class A is being defined twice, once when it is included in htest.cpp and once when it is included into </a:t>
            </a:r>
            <a:r>
              <a:rPr lang="en-US" sz="2000" dirty="0" err="1"/>
              <a:t>B.h</a:t>
            </a:r>
            <a:r>
              <a:rPr lang="en-US" sz="2000" dirty="0"/>
              <a:t> which is included in htest.cpp.</a:t>
            </a:r>
          </a:p>
        </p:txBody>
      </p:sp>
      <p:sp>
        <p:nvSpPr>
          <p:cNvPr id="4" name="Footer Placeholder 3"/>
          <p:cNvSpPr>
            <a:spLocks noGrp="1"/>
          </p:cNvSpPr>
          <p:nvPr>
            <p:ph type="ftr" sz="quarter" idx="11"/>
          </p:nvPr>
        </p:nvSpPr>
        <p:spPr/>
        <p:txBody>
          <a:bodyPr/>
          <a:lstStyle/>
          <a:p>
            <a:pPr>
              <a:defRPr/>
            </a:pPr>
            <a:r>
              <a:rPr lang="en-US"/>
              <a:t>C++ Primer (03)</a:t>
            </a:r>
            <a:endParaRPr lang="en-US" dirty="0"/>
          </a:p>
        </p:txBody>
      </p:sp>
      <p:sp>
        <p:nvSpPr>
          <p:cNvPr id="8" name="Slide Number Placeholder 7"/>
          <p:cNvSpPr>
            <a:spLocks noGrp="1"/>
          </p:cNvSpPr>
          <p:nvPr>
            <p:ph type="sldNum" sz="quarter" idx="12"/>
          </p:nvPr>
        </p:nvSpPr>
        <p:spPr/>
        <p:txBody>
          <a:bodyPr/>
          <a:lstStyle/>
          <a:p>
            <a:pPr>
              <a:defRPr/>
            </a:pPr>
            <a:fld id="{0D7B5496-982B-480A-8085-B08F2CA91C21}" type="slidenum">
              <a:rPr lang="en-US" smtClean="0"/>
              <a:pPr>
                <a:defRPr/>
              </a:pPr>
              <a:t>3</a:t>
            </a:fld>
            <a:endParaRPr lang="en-US" dirty="0"/>
          </a:p>
        </p:txBody>
      </p:sp>
      <p:sp>
        <p:nvSpPr>
          <p:cNvPr id="17" name="TextBox 16"/>
          <p:cNvSpPr txBox="1"/>
          <p:nvPr/>
        </p:nvSpPr>
        <p:spPr>
          <a:xfrm>
            <a:off x="7168793" y="1895739"/>
            <a:ext cx="2057400" cy="2062103"/>
          </a:xfrm>
          <a:prstGeom prst="rect">
            <a:avLst/>
          </a:prstGeom>
          <a:solidFill>
            <a:srgbClr val="FFFF00"/>
          </a:solidFill>
          <a:ln w="25400">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#include "</a:t>
            </a:r>
            <a:r>
              <a:rPr lang="en-US" sz="1600" b="1" dirty="0" err="1">
                <a:latin typeface="Courier New" panose="02070309020205020404" pitchFamily="49" charset="0"/>
                <a:cs typeface="Courier New" panose="02070309020205020404" pitchFamily="49" charset="0"/>
              </a:rPr>
              <a:t>A.h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#include "</a:t>
            </a:r>
            <a:r>
              <a:rPr lang="en-US" sz="1600" b="1" dirty="0" err="1">
                <a:latin typeface="Courier New" panose="02070309020205020404" pitchFamily="49" charset="0"/>
                <a:cs typeface="Courier New" panose="02070309020205020404" pitchFamily="49" charset="0"/>
              </a:rPr>
              <a:t>B.h</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int main()</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 </a:t>
            </a:r>
            <a:r>
              <a:rPr lang="en-US" sz="1600" b="1" dirty="0" err="1">
                <a:latin typeface="Courier New" panose="02070309020205020404" pitchFamily="49" charset="0"/>
                <a:cs typeface="Courier New" panose="02070309020205020404" pitchFamily="49" charset="0"/>
              </a:rPr>
              <a:t>a</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B </a:t>
            </a:r>
            <a:r>
              <a:rPr lang="en-US" sz="1600" b="1" dirty="0" err="1">
                <a:latin typeface="Courier New" panose="02070309020205020404" pitchFamily="49" charset="0"/>
                <a:cs typeface="Courier New" panose="02070309020205020404" pitchFamily="49" charset="0"/>
              </a:rPr>
              <a:t>b</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p:sp>
        <p:nvSpPr>
          <p:cNvPr id="20" name="TextBox 19">
            <a:extLst>
              <a:ext uri="{FF2B5EF4-FFF2-40B4-BE49-F238E27FC236}">
                <a16:creationId xmlns:a16="http://schemas.microsoft.com/office/drawing/2014/main" id="{B13BCFB6-C3D1-435B-89AA-649CCC63E754}"/>
              </a:ext>
            </a:extLst>
          </p:cNvPr>
          <p:cNvSpPr txBox="1"/>
          <p:nvPr/>
        </p:nvSpPr>
        <p:spPr>
          <a:xfrm>
            <a:off x="7168793" y="1886944"/>
            <a:ext cx="2057400" cy="2800767"/>
          </a:xfrm>
          <a:prstGeom prst="rect">
            <a:avLst/>
          </a:prstGeom>
          <a:solidFill>
            <a:srgbClr val="FFFF00"/>
          </a:solidFill>
          <a:ln w="25400">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class A</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int x;</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#include "</a:t>
            </a:r>
            <a:r>
              <a:rPr lang="en-US" sz="1600" b="1" dirty="0" err="1">
                <a:latin typeface="Courier New" panose="02070309020205020404" pitchFamily="49" charset="0"/>
                <a:cs typeface="Courier New" panose="02070309020205020404" pitchFamily="49" charset="0"/>
              </a:rPr>
              <a:t>B.h</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int main()</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 </a:t>
            </a:r>
            <a:r>
              <a:rPr lang="en-US" sz="1600" b="1" dirty="0" err="1">
                <a:latin typeface="Courier New" panose="02070309020205020404" pitchFamily="49" charset="0"/>
                <a:cs typeface="Courier New" panose="02070309020205020404" pitchFamily="49" charset="0"/>
              </a:rPr>
              <a:t>a</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B </a:t>
            </a:r>
            <a:r>
              <a:rPr lang="en-US" sz="1600" b="1" dirty="0" err="1">
                <a:latin typeface="Courier New" panose="02070309020205020404" pitchFamily="49" charset="0"/>
                <a:cs typeface="Courier New" panose="02070309020205020404" pitchFamily="49" charset="0"/>
              </a:rPr>
              <a:t>b</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p:sp>
        <p:nvSpPr>
          <p:cNvPr id="21" name="TextBox 20">
            <a:extLst>
              <a:ext uri="{FF2B5EF4-FFF2-40B4-BE49-F238E27FC236}">
                <a16:creationId xmlns:a16="http://schemas.microsoft.com/office/drawing/2014/main" id="{EDD84F85-F802-4359-9C51-0B3DB4A16F60}"/>
              </a:ext>
            </a:extLst>
          </p:cNvPr>
          <p:cNvSpPr txBox="1"/>
          <p:nvPr/>
        </p:nvSpPr>
        <p:spPr>
          <a:xfrm>
            <a:off x="7168793" y="1886944"/>
            <a:ext cx="2057400" cy="4524315"/>
          </a:xfrm>
          <a:prstGeom prst="rect">
            <a:avLst/>
          </a:prstGeom>
          <a:solidFill>
            <a:srgbClr val="FFFF00"/>
          </a:solidFill>
          <a:ln w="25400">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class A</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int x;</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class A</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int x;</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class B</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 </a:t>
            </a:r>
            <a:r>
              <a:rPr lang="en-US" sz="1600" b="1" dirty="0" err="1">
                <a:latin typeface="Courier New" panose="02070309020205020404" pitchFamily="49" charset="0"/>
                <a:cs typeface="Courier New" panose="02070309020205020404" pitchFamily="49" charset="0"/>
              </a:rPr>
              <a:t>a</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int main()</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 </a:t>
            </a:r>
            <a:r>
              <a:rPr lang="en-US" sz="1600" b="1" dirty="0" err="1">
                <a:latin typeface="Courier New" panose="02070309020205020404" pitchFamily="49" charset="0"/>
                <a:cs typeface="Courier New" panose="02070309020205020404" pitchFamily="49" charset="0"/>
              </a:rPr>
              <a:t>a</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B </a:t>
            </a:r>
            <a:r>
              <a:rPr lang="en-US" sz="1600" b="1" dirty="0" err="1">
                <a:latin typeface="Courier New" panose="02070309020205020404" pitchFamily="49" charset="0"/>
                <a:cs typeface="Courier New" panose="02070309020205020404" pitchFamily="49" charset="0"/>
              </a:rPr>
              <a:t>b</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p:grpSp>
        <p:nvGrpSpPr>
          <p:cNvPr id="13" name="Group 12"/>
          <p:cNvGrpSpPr/>
          <p:nvPr/>
        </p:nvGrpSpPr>
        <p:grpSpPr>
          <a:xfrm>
            <a:off x="4375506" y="1457527"/>
            <a:ext cx="2057400" cy="1761651"/>
            <a:chOff x="667819" y="4133788"/>
            <a:chExt cx="2057400" cy="1761651"/>
          </a:xfrm>
        </p:grpSpPr>
        <p:sp>
          <p:nvSpPr>
            <p:cNvPr id="14" name="TextBox 13"/>
            <p:cNvSpPr txBox="1"/>
            <p:nvPr/>
          </p:nvSpPr>
          <p:spPr>
            <a:xfrm>
              <a:off x="667819" y="4572000"/>
              <a:ext cx="2057400" cy="1323439"/>
            </a:xfrm>
            <a:prstGeom prst="rect">
              <a:avLst/>
            </a:prstGeom>
            <a:solidFill>
              <a:srgbClr val="FFFF00"/>
            </a:solidFill>
            <a:ln w="25400">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#include "</a:t>
              </a:r>
              <a:r>
                <a:rPr lang="en-US" sz="1600" b="1" dirty="0" err="1">
                  <a:latin typeface="Courier New" panose="02070309020205020404" pitchFamily="49" charset="0"/>
                  <a:cs typeface="Courier New" panose="02070309020205020404" pitchFamily="49" charset="0"/>
                </a:rPr>
                <a:t>A.h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class B</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 </a:t>
              </a:r>
              <a:r>
                <a:rPr lang="en-US" sz="1600" b="1" dirty="0" err="1">
                  <a:latin typeface="Courier New" panose="02070309020205020404" pitchFamily="49" charset="0"/>
                  <a:cs typeface="Courier New" panose="02070309020205020404" pitchFamily="49" charset="0"/>
                </a:rPr>
                <a:t>a</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p:sp>
          <p:nvSpPr>
            <p:cNvPr id="15" name="Rectangle 14"/>
            <p:cNvSpPr/>
            <p:nvPr/>
          </p:nvSpPr>
          <p:spPr>
            <a:xfrm>
              <a:off x="667819" y="4133788"/>
              <a:ext cx="646331" cy="400110"/>
            </a:xfrm>
            <a:prstGeom prst="rect">
              <a:avLst/>
            </a:prstGeom>
          </p:spPr>
          <p:txBody>
            <a:bodyPr wrap="none">
              <a:spAutoFit/>
            </a:bodyPr>
            <a:lstStyle/>
            <a:p>
              <a:r>
                <a:rPr lang="en-US" sz="2000" b="1" dirty="0" err="1">
                  <a:latin typeface="Courier New" panose="02070309020205020404" pitchFamily="49" charset="0"/>
                  <a:cs typeface="Courier New" panose="02070309020205020404" pitchFamily="49" charset="0"/>
                </a:rPr>
                <a:t>B.h</a:t>
              </a:r>
              <a:endParaRPr lang="en-US" sz="2000" dirty="0"/>
            </a:p>
          </p:txBody>
        </p:sp>
      </p:grpSp>
      <p:grpSp>
        <p:nvGrpSpPr>
          <p:cNvPr id="12" name="Group 11"/>
          <p:cNvGrpSpPr/>
          <p:nvPr/>
        </p:nvGrpSpPr>
        <p:grpSpPr>
          <a:xfrm>
            <a:off x="1582218" y="1457527"/>
            <a:ext cx="2057400" cy="1515429"/>
            <a:chOff x="667818" y="4133788"/>
            <a:chExt cx="2057400" cy="1515429"/>
          </a:xfrm>
        </p:grpSpPr>
        <p:sp>
          <p:nvSpPr>
            <p:cNvPr id="10" name="TextBox 9"/>
            <p:cNvSpPr txBox="1"/>
            <p:nvPr/>
          </p:nvSpPr>
          <p:spPr>
            <a:xfrm>
              <a:off x="667818" y="4571999"/>
              <a:ext cx="2057400" cy="1077218"/>
            </a:xfrm>
            <a:prstGeom prst="rect">
              <a:avLst/>
            </a:prstGeom>
            <a:solidFill>
              <a:srgbClr val="FFFF00"/>
            </a:solidFill>
            <a:ln w="25400">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class A</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int x;</a:t>
              </a:r>
            </a:p>
            <a:p>
              <a:r>
                <a:rPr lang="en-US" sz="1600" b="1" dirty="0">
                  <a:latin typeface="Courier New" panose="02070309020205020404" pitchFamily="49" charset="0"/>
                  <a:cs typeface="Courier New" panose="02070309020205020404" pitchFamily="49" charset="0"/>
                </a:rPr>
                <a:t>};</a:t>
              </a:r>
            </a:p>
          </p:txBody>
        </p:sp>
        <p:sp>
          <p:nvSpPr>
            <p:cNvPr id="11" name="Rectangle 10"/>
            <p:cNvSpPr/>
            <p:nvPr/>
          </p:nvSpPr>
          <p:spPr>
            <a:xfrm>
              <a:off x="667819" y="4133788"/>
              <a:ext cx="646331" cy="400110"/>
            </a:xfrm>
            <a:prstGeom prst="rect">
              <a:avLst/>
            </a:prstGeom>
          </p:spPr>
          <p:txBody>
            <a:bodyPr wrap="none">
              <a:spAutoFit/>
            </a:bodyPr>
            <a:lstStyle/>
            <a:p>
              <a:r>
                <a:rPr lang="en-US" sz="2000" b="1" dirty="0" err="1">
                  <a:latin typeface="Courier New" panose="02070309020205020404" pitchFamily="49" charset="0"/>
                  <a:cs typeface="Courier New" panose="02070309020205020404" pitchFamily="49" charset="0"/>
                </a:rPr>
                <a:t>A.h</a:t>
              </a:r>
              <a:endParaRPr lang="en-US" sz="2000" dirty="0"/>
            </a:p>
          </p:txBody>
        </p:sp>
      </p:grpSp>
      <p:grpSp>
        <p:nvGrpSpPr>
          <p:cNvPr id="26" name="Group 25">
            <a:extLst>
              <a:ext uri="{FF2B5EF4-FFF2-40B4-BE49-F238E27FC236}">
                <a16:creationId xmlns:a16="http://schemas.microsoft.com/office/drawing/2014/main" id="{19A41703-C3FB-4F26-87D9-8FC11A423BAC}"/>
              </a:ext>
            </a:extLst>
          </p:cNvPr>
          <p:cNvGrpSpPr/>
          <p:nvPr/>
        </p:nvGrpSpPr>
        <p:grpSpPr>
          <a:xfrm>
            <a:off x="8197493" y="2100943"/>
            <a:ext cx="2666450" cy="953809"/>
            <a:chOff x="8197493" y="2100943"/>
            <a:chExt cx="2666450" cy="953809"/>
          </a:xfrm>
        </p:grpSpPr>
        <p:sp>
          <p:nvSpPr>
            <p:cNvPr id="3" name="TextBox 2">
              <a:extLst>
                <a:ext uri="{FF2B5EF4-FFF2-40B4-BE49-F238E27FC236}">
                  <a16:creationId xmlns:a16="http://schemas.microsoft.com/office/drawing/2014/main" id="{D80291F9-2305-4F9C-8733-515DCC3AFAE7}"/>
                </a:ext>
              </a:extLst>
            </p:cNvPr>
            <p:cNvSpPr txBox="1"/>
            <p:nvPr/>
          </p:nvSpPr>
          <p:spPr>
            <a:xfrm>
              <a:off x="9546771" y="2423461"/>
              <a:ext cx="1317172" cy="523220"/>
            </a:xfrm>
            <a:prstGeom prst="rect">
              <a:avLst/>
            </a:prstGeom>
            <a:noFill/>
          </p:spPr>
          <p:txBody>
            <a:bodyPr wrap="square" rtlCol="0">
              <a:spAutoFit/>
            </a:bodyPr>
            <a:lstStyle/>
            <a:p>
              <a:r>
                <a:rPr lang="en-US" sz="1400" b="1" dirty="0"/>
                <a:t>Redefinition of class A</a:t>
              </a:r>
            </a:p>
          </p:txBody>
        </p:sp>
        <p:cxnSp>
          <p:nvCxnSpPr>
            <p:cNvPr id="6" name="Straight Arrow Connector 5">
              <a:extLst>
                <a:ext uri="{FF2B5EF4-FFF2-40B4-BE49-F238E27FC236}">
                  <a16:creationId xmlns:a16="http://schemas.microsoft.com/office/drawing/2014/main" id="{024CAFC5-64E1-4CEA-A473-B3CAFE105FB6}"/>
                </a:ext>
              </a:extLst>
            </p:cNvPr>
            <p:cNvCxnSpPr>
              <a:stCxn id="3" idx="1"/>
            </p:cNvCxnSpPr>
            <p:nvPr/>
          </p:nvCxnSpPr>
          <p:spPr>
            <a:xfrm flipH="1" flipV="1">
              <a:off x="8197493" y="2100943"/>
              <a:ext cx="1349278" cy="58412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D8F09F4-C23A-4478-B8B4-67494D66AF1A}"/>
                </a:ext>
              </a:extLst>
            </p:cNvPr>
            <p:cNvCxnSpPr>
              <a:cxnSpLocks/>
              <a:stCxn id="3" idx="1"/>
            </p:cNvCxnSpPr>
            <p:nvPr/>
          </p:nvCxnSpPr>
          <p:spPr>
            <a:xfrm flipH="1">
              <a:off x="8197493" y="2685071"/>
              <a:ext cx="1349278" cy="3696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93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246 -0.00162 L 0.511 0.00092 " pathEditMode="relative" rAng="0" ptsTypes="AA">
                                      <p:cBhvr>
                                        <p:cTn id="6" dur="2000" fill="hold"/>
                                        <p:tgtEl>
                                          <p:spTgt spid="12"/>
                                        </p:tgtEl>
                                        <p:attrNameLst>
                                          <p:attrName>ppt_x</p:attrName>
                                          <p:attrName>ppt_y</p:attrName>
                                        </p:attrNameLst>
                                      </p:cBhvr>
                                      <p:rCtr x="25666" y="116"/>
                                    </p:animMotion>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00492 -0.00162 L 0.25651 0.15255 " pathEditMode="relative" rAng="0" ptsTypes="AA">
                                      <p:cBhvr>
                                        <p:cTn id="13" dur="2000" fill="hold"/>
                                        <p:tgtEl>
                                          <p:spTgt spid="13"/>
                                        </p:tgtEl>
                                        <p:attrNameLst>
                                          <p:attrName>ppt_x</p:attrName>
                                          <p:attrName>ppt_y</p:attrName>
                                        </p:attrNameLst>
                                      </p:cBhvr>
                                      <p:rCtr x="12572" y="7708"/>
                                    </p:animMotion>
                                  </p:childTnLst>
                                  <p:subTnLst>
                                    <p:set>
                                      <p:cBhvr override="childStyle">
                                        <p:cTn dur="1" fill="hold" display="0" masterRel="sameClick" afterEffect="1">
                                          <p:stCondLst>
                                            <p:cond evt="end" delay="0">
                                              <p:tn val="12"/>
                                            </p:cond>
                                          </p:stCondLst>
                                        </p:cTn>
                                        <p:tgtEl>
                                          <p:spTgt spid="13"/>
                                        </p:tgtEl>
                                        <p:attrNameLst>
                                          <p:attrName>style.visibility</p:attrName>
                                        </p:attrNameLst>
                                      </p:cBhvr>
                                      <p:to>
                                        <p:strVal val="hidden"/>
                                      </p:to>
                                    </p:set>
                                  </p:sub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righ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by Value</a:t>
            </a:r>
          </a:p>
        </p:txBody>
      </p:sp>
      <p:sp>
        <p:nvSpPr>
          <p:cNvPr id="3" name="Footer Placeholder 2"/>
          <p:cNvSpPr>
            <a:spLocks noGrp="1"/>
          </p:cNvSpPr>
          <p:nvPr>
            <p:ph type="ftr" sz="quarter" idx="11"/>
          </p:nvPr>
        </p:nvSpPr>
        <p:spPr/>
        <p:txBody>
          <a:bodyPr/>
          <a:lstStyle/>
          <a:p>
            <a:pPr>
              <a:defRPr/>
            </a:pPr>
            <a:r>
              <a:rPr lang="en-US"/>
              <a:t>C++ Primer (04)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30</a:t>
            </a:fld>
            <a:endParaRPr lang="en-US" dirty="0"/>
          </a:p>
        </p:txBody>
      </p:sp>
      <p:sp>
        <p:nvSpPr>
          <p:cNvPr id="5" name="TextBox 4"/>
          <p:cNvSpPr txBox="1"/>
          <p:nvPr/>
        </p:nvSpPr>
        <p:spPr>
          <a:xfrm>
            <a:off x="658368" y="1371600"/>
            <a:ext cx="5285232" cy="5355312"/>
          </a:xfrm>
          <a:prstGeom prst="rect">
            <a:avLst/>
          </a:prstGeom>
          <a:noFill/>
        </p:spPr>
        <p:txBody>
          <a:bodyPr wrap="square" rtlCol="0">
            <a:spAutoFit/>
          </a:bodyPr>
          <a:lstStyle/>
          <a:p>
            <a:r>
              <a:rPr lang="en-US" b="1" dirty="0">
                <a:latin typeface="Consolas" panose="020B0609020204030204" pitchFamily="49" charset="0"/>
              </a:rPr>
              <a:t>#include &lt;iostream&gt;</a:t>
            </a:r>
          </a:p>
          <a:p>
            <a:r>
              <a:rPr lang="en-US" b="1" dirty="0">
                <a:latin typeface="Consolas" panose="020B0609020204030204" pitchFamily="49" charset="0"/>
              </a:rPr>
              <a:t>using std::cout;</a:t>
            </a:r>
          </a:p>
          <a:p>
            <a:endParaRPr lang="en-US" b="1" dirty="0">
              <a:latin typeface="Consolas" panose="020B0609020204030204" pitchFamily="49" charset="0"/>
            </a:endParaRPr>
          </a:p>
          <a:p>
            <a:r>
              <a:rPr lang="en-US" b="1" dirty="0">
                <a:latin typeface="Consolas" panose="020B0609020204030204" pitchFamily="49" charset="0"/>
              </a:rPr>
              <a:t>void swap(int x, int y)</a:t>
            </a:r>
          </a:p>
          <a:p>
            <a:r>
              <a:rPr lang="en-US" b="1" dirty="0">
                <a:latin typeface="Consolas" panose="020B0609020204030204" pitchFamily="49" charset="0"/>
              </a:rPr>
              <a:t>{</a:t>
            </a:r>
          </a:p>
          <a:p>
            <a:r>
              <a:rPr lang="en-US" b="1" dirty="0">
                <a:latin typeface="Consolas" panose="020B0609020204030204" pitchFamily="49" charset="0"/>
              </a:rPr>
              <a:t>   int temp = x;</a:t>
            </a:r>
          </a:p>
          <a:p>
            <a:r>
              <a:rPr lang="en-US" b="1" dirty="0">
                <a:latin typeface="Consolas" panose="020B0609020204030204" pitchFamily="49" charset="0"/>
              </a:rPr>
              <a:t>   x = y;</a:t>
            </a:r>
          </a:p>
          <a:p>
            <a:r>
              <a:rPr lang="en-US" b="1" dirty="0">
                <a:latin typeface="Consolas" panose="020B0609020204030204" pitchFamily="49" charset="0"/>
              </a:rPr>
              <a:t>   y = temp;</a:t>
            </a:r>
          </a:p>
          <a:p>
            <a:r>
              <a:rPr lang="en-US" b="1" dirty="0">
                <a:latin typeface="Consolas" panose="020B0609020204030204" pitchFamily="49" charset="0"/>
              </a:rPr>
              <a:t>}</a:t>
            </a:r>
          </a:p>
          <a:p>
            <a:endParaRPr lang="en-US" b="1" dirty="0">
              <a:latin typeface="Consolas" panose="020B0609020204030204" pitchFamily="49" charset="0"/>
            </a:endParaRPr>
          </a:p>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int a = 10;</a:t>
            </a:r>
          </a:p>
          <a:p>
            <a:r>
              <a:rPr lang="en-US" b="1" dirty="0">
                <a:latin typeface="Consolas" panose="020B0609020204030204" pitchFamily="49" charset="0"/>
              </a:rPr>
              <a:t>   int b = 20;</a:t>
            </a:r>
          </a:p>
          <a:p>
            <a:r>
              <a:rPr lang="en-US" b="1" dirty="0">
                <a:latin typeface="Consolas" panose="020B0609020204030204" pitchFamily="49" charset="0"/>
              </a:rPr>
              <a:t>   swap(a, b);</a:t>
            </a:r>
          </a:p>
          <a:p>
            <a:r>
              <a:rPr lang="en-US" b="1" dirty="0">
                <a:latin typeface="Consolas" panose="020B0609020204030204" pitchFamily="49" charset="0"/>
              </a:rPr>
              <a:t>   cout &lt;&lt; "a = " &lt;&lt; a &lt;&lt; endl;</a:t>
            </a:r>
          </a:p>
          <a:p>
            <a:r>
              <a:rPr lang="en-US" b="1" dirty="0">
                <a:latin typeface="Consolas" panose="020B0609020204030204" pitchFamily="49" charset="0"/>
              </a:rPr>
              <a:t>   cout &lt;&lt; "b = " &lt;&lt; b &lt;&lt; endl;</a:t>
            </a:r>
          </a:p>
          <a:p>
            <a:r>
              <a:rPr lang="en-US" b="1" dirty="0">
                <a:latin typeface="Consolas" panose="020B0609020204030204" pitchFamily="49" charset="0"/>
              </a:rPr>
              <a:t>   return 0;</a:t>
            </a:r>
          </a:p>
          <a:p>
            <a:r>
              <a:rPr lang="en-US" b="1" dirty="0">
                <a:latin typeface="Consolas" panose="020B0609020204030204" pitchFamily="49" charset="0"/>
              </a:rPr>
              <a:t>}</a:t>
            </a:r>
          </a:p>
        </p:txBody>
      </p:sp>
      <p:graphicFrame>
        <p:nvGraphicFramePr>
          <p:cNvPr id="6" name="Table 5"/>
          <p:cNvGraphicFramePr>
            <a:graphicFrameLocks noGrp="1"/>
          </p:cNvGraphicFramePr>
          <p:nvPr/>
        </p:nvGraphicFramePr>
        <p:xfrm>
          <a:off x="7658100" y="1600200"/>
          <a:ext cx="1295400" cy="29667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tblGrid>
              <a:tr h="370840">
                <a:tc>
                  <a:txBody>
                    <a:bodyPr/>
                    <a:lstStyle/>
                    <a:p>
                      <a:pPr algn="ctr"/>
                      <a:r>
                        <a:rPr lang="en-US" u="sng" dirty="0">
                          <a:solidFill>
                            <a:schemeClr val="tx1"/>
                          </a:solidFill>
                        </a:rPr>
                        <a:t>Stack</a:t>
                      </a:r>
                    </a:p>
                  </a:txBody>
                  <a:tcPr anchor="b">
                    <a:solidFill>
                      <a:schemeClr val="bg1"/>
                    </a:solidFill>
                  </a:tcPr>
                </a:tc>
                <a:extLst>
                  <a:ext uri="{0D108BD9-81ED-4DB2-BD59-A6C34878D82A}">
                    <a16:rowId xmlns:a16="http://schemas.microsoft.com/office/drawing/2014/main" val="10000"/>
                  </a:ext>
                </a:extLst>
              </a:tr>
              <a:tr h="370840">
                <a:tc>
                  <a:txBody>
                    <a:bodyPr/>
                    <a:lstStyle/>
                    <a:p>
                      <a:endParaRPr lang="en-US"/>
                    </a:p>
                  </a:txBody>
                  <a:tcPr/>
                </a:tc>
                <a:extLst>
                  <a:ext uri="{0D108BD9-81ED-4DB2-BD59-A6C34878D82A}">
                    <a16:rowId xmlns:a16="http://schemas.microsoft.com/office/drawing/2014/main" val="10001"/>
                  </a:ext>
                </a:extLst>
              </a:tr>
              <a:tr h="370840">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extLst>
                  <a:ext uri="{0D108BD9-81ED-4DB2-BD59-A6C34878D82A}">
                    <a16:rowId xmlns:a16="http://schemas.microsoft.com/office/drawing/2014/main" val="10006"/>
                  </a:ext>
                </a:extLst>
              </a:tr>
              <a:tr h="370840">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7" name="Down Arrow 6"/>
          <p:cNvSpPr/>
          <p:nvPr/>
        </p:nvSpPr>
        <p:spPr>
          <a:xfrm>
            <a:off x="6837561" y="1992403"/>
            <a:ext cx="381000" cy="2209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244556" y="1948060"/>
            <a:ext cx="1735772" cy="1154272"/>
            <a:chOff x="6139656" y="1948060"/>
            <a:chExt cx="1735772" cy="1154272"/>
          </a:xfrm>
        </p:grpSpPr>
        <p:sp>
          <p:nvSpPr>
            <p:cNvPr id="8" name="TextBox 7"/>
            <p:cNvSpPr txBox="1"/>
            <p:nvPr/>
          </p:nvSpPr>
          <p:spPr>
            <a:xfrm>
              <a:off x="6139656" y="2325141"/>
              <a:ext cx="1348740" cy="400110"/>
            </a:xfrm>
            <a:prstGeom prst="rect">
              <a:avLst/>
            </a:prstGeom>
            <a:noFill/>
          </p:spPr>
          <p:txBody>
            <a:bodyPr wrap="square" rtlCol="0">
              <a:spAutoFit/>
            </a:bodyPr>
            <a:lstStyle/>
            <a:p>
              <a:r>
                <a:rPr lang="en-US" sz="2000" b="1" dirty="0">
                  <a:latin typeface="Consolas" panose="020B0609020204030204" pitchFamily="49" charset="0"/>
                </a:rPr>
                <a:t>a     10</a:t>
              </a:r>
            </a:p>
          </p:txBody>
        </p:sp>
        <p:sp>
          <p:nvSpPr>
            <p:cNvPr id="9" name="TextBox 8"/>
            <p:cNvSpPr txBox="1"/>
            <p:nvPr/>
          </p:nvSpPr>
          <p:spPr>
            <a:xfrm>
              <a:off x="6147752" y="2702222"/>
              <a:ext cx="1348740" cy="400110"/>
            </a:xfrm>
            <a:prstGeom prst="rect">
              <a:avLst/>
            </a:prstGeom>
            <a:noFill/>
          </p:spPr>
          <p:txBody>
            <a:bodyPr wrap="square" rtlCol="0">
              <a:spAutoFit/>
            </a:bodyPr>
            <a:lstStyle/>
            <a:p>
              <a:r>
                <a:rPr lang="en-US" sz="2000" b="1" dirty="0">
                  <a:latin typeface="Consolas" panose="020B0609020204030204" pitchFamily="49" charset="0"/>
                </a:rPr>
                <a:t>b     20</a:t>
              </a:r>
            </a:p>
          </p:txBody>
        </p:sp>
        <p:sp>
          <p:nvSpPr>
            <p:cNvPr id="10" name="TextBox 9"/>
            <p:cNvSpPr txBox="1"/>
            <p:nvPr/>
          </p:nvSpPr>
          <p:spPr>
            <a:xfrm>
              <a:off x="6526688" y="1948060"/>
              <a:ext cx="1348740" cy="400110"/>
            </a:xfrm>
            <a:prstGeom prst="rect">
              <a:avLst/>
            </a:prstGeom>
            <a:noFill/>
          </p:spPr>
          <p:txBody>
            <a:bodyPr wrap="square" rtlCol="0">
              <a:spAutoFit/>
            </a:bodyPr>
            <a:lstStyle/>
            <a:p>
              <a:pPr algn="ctr"/>
              <a:r>
                <a:rPr lang="en-US" sz="2000" b="1" dirty="0">
                  <a:latin typeface="Consolas" panose="020B0609020204030204" pitchFamily="49" charset="0"/>
                </a:rPr>
                <a:t>return</a:t>
              </a:r>
            </a:p>
          </p:txBody>
        </p:sp>
      </p:grpSp>
      <p:sp>
        <p:nvSpPr>
          <p:cNvPr id="26" name="Content Placeholder 2"/>
          <p:cNvSpPr txBox="1">
            <a:spLocks/>
          </p:cNvSpPr>
          <p:nvPr/>
        </p:nvSpPr>
        <p:spPr>
          <a:xfrm>
            <a:off x="6279390" y="4986554"/>
            <a:ext cx="4035041" cy="1119907"/>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Call by value means a copy of a function's argument object is passed to the function.</a:t>
            </a:r>
          </a:p>
        </p:txBody>
      </p:sp>
      <p:grpSp>
        <p:nvGrpSpPr>
          <p:cNvPr id="25" name="Group 24"/>
          <p:cNvGrpSpPr/>
          <p:nvPr/>
        </p:nvGrpSpPr>
        <p:grpSpPr>
          <a:xfrm>
            <a:off x="6819900" y="3079304"/>
            <a:ext cx="2143998" cy="1506051"/>
            <a:chOff x="5715000" y="3079303"/>
            <a:chExt cx="2143998" cy="1506051"/>
          </a:xfrm>
        </p:grpSpPr>
        <p:sp>
          <p:nvSpPr>
            <p:cNvPr id="27" name="TextBox 26"/>
            <p:cNvSpPr txBox="1"/>
            <p:nvPr/>
          </p:nvSpPr>
          <p:spPr>
            <a:xfrm>
              <a:off x="6123226" y="3456384"/>
              <a:ext cx="1348740" cy="400110"/>
            </a:xfrm>
            <a:prstGeom prst="rect">
              <a:avLst/>
            </a:prstGeom>
            <a:noFill/>
          </p:spPr>
          <p:txBody>
            <a:bodyPr wrap="square" rtlCol="0">
              <a:spAutoFit/>
            </a:bodyPr>
            <a:lstStyle/>
            <a:p>
              <a:r>
                <a:rPr lang="en-US" sz="2000" b="1" dirty="0">
                  <a:latin typeface="Consolas" panose="020B0609020204030204" pitchFamily="49" charset="0"/>
                </a:rPr>
                <a:t>x     10</a:t>
              </a:r>
            </a:p>
          </p:txBody>
        </p:sp>
        <p:sp>
          <p:nvSpPr>
            <p:cNvPr id="28" name="TextBox 27"/>
            <p:cNvSpPr txBox="1"/>
            <p:nvPr/>
          </p:nvSpPr>
          <p:spPr>
            <a:xfrm>
              <a:off x="6131322" y="3833465"/>
              <a:ext cx="1348740" cy="400110"/>
            </a:xfrm>
            <a:prstGeom prst="rect">
              <a:avLst/>
            </a:prstGeom>
            <a:noFill/>
          </p:spPr>
          <p:txBody>
            <a:bodyPr wrap="square" rtlCol="0">
              <a:spAutoFit/>
            </a:bodyPr>
            <a:lstStyle/>
            <a:p>
              <a:r>
                <a:rPr lang="en-US" sz="2000" b="1" dirty="0">
                  <a:latin typeface="Consolas" panose="020B0609020204030204" pitchFamily="49" charset="0"/>
                </a:rPr>
                <a:t>y     20</a:t>
              </a:r>
            </a:p>
          </p:txBody>
        </p:sp>
        <p:sp>
          <p:nvSpPr>
            <p:cNvPr id="29" name="TextBox 28"/>
            <p:cNvSpPr txBox="1"/>
            <p:nvPr/>
          </p:nvSpPr>
          <p:spPr>
            <a:xfrm>
              <a:off x="6510258" y="3079303"/>
              <a:ext cx="1348740" cy="400110"/>
            </a:xfrm>
            <a:prstGeom prst="rect">
              <a:avLst/>
            </a:prstGeom>
            <a:noFill/>
          </p:spPr>
          <p:txBody>
            <a:bodyPr wrap="square" rtlCol="0">
              <a:spAutoFit/>
            </a:bodyPr>
            <a:lstStyle/>
            <a:p>
              <a:pPr algn="ctr"/>
              <a:r>
                <a:rPr lang="en-US" sz="2000" b="1" dirty="0">
                  <a:latin typeface="Consolas" panose="020B0609020204030204" pitchFamily="49" charset="0"/>
                </a:rPr>
                <a:t>return</a:t>
              </a:r>
            </a:p>
          </p:txBody>
        </p:sp>
        <p:sp>
          <p:nvSpPr>
            <p:cNvPr id="30" name="TextBox 29"/>
            <p:cNvSpPr txBox="1"/>
            <p:nvPr/>
          </p:nvSpPr>
          <p:spPr>
            <a:xfrm>
              <a:off x="5715000" y="4185244"/>
              <a:ext cx="1765062" cy="400110"/>
            </a:xfrm>
            <a:prstGeom prst="rect">
              <a:avLst/>
            </a:prstGeom>
            <a:noFill/>
          </p:spPr>
          <p:txBody>
            <a:bodyPr wrap="square" rtlCol="0">
              <a:spAutoFit/>
            </a:bodyPr>
            <a:lstStyle/>
            <a:p>
              <a:r>
                <a:rPr lang="en-US" sz="2000" b="1" dirty="0">
                  <a:latin typeface="Consolas" panose="020B0609020204030204" pitchFamily="49" charset="0"/>
                </a:rPr>
                <a:t>temp     --</a:t>
              </a:r>
            </a:p>
          </p:txBody>
        </p:sp>
      </p:grpSp>
      <p:grpSp>
        <p:nvGrpSpPr>
          <p:cNvPr id="31" name="Group 30"/>
          <p:cNvGrpSpPr/>
          <p:nvPr/>
        </p:nvGrpSpPr>
        <p:grpSpPr>
          <a:xfrm>
            <a:off x="8062698" y="3462020"/>
            <a:ext cx="1164836" cy="1124084"/>
            <a:chOff x="6957798" y="3462020"/>
            <a:chExt cx="1164836" cy="1124084"/>
          </a:xfrm>
        </p:grpSpPr>
        <p:sp>
          <p:nvSpPr>
            <p:cNvPr id="32" name="TextBox 31"/>
            <p:cNvSpPr txBox="1"/>
            <p:nvPr/>
          </p:nvSpPr>
          <p:spPr>
            <a:xfrm>
              <a:off x="6957798" y="3462020"/>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-- 20</a:t>
              </a:r>
            </a:p>
          </p:txBody>
        </p:sp>
        <p:sp>
          <p:nvSpPr>
            <p:cNvPr id="33" name="TextBox 32"/>
            <p:cNvSpPr txBox="1"/>
            <p:nvPr/>
          </p:nvSpPr>
          <p:spPr>
            <a:xfrm>
              <a:off x="6957798" y="3824007"/>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-- 10</a:t>
              </a:r>
            </a:p>
          </p:txBody>
        </p:sp>
        <p:sp>
          <p:nvSpPr>
            <p:cNvPr id="34" name="TextBox 33"/>
            <p:cNvSpPr txBox="1"/>
            <p:nvPr/>
          </p:nvSpPr>
          <p:spPr>
            <a:xfrm>
              <a:off x="6965394" y="4185994"/>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-- 10</a:t>
              </a:r>
            </a:p>
          </p:txBody>
        </p:sp>
      </p:grpSp>
      <p:graphicFrame>
        <p:nvGraphicFramePr>
          <p:cNvPr id="35" name="Table 34"/>
          <p:cNvGraphicFramePr>
            <a:graphicFrameLocks noGrp="1"/>
          </p:cNvGraphicFramePr>
          <p:nvPr/>
        </p:nvGraphicFramePr>
        <p:xfrm>
          <a:off x="7658100" y="3055184"/>
          <a:ext cx="1298448" cy="1483360"/>
        </p:xfrm>
        <a:graphic>
          <a:graphicData uri="http://schemas.openxmlformats.org/drawingml/2006/table">
            <a:tbl>
              <a:tblPr firstRow="1" bandRow="1">
                <a:tableStyleId>{5C22544A-7EE6-4342-B048-85BDC9FD1C3A}</a:tableStyleId>
              </a:tblPr>
              <a:tblGrid>
                <a:gridCol w="1298448">
                  <a:extLst>
                    <a:ext uri="{9D8B030D-6E8A-4147-A177-3AD203B41FA5}">
                      <a16:colId xmlns:a16="http://schemas.microsoft.com/office/drawing/2014/main" val="20000"/>
                    </a:ext>
                  </a:extLst>
                </a:gridCol>
              </a:tblGrid>
              <a:tr h="370840">
                <a:tc>
                  <a:txBody>
                    <a:bodyPr/>
                    <a:lstStyle/>
                    <a:p>
                      <a:endParaRPr lang="en-US" dirty="0"/>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6" name="Rectangle 35"/>
          <p:cNvSpPr/>
          <p:nvPr/>
        </p:nvSpPr>
        <p:spPr>
          <a:xfrm>
            <a:off x="6582172" y="3055185"/>
            <a:ext cx="1023858" cy="155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E173A860-E266-46BF-93B4-D9CA67D17532}"/>
              </a:ext>
            </a:extLst>
          </p:cNvPr>
          <p:cNvSpPr/>
          <p:nvPr/>
        </p:nvSpPr>
        <p:spPr>
          <a:xfrm>
            <a:off x="3602641" y="1371600"/>
            <a:ext cx="1798034" cy="457200"/>
          </a:xfrm>
          <a:prstGeom prst="wedgeRoundRectCallout">
            <a:avLst>
              <a:gd name="adj1" fmla="val -153026"/>
              <a:gd name="adj2" fmla="val 1541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Function name</a:t>
            </a:r>
          </a:p>
        </p:txBody>
      </p:sp>
      <p:sp>
        <p:nvSpPr>
          <p:cNvPr id="37" name="Speech Bubble: Rectangle with Corners Rounded 36">
            <a:extLst>
              <a:ext uri="{FF2B5EF4-FFF2-40B4-BE49-F238E27FC236}">
                <a16:creationId xmlns:a16="http://schemas.microsoft.com/office/drawing/2014/main" id="{F44E2D2B-7A67-40EA-B168-0EB5EEB147E6}"/>
              </a:ext>
            </a:extLst>
          </p:cNvPr>
          <p:cNvSpPr/>
          <p:nvPr/>
        </p:nvSpPr>
        <p:spPr>
          <a:xfrm>
            <a:off x="3678889" y="2864257"/>
            <a:ext cx="2245709" cy="457200"/>
          </a:xfrm>
          <a:prstGeom prst="wedgeRoundRectCallout">
            <a:avLst>
              <a:gd name="adj1" fmla="val -80635"/>
              <a:gd name="adj2" fmla="val -1312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Function parameters</a:t>
            </a:r>
          </a:p>
        </p:txBody>
      </p:sp>
      <p:sp>
        <p:nvSpPr>
          <p:cNvPr id="38" name="Speech Bubble: Rectangle with Corners Rounded 37">
            <a:extLst>
              <a:ext uri="{FF2B5EF4-FFF2-40B4-BE49-F238E27FC236}">
                <a16:creationId xmlns:a16="http://schemas.microsoft.com/office/drawing/2014/main" id="{31E417AC-A1BA-4D88-8905-87345C3E67B0}"/>
              </a:ext>
            </a:extLst>
          </p:cNvPr>
          <p:cNvSpPr/>
          <p:nvPr/>
        </p:nvSpPr>
        <p:spPr>
          <a:xfrm>
            <a:off x="3047837" y="3479414"/>
            <a:ext cx="2054553" cy="457200"/>
          </a:xfrm>
          <a:prstGeom prst="wedgeRoundRectCallout">
            <a:avLst>
              <a:gd name="adj1" fmla="val -140972"/>
              <a:gd name="adj2" fmla="val -2645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Function return type</a:t>
            </a:r>
          </a:p>
        </p:txBody>
      </p:sp>
      <p:sp>
        <p:nvSpPr>
          <p:cNvPr id="39" name="Speech Bubble: Rectangle with Corners Rounded 38">
            <a:extLst>
              <a:ext uri="{FF2B5EF4-FFF2-40B4-BE49-F238E27FC236}">
                <a16:creationId xmlns:a16="http://schemas.microsoft.com/office/drawing/2014/main" id="{F6E71F7B-D8B2-4CBE-8DF2-6C13710AC5BA}"/>
              </a:ext>
            </a:extLst>
          </p:cNvPr>
          <p:cNvSpPr/>
          <p:nvPr/>
        </p:nvSpPr>
        <p:spPr>
          <a:xfrm>
            <a:off x="3377024" y="4147205"/>
            <a:ext cx="2054553" cy="457200"/>
          </a:xfrm>
          <a:prstGeom prst="wedgeRoundRectCallout">
            <a:avLst>
              <a:gd name="adj1" fmla="val -114083"/>
              <a:gd name="adj2" fmla="val 2229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Function arguments</a:t>
            </a:r>
          </a:p>
        </p:txBody>
      </p:sp>
      <p:grpSp>
        <p:nvGrpSpPr>
          <p:cNvPr id="44" name="Group 43">
            <a:extLst>
              <a:ext uri="{FF2B5EF4-FFF2-40B4-BE49-F238E27FC236}">
                <a16:creationId xmlns:a16="http://schemas.microsoft.com/office/drawing/2014/main" id="{881DCAF9-6F34-415F-9AC1-6F16C6055BB7}"/>
              </a:ext>
            </a:extLst>
          </p:cNvPr>
          <p:cNvGrpSpPr/>
          <p:nvPr/>
        </p:nvGrpSpPr>
        <p:grpSpPr>
          <a:xfrm>
            <a:off x="8990799" y="3068728"/>
            <a:ext cx="1504243" cy="1479034"/>
            <a:chOff x="6857716" y="1992883"/>
            <a:chExt cx="1504243" cy="1479034"/>
          </a:xfrm>
        </p:grpSpPr>
        <p:sp>
          <p:nvSpPr>
            <p:cNvPr id="45" name="Left Brace 44">
              <a:extLst>
                <a:ext uri="{FF2B5EF4-FFF2-40B4-BE49-F238E27FC236}">
                  <a16:creationId xmlns:a16="http://schemas.microsoft.com/office/drawing/2014/main" id="{112EC30C-1512-433D-96A7-B8D898096923}"/>
                </a:ext>
              </a:extLst>
            </p:cNvPr>
            <p:cNvSpPr/>
            <p:nvPr/>
          </p:nvSpPr>
          <p:spPr>
            <a:xfrm flipH="1">
              <a:off x="6857716" y="1992883"/>
              <a:ext cx="355058" cy="1479034"/>
            </a:xfrm>
            <a:prstGeom prst="leftBrace">
              <a:avLst>
                <a:gd name="adj1" fmla="val 37842"/>
                <a:gd name="adj2" fmla="val 51313"/>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42AE610D-1A59-4075-87B0-3B6A3DBEDCCD}"/>
                </a:ext>
              </a:extLst>
            </p:cNvPr>
            <p:cNvSpPr/>
            <p:nvPr/>
          </p:nvSpPr>
          <p:spPr>
            <a:xfrm>
              <a:off x="7236627" y="2516709"/>
              <a:ext cx="1125332" cy="4489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Activation</a:t>
              </a:r>
            </a:p>
            <a:p>
              <a:pPr algn="ctr"/>
              <a:r>
                <a:rPr lang="en-US" sz="1600" dirty="0">
                  <a:solidFill>
                    <a:srgbClr val="FF0000"/>
                  </a:solidFill>
                </a:rPr>
                <a:t>record</a:t>
              </a:r>
            </a:p>
          </p:txBody>
        </p:sp>
      </p:grpSp>
      <p:grpSp>
        <p:nvGrpSpPr>
          <p:cNvPr id="47" name="Group 46">
            <a:extLst>
              <a:ext uri="{FF2B5EF4-FFF2-40B4-BE49-F238E27FC236}">
                <a16:creationId xmlns:a16="http://schemas.microsoft.com/office/drawing/2014/main" id="{8D10D4CD-CB71-437D-A7FA-6EAB8CC7E30F}"/>
              </a:ext>
            </a:extLst>
          </p:cNvPr>
          <p:cNvGrpSpPr/>
          <p:nvPr/>
        </p:nvGrpSpPr>
        <p:grpSpPr>
          <a:xfrm>
            <a:off x="8990799" y="1992403"/>
            <a:ext cx="1504243" cy="1062781"/>
            <a:chOff x="6857716" y="1992883"/>
            <a:chExt cx="1504243" cy="1062781"/>
          </a:xfrm>
        </p:grpSpPr>
        <p:sp>
          <p:nvSpPr>
            <p:cNvPr id="48" name="Left Brace 47">
              <a:extLst>
                <a:ext uri="{FF2B5EF4-FFF2-40B4-BE49-F238E27FC236}">
                  <a16:creationId xmlns:a16="http://schemas.microsoft.com/office/drawing/2014/main" id="{353E4055-5B9C-43DA-ACA1-6B524E6393A8}"/>
                </a:ext>
              </a:extLst>
            </p:cNvPr>
            <p:cNvSpPr/>
            <p:nvPr/>
          </p:nvSpPr>
          <p:spPr>
            <a:xfrm flipH="1">
              <a:off x="6857716" y="1992883"/>
              <a:ext cx="355058" cy="1062781"/>
            </a:xfrm>
            <a:prstGeom prst="leftBrace">
              <a:avLst>
                <a:gd name="adj1" fmla="val 37842"/>
                <a:gd name="adj2" fmla="val 51313"/>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8CA52312-F832-4F90-B945-51544A8E113B}"/>
                </a:ext>
              </a:extLst>
            </p:cNvPr>
            <p:cNvSpPr/>
            <p:nvPr/>
          </p:nvSpPr>
          <p:spPr>
            <a:xfrm>
              <a:off x="7236627" y="2307159"/>
              <a:ext cx="1125332" cy="4489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Activation</a:t>
              </a:r>
            </a:p>
            <a:p>
              <a:pPr algn="ctr"/>
              <a:r>
                <a:rPr lang="en-US" sz="1600" dirty="0">
                  <a:solidFill>
                    <a:srgbClr val="FF0000"/>
                  </a:solidFill>
                </a:rPr>
                <a:t>record</a:t>
              </a:r>
            </a:p>
          </p:txBody>
        </p:sp>
      </p:grpSp>
    </p:spTree>
    <p:extLst>
      <p:ext uri="{BB962C8B-B14F-4D97-AF65-F5344CB8AC3E}">
        <p14:creationId xmlns:p14="http://schemas.microsoft.com/office/powerpoint/2010/main" val="29449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36" grpId="0" animBg="1"/>
      <p:bldP spid="11" grpId="0" animBg="1"/>
      <p:bldP spid="37" grpId="0" animBg="1"/>
      <p:bldP spid="38"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A828-4292-433D-851A-5215D608945B}"/>
              </a:ext>
            </a:extLst>
          </p:cNvPr>
          <p:cNvSpPr>
            <a:spLocks noGrp="1"/>
          </p:cNvSpPr>
          <p:nvPr>
            <p:ph type="title"/>
          </p:nvPr>
        </p:nvSpPr>
        <p:spPr/>
        <p:txBody>
          <a:bodyPr/>
          <a:lstStyle/>
          <a:p>
            <a:r>
              <a:rPr lang="en-US" dirty="0"/>
              <a:t>Pointers vs References</a:t>
            </a:r>
          </a:p>
        </p:txBody>
      </p:sp>
      <p:sp>
        <p:nvSpPr>
          <p:cNvPr id="3" name="Content Placeholder 2">
            <a:extLst>
              <a:ext uri="{FF2B5EF4-FFF2-40B4-BE49-F238E27FC236}">
                <a16:creationId xmlns:a16="http://schemas.microsoft.com/office/drawing/2014/main" id="{B2A2EFEC-4BE2-4C87-9A3B-BDD7E688CE0F}"/>
              </a:ext>
            </a:extLst>
          </p:cNvPr>
          <p:cNvSpPr>
            <a:spLocks noGrp="1"/>
          </p:cNvSpPr>
          <p:nvPr>
            <p:ph sz="quarter" idx="1"/>
          </p:nvPr>
        </p:nvSpPr>
        <p:spPr>
          <a:xfrm>
            <a:off x="572493" y="1233489"/>
            <a:ext cx="10047884" cy="4176711"/>
          </a:xfrm>
        </p:spPr>
        <p:txBody>
          <a:bodyPr/>
          <a:lstStyle/>
          <a:p>
            <a:r>
              <a:rPr lang="en-US" dirty="0"/>
              <a:t>Pointers and references use one variable to access another variable.</a:t>
            </a:r>
          </a:p>
          <a:p>
            <a:r>
              <a:rPr lang="en-US" dirty="0"/>
              <a:t>A </a:t>
            </a:r>
            <a:r>
              <a:rPr lang="en-US" b="1" dirty="0">
                <a:solidFill>
                  <a:srgbClr val="FF0000"/>
                </a:solidFill>
              </a:rPr>
              <a:t>pointer variable</a:t>
            </a:r>
            <a:r>
              <a:rPr lang="en-US" dirty="0"/>
              <a:t> holds the memory address of another variable.</a:t>
            </a:r>
          </a:p>
          <a:p>
            <a:pPr lvl="1"/>
            <a:r>
              <a:rPr lang="en-US" dirty="0"/>
              <a:t>A pointer variable is dereferenced (access to the memory location pointed to) with the "*" operator.</a:t>
            </a:r>
          </a:p>
          <a:p>
            <a:r>
              <a:rPr lang="en-US" dirty="0"/>
              <a:t>A </a:t>
            </a:r>
            <a:r>
              <a:rPr lang="en-US" b="1" dirty="0">
                <a:solidFill>
                  <a:srgbClr val="FF0000"/>
                </a:solidFill>
              </a:rPr>
              <a:t>reference variable</a:t>
            </a:r>
            <a:r>
              <a:rPr lang="en-US" dirty="0"/>
              <a:t> is an alias, that is, another name for an already existing variable.</a:t>
            </a:r>
          </a:p>
          <a:p>
            <a:pPr lvl="1"/>
            <a:r>
              <a:rPr lang="en-US" dirty="0"/>
              <a:t>A reference, like a pointer is also implemented by storing the address of an object.</a:t>
            </a:r>
          </a:p>
          <a:p>
            <a:pPr lvl="1"/>
            <a:r>
              <a:rPr lang="en-US" dirty="0"/>
              <a:t>A reference can be thought of as a constant pointer with automatic indirection (the compiler will apply the * operator for you).</a:t>
            </a:r>
          </a:p>
          <a:p>
            <a:pPr lvl="1"/>
            <a:r>
              <a:rPr lang="en-US" dirty="0"/>
              <a:t>A variable is declared as reference by putting ‘&amp;’ between the reference type and the variable name in the declaration.</a:t>
            </a:r>
          </a:p>
          <a:p>
            <a:endParaRPr lang="en-US" dirty="0"/>
          </a:p>
        </p:txBody>
      </p:sp>
      <p:sp>
        <p:nvSpPr>
          <p:cNvPr id="4" name="Footer Placeholder 3">
            <a:extLst>
              <a:ext uri="{FF2B5EF4-FFF2-40B4-BE49-F238E27FC236}">
                <a16:creationId xmlns:a16="http://schemas.microsoft.com/office/drawing/2014/main" id="{3312354C-ADDA-4AC3-998C-8475CB56D15A}"/>
              </a:ext>
            </a:extLst>
          </p:cNvPr>
          <p:cNvSpPr>
            <a:spLocks noGrp="1"/>
          </p:cNvSpPr>
          <p:nvPr>
            <p:ph type="ftr" sz="quarter" idx="11"/>
          </p:nvPr>
        </p:nvSpPr>
        <p:spPr/>
        <p:txBody>
          <a:bodyPr/>
          <a:lstStyle/>
          <a:p>
            <a:pPr>
              <a:defRPr/>
            </a:pPr>
            <a:r>
              <a:rPr lang="en-US"/>
              <a:t>C++ Primer (04)</a:t>
            </a:r>
            <a:endParaRPr lang="en-US" dirty="0"/>
          </a:p>
        </p:txBody>
      </p:sp>
      <p:sp>
        <p:nvSpPr>
          <p:cNvPr id="5" name="Slide Number Placeholder 4">
            <a:extLst>
              <a:ext uri="{FF2B5EF4-FFF2-40B4-BE49-F238E27FC236}">
                <a16:creationId xmlns:a16="http://schemas.microsoft.com/office/drawing/2014/main" id="{F5C17B34-CC05-4F35-B30A-CD4917F9334B}"/>
              </a:ext>
            </a:extLst>
          </p:cNvPr>
          <p:cNvSpPr>
            <a:spLocks noGrp="1"/>
          </p:cNvSpPr>
          <p:nvPr>
            <p:ph type="sldNum" sz="quarter" idx="12"/>
          </p:nvPr>
        </p:nvSpPr>
        <p:spPr/>
        <p:txBody>
          <a:bodyPr/>
          <a:lstStyle/>
          <a:p>
            <a:pPr>
              <a:defRPr/>
            </a:pPr>
            <a:fld id="{0D7B5496-982B-480A-8085-B08F2CA91C21}" type="slidenum">
              <a:rPr lang="en-US" smtClean="0"/>
              <a:pPr>
                <a:defRPr/>
              </a:pPr>
              <a:t>31</a:t>
            </a:fld>
            <a:endParaRPr lang="en-US" dirty="0"/>
          </a:p>
        </p:txBody>
      </p:sp>
      <p:grpSp>
        <p:nvGrpSpPr>
          <p:cNvPr id="38" name="Group 37">
            <a:extLst>
              <a:ext uri="{FF2B5EF4-FFF2-40B4-BE49-F238E27FC236}">
                <a16:creationId xmlns:a16="http://schemas.microsoft.com/office/drawing/2014/main" id="{413291A2-8F26-4870-809B-25C91618597B}"/>
              </a:ext>
            </a:extLst>
          </p:cNvPr>
          <p:cNvGrpSpPr/>
          <p:nvPr/>
        </p:nvGrpSpPr>
        <p:grpSpPr>
          <a:xfrm>
            <a:off x="1194829" y="5487515"/>
            <a:ext cx="8167430" cy="1053081"/>
            <a:chOff x="1194829" y="5487515"/>
            <a:chExt cx="8167430" cy="1053081"/>
          </a:xfrm>
        </p:grpSpPr>
        <p:sp>
          <p:nvSpPr>
            <p:cNvPr id="6" name="TextBox 5">
              <a:extLst>
                <a:ext uri="{FF2B5EF4-FFF2-40B4-BE49-F238E27FC236}">
                  <a16:creationId xmlns:a16="http://schemas.microsoft.com/office/drawing/2014/main" id="{286600D1-6FFA-4D84-A566-E74755FB8772}"/>
                </a:ext>
              </a:extLst>
            </p:cNvPr>
            <p:cNvSpPr txBox="1"/>
            <p:nvPr/>
          </p:nvSpPr>
          <p:spPr>
            <a:xfrm>
              <a:off x="1194829" y="5487515"/>
              <a:ext cx="2447925" cy="646331"/>
            </a:xfrm>
            <a:prstGeom prst="rect">
              <a:avLst/>
            </a:prstGeom>
            <a:noFill/>
          </p:spPr>
          <p:txBody>
            <a:bodyPr wrap="square" rtlCol="0">
              <a:spAutoFit/>
            </a:bodyPr>
            <a:lstStyle/>
            <a:p>
              <a:r>
                <a:rPr lang="en-US" b="1" dirty="0">
                  <a:latin typeface="Consolas" panose="020B0609020204030204" pitchFamily="49" charset="0"/>
                </a:rPr>
                <a:t>int a;</a:t>
              </a:r>
            </a:p>
            <a:p>
              <a:r>
                <a:rPr lang="en-US" b="1" dirty="0">
                  <a:latin typeface="Consolas" panose="020B0609020204030204" pitchFamily="49" charset="0"/>
                </a:rPr>
                <a:t>int b;</a:t>
              </a:r>
            </a:p>
          </p:txBody>
        </p:sp>
        <p:grpSp>
          <p:nvGrpSpPr>
            <p:cNvPr id="10" name="Group 9">
              <a:extLst>
                <a:ext uri="{FF2B5EF4-FFF2-40B4-BE49-F238E27FC236}">
                  <a16:creationId xmlns:a16="http://schemas.microsoft.com/office/drawing/2014/main" id="{0E0644B1-1C14-42AB-AB88-74F4C5E3EEFD}"/>
                </a:ext>
              </a:extLst>
            </p:cNvPr>
            <p:cNvGrpSpPr/>
            <p:nvPr/>
          </p:nvGrpSpPr>
          <p:grpSpPr>
            <a:xfrm>
              <a:off x="8239125" y="6266276"/>
              <a:ext cx="1123134" cy="274320"/>
              <a:chOff x="7258050" y="6266276"/>
              <a:chExt cx="1123134" cy="274320"/>
            </a:xfrm>
          </p:grpSpPr>
          <p:sp>
            <p:nvSpPr>
              <p:cNvPr id="8" name="Rectangle 7">
                <a:extLst>
                  <a:ext uri="{FF2B5EF4-FFF2-40B4-BE49-F238E27FC236}">
                    <a16:creationId xmlns:a16="http://schemas.microsoft.com/office/drawing/2014/main" id="{2A212703-7A82-4605-A61D-44D5294CA78F}"/>
                  </a:ext>
                </a:extLst>
              </p:cNvPr>
              <p:cNvSpPr/>
              <p:nvPr/>
            </p:nvSpPr>
            <p:spPr>
              <a:xfrm>
                <a:off x="7649664" y="626627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C8AF0D-1A8B-44FF-A8A6-432304356532}"/>
                  </a:ext>
                </a:extLst>
              </p:cNvPr>
              <p:cNvSpPr txBox="1"/>
              <p:nvPr/>
            </p:nvSpPr>
            <p:spPr>
              <a:xfrm>
                <a:off x="7258050" y="6280325"/>
                <a:ext cx="324226" cy="246221"/>
              </a:xfrm>
              <a:prstGeom prst="rect">
                <a:avLst/>
              </a:prstGeom>
              <a:noFill/>
            </p:spPr>
            <p:txBody>
              <a:bodyPr wrap="square" lIns="0" tIns="0" rIns="0" bIns="0" rtlCol="0">
                <a:spAutoFit/>
              </a:bodyPr>
              <a:lstStyle/>
              <a:p>
                <a:pPr algn="r"/>
                <a:r>
                  <a:rPr lang="en-US" sz="1600" b="1" dirty="0">
                    <a:latin typeface="+mj-lt"/>
                    <a:cs typeface="Courier New" panose="02070309020205020404" pitchFamily="49" charset="0"/>
                    <a:sym typeface="Symbol"/>
                  </a:rPr>
                  <a:t>a:</a:t>
                </a:r>
                <a:endParaRPr lang="en-US" sz="1600" b="1" dirty="0">
                  <a:latin typeface="+mj-lt"/>
                  <a:cs typeface="Courier New" panose="02070309020205020404" pitchFamily="49" charset="0"/>
                </a:endParaRPr>
              </a:p>
            </p:txBody>
          </p:sp>
        </p:grpSp>
        <p:grpSp>
          <p:nvGrpSpPr>
            <p:cNvPr id="9" name="Group 8">
              <a:extLst>
                <a:ext uri="{FF2B5EF4-FFF2-40B4-BE49-F238E27FC236}">
                  <a16:creationId xmlns:a16="http://schemas.microsoft.com/office/drawing/2014/main" id="{6DFCC053-1ED2-47A1-A950-BB8DA33AA5C0}"/>
                </a:ext>
              </a:extLst>
            </p:cNvPr>
            <p:cNvGrpSpPr/>
            <p:nvPr/>
          </p:nvGrpSpPr>
          <p:grpSpPr>
            <a:xfrm>
              <a:off x="6098109" y="6266276"/>
              <a:ext cx="1123134" cy="274320"/>
              <a:chOff x="9355659" y="6266276"/>
              <a:chExt cx="1123134" cy="274320"/>
            </a:xfrm>
          </p:grpSpPr>
          <p:sp>
            <p:nvSpPr>
              <p:cNvPr id="31" name="Rectangle 30">
                <a:extLst>
                  <a:ext uri="{FF2B5EF4-FFF2-40B4-BE49-F238E27FC236}">
                    <a16:creationId xmlns:a16="http://schemas.microsoft.com/office/drawing/2014/main" id="{06406397-F071-4B87-8D21-202EAABCD019}"/>
                  </a:ext>
                </a:extLst>
              </p:cNvPr>
              <p:cNvSpPr/>
              <p:nvPr/>
            </p:nvSpPr>
            <p:spPr>
              <a:xfrm>
                <a:off x="9747273" y="626627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3E40722-97FE-45A3-A542-FB4FF11309F5}"/>
                  </a:ext>
                </a:extLst>
              </p:cNvPr>
              <p:cNvSpPr txBox="1"/>
              <p:nvPr/>
            </p:nvSpPr>
            <p:spPr>
              <a:xfrm>
                <a:off x="9355659" y="6280325"/>
                <a:ext cx="324226" cy="246221"/>
              </a:xfrm>
              <a:prstGeom prst="rect">
                <a:avLst/>
              </a:prstGeom>
              <a:noFill/>
            </p:spPr>
            <p:txBody>
              <a:bodyPr wrap="square" lIns="0" tIns="0" rIns="0" bIns="0" rtlCol="0">
                <a:spAutoFit/>
              </a:bodyPr>
              <a:lstStyle/>
              <a:p>
                <a:pPr algn="r"/>
                <a:r>
                  <a:rPr lang="en-US" sz="1600" b="1" dirty="0">
                    <a:latin typeface="+mj-lt"/>
                    <a:cs typeface="Courier New" panose="02070309020205020404" pitchFamily="49" charset="0"/>
                    <a:sym typeface="Symbol"/>
                  </a:rPr>
                  <a:t>b:</a:t>
                </a:r>
                <a:endParaRPr lang="en-US" sz="1600" b="1" dirty="0">
                  <a:latin typeface="+mj-lt"/>
                  <a:cs typeface="Courier New" panose="02070309020205020404" pitchFamily="49" charset="0"/>
                </a:endParaRPr>
              </a:p>
            </p:txBody>
          </p:sp>
        </p:grpSp>
      </p:grpSp>
      <p:grpSp>
        <p:nvGrpSpPr>
          <p:cNvPr id="41" name="Group 40">
            <a:extLst>
              <a:ext uri="{FF2B5EF4-FFF2-40B4-BE49-F238E27FC236}">
                <a16:creationId xmlns:a16="http://schemas.microsoft.com/office/drawing/2014/main" id="{A4AF590C-B293-46FD-B8CC-4627CB3D527E}"/>
              </a:ext>
            </a:extLst>
          </p:cNvPr>
          <p:cNvGrpSpPr/>
          <p:nvPr/>
        </p:nvGrpSpPr>
        <p:grpSpPr>
          <a:xfrm>
            <a:off x="1195011" y="5683537"/>
            <a:ext cx="7432757" cy="717144"/>
            <a:chOff x="1195011" y="5683537"/>
            <a:chExt cx="7432757" cy="717144"/>
          </a:xfrm>
        </p:grpSpPr>
        <p:grpSp>
          <p:nvGrpSpPr>
            <p:cNvPr id="15" name="Group 14">
              <a:extLst>
                <a:ext uri="{FF2B5EF4-FFF2-40B4-BE49-F238E27FC236}">
                  <a16:creationId xmlns:a16="http://schemas.microsoft.com/office/drawing/2014/main" id="{E39007D6-9BC1-4377-BD71-5D7B70C74D97}"/>
                </a:ext>
              </a:extLst>
            </p:cNvPr>
            <p:cNvGrpSpPr/>
            <p:nvPr/>
          </p:nvGrpSpPr>
          <p:grpSpPr>
            <a:xfrm>
              <a:off x="6854148" y="5683537"/>
              <a:ext cx="1401707" cy="274320"/>
              <a:chOff x="5558748" y="5683537"/>
              <a:chExt cx="1401707" cy="274320"/>
            </a:xfrm>
          </p:grpSpPr>
          <p:sp>
            <p:nvSpPr>
              <p:cNvPr id="12" name="Rectangle 11">
                <a:extLst>
                  <a:ext uri="{FF2B5EF4-FFF2-40B4-BE49-F238E27FC236}">
                    <a16:creationId xmlns:a16="http://schemas.microsoft.com/office/drawing/2014/main" id="{91420F75-AC77-4309-9B82-1F422C5B3ECA}"/>
                  </a:ext>
                </a:extLst>
              </p:cNvPr>
              <p:cNvSpPr/>
              <p:nvPr/>
            </p:nvSpPr>
            <p:spPr>
              <a:xfrm>
                <a:off x="6228935" y="5683537"/>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36EF3F-3EC2-4C3C-9281-69E1AAD21CA3}"/>
                  </a:ext>
                </a:extLst>
              </p:cNvPr>
              <p:cNvSpPr txBox="1"/>
              <p:nvPr/>
            </p:nvSpPr>
            <p:spPr>
              <a:xfrm>
                <a:off x="5558748" y="5692363"/>
                <a:ext cx="654153" cy="246221"/>
              </a:xfrm>
              <a:prstGeom prst="rect">
                <a:avLst/>
              </a:prstGeom>
              <a:noFill/>
            </p:spPr>
            <p:txBody>
              <a:bodyPr wrap="square" lIns="0" tIns="0" rIns="0" bIns="0" rtlCol="0">
                <a:spAutoFit/>
              </a:bodyPr>
              <a:lstStyle/>
              <a:p>
                <a:pPr algn="ctr"/>
                <a:r>
                  <a:rPr lang="en-US" sz="1600" b="1" dirty="0" err="1">
                    <a:latin typeface="+mj-lt"/>
                    <a:cs typeface="Courier New" panose="02070309020205020404" pitchFamily="49" charset="0"/>
                    <a:sym typeface="Symbol"/>
                  </a:rPr>
                  <a:t>ptr_a</a:t>
                </a:r>
                <a:r>
                  <a:rPr lang="en-US" sz="1600" b="1" dirty="0">
                    <a:latin typeface="+mj-lt"/>
                    <a:cs typeface="Courier New" panose="02070309020205020404" pitchFamily="49" charset="0"/>
                    <a:sym typeface="Symbol"/>
                  </a:rPr>
                  <a:t>:</a:t>
                </a:r>
                <a:endParaRPr lang="en-US" sz="1600" b="1" dirty="0">
                  <a:latin typeface="+mj-lt"/>
                  <a:cs typeface="Courier New" panose="02070309020205020404" pitchFamily="49" charset="0"/>
                </a:endParaRPr>
              </a:p>
            </p:txBody>
          </p:sp>
        </p:grpSp>
        <p:cxnSp>
          <p:nvCxnSpPr>
            <p:cNvPr id="14" name="Straight Arrow Connector 13">
              <a:extLst>
                <a:ext uri="{FF2B5EF4-FFF2-40B4-BE49-F238E27FC236}">
                  <a16:creationId xmlns:a16="http://schemas.microsoft.com/office/drawing/2014/main" id="{9F347D4A-4320-4F5C-9733-656AE4388856}"/>
                </a:ext>
              </a:extLst>
            </p:cNvPr>
            <p:cNvCxnSpPr>
              <a:cxnSpLocks/>
            </p:cNvCxnSpPr>
            <p:nvPr/>
          </p:nvCxnSpPr>
          <p:spPr>
            <a:xfrm>
              <a:off x="7899269" y="5825394"/>
              <a:ext cx="728499" cy="440882"/>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D3F5137-AE23-46FB-B942-FAAD0C0D52BF}"/>
                </a:ext>
              </a:extLst>
            </p:cNvPr>
            <p:cNvSpPr txBox="1"/>
            <p:nvPr/>
          </p:nvSpPr>
          <p:spPr>
            <a:xfrm>
              <a:off x="1195011" y="6031349"/>
              <a:ext cx="2447925" cy="369332"/>
            </a:xfrm>
            <a:prstGeom prst="rect">
              <a:avLst/>
            </a:prstGeom>
            <a:noFill/>
          </p:spPr>
          <p:txBody>
            <a:bodyPr wrap="square" rtlCol="0">
              <a:spAutoFit/>
            </a:bodyPr>
            <a:lstStyle/>
            <a:p>
              <a:r>
                <a:rPr lang="en-US" b="1" dirty="0">
                  <a:latin typeface="Consolas" panose="020B0609020204030204" pitchFamily="49" charset="0"/>
                </a:rPr>
                <a:t>int *</a:t>
              </a:r>
              <a:r>
                <a:rPr lang="en-US" b="1" dirty="0" err="1">
                  <a:latin typeface="Consolas" panose="020B0609020204030204" pitchFamily="49" charset="0"/>
                </a:rPr>
                <a:t>ptr_a</a:t>
              </a:r>
              <a:r>
                <a:rPr lang="en-US" b="1" dirty="0">
                  <a:latin typeface="Consolas" panose="020B0609020204030204" pitchFamily="49" charset="0"/>
                </a:rPr>
                <a:t> = &amp;a;</a:t>
              </a:r>
            </a:p>
          </p:txBody>
        </p:sp>
      </p:grpSp>
      <p:grpSp>
        <p:nvGrpSpPr>
          <p:cNvPr id="42" name="Group 41">
            <a:extLst>
              <a:ext uri="{FF2B5EF4-FFF2-40B4-BE49-F238E27FC236}">
                <a16:creationId xmlns:a16="http://schemas.microsoft.com/office/drawing/2014/main" id="{18DB8EB9-F6F9-4CD4-9D29-EA4847E0A6BD}"/>
              </a:ext>
            </a:extLst>
          </p:cNvPr>
          <p:cNvGrpSpPr/>
          <p:nvPr/>
        </p:nvGrpSpPr>
        <p:grpSpPr>
          <a:xfrm>
            <a:off x="1195309" y="5683537"/>
            <a:ext cx="9152859" cy="985170"/>
            <a:chOff x="1195309" y="5683537"/>
            <a:chExt cx="9152859" cy="985170"/>
          </a:xfrm>
        </p:grpSpPr>
        <p:grpSp>
          <p:nvGrpSpPr>
            <p:cNvPr id="11" name="Group 10">
              <a:extLst>
                <a:ext uri="{FF2B5EF4-FFF2-40B4-BE49-F238E27FC236}">
                  <a16:creationId xmlns:a16="http://schemas.microsoft.com/office/drawing/2014/main" id="{D0DB177B-18A6-489F-AC14-F1A87C1A4538}"/>
                </a:ext>
              </a:extLst>
            </p:cNvPr>
            <p:cNvGrpSpPr/>
            <p:nvPr/>
          </p:nvGrpSpPr>
          <p:grpSpPr>
            <a:xfrm>
              <a:off x="8946461" y="5683537"/>
              <a:ext cx="1401707" cy="274320"/>
              <a:chOff x="7651061" y="5683537"/>
              <a:chExt cx="1401707" cy="274320"/>
            </a:xfrm>
          </p:grpSpPr>
          <p:sp>
            <p:nvSpPr>
              <p:cNvPr id="21" name="Rectangle 20">
                <a:extLst>
                  <a:ext uri="{FF2B5EF4-FFF2-40B4-BE49-F238E27FC236}">
                    <a16:creationId xmlns:a16="http://schemas.microsoft.com/office/drawing/2014/main" id="{632EF18D-2A64-43AB-AD00-524DA008931F}"/>
                  </a:ext>
                </a:extLst>
              </p:cNvPr>
              <p:cNvSpPr/>
              <p:nvPr/>
            </p:nvSpPr>
            <p:spPr>
              <a:xfrm>
                <a:off x="8321248" y="5683537"/>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7C22941-4F26-4C31-A364-4A7A788244F3}"/>
                  </a:ext>
                </a:extLst>
              </p:cNvPr>
              <p:cNvSpPr txBox="1"/>
              <p:nvPr/>
            </p:nvSpPr>
            <p:spPr>
              <a:xfrm>
                <a:off x="7651061" y="5692363"/>
                <a:ext cx="654153" cy="246221"/>
              </a:xfrm>
              <a:prstGeom prst="rect">
                <a:avLst/>
              </a:prstGeom>
              <a:noFill/>
            </p:spPr>
            <p:txBody>
              <a:bodyPr wrap="square" lIns="0" tIns="0" rIns="0" bIns="0" rtlCol="0">
                <a:spAutoFit/>
              </a:bodyPr>
              <a:lstStyle/>
              <a:p>
                <a:pPr algn="ctr"/>
                <a:r>
                  <a:rPr lang="en-US" sz="1600" b="1" dirty="0" err="1">
                    <a:latin typeface="+mj-lt"/>
                    <a:cs typeface="Courier New" panose="02070309020205020404" pitchFamily="49" charset="0"/>
                    <a:sym typeface="Symbol"/>
                  </a:rPr>
                  <a:t>ref_a</a:t>
                </a:r>
                <a:r>
                  <a:rPr lang="en-US" sz="1600" b="1" dirty="0">
                    <a:latin typeface="+mj-lt"/>
                    <a:cs typeface="Courier New" panose="02070309020205020404" pitchFamily="49" charset="0"/>
                    <a:sym typeface="Symbol"/>
                  </a:rPr>
                  <a:t>:</a:t>
                </a:r>
                <a:endParaRPr lang="en-US" sz="1600" b="1" dirty="0">
                  <a:latin typeface="+mj-lt"/>
                  <a:cs typeface="Courier New" panose="02070309020205020404" pitchFamily="49" charset="0"/>
                </a:endParaRPr>
              </a:p>
            </p:txBody>
          </p:sp>
        </p:grpSp>
        <p:cxnSp>
          <p:nvCxnSpPr>
            <p:cNvPr id="23" name="Straight Arrow Connector 22">
              <a:extLst>
                <a:ext uri="{FF2B5EF4-FFF2-40B4-BE49-F238E27FC236}">
                  <a16:creationId xmlns:a16="http://schemas.microsoft.com/office/drawing/2014/main" id="{95E9160F-5516-4F7D-99EA-4FF959EE001A}"/>
                </a:ext>
              </a:extLst>
            </p:cNvPr>
            <p:cNvCxnSpPr>
              <a:cxnSpLocks/>
            </p:cNvCxnSpPr>
            <p:nvPr/>
          </p:nvCxnSpPr>
          <p:spPr>
            <a:xfrm flipH="1">
              <a:off x="8643802" y="5815473"/>
              <a:ext cx="1338607" cy="431142"/>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B6BB2B6-0C0A-4CFA-8658-ECFF106EEEDD}"/>
                </a:ext>
              </a:extLst>
            </p:cNvPr>
            <p:cNvSpPr txBox="1"/>
            <p:nvPr/>
          </p:nvSpPr>
          <p:spPr>
            <a:xfrm>
              <a:off x="1195309" y="6299375"/>
              <a:ext cx="2447925" cy="369332"/>
            </a:xfrm>
            <a:prstGeom prst="rect">
              <a:avLst/>
            </a:prstGeom>
            <a:noFill/>
          </p:spPr>
          <p:txBody>
            <a:bodyPr wrap="square" rtlCol="0">
              <a:spAutoFit/>
            </a:bodyPr>
            <a:lstStyle/>
            <a:p>
              <a:r>
                <a:rPr lang="en-US" b="1" dirty="0">
                  <a:latin typeface="Consolas" panose="020B0609020204030204" pitchFamily="49" charset="0"/>
                </a:rPr>
                <a:t>int &amp;</a:t>
              </a:r>
              <a:r>
                <a:rPr lang="en-US" b="1" dirty="0" err="1">
                  <a:latin typeface="Consolas" panose="020B0609020204030204" pitchFamily="49" charset="0"/>
                </a:rPr>
                <a:t>ref_a</a:t>
              </a:r>
              <a:r>
                <a:rPr lang="en-US" b="1" dirty="0">
                  <a:latin typeface="Consolas" panose="020B0609020204030204" pitchFamily="49" charset="0"/>
                </a:rPr>
                <a:t> = a;</a:t>
              </a:r>
            </a:p>
          </p:txBody>
        </p:sp>
      </p:grpSp>
      <p:grpSp>
        <p:nvGrpSpPr>
          <p:cNvPr id="54" name="Group 53">
            <a:extLst>
              <a:ext uri="{FF2B5EF4-FFF2-40B4-BE49-F238E27FC236}">
                <a16:creationId xmlns:a16="http://schemas.microsoft.com/office/drawing/2014/main" id="{8D171297-96F8-40A9-8250-1030FBFA0AEC}"/>
              </a:ext>
            </a:extLst>
          </p:cNvPr>
          <p:cNvGrpSpPr/>
          <p:nvPr/>
        </p:nvGrpSpPr>
        <p:grpSpPr>
          <a:xfrm>
            <a:off x="3686453" y="5692981"/>
            <a:ext cx="6327930" cy="1141341"/>
            <a:chOff x="3686453" y="5692981"/>
            <a:chExt cx="6327930" cy="1141341"/>
          </a:xfrm>
        </p:grpSpPr>
        <p:sp>
          <p:nvSpPr>
            <p:cNvPr id="29" name="TextBox 28">
              <a:extLst>
                <a:ext uri="{FF2B5EF4-FFF2-40B4-BE49-F238E27FC236}">
                  <a16:creationId xmlns:a16="http://schemas.microsoft.com/office/drawing/2014/main" id="{0577D893-9590-42B2-B9C6-53D999B33109}"/>
                </a:ext>
              </a:extLst>
            </p:cNvPr>
            <p:cNvSpPr txBox="1"/>
            <p:nvPr/>
          </p:nvSpPr>
          <p:spPr>
            <a:xfrm>
              <a:off x="8340064" y="5692981"/>
              <a:ext cx="377855" cy="615553"/>
            </a:xfrm>
            <a:prstGeom prst="rect">
              <a:avLst/>
            </a:prstGeom>
            <a:noFill/>
          </p:spPr>
          <p:txBody>
            <a:bodyPr wrap="square" lIns="0" tIns="0" rIns="0" bIns="0" rtlCol="0">
              <a:spAutoFit/>
            </a:bodyPr>
            <a:lstStyle/>
            <a:p>
              <a:pPr algn="ctr"/>
              <a:r>
                <a:rPr lang="en-US" sz="4000" b="1" dirty="0">
                  <a:solidFill>
                    <a:srgbClr val="FF0000"/>
                  </a:solidFill>
                  <a:latin typeface="+mj-lt"/>
                  <a:cs typeface="Courier New" panose="02070309020205020404" pitchFamily="49" charset="0"/>
                  <a:sym typeface="Wingdings" panose="05000000000000000000" pitchFamily="2" charset="2"/>
                </a:rPr>
                <a:t></a:t>
              </a:r>
              <a:endParaRPr lang="en-US" sz="4000" b="1" dirty="0">
                <a:solidFill>
                  <a:srgbClr val="FF0000"/>
                </a:solidFill>
                <a:latin typeface="+mj-lt"/>
                <a:cs typeface="Courier New" panose="02070309020205020404" pitchFamily="49" charset="0"/>
              </a:endParaRPr>
            </a:p>
          </p:txBody>
        </p:sp>
        <p:grpSp>
          <p:nvGrpSpPr>
            <p:cNvPr id="53" name="Group 52">
              <a:extLst>
                <a:ext uri="{FF2B5EF4-FFF2-40B4-BE49-F238E27FC236}">
                  <a16:creationId xmlns:a16="http://schemas.microsoft.com/office/drawing/2014/main" id="{576457A2-2A5A-4761-AFF6-3B171923A361}"/>
                </a:ext>
              </a:extLst>
            </p:cNvPr>
            <p:cNvGrpSpPr/>
            <p:nvPr/>
          </p:nvGrpSpPr>
          <p:grpSpPr>
            <a:xfrm>
              <a:off x="3686453" y="5815473"/>
              <a:ext cx="6327930" cy="1018849"/>
              <a:chOff x="3686453" y="5815473"/>
              <a:chExt cx="6327930" cy="1018849"/>
            </a:xfrm>
          </p:grpSpPr>
          <p:sp>
            <p:nvSpPr>
              <p:cNvPr id="32" name="TextBox 31">
                <a:extLst>
                  <a:ext uri="{FF2B5EF4-FFF2-40B4-BE49-F238E27FC236}">
                    <a16:creationId xmlns:a16="http://schemas.microsoft.com/office/drawing/2014/main" id="{A3F4229C-6632-4C3D-B254-12EFE924B534}"/>
                  </a:ext>
                </a:extLst>
              </p:cNvPr>
              <p:cNvSpPr txBox="1"/>
              <p:nvPr/>
            </p:nvSpPr>
            <p:spPr>
              <a:xfrm>
                <a:off x="4374274" y="6218769"/>
                <a:ext cx="377855" cy="615553"/>
              </a:xfrm>
              <a:prstGeom prst="rect">
                <a:avLst/>
              </a:prstGeom>
              <a:noFill/>
            </p:spPr>
            <p:txBody>
              <a:bodyPr wrap="square" lIns="0" tIns="0" rIns="0" bIns="0" rtlCol="0">
                <a:spAutoFit/>
              </a:bodyPr>
              <a:lstStyle/>
              <a:p>
                <a:pPr algn="ctr"/>
                <a:r>
                  <a:rPr lang="en-US" sz="4000" b="1" dirty="0">
                    <a:solidFill>
                      <a:srgbClr val="FF0000"/>
                    </a:solidFill>
                    <a:latin typeface="+mj-lt"/>
                    <a:cs typeface="Courier New" panose="02070309020205020404" pitchFamily="49" charset="0"/>
                    <a:sym typeface="Wingdings" panose="05000000000000000000" pitchFamily="2" charset="2"/>
                  </a:rPr>
                  <a:t></a:t>
                </a:r>
                <a:endParaRPr lang="en-US" sz="4000" b="1" dirty="0">
                  <a:solidFill>
                    <a:srgbClr val="FF0000"/>
                  </a:solidFill>
                  <a:latin typeface="+mj-lt"/>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3B7E5C8D-ADBE-4C1C-B28B-C4F46D5EF498}"/>
                  </a:ext>
                </a:extLst>
              </p:cNvPr>
              <p:cNvCxnSpPr>
                <a:cxnSpLocks/>
              </p:cNvCxnSpPr>
              <p:nvPr/>
            </p:nvCxnSpPr>
            <p:spPr>
              <a:xfrm flipH="1">
                <a:off x="6507391" y="5815473"/>
                <a:ext cx="3506992" cy="431142"/>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19CFB25-DEE8-4425-9D9D-4056C302B3FB}"/>
                  </a:ext>
                </a:extLst>
              </p:cNvPr>
              <p:cNvSpPr txBox="1"/>
              <p:nvPr/>
            </p:nvSpPr>
            <p:spPr>
              <a:xfrm>
                <a:off x="3686453" y="6314615"/>
                <a:ext cx="1785352" cy="369332"/>
              </a:xfrm>
              <a:prstGeom prst="rect">
                <a:avLst/>
              </a:prstGeom>
              <a:noFill/>
            </p:spPr>
            <p:txBody>
              <a:bodyPr wrap="square" rtlCol="0">
                <a:spAutoFit/>
              </a:bodyPr>
              <a:lstStyle/>
              <a:p>
                <a:r>
                  <a:rPr lang="en-US" b="1" dirty="0" err="1">
                    <a:latin typeface="Consolas" panose="020B0609020204030204" pitchFamily="49" charset="0"/>
                  </a:rPr>
                  <a:t>ref_a</a:t>
                </a:r>
                <a:r>
                  <a:rPr lang="en-US" b="1" dirty="0">
                    <a:latin typeface="Consolas" panose="020B0609020204030204" pitchFamily="49" charset="0"/>
                  </a:rPr>
                  <a:t> = b;</a:t>
                </a:r>
              </a:p>
            </p:txBody>
          </p:sp>
        </p:grpSp>
      </p:grpSp>
      <p:grpSp>
        <p:nvGrpSpPr>
          <p:cNvPr id="52" name="Group 51">
            <a:extLst>
              <a:ext uri="{FF2B5EF4-FFF2-40B4-BE49-F238E27FC236}">
                <a16:creationId xmlns:a16="http://schemas.microsoft.com/office/drawing/2014/main" id="{14A46290-9600-4D33-BF84-138905325F7C}"/>
              </a:ext>
            </a:extLst>
          </p:cNvPr>
          <p:cNvGrpSpPr/>
          <p:nvPr/>
        </p:nvGrpSpPr>
        <p:grpSpPr>
          <a:xfrm>
            <a:off x="3686453" y="5825394"/>
            <a:ext cx="4941315" cy="585451"/>
            <a:chOff x="3686453" y="5825394"/>
            <a:chExt cx="4941315" cy="585451"/>
          </a:xfrm>
        </p:grpSpPr>
        <p:sp>
          <p:nvSpPr>
            <p:cNvPr id="7" name="TextBox 6">
              <a:extLst>
                <a:ext uri="{FF2B5EF4-FFF2-40B4-BE49-F238E27FC236}">
                  <a16:creationId xmlns:a16="http://schemas.microsoft.com/office/drawing/2014/main" id="{5918222D-A80B-4801-AB50-ED127F49C958}"/>
                </a:ext>
              </a:extLst>
            </p:cNvPr>
            <p:cNvSpPr txBox="1"/>
            <p:nvPr/>
          </p:nvSpPr>
          <p:spPr>
            <a:xfrm>
              <a:off x="3686453" y="6041513"/>
              <a:ext cx="1785352" cy="369332"/>
            </a:xfrm>
            <a:prstGeom prst="rect">
              <a:avLst/>
            </a:prstGeom>
            <a:noFill/>
          </p:spPr>
          <p:txBody>
            <a:bodyPr wrap="square" rtlCol="0">
              <a:spAutoFit/>
            </a:bodyPr>
            <a:lstStyle/>
            <a:p>
              <a:r>
                <a:rPr lang="en-US" b="1" dirty="0" err="1">
                  <a:latin typeface="Consolas" panose="020B0609020204030204" pitchFamily="49" charset="0"/>
                </a:rPr>
                <a:t>ptr_a</a:t>
              </a:r>
              <a:r>
                <a:rPr lang="en-US" b="1" dirty="0">
                  <a:latin typeface="Consolas" panose="020B0609020204030204" pitchFamily="49" charset="0"/>
                </a:rPr>
                <a:t> = &amp;b;</a:t>
              </a:r>
            </a:p>
          </p:txBody>
        </p:sp>
        <p:cxnSp>
          <p:nvCxnSpPr>
            <p:cNvPr id="46" name="Straight Arrow Connector 45">
              <a:extLst>
                <a:ext uri="{FF2B5EF4-FFF2-40B4-BE49-F238E27FC236}">
                  <a16:creationId xmlns:a16="http://schemas.microsoft.com/office/drawing/2014/main" id="{8AAF66E2-5EAB-4F1C-B86F-BF3CDDF8FCD4}"/>
                </a:ext>
              </a:extLst>
            </p:cNvPr>
            <p:cNvCxnSpPr>
              <a:cxnSpLocks/>
            </p:cNvCxnSpPr>
            <p:nvPr/>
          </p:nvCxnSpPr>
          <p:spPr>
            <a:xfrm>
              <a:off x="7905897" y="5829252"/>
              <a:ext cx="721871" cy="434740"/>
            </a:xfrm>
            <a:prstGeom prst="straightConnector1">
              <a:avLst/>
            </a:prstGeom>
            <a:ln w="44450">
              <a:solidFill>
                <a:schemeClr val="bg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D4FA61A-4ED9-4E48-B8F2-7A2B7BBE09BD}"/>
                </a:ext>
              </a:extLst>
            </p:cNvPr>
            <p:cNvCxnSpPr>
              <a:cxnSpLocks/>
            </p:cNvCxnSpPr>
            <p:nvPr/>
          </p:nvCxnSpPr>
          <p:spPr>
            <a:xfrm flipH="1">
              <a:off x="6507573" y="5825394"/>
              <a:ext cx="1381864" cy="440882"/>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56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A828-4292-433D-851A-5215D608945B}"/>
              </a:ext>
            </a:extLst>
          </p:cNvPr>
          <p:cNvSpPr>
            <a:spLocks noGrp="1"/>
          </p:cNvSpPr>
          <p:nvPr>
            <p:ph type="title"/>
          </p:nvPr>
        </p:nvSpPr>
        <p:spPr/>
        <p:txBody>
          <a:bodyPr/>
          <a:lstStyle/>
          <a:p>
            <a:r>
              <a:rPr lang="en-US" dirty="0"/>
              <a:t>Pointers vs References</a:t>
            </a:r>
          </a:p>
        </p:txBody>
      </p:sp>
      <p:sp>
        <p:nvSpPr>
          <p:cNvPr id="4" name="Footer Placeholder 3">
            <a:extLst>
              <a:ext uri="{FF2B5EF4-FFF2-40B4-BE49-F238E27FC236}">
                <a16:creationId xmlns:a16="http://schemas.microsoft.com/office/drawing/2014/main" id="{3312354C-ADDA-4AC3-998C-8475CB56D15A}"/>
              </a:ext>
            </a:extLst>
          </p:cNvPr>
          <p:cNvSpPr>
            <a:spLocks noGrp="1"/>
          </p:cNvSpPr>
          <p:nvPr>
            <p:ph type="ftr" sz="quarter" idx="11"/>
          </p:nvPr>
        </p:nvSpPr>
        <p:spPr/>
        <p:txBody>
          <a:bodyPr/>
          <a:lstStyle/>
          <a:p>
            <a:pPr>
              <a:defRPr/>
            </a:pPr>
            <a:r>
              <a:rPr lang="en-US"/>
              <a:t>C++ Primer (04)</a:t>
            </a:r>
            <a:endParaRPr lang="en-US" dirty="0"/>
          </a:p>
        </p:txBody>
      </p:sp>
      <p:sp>
        <p:nvSpPr>
          <p:cNvPr id="5" name="Slide Number Placeholder 4">
            <a:extLst>
              <a:ext uri="{FF2B5EF4-FFF2-40B4-BE49-F238E27FC236}">
                <a16:creationId xmlns:a16="http://schemas.microsoft.com/office/drawing/2014/main" id="{F5C17B34-CC05-4F35-B30A-CD4917F9334B}"/>
              </a:ext>
            </a:extLst>
          </p:cNvPr>
          <p:cNvSpPr>
            <a:spLocks noGrp="1"/>
          </p:cNvSpPr>
          <p:nvPr>
            <p:ph type="sldNum" sz="quarter" idx="12"/>
          </p:nvPr>
        </p:nvSpPr>
        <p:spPr/>
        <p:txBody>
          <a:bodyPr/>
          <a:lstStyle/>
          <a:p>
            <a:pPr>
              <a:defRPr/>
            </a:pPr>
            <a:fld id="{0D7B5496-982B-480A-8085-B08F2CA91C21}" type="slidenum">
              <a:rPr lang="en-US" smtClean="0"/>
              <a:pPr>
                <a:defRPr/>
              </a:pPr>
              <a:t>32</a:t>
            </a:fld>
            <a:endParaRPr lang="en-US" dirty="0"/>
          </a:p>
        </p:txBody>
      </p:sp>
      <p:sp>
        <p:nvSpPr>
          <p:cNvPr id="7" name="TextBox 6">
            <a:extLst>
              <a:ext uri="{FF2B5EF4-FFF2-40B4-BE49-F238E27FC236}">
                <a16:creationId xmlns:a16="http://schemas.microsoft.com/office/drawing/2014/main" id="{F68D03BA-5397-46CF-8F4C-4568B7D009CC}"/>
              </a:ext>
            </a:extLst>
          </p:cNvPr>
          <p:cNvSpPr txBox="1"/>
          <p:nvPr/>
        </p:nvSpPr>
        <p:spPr>
          <a:xfrm>
            <a:off x="979212" y="1765275"/>
            <a:ext cx="4691229" cy="4524315"/>
          </a:xfrm>
          <a:prstGeom prst="rect">
            <a:avLst/>
          </a:prstGeom>
          <a:solidFill>
            <a:schemeClr val="bg1"/>
          </a:solidFill>
        </p:spPr>
        <p:txBody>
          <a:bodyPr wrap="square" rtlCol="0">
            <a:spAutoFit/>
          </a:bodyPr>
          <a:lstStyle/>
          <a:p>
            <a:r>
              <a:rPr lang="en-US" b="1" dirty="0">
                <a:latin typeface="Consolas" panose="020B0609020204030204" pitchFamily="49" charset="0"/>
              </a:rPr>
              <a:t>void swap(int</a:t>
            </a:r>
            <a:r>
              <a:rPr lang="en-US" b="1" dirty="0">
                <a:solidFill>
                  <a:srgbClr val="FF0000"/>
                </a:solidFill>
                <a:latin typeface="Consolas" panose="020B0609020204030204" pitchFamily="49" charset="0"/>
              </a:rPr>
              <a:t>*</a:t>
            </a:r>
            <a:r>
              <a:rPr lang="en-US" b="1" dirty="0">
                <a:latin typeface="Consolas" panose="020B0609020204030204" pitchFamily="49" charset="0"/>
              </a:rPr>
              <a:t> x, int</a:t>
            </a:r>
            <a:r>
              <a:rPr lang="en-US" b="1" dirty="0">
                <a:solidFill>
                  <a:srgbClr val="FF0000"/>
                </a:solidFill>
                <a:latin typeface="Consolas" panose="020B0609020204030204" pitchFamily="49" charset="0"/>
              </a:rPr>
              <a:t>*</a:t>
            </a:r>
            <a:r>
              <a:rPr lang="en-US" b="1" dirty="0">
                <a:latin typeface="Consolas" panose="020B0609020204030204" pitchFamily="49" charset="0"/>
              </a:rPr>
              <a:t> y)</a:t>
            </a:r>
          </a:p>
          <a:p>
            <a:r>
              <a:rPr lang="en-US" b="1" dirty="0">
                <a:latin typeface="Consolas" panose="020B0609020204030204" pitchFamily="49" charset="0"/>
              </a:rPr>
              <a:t>{</a:t>
            </a:r>
          </a:p>
          <a:p>
            <a:r>
              <a:rPr lang="en-US" b="1" dirty="0">
                <a:latin typeface="Consolas" panose="020B0609020204030204" pitchFamily="49" charset="0"/>
              </a:rPr>
              <a:t>   int temp = </a:t>
            </a:r>
            <a:r>
              <a:rPr lang="en-US" b="1" dirty="0">
                <a:solidFill>
                  <a:srgbClr val="FF0000"/>
                </a:solidFill>
                <a:latin typeface="Consolas" panose="020B0609020204030204" pitchFamily="49" charset="0"/>
              </a:rPr>
              <a:t>*</a:t>
            </a:r>
            <a:r>
              <a:rPr lang="en-US" b="1" dirty="0">
                <a:latin typeface="Consolas" panose="020B0609020204030204" pitchFamily="49" charset="0"/>
              </a:rPr>
              <a:t>x;</a:t>
            </a:r>
          </a:p>
          <a:p>
            <a:r>
              <a:rPr lang="en-US" b="1" dirty="0">
                <a:latin typeface="Consolas" panose="020B0609020204030204" pitchFamily="49" charset="0"/>
              </a:rPr>
              <a:t>   </a:t>
            </a:r>
            <a:r>
              <a:rPr lang="en-US" b="1" dirty="0">
                <a:solidFill>
                  <a:srgbClr val="FF0000"/>
                </a:solidFill>
                <a:latin typeface="Consolas" panose="020B0609020204030204" pitchFamily="49" charset="0"/>
              </a:rPr>
              <a:t>*</a:t>
            </a:r>
            <a:r>
              <a:rPr lang="en-US" b="1" dirty="0">
                <a:latin typeface="Consolas" panose="020B0609020204030204" pitchFamily="49" charset="0"/>
              </a:rPr>
              <a:t>x = </a:t>
            </a:r>
            <a:r>
              <a:rPr lang="en-US" b="1" dirty="0">
                <a:solidFill>
                  <a:srgbClr val="FF0000"/>
                </a:solidFill>
                <a:latin typeface="Consolas" panose="020B0609020204030204" pitchFamily="49" charset="0"/>
              </a:rPr>
              <a:t>*</a:t>
            </a:r>
            <a:r>
              <a:rPr lang="en-US" b="1" dirty="0">
                <a:latin typeface="Consolas" panose="020B0609020204030204" pitchFamily="49" charset="0"/>
              </a:rPr>
              <a:t>y;</a:t>
            </a:r>
          </a:p>
          <a:p>
            <a:r>
              <a:rPr lang="en-US" b="1" dirty="0">
                <a:latin typeface="Consolas" panose="020B0609020204030204" pitchFamily="49" charset="0"/>
              </a:rPr>
              <a:t>   </a:t>
            </a:r>
            <a:r>
              <a:rPr lang="en-US" b="1" dirty="0">
                <a:solidFill>
                  <a:srgbClr val="FF0000"/>
                </a:solidFill>
                <a:latin typeface="Consolas" panose="020B0609020204030204" pitchFamily="49" charset="0"/>
              </a:rPr>
              <a:t>*</a:t>
            </a:r>
            <a:r>
              <a:rPr lang="en-US" b="1" dirty="0">
                <a:latin typeface="Consolas" panose="020B0609020204030204" pitchFamily="49" charset="0"/>
              </a:rPr>
              <a:t>y = temp;</a:t>
            </a:r>
          </a:p>
          <a:p>
            <a:r>
              <a:rPr lang="en-US" b="1" dirty="0">
                <a:latin typeface="Consolas" panose="020B0609020204030204" pitchFamily="49" charset="0"/>
              </a:rPr>
              <a:t>}</a:t>
            </a:r>
          </a:p>
          <a:p>
            <a:endParaRPr lang="en-US" b="1" dirty="0">
              <a:latin typeface="Consolas" panose="020B0609020204030204" pitchFamily="49" charset="0"/>
            </a:endParaRPr>
          </a:p>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int a = 10;</a:t>
            </a:r>
          </a:p>
          <a:p>
            <a:r>
              <a:rPr lang="en-US" b="1" dirty="0">
                <a:latin typeface="Consolas" panose="020B0609020204030204" pitchFamily="49" charset="0"/>
              </a:rPr>
              <a:t>   int b = 20;</a:t>
            </a:r>
          </a:p>
          <a:p>
            <a:r>
              <a:rPr lang="en-US" b="1" dirty="0">
                <a:latin typeface="Consolas" panose="020B0609020204030204" pitchFamily="49" charset="0"/>
              </a:rPr>
              <a:t>   swap(</a:t>
            </a:r>
            <a:r>
              <a:rPr lang="en-US" b="1" dirty="0">
                <a:solidFill>
                  <a:srgbClr val="FF0000"/>
                </a:solidFill>
                <a:latin typeface="Consolas" panose="020B0609020204030204" pitchFamily="49" charset="0"/>
              </a:rPr>
              <a:t>&amp;</a:t>
            </a:r>
            <a:r>
              <a:rPr lang="en-US" b="1" dirty="0">
                <a:latin typeface="Consolas" panose="020B0609020204030204" pitchFamily="49" charset="0"/>
              </a:rPr>
              <a:t>a, </a:t>
            </a:r>
            <a:r>
              <a:rPr lang="en-US" b="1" dirty="0">
                <a:solidFill>
                  <a:srgbClr val="FF0000"/>
                </a:solidFill>
                <a:latin typeface="Consolas" panose="020B0609020204030204" pitchFamily="49" charset="0"/>
              </a:rPr>
              <a:t>&amp;</a:t>
            </a:r>
            <a:r>
              <a:rPr lang="en-US" b="1" dirty="0">
                <a:latin typeface="Consolas" panose="020B0609020204030204" pitchFamily="49" charset="0"/>
              </a:rPr>
              <a:t>b);</a:t>
            </a:r>
          </a:p>
          <a:p>
            <a:r>
              <a:rPr lang="en-US" b="1" dirty="0">
                <a:latin typeface="Consolas" panose="020B0609020204030204" pitchFamily="49" charset="0"/>
              </a:rPr>
              <a:t>   cout &lt;&lt; "a = " &lt;&lt; a &lt;&lt; endl;</a:t>
            </a:r>
          </a:p>
          <a:p>
            <a:r>
              <a:rPr lang="en-US" b="1" dirty="0">
                <a:latin typeface="Consolas" panose="020B0609020204030204" pitchFamily="49" charset="0"/>
              </a:rPr>
              <a:t>   cout &lt;&lt; "b = " &lt;&lt; b &lt;&lt; endl;</a:t>
            </a:r>
          </a:p>
          <a:p>
            <a:r>
              <a:rPr lang="en-US" b="1" dirty="0">
                <a:latin typeface="Consolas" panose="020B0609020204030204" pitchFamily="49" charset="0"/>
              </a:rPr>
              <a:t>   return 0;</a:t>
            </a:r>
          </a:p>
          <a:p>
            <a:r>
              <a:rPr lang="en-US" b="1" dirty="0">
                <a:latin typeface="Consolas" panose="020B0609020204030204" pitchFamily="49" charset="0"/>
              </a:rPr>
              <a:t>}</a:t>
            </a:r>
          </a:p>
        </p:txBody>
      </p:sp>
      <p:grpSp>
        <p:nvGrpSpPr>
          <p:cNvPr id="11" name="Group 10">
            <a:extLst>
              <a:ext uri="{FF2B5EF4-FFF2-40B4-BE49-F238E27FC236}">
                <a16:creationId xmlns:a16="http://schemas.microsoft.com/office/drawing/2014/main" id="{F10E285E-FD55-4B20-91DF-5A667BD68A3E}"/>
              </a:ext>
            </a:extLst>
          </p:cNvPr>
          <p:cNvGrpSpPr/>
          <p:nvPr/>
        </p:nvGrpSpPr>
        <p:grpSpPr>
          <a:xfrm>
            <a:off x="4507606" y="1765275"/>
            <a:ext cx="6013019" cy="4524315"/>
            <a:chOff x="4507606" y="1765275"/>
            <a:chExt cx="6013019" cy="4524315"/>
          </a:xfrm>
        </p:grpSpPr>
        <p:sp>
          <p:nvSpPr>
            <p:cNvPr id="9" name="TextBox 8">
              <a:extLst>
                <a:ext uri="{FF2B5EF4-FFF2-40B4-BE49-F238E27FC236}">
                  <a16:creationId xmlns:a16="http://schemas.microsoft.com/office/drawing/2014/main" id="{CCDB6D46-D1A7-485D-9E76-99E0B0F68F59}"/>
                </a:ext>
              </a:extLst>
            </p:cNvPr>
            <p:cNvSpPr txBox="1"/>
            <p:nvPr/>
          </p:nvSpPr>
          <p:spPr>
            <a:xfrm>
              <a:off x="5961841" y="1765275"/>
              <a:ext cx="4558784" cy="4524315"/>
            </a:xfrm>
            <a:prstGeom prst="rect">
              <a:avLst/>
            </a:prstGeom>
            <a:solidFill>
              <a:schemeClr val="bg1"/>
            </a:solidFill>
          </p:spPr>
          <p:txBody>
            <a:bodyPr wrap="square" rtlCol="0">
              <a:spAutoFit/>
            </a:bodyPr>
            <a:lstStyle/>
            <a:p>
              <a:r>
                <a:rPr lang="en-US" b="1" dirty="0">
                  <a:latin typeface="Consolas" panose="020B0609020204030204" pitchFamily="49" charset="0"/>
                </a:rPr>
                <a:t>void swap(int</a:t>
              </a:r>
              <a:r>
                <a:rPr lang="en-US" b="1" dirty="0">
                  <a:solidFill>
                    <a:srgbClr val="FF0000"/>
                  </a:solidFill>
                  <a:latin typeface="Consolas" panose="020B0609020204030204" pitchFamily="49" charset="0"/>
                </a:rPr>
                <a:t>&amp;</a:t>
              </a:r>
              <a:r>
                <a:rPr lang="en-US" b="1" dirty="0">
                  <a:latin typeface="Consolas" panose="020B0609020204030204" pitchFamily="49" charset="0"/>
                </a:rPr>
                <a:t> x, int</a:t>
              </a:r>
              <a:r>
                <a:rPr lang="en-US" b="1" dirty="0">
                  <a:solidFill>
                    <a:srgbClr val="FF0000"/>
                  </a:solidFill>
                  <a:latin typeface="Consolas" panose="020B0609020204030204" pitchFamily="49" charset="0"/>
                </a:rPr>
                <a:t>&amp;</a:t>
              </a:r>
              <a:r>
                <a:rPr lang="en-US" b="1" dirty="0">
                  <a:latin typeface="Consolas" panose="020B0609020204030204" pitchFamily="49" charset="0"/>
                </a:rPr>
                <a:t> y)</a:t>
              </a:r>
            </a:p>
            <a:p>
              <a:r>
                <a:rPr lang="en-US" b="1" dirty="0">
                  <a:latin typeface="Consolas" panose="020B0609020204030204" pitchFamily="49" charset="0"/>
                </a:rPr>
                <a:t>{</a:t>
              </a:r>
            </a:p>
            <a:p>
              <a:r>
                <a:rPr lang="en-US" b="1" dirty="0">
                  <a:latin typeface="Consolas" panose="020B0609020204030204" pitchFamily="49" charset="0"/>
                </a:rPr>
                <a:t>   int temp = x;</a:t>
              </a:r>
            </a:p>
            <a:p>
              <a:r>
                <a:rPr lang="en-US" b="1" dirty="0">
                  <a:latin typeface="Consolas" panose="020B0609020204030204" pitchFamily="49" charset="0"/>
                </a:rPr>
                <a:t>   x = y;</a:t>
              </a:r>
            </a:p>
            <a:p>
              <a:r>
                <a:rPr lang="en-US" b="1" dirty="0">
                  <a:latin typeface="Consolas" panose="020B0609020204030204" pitchFamily="49" charset="0"/>
                </a:rPr>
                <a:t>   y = temp;</a:t>
              </a:r>
            </a:p>
            <a:p>
              <a:r>
                <a:rPr lang="en-US" b="1" dirty="0">
                  <a:latin typeface="Consolas" panose="020B0609020204030204" pitchFamily="49" charset="0"/>
                </a:rPr>
                <a:t>}</a:t>
              </a:r>
            </a:p>
            <a:p>
              <a:endParaRPr lang="en-US" b="1" dirty="0">
                <a:latin typeface="Consolas" panose="020B0609020204030204" pitchFamily="49" charset="0"/>
              </a:endParaRPr>
            </a:p>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int a = 10;</a:t>
              </a:r>
            </a:p>
            <a:p>
              <a:r>
                <a:rPr lang="en-US" b="1" dirty="0">
                  <a:latin typeface="Consolas" panose="020B0609020204030204" pitchFamily="49" charset="0"/>
                </a:rPr>
                <a:t>   int b = 20;</a:t>
              </a:r>
            </a:p>
            <a:p>
              <a:r>
                <a:rPr lang="en-US" b="1" dirty="0">
                  <a:latin typeface="Consolas" panose="020B0609020204030204" pitchFamily="49" charset="0"/>
                </a:rPr>
                <a:t>   swap(a, b);</a:t>
              </a:r>
            </a:p>
            <a:p>
              <a:r>
                <a:rPr lang="en-US" b="1" dirty="0">
                  <a:latin typeface="Consolas" panose="020B0609020204030204" pitchFamily="49" charset="0"/>
                </a:rPr>
                <a:t>   cout &lt;&lt; "a = " &lt;&lt; a &lt;&lt; endl;</a:t>
              </a:r>
            </a:p>
            <a:p>
              <a:r>
                <a:rPr lang="en-US" b="1" dirty="0">
                  <a:latin typeface="Consolas" panose="020B0609020204030204" pitchFamily="49" charset="0"/>
                </a:rPr>
                <a:t>   cout &lt;&lt; "b = " &lt;&lt; b &lt;&lt; endl;</a:t>
              </a:r>
            </a:p>
            <a:p>
              <a:r>
                <a:rPr lang="en-US" b="1" dirty="0">
                  <a:latin typeface="Consolas" panose="020B0609020204030204" pitchFamily="49" charset="0"/>
                </a:rPr>
                <a:t>   return 0;</a:t>
              </a:r>
            </a:p>
            <a:p>
              <a:r>
                <a:rPr lang="en-US" b="1" dirty="0">
                  <a:latin typeface="Consolas" panose="020B0609020204030204" pitchFamily="49" charset="0"/>
                </a:rPr>
                <a:t>}</a:t>
              </a:r>
            </a:p>
          </p:txBody>
        </p:sp>
        <p:sp>
          <p:nvSpPr>
            <p:cNvPr id="10" name="Arrow: Right 9">
              <a:extLst>
                <a:ext uri="{FF2B5EF4-FFF2-40B4-BE49-F238E27FC236}">
                  <a16:creationId xmlns:a16="http://schemas.microsoft.com/office/drawing/2014/main" id="{4BF5C472-9986-47AF-A5B0-089FC60B6C5D}"/>
                </a:ext>
              </a:extLst>
            </p:cNvPr>
            <p:cNvSpPr/>
            <p:nvPr/>
          </p:nvSpPr>
          <p:spPr>
            <a:xfrm>
              <a:off x="4507606" y="3528811"/>
              <a:ext cx="978794" cy="5537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1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by Reference</a:t>
            </a:r>
          </a:p>
        </p:txBody>
      </p:sp>
      <p:sp>
        <p:nvSpPr>
          <p:cNvPr id="3" name="Footer Placeholder 2"/>
          <p:cNvSpPr>
            <a:spLocks noGrp="1"/>
          </p:cNvSpPr>
          <p:nvPr>
            <p:ph type="ftr" sz="quarter" idx="11"/>
          </p:nvPr>
        </p:nvSpPr>
        <p:spPr/>
        <p:txBody>
          <a:bodyPr/>
          <a:lstStyle/>
          <a:p>
            <a:pPr>
              <a:defRPr/>
            </a:pPr>
            <a:r>
              <a:rPr lang="en-US"/>
              <a:t>C++ Primer (04)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33</a:t>
            </a:fld>
            <a:endParaRPr lang="en-US" dirty="0"/>
          </a:p>
        </p:txBody>
      </p:sp>
      <p:sp>
        <p:nvSpPr>
          <p:cNvPr id="5" name="TextBox 4"/>
          <p:cNvSpPr txBox="1"/>
          <p:nvPr/>
        </p:nvSpPr>
        <p:spPr>
          <a:xfrm>
            <a:off x="658368" y="1340273"/>
            <a:ext cx="5285232" cy="5355312"/>
          </a:xfrm>
          <a:prstGeom prst="rect">
            <a:avLst/>
          </a:prstGeom>
          <a:noFill/>
        </p:spPr>
        <p:txBody>
          <a:bodyPr wrap="square" rtlCol="0">
            <a:spAutoFit/>
          </a:bodyPr>
          <a:lstStyle/>
          <a:p>
            <a:r>
              <a:rPr lang="en-US" b="1" dirty="0">
                <a:latin typeface="Consolas" panose="020B0609020204030204" pitchFamily="49" charset="0"/>
              </a:rPr>
              <a:t>#include &lt;iostream&gt;</a:t>
            </a:r>
          </a:p>
          <a:p>
            <a:r>
              <a:rPr lang="en-US" b="1" dirty="0">
                <a:latin typeface="Consolas" panose="020B0609020204030204" pitchFamily="49" charset="0"/>
              </a:rPr>
              <a:t>using std::cout;</a:t>
            </a:r>
          </a:p>
          <a:p>
            <a:endParaRPr lang="en-US" b="1" dirty="0">
              <a:latin typeface="Consolas" panose="020B0609020204030204" pitchFamily="49" charset="0"/>
            </a:endParaRPr>
          </a:p>
          <a:p>
            <a:r>
              <a:rPr lang="en-US" b="1" dirty="0">
                <a:latin typeface="Consolas" panose="020B0609020204030204" pitchFamily="49" charset="0"/>
              </a:rPr>
              <a:t>void swap(int</a:t>
            </a:r>
            <a:r>
              <a:rPr lang="en-US" b="1" dirty="0">
                <a:solidFill>
                  <a:srgbClr val="FF0000"/>
                </a:solidFill>
                <a:latin typeface="Consolas" panose="020B0609020204030204" pitchFamily="49" charset="0"/>
              </a:rPr>
              <a:t>&amp;</a:t>
            </a:r>
            <a:r>
              <a:rPr lang="en-US" b="1" dirty="0">
                <a:latin typeface="Consolas" panose="020B0609020204030204" pitchFamily="49" charset="0"/>
              </a:rPr>
              <a:t> x, int</a:t>
            </a:r>
            <a:r>
              <a:rPr lang="en-US" b="1" dirty="0">
                <a:solidFill>
                  <a:srgbClr val="FF0000"/>
                </a:solidFill>
                <a:latin typeface="Consolas" panose="020B0609020204030204" pitchFamily="49" charset="0"/>
              </a:rPr>
              <a:t>&amp;</a:t>
            </a:r>
            <a:r>
              <a:rPr lang="en-US" b="1" dirty="0">
                <a:latin typeface="Consolas" panose="020B0609020204030204" pitchFamily="49" charset="0"/>
              </a:rPr>
              <a:t> y)</a:t>
            </a:r>
          </a:p>
          <a:p>
            <a:r>
              <a:rPr lang="en-US" b="1" dirty="0">
                <a:latin typeface="Consolas" panose="020B0609020204030204" pitchFamily="49" charset="0"/>
              </a:rPr>
              <a:t>{</a:t>
            </a:r>
          </a:p>
          <a:p>
            <a:r>
              <a:rPr lang="en-US" b="1" dirty="0">
                <a:latin typeface="Consolas" panose="020B0609020204030204" pitchFamily="49" charset="0"/>
              </a:rPr>
              <a:t>   int temp = x;</a:t>
            </a:r>
          </a:p>
          <a:p>
            <a:r>
              <a:rPr lang="en-US" b="1" dirty="0">
                <a:latin typeface="Consolas" panose="020B0609020204030204" pitchFamily="49" charset="0"/>
              </a:rPr>
              <a:t>   x = y;</a:t>
            </a:r>
          </a:p>
          <a:p>
            <a:r>
              <a:rPr lang="en-US" b="1" dirty="0">
                <a:latin typeface="Consolas" panose="020B0609020204030204" pitchFamily="49" charset="0"/>
              </a:rPr>
              <a:t>   y = temp;</a:t>
            </a:r>
          </a:p>
          <a:p>
            <a:r>
              <a:rPr lang="en-US" b="1" dirty="0">
                <a:latin typeface="Consolas" panose="020B0609020204030204" pitchFamily="49" charset="0"/>
              </a:rPr>
              <a:t>}</a:t>
            </a:r>
          </a:p>
          <a:p>
            <a:endParaRPr lang="en-US" b="1" dirty="0">
              <a:latin typeface="Consolas" panose="020B0609020204030204" pitchFamily="49" charset="0"/>
            </a:endParaRPr>
          </a:p>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int a = 10;</a:t>
            </a:r>
          </a:p>
          <a:p>
            <a:r>
              <a:rPr lang="en-US" b="1" dirty="0">
                <a:latin typeface="Consolas" panose="020B0609020204030204" pitchFamily="49" charset="0"/>
              </a:rPr>
              <a:t>   int b = 20;</a:t>
            </a:r>
          </a:p>
          <a:p>
            <a:r>
              <a:rPr lang="en-US" b="1" dirty="0">
                <a:latin typeface="Consolas" panose="020B0609020204030204" pitchFamily="49" charset="0"/>
              </a:rPr>
              <a:t>   swap(a, b);</a:t>
            </a:r>
          </a:p>
          <a:p>
            <a:r>
              <a:rPr lang="en-US" b="1" dirty="0">
                <a:latin typeface="Consolas" panose="020B0609020204030204" pitchFamily="49" charset="0"/>
              </a:rPr>
              <a:t>   cout &lt;&lt; "a = " &lt;&lt; a &lt;&lt; endl;</a:t>
            </a:r>
          </a:p>
          <a:p>
            <a:r>
              <a:rPr lang="en-US" b="1" dirty="0">
                <a:latin typeface="Consolas" panose="020B0609020204030204" pitchFamily="49" charset="0"/>
              </a:rPr>
              <a:t>   cout &lt;&lt; "b = " &lt;&lt; b &lt;&lt; endl;</a:t>
            </a:r>
          </a:p>
          <a:p>
            <a:r>
              <a:rPr lang="en-US" b="1" dirty="0">
                <a:latin typeface="Consolas" panose="020B0609020204030204" pitchFamily="49" charset="0"/>
              </a:rPr>
              <a:t>   return 0;</a:t>
            </a:r>
          </a:p>
          <a:p>
            <a:r>
              <a:rPr lang="en-US" b="1" dirty="0">
                <a:latin typeface="Consolas" panose="020B0609020204030204" pitchFamily="49" charset="0"/>
              </a:rPr>
              <a:t>}</a:t>
            </a:r>
          </a:p>
        </p:txBody>
      </p:sp>
      <p:graphicFrame>
        <p:nvGraphicFramePr>
          <p:cNvPr id="6" name="Table 5"/>
          <p:cNvGraphicFramePr>
            <a:graphicFrameLocks noGrp="1"/>
          </p:cNvGraphicFramePr>
          <p:nvPr/>
        </p:nvGraphicFramePr>
        <p:xfrm>
          <a:off x="7658100" y="1600200"/>
          <a:ext cx="1295400" cy="29667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tblGrid>
              <a:tr h="370840">
                <a:tc>
                  <a:txBody>
                    <a:bodyPr/>
                    <a:lstStyle/>
                    <a:p>
                      <a:pPr algn="ctr"/>
                      <a:r>
                        <a:rPr lang="en-US" b="1" u="sng" dirty="0">
                          <a:solidFill>
                            <a:schemeClr val="tx1"/>
                          </a:solidFill>
                        </a:rPr>
                        <a:t>Stack</a:t>
                      </a:r>
                    </a:p>
                  </a:txBody>
                  <a:tcPr anchor="b">
                    <a:solidFill>
                      <a:schemeClr val="bg1"/>
                    </a:solidFill>
                  </a:tcPr>
                </a:tc>
                <a:extLst>
                  <a:ext uri="{0D108BD9-81ED-4DB2-BD59-A6C34878D82A}">
                    <a16:rowId xmlns:a16="http://schemas.microsoft.com/office/drawing/2014/main" val="10000"/>
                  </a:ext>
                </a:extLst>
              </a:tr>
              <a:tr h="370840">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extLst>
                  <a:ext uri="{0D108BD9-81ED-4DB2-BD59-A6C34878D82A}">
                    <a16:rowId xmlns:a16="http://schemas.microsoft.com/office/drawing/2014/main" val="10006"/>
                  </a:ext>
                </a:extLst>
              </a:tr>
              <a:tr h="370840">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7" name="Down Arrow 6"/>
          <p:cNvSpPr/>
          <p:nvPr/>
        </p:nvSpPr>
        <p:spPr>
          <a:xfrm>
            <a:off x="9334500" y="2057400"/>
            <a:ext cx="381000" cy="2209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244556" y="1948060"/>
            <a:ext cx="1735772" cy="1154272"/>
            <a:chOff x="6139656" y="1948060"/>
            <a:chExt cx="1735772" cy="1154272"/>
          </a:xfrm>
        </p:grpSpPr>
        <p:sp>
          <p:nvSpPr>
            <p:cNvPr id="8" name="TextBox 7"/>
            <p:cNvSpPr txBox="1"/>
            <p:nvPr/>
          </p:nvSpPr>
          <p:spPr>
            <a:xfrm>
              <a:off x="6139656" y="2325141"/>
              <a:ext cx="1348740" cy="400110"/>
            </a:xfrm>
            <a:prstGeom prst="rect">
              <a:avLst/>
            </a:prstGeom>
            <a:noFill/>
          </p:spPr>
          <p:txBody>
            <a:bodyPr wrap="square" rtlCol="0">
              <a:spAutoFit/>
            </a:bodyPr>
            <a:lstStyle/>
            <a:p>
              <a:r>
                <a:rPr lang="en-US" sz="2000" b="1" dirty="0">
                  <a:latin typeface="Consolas" panose="020B0609020204030204" pitchFamily="49" charset="0"/>
                </a:rPr>
                <a:t>a     10</a:t>
              </a:r>
            </a:p>
          </p:txBody>
        </p:sp>
        <p:sp>
          <p:nvSpPr>
            <p:cNvPr id="9" name="TextBox 8"/>
            <p:cNvSpPr txBox="1"/>
            <p:nvPr/>
          </p:nvSpPr>
          <p:spPr>
            <a:xfrm>
              <a:off x="6147752" y="2702222"/>
              <a:ext cx="1348740" cy="400110"/>
            </a:xfrm>
            <a:prstGeom prst="rect">
              <a:avLst/>
            </a:prstGeom>
            <a:noFill/>
          </p:spPr>
          <p:txBody>
            <a:bodyPr wrap="square" rtlCol="0">
              <a:spAutoFit/>
            </a:bodyPr>
            <a:lstStyle/>
            <a:p>
              <a:r>
                <a:rPr lang="en-US" sz="2000" b="1" dirty="0">
                  <a:latin typeface="Consolas" panose="020B0609020204030204" pitchFamily="49" charset="0"/>
                </a:rPr>
                <a:t>b     20</a:t>
              </a:r>
            </a:p>
          </p:txBody>
        </p:sp>
        <p:sp>
          <p:nvSpPr>
            <p:cNvPr id="10" name="TextBox 9"/>
            <p:cNvSpPr txBox="1"/>
            <p:nvPr/>
          </p:nvSpPr>
          <p:spPr>
            <a:xfrm>
              <a:off x="6526688" y="1948060"/>
              <a:ext cx="1348740" cy="400110"/>
            </a:xfrm>
            <a:prstGeom prst="rect">
              <a:avLst/>
            </a:prstGeom>
            <a:noFill/>
          </p:spPr>
          <p:txBody>
            <a:bodyPr wrap="square" rtlCol="0">
              <a:spAutoFit/>
            </a:bodyPr>
            <a:lstStyle/>
            <a:p>
              <a:pPr algn="ctr"/>
              <a:r>
                <a:rPr lang="en-US" sz="2000" b="1" dirty="0">
                  <a:latin typeface="Consolas" panose="020B0609020204030204" pitchFamily="49" charset="0"/>
                </a:rPr>
                <a:t>return</a:t>
              </a:r>
            </a:p>
          </p:txBody>
        </p:sp>
      </p:grpSp>
      <p:grpSp>
        <p:nvGrpSpPr>
          <p:cNvPr id="20" name="Group 19"/>
          <p:cNvGrpSpPr/>
          <p:nvPr/>
        </p:nvGrpSpPr>
        <p:grpSpPr>
          <a:xfrm>
            <a:off x="8101060" y="2339552"/>
            <a:ext cx="1157240" cy="774797"/>
            <a:chOff x="6957798" y="3462020"/>
            <a:chExt cx="1157240" cy="774797"/>
          </a:xfrm>
        </p:grpSpPr>
        <p:sp>
          <p:nvSpPr>
            <p:cNvPr id="17" name="TextBox 16"/>
            <p:cNvSpPr txBox="1"/>
            <p:nvPr/>
          </p:nvSpPr>
          <p:spPr>
            <a:xfrm>
              <a:off x="6957798" y="3462020"/>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-- 20</a:t>
              </a:r>
            </a:p>
          </p:txBody>
        </p:sp>
        <p:sp>
          <p:nvSpPr>
            <p:cNvPr id="18" name="TextBox 17"/>
            <p:cNvSpPr txBox="1"/>
            <p:nvPr/>
          </p:nvSpPr>
          <p:spPr>
            <a:xfrm>
              <a:off x="6957798" y="3836707"/>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-- 10</a:t>
              </a:r>
            </a:p>
          </p:txBody>
        </p:sp>
      </p:grpSp>
      <p:graphicFrame>
        <p:nvGraphicFramePr>
          <p:cNvPr id="23" name="Table 22"/>
          <p:cNvGraphicFramePr>
            <a:graphicFrameLocks noGrp="1"/>
          </p:cNvGraphicFramePr>
          <p:nvPr/>
        </p:nvGraphicFramePr>
        <p:xfrm>
          <a:off x="7658100" y="3060700"/>
          <a:ext cx="1298448" cy="1483360"/>
        </p:xfrm>
        <a:graphic>
          <a:graphicData uri="http://schemas.openxmlformats.org/drawingml/2006/table">
            <a:tbl>
              <a:tblPr firstRow="1" bandRow="1">
                <a:tableStyleId>{5C22544A-7EE6-4342-B048-85BDC9FD1C3A}</a:tableStyleId>
              </a:tblPr>
              <a:tblGrid>
                <a:gridCol w="1298448">
                  <a:extLst>
                    <a:ext uri="{9D8B030D-6E8A-4147-A177-3AD203B41FA5}">
                      <a16:colId xmlns:a16="http://schemas.microsoft.com/office/drawing/2014/main" val="20000"/>
                    </a:ext>
                  </a:extLst>
                </a:gridCol>
              </a:tblGrid>
              <a:tr h="370840">
                <a:tc>
                  <a:txBody>
                    <a:bodyPr/>
                    <a:lstStyle/>
                    <a:p>
                      <a:endParaRPr lang="en-US" dirty="0"/>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24" name="Rectangle 23"/>
          <p:cNvSpPr/>
          <p:nvPr/>
        </p:nvSpPr>
        <p:spPr>
          <a:xfrm>
            <a:off x="6582172" y="3048001"/>
            <a:ext cx="1023858" cy="155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p:nvSpPr>
        <p:spPr>
          <a:xfrm>
            <a:off x="6279391" y="4986554"/>
            <a:ext cx="4112384" cy="1445563"/>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Call by reference means a reference (implied pointer) to the argument object is passed to the function.</a:t>
            </a:r>
          </a:p>
        </p:txBody>
      </p:sp>
      <p:grpSp>
        <p:nvGrpSpPr>
          <p:cNvPr id="22" name="Group 21">
            <a:extLst>
              <a:ext uri="{FF2B5EF4-FFF2-40B4-BE49-F238E27FC236}">
                <a16:creationId xmlns:a16="http://schemas.microsoft.com/office/drawing/2014/main" id="{DC3FAB6E-88C8-489D-A322-6DA53385F545}"/>
              </a:ext>
            </a:extLst>
          </p:cNvPr>
          <p:cNvGrpSpPr/>
          <p:nvPr/>
        </p:nvGrpSpPr>
        <p:grpSpPr>
          <a:xfrm>
            <a:off x="6819900" y="3048000"/>
            <a:ext cx="2143998" cy="1537354"/>
            <a:chOff x="5715000" y="3048000"/>
            <a:chExt cx="2143998" cy="1537354"/>
          </a:xfrm>
        </p:grpSpPr>
        <p:sp>
          <p:nvSpPr>
            <p:cNvPr id="26" name="TextBox 25">
              <a:extLst>
                <a:ext uri="{FF2B5EF4-FFF2-40B4-BE49-F238E27FC236}">
                  <a16:creationId xmlns:a16="http://schemas.microsoft.com/office/drawing/2014/main" id="{F893674F-9B20-4CDC-A312-EE49D63987C5}"/>
                </a:ext>
              </a:extLst>
            </p:cNvPr>
            <p:cNvSpPr txBox="1"/>
            <p:nvPr/>
          </p:nvSpPr>
          <p:spPr>
            <a:xfrm>
              <a:off x="6016760" y="3456384"/>
              <a:ext cx="536440" cy="400110"/>
            </a:xfrm>
            <a:prstGeom prst="rect">
              <a:avLst/>
            </a:prstGeom>
            <a:noFill/>
          </p:spPr>
          <p:txBody>
            <a:bodyPr wrap="square" rtlCol="0">
              <a:spAutoFit/>
            </a:bodyPr>
            <a:lstStyle/>
            <a:p>
              <a:r>
                <a:rPr lang="en-US" sz="2000" b="1" dirty="0">
                  <a:latin typeface="Consolas" panose="020B0609020204030204" pitchFamily="49" charset="0"/>
                </a:rPr>
                <a:t>&amp;x</a:t>
              </a:r>
            </a:p>
          </p:txBody>
        </p:sp>
        <p:sp>
          <p:nvSpPr>
            <p:cNvPr id="29" name="TextBox 28">
              <a:extLst>
                <a:ext uri="{FF2B5EF4-FFF2-40B4-BE49-F238E27FC236}">
                  <a16:creationId xmlns:a16="http://schemas.microsoft.com/office/drawing/2014/main" id="{FD43B96B-E7D3-4E2F-BD69-85B324933064}"/>
                </a:ext>
              </a:extLst>
            </p:cNvPr>
            <p:cNvSpPr txBox="1"/>
            <p:nvPr/>
          </p:nvSpPr>
          <p:spPr>
            <a:xfrm>
              <a:off x="6024856" y="3833465"/>
              <a:ext cx="528344" cy="400110"/>
            </a:xfrm>
            <a:prstGeom prst="rect">
              <a:avLst/>
            </a:prstGeom>
            <a:noFill/>
          </p:spPr>
          <p:txBody>
            <a:bodyPr wrap="square" rtlCol="0">
              <a:spAutoFit/>
            </a:bodyPr>
            <a:lstStyle/>
            <a:p>
              <a:r>
                <a:rPr lang="en-US" sz="2000" b="1" dirty="0">
                  <a:latin typeface="Consolas" panose="020B0609020204030204" pitchFamily="49" charset="0"/>
                </a:rPr>
                <a:t>&amp;y</a:t>
              </a:r>
            </a:p>
          </p:txBody>
        </p:sp>
        <p:sp>
          <p:nvSpPr>
            <p:cNvPr id="30" name="TextBox 29">
              <a:extLst>
                <a:ext uri="{FF2B5EF4-FFF2-40B4-BE49-F238E27FC236}">
                  <a16:creationId xmlns:a16="http://schemas.microsoft.com/office/drawing/2014/main" id="{98A09FF9-00E8-40BC-9090-122ACC9B5151}"/>
                </a:ext>
              </a:extLst>
            </p:cNvPr>
            <p:cNvSpPr txBox="1"/>
            <p:nvPr/>
          </p:nvSpPr>
          <p:spPr>
            <a:xfrm>
              <a:off x="6510258" y="3048000"/>
              <a:ext cx="1348740" cy="400110"/>
            </a:xfrm>
            <a:prstGeom prst="rect">
              <a:avLst/>
            </a:prstGeom>
            <a:noFill/>
          </p:spPr>
          <p:txBody>
            <a:bodyPr wrap="square" rtlCol="0">
              <a:spAutoFit/>
            </a:bodyPr>
            <a:lstStyle/>
            <a:p>
              <a:pPr algn="ctr"/>
              <a:r>
                <a:rPr lang="en-US" sz="2000" b="1" dirty="0">
                  <a:latin typeface="Consolas" panose="020B0609020204030204" pitchFamily="49" charset="0"/>
                </a:rPr>
                <a:t>return</a:t>
              </a:r>
            </a:p>
          </p:txBody>
        </p:sp>
        <p:sp>
          <p:nvSpPr>
            <p:cNvPr id="31" name="TextBox 30">
              <a:extLst>
                <a:ext uri="{FF2B5EF4-FFF2-40B4-BE49-F238E27FC236}">
                  <a16:creationId xmlns:a16="http://schemas.microsoft.com/office/drawing/2014/main" id="{DC24BFE0-7CE8-4FD4-8842-2874F1AFA911}"/>
                </a:ext>
              </a:extLst>
            </p:cNvPr>
            <p:cNvSpPr txBox="1"/>
            <p:nvPr/>
          </p:nvSpPr>
          <p:spPr>
            <a:xfrm>
              <a:off x="5715000" y="4185244"/>
              <a:ext cx="1765062" cy="400110"/>
            </a:xfrm>
            <a:prstGeom prst="rect">
              <a:avLst/>
            </a:prstGeom>
            <a:noFill/>
          </p:spPr>
          <p:txBody>
            <a:bodyPr wrap="square" rtlCol="0">
              <a:spAutoFit/>
            </a:bodyPr>
            <a:lstStyle/>
            <a:p>
              <a:r>
                <a:rPr lang="en-US" sz="2000" b="1" dirty="0">
                  <a:latin typeface="Consolas" panose="020B0609020204030204" pitchFamily="49" charset="0"/>
                </a:rPr>
                <a:t>temp     --</a:t>
              </a:r>
            </a:p>
          </p:txBody>
        </p:sp>
      </p:grpSp>
      <p:sp>
        <p:nvSpPr>
          <p:cNvPr id="35" name="TextBox 34">
            <a:extLst>
              <a:ext uri="{FF2B5EF4-FFF2-40B4-BE49-F238E27FC236}">
                <a16:creationId xmlns:a16="http://schemas.microsoft.com/office/drawing/2014/main" id="{126FB4DF-20A6-4D1F-B032-0FA55B6BC6BC}"/>
              </a:ext>
            </a:extLst>
          </p:cNvPr>
          <p:cNvSpPr txBox="1"/>
          <p:nvPr/>
        </p:nvSpPr>
        <p:spPr>
          <a:xfrm>
            <a:off x="8070294" y="4185994"/>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-- 10</a:t>
            </a:r>
          </a:p>
        </p:txBody>
      </p:sp>
      <p:sp>
        <p:nvSpPr>
          <p:cNvPr id="11" name="Freeform: Shape 10">
            <a:extLst>
              <a:ext uri="{FF2B5EF4-FFF2-40B4-BE49-F238E27FC236}">
                <a16:creationId xmlns:a16="http://schemas.microsoft.com/office/drawing/2014/main" id="{4BCE3A35-94F3-4B5C-86B6-32350FA737DF}"/>
              </a:ext>
            </a:extLst>
          </p:cNvPr>
          <p:cNvSpPr/>
          <p:nvPr/>
        </p:nvSpPr>
        <p:spPr>
          <a:xfrm>
            <a:off x="8318500" y="2576946"/>
            <a:ext cx="863600" cy="1045029"/>
          </a:xfrm>
          <a:custGeom>
            <a:avLst/>
            <a:gdLst>
              <a:gd name="connsiteX0" fmla="*/ 0 w 838486"/>
              <a:gd name="connsiteY0" fmla="*/ 1045029 h 1045029"/>
              <a:gd name="connsiteX1" fmla="*/ 807522 w 838486"/>
              <a:gd name="connsiteY1" fmla="*/ 581891 h 1045029"/>
              <a:gd name="connsiteX2" fmla="*/ 593766 w 838486"/>
              <a:gd name="connsiteY2" fmla="*/ 0 h 1045029"/>
            </a:gdLst>
            <a:ahLst/>
            <a:cxnLst>
              <a:cxn ang="0">
                <a:pos x="connsiteX0" y="connsiteY0"/>
              </a:cxn>
              <a:cxn ang="0">
                <a:pos x="connsiteX1" y="connsiteY1"/>
              </a:cxn>
              <a:cxn ang="0">
                <a:pos x="connsiteX2" y="connsiteY2"/>
              </a:cxn>
            </a:cxnLst>
            <a:rect l="l" t="t" r="r" b="b"/>
            <a:pathLst>
              <a:path w="838486" h="1045029">
                <a:moveTo>
                  <a:pt x="0" y="1045029"/>
                </a:moveTo>
                <a:cubicBezTo>
                  <a:pt x="354280" y="900545"/>
                  <a:pt x="708561" y="756062"/>
                  <a:pt x="807522" y="581891"/>
                </a:cubicBezTo>
                <a:cubicBezTo>
                  <a:pt x="906483" y="407720"/>
                  <a:pt x="750124" y="203860"/>
                  <a:pt x="593766" y="0"/>
                </a:cubicBezTo>
              </a:path>
            </a:pathLst>
          </a:custGeom>
          <a:noFill/>
          <a:ln w="38100">
            <a:solidFill>
              <a:srgbClr val="FF0000"/>
            </a:solidFill>
            <a:headEnd type="oval"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3479913-FB53-4171-B75F-3A2AFFFA05F1}"/>
              </a:ext>
            </a:extLst>
          </p:cNvPr>
          <p:cNvSpPr/>
          <p:nvPr/>
        </p:nvSpPr>
        <p:spPr>
          <a:xfrm>
            <a:off x="8343614" y="2941122"/>
            <a:ext cx="838486" cy="1045029"/>
          </a:xfrm>
          <a:custGeom>
            <a:avLst/>
            <a:gdLst>
              <a:gd name="connsiteX0" fmla="*/ 0 w 838486"/>
              <a:gd name="connsiteY0" fmla="*/ 1045029 h 1045029"/>
              <a:gd name="connsiteX1" fmla="*/ 807522 w 838486"/>
              <a:gd name="connsiteY1" fmla="*/ 581891 h 1045029"/>
              <a:gd name="connsiteX2" fmla="*/ 593766 w 838486"/>
              <a:gd name="connsiteY2" fmla="*/ 0 h 1045029"/>
            </a:gdLst>
            <a:ahLst/>
            <a:cxnLst>
              <a:cxn ang="0">
                <a:pos x="connsiteX0" y="connsiteY0"/>
              </a:cxn>
              <a:cxn ang="0">
                <a:pos x="connsiteX1" y="connsiteY1"/>
              </a:cxn>
              <a:cxn ang="0">
                <a:pos x="connsiteX2" y="connsiteY2"/>
              </a:cxn>
            </a:cxnLst>
            <a:rect l="l" t="t" r="r" b="b"/>
            <a:pathLst>
              <a:path w="838486" h="1045029">
                <a:moveTo>
                  <a:pt x="0" y="1045029"/>
                </a:moveTo>
                <a:cubicBezTo>
                  <a:pt x="354280" y="900545"/>
                  <a:pt x="708561" y="756062"/>
                  <a:pt x="807522" y="581891"/>
                </a:cubicBezTo>
                <a:cubicBezTo>
                  <a:pt x="906483" y="407720"/>
                  <a:pt x="750124" y="203860"/>
                  <a:pt x="593766" y="0"/>
                </a:cubicBezTo>
              </a:path>
            </a:pathLst>
          </a:custGeom>
          <a:noFill/>
          <a:ln w="38100">
            <a:solidFill>
              <a:srgbClr val="FF0000"/>
            </a:solidFill>
            <a:headEnd type="oval"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a:extLst>
              <a:ext uri="{FF2B5EF4-FFF2-40B4-BE49-F238E27FC236}">
                <a16:creationId xmlns:a16="http://schemas.microsoft.com/office/drawing/2014/main" id="{CFEDCA86-E356-4963-9E4E-1632E9001998}"/>
              </a:ext>
            </a:extLst>
          </p:cNvPr>
          <p:cNvGraphicFramePr>
            <a:graphicFrameLocks noGrp="1"/>
          </p:cNvGraphicFramePr>
          <p:nvPr/>
        </p:nvGraphicFramePr>
        <p:xfrm>
          <a:off x="7650846" y="3062514"/>
          <a:ext cx="1298448" cy="1483360"/>
        </p:xfrm>
        <a:graphic>
          <a:graphicData uri="http://schemas.openxmlformats.org/drawingml/2006/table">
            <a:tbl>
              <a:tblPr firstRow="1" bandRow="1">
                <a:tableStyleId>{5C22544A-7EE6-4342-B048-85BDC9FD1C3A}</a:tableStyleId>
              </a:tblPr>
              <a:tblGrid>
                <a:gridCol w="1298448">
                  <a:extLst>
                    <a:ext uri="{9D8B030D-6E8A-4147-A177-3AD203B41FA5}">
                      <a16:colId xmlns:a16="http://schemas.microsoft.com/office/drawing/2014/main" val="20000"/>
                    </a:ext>
                  </a:extLst>
                </a:gridCol>
              </a:tblGrid>
              <a:tr h="370840">
                <a:tc>
                  <a:txBody>
                    <a:bodyPr/>
                    <a:lstStyle/>
                    <a:p>
                      <a:endParaRPr lang="en-US" dirty="0"/>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9" name="Rectangle 38">
            <a:extLst>
              <a:ext uri="{FF2B5EF4-FFF2-40B4-BE49-F238E27FC236}">
                <a16:creationId xmlns:a16="http://schemas.microsoft.com/office/drawing/2014/main" id="{C75ABF1B-2E01-4096-9B87-C4CDD75CEC3A}"/>
              </a:ext>
            </a:extLst>
          </p:cNvPr>
          <p:cNvSpPr/>
          <p:nvPr/>
        </p:nvSpPr>
        <p:spPr>
          <a:xfrm>
            <a:off x="6634242" y="3040747"/>
            <a:ext cx="1023858" cy="155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F3755A4-4C4C-48E8-B5F1-E2236B67B9FD}"/>
              </a:ext>
            </a:extLst>
          </p:cNvPr>
          <p:cNvSpPr/>
          <p:nvPr/>
        </p:nvSpPr>
        <p:spPr>
          <a:xfrm>
            <a:off x="8920242" y="2390412"/>
            <a:ext cx="414258" cy="141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8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p:bldP spid="11" grpId="0" animBg="1"/>
      <p:bldP spid="37" grpId="0" animBg="1"/>
      <p:bldP spid="39"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6DA0-A9A6-4B1F-9482-681C976B5681}"/>
              </a:ext>
            </a:extLst>
          </p:cNvPr>
          <p:cNvSpPr>
            <a:spLocks noGrp="1"/>
          </p:cNvSpPr>
          <p:nvPr>
            <p:ph type="title"/>
          </p:nvPr>
        </p:nvSpPr>
        <p:spPr/>
        <p:txBody>
          <a:bodyPr/>
          <a:lstStyle/>
          <a:p>
            <a:r>
              <a:rPr lang="en-US" dirty="0"/>
              <a:t>References vs Pointers</a:t>
            </a:r>
          </a:p>
        </p:txBody>
      </p:sp>
      <p:sp>
        <p:nvSpPr>
          <p:cNvPr id="3" name="Footer Placeholder 2">
            <a:extLst>
              <a:ext uri="{FF2B5EF4-FFF2-40B4-BE49-F238E27FC236}">
                <a16:creationId xmlns:a16="http://schemas.microsoft.com/office/drawing/2014/main" id="{698DE489-7DDD-4F1A-B97B-5D12E6379542}"/>
              </a:ext>
            </a:extLst>
          </p:cNvPr>
          <p:cNvSpPr>
            <a:spLocks noGrp="1"/>
          </p:cNvSpPr>
          <p:nvPr>
            <p:ph type="ftr" sz="quarter" idx="11"/>
          </p:nvPr>
        </p:nvSpPr>
        <p:spPr/>
        <p:txBody>
          <a:bodyPr/>
          <a:lstStyle/>
          <a:p>
            <a:pPr>
              <a:defRPr/>
            </a:pPr>
            <a:r>
              <a:rPr lang="en-US"/>
              <a:t>C++ Primer (04)</a:t>
            </a:r>
            <a:endParaRPr lang="en-US" dirty="0"/>
          </a:p>
        </p:txBody>
      </p:sp>
      <p:sp>
        <p:nvSpPr>
          <p:cNvPr id="4" name="Slide Number Placeholder 3">
            <a:extLst>
              <a:ext uri="{FF2B5EF4-FFF2-40B4-BE49-F238E27FC236}">
                <a16:creationId xmlns:a16="http://schemas.microsoft.com/office/drawing/2014/main" id="{B20B9135-D6B8-49E4-AAD0-FFAFEB084232}"/>
              </a:ext>
            </a:extLst>
          </p:cNvPr>
          <p:cNvSpPr>
            <a:spLocks noGrp="1"/>
          </p:cNvSpPr>
          <p:nvPr>
            <p:ph type="sldNum" sz="quarter" idx="12"/>
          </p:nvPr>
        </p:nvSpPr>
        <p:spPr/>
        <p:txBody>
          <a:bodyPr/>
          <a:lstStyle/>
          <a:p>
            <a:pPr>
              <a:defRPr/>
            </a:pPr>
            <a:fld id="{F59D9B86-AB8B-404F-8D86-C97B35C4C67E}" type="slidenum">
              <a:rPr lang="en-US" smtClean="0"/>
              <a:pPr>
                <a:defRPr/>
              </a:pPr>
              <a:t>34</a:t>
            </a:fld>
            <a:endParaRPr lang="en-US" dirty="0"/>
          </a:p>
        </p:txBody>
      </p:sp>
      <p:sp>
        <p:nvSpPr>
          <p:cNvPr id="5" name="Content Placeholder 2">
            <a:extLst>
              <a:ext uri="{FF2B5EF4-FFF2-40B4-BE49-F238E27FC236}">
                <a16:creationId xmlns:a16="http://schemas.microsoft.com/office/drawing/2014/main" id="{163EF477-5B0E-48C9-A9E5-970DB4098CBE}"/>
              </a:ext>
            </a:extLst>
          </p:cNvPr>
          <p:cNvSpPr txBox="1">
            <a:spLocks/>
          </p:cNvSpPr>
          <p:nvPr/>
        </p:nvSpPr>
        <p:spPr>
          <a:xfrm>
            <a:off x="540913" y="1277644"/>
            <a:ext cx="9980296" cy="5410200"/>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a:t>Similarities</a:t>
            </a:r>
          </a:p>
          <a:p>
            <a:pPr lvl="1"/>
            <a:r>
              <a:rPr lang="en-US" sz="1800" dirty="0"/>
              <a:t>Both references and pointers can be used to change the values of function parameters.</a:t>
            </a:r>
          </a:p>
          <a:p>
            <a:pPr lvl="1"/>
            <a:r>
              <a:rPr lang="en-US" sz="1800" dirty="0"/>
              <a:t>Both can save your program from making a copy of a big object that is passed as an argument to a function or returned from a function.</a:t>
            </a:r>
          </a:p>
          <a:p>
            <a:r>
              <a:rPr lang="en-US" sz="2200" dirty="0"/>
              <a:t>Differences</a:t>
            </a:r>
          </a:p>
          <a:p>
            <a:pPr lvl="1"/>
            <a:r>
              <a:rPr lang="en-US" sz="1800" dirty="0"/>
              <a:t>A reference variable must be initialized when declared and cannot be changed to a reference another object (cannot be reseated) – not very useful!</a:t>
            </a:r>
          </a:p>
          <a:p>
            <a:pPr lvl="1"/>
            <a:r>
              <a:rPr lang="en-US" sz="1800" dirty="0"/>
              <a:t>You can not take the address of a reference.</a:t>
            </a:r>
          </a:p>
          <a:p>
            <a:pPr lvl="1"/>
            <a:r>
              <a:rPr lang="en-US" sz="1800" dirty="0"/>
              <a:t>You can not create an array of references or declare a reference to a reference.</a:t>
            </a:r>
          </a:p>
          <a:p>
            <a:pPr lvl="1"/>
            <a:r>
              <a:rPr lang="en-US" sz="1800" dirty="0"/>
              <a:t>References cannot be void or NULL. (Pointers are often made NULL to indicate that they are not pointing to any valid thing.)</a:t>
            </a:r>
          </a:p>
          <a:p>
            <a:r>
              <a:rPr lang="en-US" sz="2200" dirty="0"/>
              <a:t>Hence,</a:t>
            </a:r>
          </a:p>
          <a:p>
            <a:pPr lvl="1"/>
            <a:r>
              <a:rPr lang="en-US" sz="1800" dirty="0"/>
              <a:t>Pointers are more flexible.</a:t>
            </a:r>
          </a:p>
          <a:p>
            <a:pPr lvl="1"/>
            <a:r>
              <a:rPr lang="en-US" sz="1800" dirty="0"/>
              <a:t>Reference variables are safer (no wild pointers) and easier to use.</a:t>
            </a:r>
          </a:p>
        </p:txBody>
      </p:sp>
    </p:spTree>
    <p:extLst>
      <p:ext uri="{BB962C8B-B14F-4D97-AF65-F5344CB8AC3E}">
        <p14:creationId xmlns:p14="http://schemas.microsoft.com/office/powerpoint/2010/main" val="37125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by Constant Reference</a:t>
            </a:r>
          </a:p>
        </p:txBody>
      </p:sp>
      <p:sp>
        <p:nvSpPr>
          <p:cNvPr id="3" name="Content Placeholder 2"/>
          <p:cNvSpPr>
            <a:spLocks noGrp="1"/>
          </p:cNvSpPr>
          <p:nvPr>
            <p:ph sz="quarter" idx="1"/>
          </p:nvPr>
        </p:nvSpPr>
        <p:spPr>
          <a:xfrm>
            <a:off x="515155" y="1261362"/>
            <a:ext cx="4971245" cy="2916100"/>
          </a:xfrm>
        </p:spPr>
        <p:txBody>
          <a:bodyPr/>
          <a:lstStyle/>
          <a:p>
            <a:r>
              <a:rPr lang="en-US" dirty="0"/>
              <a:t>Call by Value</a:t>
            </a:r>
          </a:p>
          <a:p>
            <a:pPr lvl="1"/>
            <a:r>
              <a:rPr lang="en-US" sz="1800" dirty="0"/>
              <a:t>The function argument can be an object or an expression.</a:t>
            </a:r>
          </a:p>
          <a:p>
            <a:pPr lvl="1"/>
            <a:r>
              <a:rPr lang="en-US" sz="1800" dirty="0"/>
              <a:t>A copy of the argument is pushed on the stack and becomes a local function parameter variable.</a:t>
            </a:r>
          </a:p>
          <a:p>
            <a:pPr lvl="1"/>
            <a:r>
              <a:rPr lang="en-US" sz="1800" dirty="0"/>
              <a:t>Any changes to the function parameter will not be reflected in the actual function argument.</a:t>
            </a:r>
          </a:p>
        </p:txBody>
      </p:sp>
      <p:sp>
        <p:nvSpPr>
          <p:cNvPr id="4" name="Content Placeholder 3"/>
          <p:cNvSpPr>
            <a:spLocks noGrp="1"/>
          </p:cNvSpPr>
          <p:nvPr>
            <p:ph sz="quarter" idx="2"/>
          </p:nvPr>
        </p:nvSpPr>
        <p:spPr>
          <a:xfrm>
            <a:off x="5638799" y="1261362"/>
            <a:ext cx="4980090" cy="2916100"/>
          </a:xfrm>
        </p:spPr>
        <p:txBody>
          <a:bodyPr/>
          <a:lstStyle/>
          <a:p>
            <a:r>
              <a:rPr lang="en-US" dirty="0"/>
              <a:t>Call by Reference</a:t>
            </a:r>
          </a:p>
          <a:p>
            <a:pPr lvl="1"/>
            <a:r>
              <a:rPr lang="en-US" sz="1800" dirty="0"/>
              <a:t>The function argument can only be an object (not an expression.)</a:t>
            </a:r>
          </a:p>
          <a:p>
            <a:pPr lvl="1"/>
            <a:r>
              <a:rPr lang="en-US" sz="1800" dirty="0"/>
              <a:t>The function parameter becomes a reference (pointer) to the actual argument.</a:t>
            </a:r>
          </a:p>
          <a:p>
            <a:pPr lvl="1"/>
            <a:r>
              <a:rPr lang="en-US" sz="1800" dirty="0"/>
              <a:t>Any changes to the formal function parameter will be reflected in the actual argument.</a:t>
            </a:r>
          </a:p>
        </p:txBody>
      </p:sp>
      <p:sp>
        <p:nvSpPr>
          <p:cNvPr id="5" name="Slide Number Placeholder 4"/>
          <p:cNvSpPr>
            <a:spLocks noGrp="1"/>
          </p:cNvSpPr>
          <p:nvPr>
            <p:ph type="sldNum" sz="quarter" idx="11"/>
          </p:nvPr>
        </p:nvSpPr>
        <p:spPr/>
        <p:txBody>
          <a:bodyPr/>
          <a:lstStyle/>
          <a:p>
            <a:pPr>
              <a:defRPr/>
            </a:pPr>
            <a:fld id="{D490341F-FBE9-465C-84BF-B364B3D69BE6}" type="slidenum">
              <a:rPr lang="en-US" smtClean="0"/>
              <a:pPr>
                <a:defRPr/>
              </a:pPr>
              <a:t>35</a:t>
            </a:fld>
            <a:endParaRPr lang="en-US" dirty="0"/>
          </a:p>
        </p:txBody>
      </p:sp>
      <p:sp>
        <p:nvSpPr>
          <p:cNvPr id="6" name="Footer Placeholder 5"/>
          <p:cNvSpPr>
            <a:spLocks noGrp="1"/>
          </p:cNvSpPr>
          <p:nvPr>
            <p:ph type="ftr" sz="quarter" idx="12"/>
          </p:nvPr>
        </p:nvSpPr>
        <p:spPr/>
        <p:txBody>
          <a:bodyPr/>
          <a:lstStyle/>
          <a:p>
            <a:pPr>
              <a:defRPr/>
            </a:pPr>
            <a:r>
              <a:rPr lang="en-US"/>
              <a:t>C++ Primer (04)</a:t>
            </a:r>
            <a:endParaRPr lang="en-US" dirty="0"/>
          </a:p>
        </p:txBody>
      </p:sp>
      <p:sp>
        <p:nvSpPr>
          <p:cNvPr id="8" name="Content Placeholder 2"/>
          <p:cNvSpPr txBox="1">
            <a:spLocks/>
          </p:cNvSpPr>
          <p:nvPr/>
        </p:nvSpPr>
        <p:spPr bwMode="auto">
          <a:xfrm>
            <a:off x="515155" y="4191000"/>
            <a:ext cx="9009845"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Call by Constant Reference</a:t>
            </a:r>
          </a:p>
          <a:p>
            <a:pPr lvl="1"/>
            <a:r>
              <a:rPr lang="en-US" sz="1800" dirty="0"/>
              <a:t>While it is more efficient to call by reference, the caller may not want the value of the argument to be changed.</a:t>
            </a:r>
          </a:p>
          <a:p>
            <a:pPr lvl="1"/>
            <a:r>
              <a:rPr lang="en-US" sz="1800" dirty="0"/>
              <a:t>A function can guarantee that argument will not be changed by declaring the parameter to be a constant reference.</a:t>
            </a:r>
          </a:p>
        </p:txBody>
      </p:sp>
      <p:sp>
        <p:nvSpPr>
          <p:cNvPr id="7" name="Rectangle 6"/>
          <p:cNvSpPr/>
          <p:nvPr/>
        </p:nvSpPr>
        <p:spPr>
          <a:xfrm>
            <a:off x="1943100" y="6096000"/>
            <a:ext cx="7391400" cy="400110"/>
          </a:xfrm>
          <a:prstGeom prst="rect">
            <a:avLst/>
          </a:prstGeom>
        </p:spPr>
        <p:txBody>
          <a:bodyPr wrap="square">
            <a:spAutoFit/>
          </a:bodyPr>
          <a:lstStyle/>
          <a:p>
            <a:pPr marL="0" lvl="1"/>
            <a:r>
              <a:rPr lang="en-US" sz="2000" b="1" dirty="0">
                <a:latin typeface="Consolas" panose="020B0609020204030204" pitchFamily="49" charset="0"/>
              </a:rPr>
              <a:t>int </a:t>
            </a:r>
            <a:r>
              <a:rPr lang="en-US" sz="2000" b="1" dirty="0" err="1">
                <a:latin typeface="Consolas" panose="020B0609020204030204" pitchFamily="49" charset="0"/>
              </a:rPr>
              <a:t>countFrequency</a:t>
            </a:r>
            <a:r>
              <a:rPr lang="en-US" sz="2000" b="1" dirty="0">
                <a:latin typeface="Consolas" panose="020B0609020204030204" pitchFamily="49" charset="0"/>
              </a:rPr>
              <a:t>(char c, </a:t>
            </a:r>
            <a:r>
              <a:rPr lang="en-US" sz="2000" b="1" dirty="0">
                <a:solidFill>
                  <a:srgbClr val="FF0000"/>
                </a:solidFill>
                <a:latin typeface="Consolas" panose="020B0609020204030204" pitchFamily="49" charset="0"/>
              </a:rPr>
              <a:t>const string&amp; </a:t>
            </a:r>
            <a:r>
              <a:rPr lang="en-US" sz="2000" b="1" dirty="0">
                <a:latin typeface="Consolas" panose="020B0609020204030204" pitchFamily="49" charset="0"/>
              </a:rPr>
              <a:t>s);</a:t>
            </a:r>
          </a:p>
        </p:txBody>
      </p:sp>
    </p:spTree>
    <p:extLst>
      <p:ext uri="{BB962C8B-B14F-4D97-AF65-F5344CB8AC3E}">
        <p14:creationId xmlns:p14="http://schemas.microsoft.com/office/powerpoint/2010/main" val="30649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Functions</a:t>
            </a:r>
          </a:p>
        </p:txBody>
      </p:sp>
      <p:sp>
        <p:nvSpPr>
          <p:cNvPr id="3" name="Content Placeholder 2"/>
          <p:cNvSpPr>
            <a:spLocks noGrp="1"/>
          </p:cNvSpPr>
          <p:nvPr>
            <p:ph sz="quarter" idx="1"/>
          </p:nvPr>
        </p:nvSpPr>
        <p:spPr>
          <a:xfrm>
            <a:off x="540913" y="1277644"/>
            <a:ext cx="8412587" cy="3218156"/>
          </a:xfrm>
        </p:spPr>
        <p:txBody>
          <a:bodyPr/>
          <a:lstStyle/>
          <a:p>
            <a:r>
              <a:rPr lang="en-US" dirty="0"/>
              <a:t>C++ allows us to define class types that behave as if they were primitive types by overloading class operators.</a:t>
            </a:r>
          </a:p>
          <a:p>
            <a:r>
              <a:rPr lang="en-US" dirty="0"/>
              <a:t>Operator overloading is resolved by signature.</a:t>
            </a:r>
          </a:p>
          <a:p>
            <a:pPr lvl="1"/>
            <a:r>
              <a:rPr lang="en-US" dirty="0"/>
              <a:t>Can't invent operators (e.g., ** for exponentiation.)</a:t>
            </a:r>
          </a:p>
          <a:p>
            <a:pPr lvl="1"/>
            <a:r>
              <a:rPr lang="en-US" dirty="0"/>
              <a:t>Must have same number of arguments as built-in types (except for </a:t>
            </a:r>
            <a:r>
              <a:rPr lang="en-US" dirty="0">
                <a:solidFill>
                  <a:srgbClr val="0070C0"/>
                </a:solidFill>
              </a:rPr>
              <a:t>operator() </a:t>
            </a:r>
            <a:r>
              <a:rPr lang="en-US" dirty="0"/>
              <a:t>).</a:t>
            </a:r>
          </a:p>
          <a:p>
            <a:pPr lvl="1"/>
            <a:r>
              <a:rPr lang="en-US" dirty="0"/>
              <a:t>Some operators are off limits (".", "?:", sizeof, and "::")</a:t>
            </a:r>
          </a:p>
        </p:txBody>
      </p:sp>
      <p:sp>
        <p:nvSpPr>
          <p:cNvPr id="4" name="Footer Placeholder 3"/>
          <p:cNvSpPr>
            <a:spLocks noGrp="1"/>
          </p:cNvSpPr>
          <p:nvPr>
            <p:ph type="ftr" sz="quarter" idx="11"/>
          </p:nvPr>
        </p:nvSpPr>
        <p:spPr/>
        <p:txBody>
          <a:bodyPr/>
          <a:lstStyle/>
          <a:p>
            <a:pPr>
              <a:defRPr/>
            </a:pPr>
            <a:r>
              <a:rPr lang="en-US"/>
              <a:t>C++ Primer (04)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36</a:t>
            </a:fld>
            <a:endParaRPr lang="en-US" dirty="0"/>
          </a:p>
        </p:txBody>
      </p:sp>
      <p:sp>
        <p:nvSpPr>
          <p:cNvPr id="6" name="Rectangle 5"/>
          <p:cNvSpPr/>
          <p:nvPr/>
        </p:nvSpPr>
        <p:spPr>
          <a:xfrm>
            <a:off x="1507998" y="4855375"/>
            <a:ext cx="7445502" cy="1015663"/>
          </a:xfrm>
          <a:prstGeom prst="rect">
            <a:avLst/>
          </a:prstGeom>
        </p:spPr>
        <p:txBody>
          <a:bodyPr wrap="square">
            <a:spAutoFit/>
          </a:bodyPr>
          <a:lstStyle/>
          <a:p>
            <a:pPr marL="0" lvl="1"/>
            <a:r>
              <a:rPr lang="en-US" sz="2000" b="1" dirty="0">
                <a:latin typeface="Consolas" panose="020B0609020204030204" pitchFamily="49" charset="0"/>
              </a:rPr>
              <a:t>int </a:t>
            </a:r>
            <a:r>
              <a:rPr lang="en-US" sz="2000" b="1" dirty="0" err="1">
                <a:latin typeface="Consolas" panose="020B0609020204030204" pitchFamily="49" charset="0"/>
              </a:rPr>
              <a:t>myClass</a:t>
            </a:r>
            <a:r>
              <a:rPr lang="en-US" sz="2000" b="1" dirty="0">
                <a:latin typeface="Consolas" panose="020B0609020204030204" pitchFamily="49" charset="0"/>
              </a:rPr>
              <a:t>::operator++();</a:t>
            </a:r>
          </a:p>
          <a:p>
            <a:pPr marL="0" lvl="1"/>
            <a:r>
              <a:rPr lang="en-US" sz="2000" b="1" dirty="0">
                <a:latin typeface="Consolas" panose="020B0609020204030204" pitchFamily="49" charset="0"/>
              </a:rPr>
              <a:t>bool </a:t>
            </a:r>
            <a:r>
              <a:rPr lang="en-US" sz="2000" b="1" dirty="0" err="1">
                <a:latin typeface="Consolas" panose="020B0609020204030204" pitchFamily="49" charset="0"/>
              </a:rPr>
              <a:t>myClass</a:t>
            </a:r>
            <a:r>
              <a:rPr lang="en-US" sz="2000" b="1" dirty="0">
                <a:latin typeface="Consolas" panose="020B0609020204030204" pitchFamily="49" charset="0"/>
              </a:rPr>
              <a:t>::operator==(const </a:t>
            </a:r>
            <a:r>
              <a:rPr lang="en-US" sz="2000" b="1" dirty="0" err="1">
                <a:latin typeface="Consolas" panose="020B0609020204030204" pitchFamily="49" charset="0"/>
              </a:rPr>
              <a:t>myClass</a:t>
            </a:r>
            <a:r>
              <a:rPr lang="en-US" sz="2000" b="1" dirty="0">
                <a:latin typeface="Consolas" panose="020B0609020204030204" pitchFamily="49" charset="0"/>
              </a:rPr>
              <a:t>&amp;) const;</a:t>
            </a:r>
          </a:p>
          <a:p>
            <a:pPr marL="0" lvl="1"/>
            <a:r>
              <a:rPr lang="en-US" sz="2000" b="1" dirty="0">
                <a:latin typeface="Consolas" panose="020B0609020204030204" pitchFamily="49" charset="0"/>
              </a:rPr>
              <a:t>string operator+(const string&amp;, const string&amp;);</a:t>
            </a:r>
          </a:p>
        </p:txBody>
      </p:sp>
      <p:sp>
        <p:nvSpPr>
          <p:cNvPr id="7" name="Rounded Rectangular Callout 6"/>
          <p:cNvSpPr/>
          <p:nvPr/>
        </p:nvSpPr>
        <p:spPr>
          <a:xfrm>
            <a:off x="1219200" y="4198534"/>
            <a:ext cx="2362200" cy="381000"/>
          </a:xfrm>
          <a:prstGeom prst="wedgeRoundRectCallout">
            <a:avLst>
              <a:gd name="adj1" fmla="val -25134"/>
              <a:gd name="adj2" fmla="val 152500"/>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Return Data Type</a:t>
            </a:r>
          </a:p>
        </p:txBody>
      </p:sp>
      <p:sp>
        <p:nvSpPr>
          <p:cNvPr id="8" name="Rounded Rectangular Callout 7"/>
          <p:cNvSpPr/>
          <p:nvPr/>
        </p:nvSpPr>
        <p:spPr>
          <a:xfrm>
            <a:off x="1878341" y="5962357"/>
            <a:ext cx="1600200" cy="381000"/>
          </a:xfrm>
          <a:prstGeom prst="wedgeRoundRectCallout">
            <a:avLst>
              <a:gd name="adj1" fmla="val 3223"/>
              <a:gd name="adj2" fmla="val -259871"/>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Class Name</a:t>
            </a:r>
          </a:p>
        </p:txBody>
      </p:sp>
      <p:sp>
        <p:nvSpPr>
          <p:cNvPr id="9" name="Rounded Rectangular Callout 8"/>
          <p:cNvSpPr/>
          <p:nvPr/>
        </p:nvSpPr>
        <p:spPr>
          <a:xfrm>
            <a:off x="3733800" y="4198534"/>
            <a:ext cx="2286000" cy="381000"/>
          </a:xfrm>
          <a:prstGeom prst="wedgeRoundRectCallout">
            <a:avLst>
              <a:gd name="adj1" fmla="val -39998"/>
              <a:gd name="adj2" fmla="val 152499"/>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Reserved Keyword</a:t>
            </a:r>
          </a:p>
        </p:txBody>
      </p:sp>
      <p:sp>
        <p:nvSpPr>
          <p:cNvPr id="10" name="Rounded Rectangular Callout 9"/>
          <p:cNvSpPr/>
          <p:nvPr/>
        </p:nvSpPr>
        <p:spPr>
          <a:xfrm>
            <a:off x="4440025" y="5913458"/>
            <a:ext cx="2803517" cy="609389"/>
          </a:xfrm>
          <a:prstGeom prst="wedgeRoundRectCallout">
            <a:avLst>
              <a:gd name="adj1" fmla="val -41838"/>
              <a:gd name="adj2" fmla="val -174034"/>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myClass</a:t>
            </a:r>
            <a:r>
              <a:rPr lang="en-US" b="1" dirty="0">
                <a:solidFill>
                  <a:schemeClr val="tx1"/>
                </a:solidFill>
              </a:rPr>
              <a:t> operator++</a:t>
            </a:r>
          </a:p>
          <a:p>
            <a:pPr algn="ctr"/>
            <a:r>
              <a:rPr lang="en-US" b="1" dirty="0">
                <a:solidFill>
                  <a:schemeClr val="tx1"/>
                </a:solidFill>
              </a:rPr>
              <a:t>(unary pre-increment)</a:t>
            </a:r>
          </a:p>
        </p:txBody>
      </p:sp>
      <p:sp>
        <p:nvSpPr>
          <p:cNvPr id="11" name="TextBox 10"/>
          <p:cNvSpPr txBox="1"/>
          <p:nvPr/>
        </p:nvSpPr>
        <p:spPr>
          <a:xfrm>
            <a:off x="9463455" y="1371600"/>
            <a:ext cx="1104900" cy="5355312"/>
          </a:xfrm>
          <a:prstGeom prst="rect">
            <a:avLst/>
          </a:prstGeom>
          <a:noFill/>
        </p:spPr>
        <p:txBody>
          <a:bodyPr wrap="square" rtlCol="0">
            <a:spAutoFit/>
          </a:bodyPr>
          <a:lstStyle/>
          <a:p>
            <a:r>
              <a:rPr lang="en-US" b="1" dirty="0">
                <a:solidFill>
                  <a:srgbClr val="0070C0"/>
                </a:solidFill>
              </a:rPr>
              <a:t>+ -</a:t>
            </a:r>
          </a:p>
          <a:p>
            <a:r>
              <a:rPr lang="en-US" b="1" dirty="0">
                <a:solidFill>
                  <a:srgbClr val="0070C0"/>
                </a:solidFill>
              </a:rPr>
              <a:t>* /</a:t>
            </a:r>
          </a:p>
          <a:p>
            <a:r>
              <a:rPr lang="en-US" b="1" dirty="0">
                <a:solidFill>
                  <a:srgbClr val="0070C0"/>
                </a:solidFill>
              </a:rPr>
              <a:t>% ^</a:t>
            </a:r>
          </a:p>
          <a:p>
            <a:r>
              <a:rPr lang="en-US" b="1" dirty="0">
                <a:solidFill>
                  <a:srgbClr val="0070C0"/>
                </a:solidFill>
              </a:rPr>
              <a:t>&amp; |</a:t>
            </a:r>
          </a:p>
          <a:p>
            <a:r>
              <a:rPr lang="en-US" b="1" dirty="0">
                <a:solidFill>
                  <a:srgbClr val="0070C0"/>
                </a:solidFill>
              </a:rPr>
              <a:t>~ !</a:t>
            </a:r>
          </a:p>
          <a:p>
            <a:r>
              <a:rPr lang="en-US" b="1" dirty="0">
                <a:solidFill>
                  <a:srgbClr val="0070C0"/>
                </a:solidFill>
              </a:rPr>
              <a:t>= &lt;</a:t>
            </a:r>
          </a:p>
          <a:p>
            <a:r>
              <a:rPr lang="en-US" b="1" dirty="0">
                <a:solidFill>
                  <a:srgbClr val="0070C0"/>
                </a:solidFill>
              </a:rPr>
              <a:t>&gt;  ,</a:t>
            </a:r>
          </a:p>
          <a:p>
            <a:r>
              <a:rPr lang="en-US" b="1" dirty="0">
                <a:solidFill>
                  <a:srgbClr val="0070C0"/>
                </a:solidFill>
              </a:rPr>
              <a:t>+= -=</a:t>
            </a:r>
          </a:p>
          <a:p>
            <a:r>
              <a:rPr lang="en-US" b="1" dirty="0">
                <a:solidFill>
                  <a:srgbClr val="0070C0"/>
                </a:solidFill>
              </a:rPr>
              <a:t>*= /=</a:t>
            </a:r>
          </a:p>
          <a:p>
            <a:r>
              <a:rPr lang="en-US" b="1" dirty="0">
                <a:solidFill>
                  <a:srgbClr val="0070C0"/>
                </a:solidFill>
              </a:rPr>
              <a:t>%= ^= &amp;= |=</a:t>
            </a:r>
          </a:p>
          <a:p>
            <a:r>
              <a:rPr lang="en-US" b="1" dirty="0">
                <a:solidFill>
                  <a:srgbClr val="0070C0"/>
                </a:solidFill>
              </a:rPr>
              <a:t>&lt;&lt; &gt;&gt;</a:t>
            </a:r>
          </a:p>
          <a:p>
            <a:r>
              <a:rPr lang="en-US" b="1" dirty="0">
                <a:solidFill>
                  <a:srgbClr val="0070C0"/>
                </a:solidFill>
              </a:rPr>
              <a:t>&gt;&gt;= &lt;&lt;=</a:t>
            </a:r>
          </a:p>
          <a:p>
            <a:r>
              <a:rPr lang="en-US" b="1" dirty="0">
                <a:solidFill>
                  <a:srgbClr val="0070C0"/>
                </a:solidFill>
              </a:rPr>
              <a:t>== !=</a:t>
            </a:r>
          </a:p>
          <a:p>
            <a:r>
              <a:rPr lang="en-US" b="1" dirty="0">
                <a:solidFill>
                  <a:srgbClr val="0070C0"/>
                </a:solidFill>
              </a:rPr>
              <a:t>&lt;= &gt;= &amp;&amp; ||</a:t>
            </a:r>
          </a:p>
          <a:p>
            <a:r>
              <a:rPr lang="en-US" b="1" dirty="0">
                <a:solidFill>
                  <a:srgbClr val="0070C0"/>
                </a:solidFill>
              </a:rPr>
              <a:t>++ --</a:t>
            </a:r>
          </a:p>
          <a:p>
            <a:r>
              <a:rPr lang="en-US" b="1" dirty="0">
                <a:solidFill>
                  <a:srgbClr val="0070C0"/>
                </a:solidFill>
              </a:rPr>
              <a:t>-&gt;* -&gt;</a:t>
            </a:r>
          </a:p>
          <a:p>
            <a:r>
              <a:rPr lang="en-US" b="1" dirty="0">
                <a:solidFill>
                  <a:srgbClr val="0070C0"/>
                </a:solidFill>
              </a:rPr>
              <a:t>( )  [ ]</a:t>
            </a:r>
          </a:p>
        </p:txBody>
      </p:sp>
      <p:sp>
        <p:nvSpPr>
          <p:cNvPr id="12" name="Rounded Rectangular Callout 11"/>
          <p:cNvSpPr/>
          <p:nvPr/>
        </p:nvSpPr>
        <p:spPr>
          <a:xfrm>
            <a:off x="6187227" y="4198534"/>
            <a:ext cx="2933700" cy="733401"/>
          </a:xfrm>
          <a:prstGeom prst="wedgeRoundRectCallout">
            <a:avLst>
              <a:gd name="adj1" fmla="val -40474"/>
              <a:gd name="adj2" fmla="val 87536"/>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r>
              <a:rPr lang="en-US" b="1" baseline="30000" dirty="0">
                <a:solidFill>
                  <a:schemeClr val="tx1"/>
                </a:solidFill>
              </a:rPr>
              <a:t>st</a:t>
            </a:r>
            <a:r>
              <a:rPr lang="en-US" b="1" dirty="0">
                <a:solidFill>
                  <a:schemeClr val="tx1"/>
                </a:solidFill>
              </a:rPr>
              <a:t> Operand (*this)</a:t>
            </a:r>
          </a:p>
          <a:p>
            <a:pPr algn="ctr"/>
            <a:r>
              <a:rPr lang="en-US" b="1" dirty="0">
                <a:solidFill>
                  <a:schemeClr val="tx1"/>
                </a:solidFill>
              </a:rPr>
              <a:t>2</a:t>
            </a:r>
            <a:r>
              <a:rPr lang="en-US" b="1" baseline="30000" dirty="0">
                <a:solidFill>
                  <a:schemeClr val="tx1"/>
                </a:solidFill>
              </a:rPr>
              <a:t>nd</a:t>
            </a:r>
            <a:r>
              <a:rPr lang="en-US" b="1" dirty="0">
                <a:solidFill>
                  <a:schemeClr val="tx1"/>
                </a:solidFill>
              </a:rPr>
              <a:t> Operand (&amp;</a:t>
            </a:r>
            <a:r>
              <a:rPr lang="en-US" b="1" dirty="0" err="1">
                <a:solidFill>
                  <a:schemeClr val="tx1"/>
                </a:solidFill>
              </a:rPr>
              <a:t>myClass</a:t>
            </a:r>
            <a:r>
              <a:rPr lang="en-US" b="1" dirty="0">
                <a:solidFill>
                  <a:schemeClr val="tx1"/>
                </a:solidFill>
              </a:rPr>
              <a:t>)</a:t>
            </a:r>
          </a:p>
        </p:txBody>
      </p:sp>
    </p:spTree>
    <p:extLst>
      <p:ext uri="{BB962C8B-B14F-4D97-AF65-F5344CB8AC3E}">
        <p14:creationId xmlns:p14="http://schemas.microsoft.com/office/powerpoint/2010/main" val="217827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animBg="1"/>
      <p:bldP spid="9" grpId="0" animBg="1"/>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grpSp>
        <p:nvGrpSpPr>
          <p:cNvPr id="8" name="Group 7">
            <a:extLst>
              <a:ext uri="{FF2B5EF4-FFF2-40B4-BE49-F238E27FC236}">
                <a16:creationId xmlns:a16="http://schemas.microsoft.com/office/drawing/2014/main" id="{8D82B7C6-E951-4983-A45A-F3011A670987}"/>
              </a:ext>
            </a:extLst>
          </p:cNvPr>
          <p:cNvGrpSpPr/>
          <p:nvPr/>
        </p:nvGrpSpPr>
        <p:grpSpPr>
          <a:xfrm>
            <a:off x="5486400" y="5502050"/>
            <a:ext cx="5392342" cy="1210962"/>
            <a:chOff x="3248738" y="4598877"/>
            <a:chExt cx="5392342" cy="1301726"/>
          </a:xfrm>
        </p:grpSpPr>
        <p:sp>
          <p:nvSpPr>
            <p:cNvPr id="9" name="Content Placeholder 2">
              <a:extLst>
                <a:ext uri="{FF2B5EF4-FFF2-40B4-BE49-F238E27FC236}">
                  <a16:creationId xmlns:a16="http://schemas.microsoft.com/office/drawing/2014/main" id="{29BF4C0F-DC1A-4C91-8A60-C3093102433C}"/>
                </a:ext>
              </a:extLst>
            </p:cNvPr>
            <p:cNvSpPr txBox="1">
              <a:spLocks/>
            </p:cNvSpPr>
            <p:nvPr/>
          </p:nvSpPr>
          <p:spPr bwMode="auto">
            <a:xfrm>
              <a:off x="3248738" y="5367203"/>
              <a:ext cx="539234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rgbClr val="333399"/>
                </a:buClr>
                <a:buSzPct val="80000"/>
                <a:buFont typeface="Arial" panose="020B0604020202020204" pitchFamily="34" charset="0"/>
                <a:buChar char="■"/>
                <a:defRPr sz="2600" kern="1200">
                  <a:solidFill>
                    <a:schemeClr val="tx1"/>
                  </a:solidFill>
                  <a:latin typeface="+mn-lt"/>
                  <a:ea typeface="+mn-ea"/>
                  <a:cs typeface="+mn-cs"/>
                </a:defRPr>
              </a:lvl1pPr>
              <a:lvl2pPr marL="639763" indent="-273050" algn="l" rtl="0" eaLnBrk="0" fontAlgn="base" hangingPunct="0">
                <a:spcBef>
                  <a:spcPts val="550"/>
                </a:spcBef>
                <a:spcAft>
                  <a:spcPct val="0"/>
                </a:spcAft>
                <a:buClr>
                  <a:srgbClr val="FF0000"/>
                </a:buClr>
                <a:buSzPct val="80000"/>
                <a:buFont typeface="Arial" panose="020B0604020202020204" pitchFamily="34" charset="0"/>
                <a:buChar char="■"/>
                <a:defRPr sz="2400" kern="1200">
                  <a:solidFill>
                    <a:schemeClr val="tx1"/>
                  </a:solidFill>
                  <a:latin typeface="+mn-lt"/>
                  <a:ea typeface="+mn-ea"/>
                  <a:cs typeface="+mn-cs"/>
                </a:defRPr>
              </a:lvl2pPr>
              <a:lvl3pPr marL="914400" indent="-228600" algn="l" rtl="0" eaLnBrk="0" fontAlgn="base" hangingPunct="0">
                <a:spcBef>
                  <a:spcPts val="5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333399"/>
                </a:buClr>
                <a:buSzPct val="80000"/>
                <a:buFont typeface="Arial" panose="020B0604020202020204" pitchFamily="34" charset="0"/>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b="1" dirty="0"/>
                <a:t>Quiz Code: lion</a:t>
              </a:r>
            </a:p>
          </p:txBody>
        </p:sp>
        <p:pic>
          <p:nvPicPr>
            <p:cNvPr id="10" name="Picture 9">
              <a:extLst>
                <a:ext uri="{FF2B5EF4-FFF2-40B4-BE49-F238E27FC236}">
                  <a16:creationId xmlns:a16="http://schemas.microsoft.com/office/drawing/2014/main" id="{48AE3601-38F1-4CE5-9CED-9CAF4205A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112" y="4598877"/>
              <a:ext cx="2286000" cy="1280160"/>
            </a:xfrm>
            <a:prstGeom prst="rect">
              <a:avLst/>
            </a:prstGeom>
          </p:spPr>
        </p:pic>
      </p:grpSp>
    </p:spTree>
    <p:extLst>
      <p:ext uri="{BB962C8B-B14F-4D97-AF65-F5344CB8AC3E}">
        <p14:creationId xmlns:p14="http://schemas.microsoft.com/office/powerpoint/2010/main" val="171145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8407F-8F82-4028-9566-DB95092C616F}"/>
              </a:ext>
            </a:extLst>
          </p:cNvPr>
          <p:cNvSpPr txBox="1"/>
          <p:nvPr/>
        </p:nvSpPr>
        <p:spPr>
          <a:xfrm>
            <a:off x="867180" y="64911"/>
            <a:ext cx="8001000" cy="6766560"/>
          </a:xfrm>
          <a:prstGeom prst="rect">
            <a:avLst/>
          </a:prstGeom>
          <a:noFill/>
        </p:spPr>
        <p:txBody>
          <a:bodyPr wrap="square" rtlCol="0">
            <a:noAutofit/>
          </a:bodyPr>
          <a:lstStyle/>
          <a:p>
            <a:pPr>
              <a:lnSpc>
                <a:spcPct val="90000"/>
              </a:lnSpc>
            </a:pPr>
            <a:r>
              <a:rPr lang="en-US" sz="1600" b="1" dirty="0">
                <a:latin typeface="Consolas" panose="020B0609020204030204" pitchFamily="49" charset="0"/>
              </a:rPr>
              <a:t>#include &lt;iostream&gt;</a:t>
            </a:r>
          </a:p>
          <a:p>
            <a:pPr>
              <a:lnSpc>
                <a:spcPct val="90000"/>
              </a:lnSpc>
            </a:pPr>
            <a:r>
              <a:rPr lang="en-US" sz="1600" b="1" dirty="0">
                <a:latin typeface="Consolas" panose="020B0609020204030204" pitchFamily="49" charset="0"/>
              </a:rPr>
              <a:t>#include &lt;string&gt;</a:t>
            </a:r>
          </a:p>
          <a:p>
            <a:pPr>
              <a:lnSpc>
                <a:spcPct val="90000"/>
              </a:lnSpc>
            </a:pPr>
            <a:r>
              <a:rPr lang="en-US" sz="1600" b="1" dirty="0">
                <a:latin typeface="Consolas" panose="020B0609020204030204" pitchFamily="49" charset="0"/>
              </a:rPr>
              <a:t>#include &lt;sstream&gt;</a:t>
            </a:r>
          </a:p>
          <a:p>
            <a:pPr>
              <a:lnSpc>
                <a:spcPct val="90000"/>
              </a:lnSpc>
            </a:pPr>
            <a:r>
              <a:rPr lang="en-US" sz="1600" b="1" dirty="0">
                <a:latin typeface="Consolas" panose="020B0609020204030204" pitchFamily="49" charset="0"/>
              </a:rPr>
              <a:t>using namespace std;</a:t>
            </a:r>
          </a:p>
          <a:p>
            <a:pPr>
              <a:lnSpc>
                <a:spcPct val="90000"/>
              </a:lnSpc>
            </a:pPr>
            <a:endParaRPr lang="en-US" sz="1000" b="1" dirty="0">
              <a:latin typeface="Consolas" panose="020B0609020204030204" pitchFamily="49" charset="0"/>
            </a:endParaRPr>
          </a:p>
          <a:p>
            <a:pPr>
              <a:lnSpc>
                <a:spcPct val="90000"/>
              </a:lnSpc>
            </a:pPr>
            <a:r>
              <a:rPr lang="en-US" sz="1600" b="1" dirty="0">
                <a:latin typeface="Consolas" panose="020B0609020204030204" pitchFamily="49" charset="0"/>
              </a:rPr>
              <a:t>class Dog</a:t>
            </a:r>
          </a:p>
          <a:p>
            <a:pPr>
              <a:lnSpc>
                <a:spcPct val="90000"/>
              </a:lnSpc>
            </a:pPr>
            <a:r>
              <a:rPr lang="en-US" sz="1600" b="1" dirty="0">
                <a:latin typeface="Consolas" panose="020B0609020204030204" pitchFamily="49" charset="0"/>
              </a:rPr>
              <a:t>{</a:t>
            </a:r>
          </a:p>
          <a:p>
            <a:pPr>
              <a:lnSpc>
                <a:spcPct val="90000"/>
              </a:lnSpc>
            </a:pPr>
            <a:r>
              <a:rPr lang="en-US" sz="1600" b="1" dirty="0">
                <a:latin typeface="Consolas" panose="020B0609020204030204" pitchFamily="49" charset="0"/>
              </a:rPr>
              <a:t>private:</a:t>
            </a:r>
          </a:p>
          <a:p>
            <a:pPr>
              <a:lnSpc>
                <a:spcPct val="90000"/>
              </a:lnSpc>
            </a:pPr>
            <a:r>
              <a:rPr lang="en-US" sz="1600" b="1" dirty="0">
                <a:latin typeface="Consolas" panose="020B0609020204030204" pitchFamily="49" charset="0"/>
              </a:rPr>
              <a:t>    int legs;</a:t>
            </a:r>
          </a:p>
          <a:p>
            <a:pPr>
              <a:lnSpc>
                <a:spcPct val="90000"/>
              </a:lnSpc>
            </a:pPr>
            <a:r>
              <a:rPr lang="en-US" sz="1600" b="1" dirty="0">
                <a:latin typeface="Consolas" panose="020B0609020204030204" pitchFamily="49" charset="0"/>
              </a:rPr>
              <a:t>public:</a:t>
            </a:r>
          </a:p>
          <a:p>
            <a:pPr>
              <a:lnSpc>
                <a:spcPct val="90000"/>
              </a:lnSpc>
            </a:pPr>
            <a:r>
              <a:rPr lang="en-US" sz="1600" b="1" dirty="0">
                <a:latin typeface="Consolas" panose="020B0609020204030204" pitchFamily="49" charset="0"/>
              </a:rPr>
              <a:t>    Dog(int legs) { this-&gt;legs = legs; }</a:t>
            </a:r>
          </a:p>
          <a:p>
            <a:pPr>
              <a:lnSpc>
                <a:spcPct val="90000"/>
              </a:lnSpc>
            </a:pPr>
            <a:r>
              <a:rPr lang="en-US" sz="1600" b="1" dirty="0">
                <a:latin typeface="Consolas" panose="020B0609020204030204" pitchFamily="49" charset="0"/>
              </a:rPr>
              <a:t>    ~Dog() = default;</a:t>
            </a:r>
          </a:p>
          <a:p>
            <a:pPr>
              <a:lnSpc>
                <a:spcPct val="90000"/>
              </a:lnSpc>
            </a:pPr>
            <a:endParaRPr lang="en-US" sz="1600" b="1" dirty="0">
              <a:latin typeface="Consolas" panose="020B0609020204030204" pitchFamily="49" charset="0"/>
            </a:endParaRPr>
          </a:p>
          <a:p>
            <a:pPr>
              <a:lnSpc>
                <a:spcPct val="90000"/>
              </a:lnSpc>
            </a:pPr>
            <a:r>
              <a:rPr lang="en-US" sz="1600" b="1" dirty="0">
                <a:latin typeface="Consolas" panose="020B0609020204030204" pitchFamily="49" charset="0"/>
              </a:rPr>
              <a:t>    Dog&amp; operator++() { ++this-&gt;legs; return *this; }</a:t>
            </a:r>
          </a:p>
          <a:p>
            <a:pPr>
              <a:lnSpc>
                <a:spcPct val="90000"/>
              </a:lnSpc>
            </a:pPr>
            <a:endParaRPr lang="en-US" sz="1600" b="1" dirty="0">
              <a:latin typeface="Consolas" panose="020B0609020204030204" pitchFamily="49" charset="0"/>
            </a:endParaRPr>
          </a:p>
          <a:p>
            <a:pPr>
              <a:lnSpc>
                <a:spcPct val="90000"/>
              </a:lnSpc>
            </a:pPr>
            <a:r>
              <a:rPr lang="en-US" sz="1600" b="1" dirty="0">
                <a:latin typeface="Consolas" panose="020B0609020204030204" pitchFamily="49" charset="0"/>
              </a:rPr>
              <a:t>    string toString() const</a:t>
            </a:r>
          </a:p>
          <a:p>
            <a:pPr>
              <a:lnSpc>
                <a:spcPct val="90000"/>
              </a:lnSpc>
            </a:pPr>
            <a:r>
              <a:rPr lang="en-US" sz="1600" b="1" dirty="0">
                <a:latin typeface="Consolas" panose="020B0609020204030204" pitchFamily="49" charset="0"/>
              </a:rPr>
              <a:t>    {</a:t>
            </a:r>
          </a:p>
          <a:p>
            <a:pPr>
              <a:lnSpc>
                <a:spcPct val="90000"/>
              </a:lnSpc>
            </a:pPr>
            <a:r>
              <a:rPr lang="en-US" sz="1600" b="1" dirty="0">
                <a:latin typeface="Consolas" panose="020B0609020204030204" pitchFamily="49" charset="0"/>
              </a:rPr>
              <a:t>        ostringstream out;</a:t>
            </a:r>
          </a:p>
          <a:p>
            <a:pPr>
              <a:lnSpc>
                <a:spcPct val="90000"/>
              </a:lnSpc>
            </a:pPr>
            <a:r>
              <a:rPr lang="en-US" sz="1600" b="1" dirty="0">
                <a:latin typeface="Consolas" panose="020B0609020204030204" pitchFamily="49" charset="0"/>
              </a:rPr>
              <a:t>        out &lt;&lt; "Legs = " &lt;&lt; this-&gt;legs;</a:t>
            </a:r>
          </a:p>
          <a:p>
            <a:pPr>
              <a:lnSpc>
                <a:spcPct val="90000"/>
              </a:lnSpc>
            </a:pPr>
            <a:r>
              <a:rPr lang="en-US" sz="1600" b="1" dirty="0">
                <a:latin typeface="Consolas" panose="020B0609020204030204" pitchFamily="49" charset="0"/>
              </a:rPr>
              <a:t>        return </a:t>
            </a:r>
            <a:r>
              <a:rPr lang="en-US" sz="1600" b="1" dirty="0" err="1">
                <a:latin typeface="Consolas" panose="020B0609020204030204" pitchFamily="49" charset="0"/>
              </a:rPr>
              <a:t>out.str</a:t>
            </a:r>
            <a:r>
              <a:rPr lang="en-US" sz="1600" b="1" dirty="0">
                <a:latin typeface="Consolas" panose="020B0609020204030204" pitchFamily="49" charset="0"/>
              </a:rPr>
              <a:t>();</a:t>
            </a:r>
          </a:p>
          <a:p>
            <a:pPr>
              <a:lnSpc>
                <a:spcPct val="90000"/>
              </a:lnSpc>
            </a:pPr>
            <a:r>
              <a:rPr lang="en-US" sz="1600" b="1" dirty="0">
                <a:latin typeface="Consolas" panose="020B0609020204030204" pitchFamily="49" charset="0"/>
              </a:rPr>
              <a:t>    }</a:t>
            </a:r>
          </a:p>
          <a:p>
            <a:pPr>
              <a:lnSpc>
                <a:spcPct val="90000"/>
              </a:lnSpc>
            </a:pPr>
            <a:r>
              <a:rPr lang="en-US" sz="1600" b="1" dirty="0">
                <a:latin typeface="Consolas" panose="020B0609020204030204" pitchFamily="49" charset="0"/>
              </a:rPr>
              <a:t>};</a:t>
            </a:r>
          </a:p>
          <a:p>
            <a:pPr>
              <a:lnSpc>
                <a:spcPct val="90000"/>
              </a:lnSpc>
            </a:pPr>
            <a:endParaRPr lang="en-US" sz="1000" b="1" dirty="0">
              <a:latin typeface="Consolas" panose="020B0609020204030204" pitchFamily="49" charset="0"/>
            </a:endParaRPr>
          </a:p>
          <a:p>
            <a:pPr>
              <a:lnSpc>
                <a:spcPct val="90000"/>
              </a:lnSpc>
            </a:pPr>
            <a:r>
              <a:rPr lang="en-US" sz="1600" b="1" dirty="0">
                <a:latin typeface="Consolas" panose="020B0609020204030204" pitchFamily="49" charset="0"/>
              </a:rPr>
              <a:t>int main(int </a:t>
            </a:r>
            <a:r>
              <a:rPr lang="en-US" sz="1600" b="1" dirty="0" err="1">
                <a:latin typeface="Consolas" panose="020B0609020204030204" pitchFamily="49" charset="0"/>
              </a:rPr>
              <a:t>argc</a:t>
            </a:r>
            <a:r>
              <a:rPr lang="en-US" sz="1600" b="1" dirty="0">
                <a:latin typeface="Consolas" panose="020B0609020204030204" pitchFamily="49" charset="0"/>
              </a:rPr>
              <a:t>, char* </a:t>
            </a:r>
            <a:r>
              <a:rPr lang="en-US" sz="1600" b="1" dirty="0" err="1">
                <a:latin typeface="Consolas" panose="020B0609020204030204" pitchFamily="49" charset="0"/>
              </a:rPr>
              <a:t>argv</a:t>
            </a:r>
            <a:r>
              <a:rPr lang="en-US" sz="1600" b="1" dirty="0">
                <a:latin typeface="Consolas" panose="020B0609020204030204" pitchFamily="49" charset="0"/>
              </a:rPr>
              <a:t>[])</a:t>
            </a:r>
          </a:p>
          <a:p>
            <a:pPr>
              <a:lnSpc>
                <a:spcPct val="90000"/>
              </a:lnSpc>
            </a:pPr>
            <a:r>
              <a:rPr lang="en-US" sz="1600" b="1" dirty="0">
                <a:latin typeface="Consolas" panose="020B0609020204030204" pitchFamily="49" charset="0"/>
              </a:rPr>
              <a:t>{</a:t>
            </a:r>
          </a:p>
          <a:p>
            <a:pPr>
              <a:lnSpc>
                <a:spcPct val="90000"/>
              </a:lnSpc>
            </a:pPr>
            <a:r>
              <a:rPr lang="en-US" sz="1600" b="1" dirty="0">
                <a:latin typeface="Consolas" panose="020B0609020204030204" pitchFamily="49" charset="0"/>
              </a:rPr>
              <a:t>    Dog dog(5);</a:t>
            </a:r>
          </a:p>
          <a:p>
            <a:pPr>
              <a:lnSpc>
                <a:spcPct val="90000"/>
              </a:lnSpc>
            </a:pPr>
            <a:r>
              <a:rPr lang="en-US" sz="1600" b="1" dirty="0">
                <a:latin typeface="Consolas" panose="020B0609020204030204" pitchFamily="49" charset="0"/>
              </a:rPr>
              <a:t>    cout &lt;&lt; </a:t>
            </a:r>
            <a:r>
              <a:rPr lang="en-US" sz="1600" b="1" dirty="0" err="1">
                <a:latin typeface="Consolas" panose="020B0609020204030204" pitchFamily="49" charset="0"/>
              </a:rPr>
              <a:t>dog.toString</a:t>
            </a:r>
            <a:r>
              <a:rPr lang="en-US" sz="1600" b="1" dirty="0">
                <a:latin typeface="Consolas" panose="020B0609020204030204" pitchFamily="49" charset="0"/>
              </a:rPr>
              <a:t>() &lt;&lt; endl;</a:t>
            </a:r>
          </a:p>
          <a:p>
            <a:pPr>
              <a:lnSpc>
                <a:spcPct val="90000"/>
              </a:lnSpc>
            </a:pPr>
            <a:r>
              <a:rPr lang="en-US" sz="1600" b="1" dirty="0">
                <a:latin typeface="Consolas" panose="020B0609020204030204" pitchFamily="49" charset="0"/>
              </a:rPr>
              <a:t>    ++dog;</a:t>
            </a:r>
          </a:p>
          <a:p>
            <a:pPr>
              <a:lnSpc>
                <a:spcPct val="90000"/>
              </a:lnSpc>
            </a:pPr>
            <a:r>
              <a:rPr lang="en-US" sz="1600" b="1" dirty="0">
                <a:latin typeface="Consolas" panose="020B0609020204030204" pitchFamily="49" charset="0"/>
              </a:rPr>
              <a:t>    cout &lt;&lt; </a:t>
            </a:r>
            <a:r>
              <a:rPr lang="en-US" sz="1600" b="1" dirty="0" err="1">
                <a:latin typeface="Consolas" panose="020B0609020204030204" pitchFamily="49" charset="0"/>
              </a:rPr>
              <a:t>dog.toString</a:t>
            </a:r>
            <a:r>
              <a:rPr lang="en-US" sz="1600" b="1" dirty="0">
                <a:latin typeface="Consolas" panose="020B0609020204030204" pitchFamily="49" charset="0"/>
              </a:rPr>
              <a:t>() &lt;&lt; endl;</a:t>
            </a:r>
          </a:p>
          <a:p>
            <a:pPr>
              <a:lnSpc>
                <a:spcPct val="90000"/>
              </a:lnSpc>
            </a:pPr>
            <a:r>
              <a:rPr lang="en-US" sz="1600" b="1" dirty="0">
                <a:latin typeface="Consolas" panose="020B0609020204030204" pitchFamily="49" charset="0"/>
              </a:rPr>
              <a:t>    return 0;</a:t>
            </a:r>
          </a:p>
          <a:p>
            <a:pPr>
              <a:lnSpc>
                <a:spcPct val="90000"/>
              </a:lnSpc>
            </a:pPr>
            <a:r>
              <a:rPr lang="en-US" sz="1600" b="1" dirty="0">
                <a:latin typeface="Consolas" panose="020B0609020204030204" pitchFamily="49" charset="0"/>
              </a:rPr>
              <a:t>}</a:t>
            </a:r>
          </a:p>
        </p:txBody>
      </p:sp>
    </p:spTree>
    <p:extLst>
      <p:ext uri="{BB962C8B-B14F-4D97-AF65-F5344CB8AC3E}">
        <p14:creationId xmlns:p14="http://schemas.microsoft.com/office/powerpoint/2010/main" val="2534150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D82F9-00E0-4968-BE45-AF08B9F2DB89}"/>
              </a:ext>
            </a:extLst>
          </p:cNvPr>
          <p:cNvSpPr txBox="1"/>
          <p:nvPr/>
        </p:nvSpPr>
        <p:spPr>
          <a:xfrm>
            <a:off x="685800" y="95250"/>
            <a:ext cx="4210050" cy="6709529"/>
          </a:xfrm>
          <a:prstGeom prst="rect">
            <a:avLst/>
          </a:prstGeom>
          <a:noFill/>
        </p:spPr>
        <p:txBody>
          <a:bodyPr wrap="square" rtlCol="0">
            <a:spAutoFit/>
          </a:bodyPr>
          <a:lstStyle/>
          <a:p>
            <a:r>
              <a:rPr lang="en-US" sz="1000" b="1" dirty="0">
                <a:solidFill>
                  <a:srgbClr val="808080"/>
                </a:solidFill>
                <a:latin typeface="Consolas" panose="020B0609020204030204" pitchFamily="49" charset="0"/>
              </a:rPr>
              <a:t>#include</a:t>
            </a:r>
            <a:r>
              <a:rPr lang="en-US" sz="1000" b="1" dirty="0">
                <a:solidFill>
                  <a:srgbClr val="000000"/>
                </a:solidFill>
                <a:latin typeface="Consolas" panose="020B0609020204030204" pitchFamily="49" charset="0"/>
              </a:rPr>
              <a:t> </a:t>
            </a:r>
            <a:r>
              <a:rPr lang="en-US" sz="1000" b="1" dirty="0">
                <a:solidFill>
                  <a:srgbClr val="A31515"/>
                </a:solidFill>
                <a:latin typeface="Consolas" panose="020B0609020204030204" pitchFamily="49" charset="0"/>
              </a:rPr>
              <a:t>&lt;iostream&gt;</a:t>
            </a:r>
            <a:endParaRPr lang="en-US" sz="1000" b="1" dirty="0">
              <a:solidFill>
                <a:srgbClr val="000000"/>
              </a:solidFill>
              <a:latin typeface="Consolas" panose="020B0609020204030204" pitchFamily="49" charset="0"/>
            </a:endParaRPr>
          </a:p>
          <a:p>
            <a:r>
              <a:rPr lang="en-US" sz="1000" b="1" dirty="0">
                <a:solidFill>
                  <a:srgbClr val="808080"/>
                </a:solidFill>
                <a:latin typeface="Consolas" panose="020B0609020204030204" pitchFamily="49" charset="0"/>
              </a:rPr>
              <a:t>#include</a:t>
            </a:r>
            <a:r>
              <a:rPr lang="en-US" sz="1000" b="1" dirty="0">
                <a:solidFill>
                  <a:srgbClr val="000000"/>
                </a:solidFill>
                <a:latin typeface="Consolas" panose="020B0609020204030204" pitchFamily="49" charset="0"/>
              </a:rPr>
              <a:t> </a:t>
            </a:r>
            <a:r>
              <a:rPr lang="en-US" sz="1000" b="1" dirty="0">
                <a:solidFill>
                  <a:srgbClr val="A31515"/>
                </a:solidFill>
                <a:latin typeface="Consolas" panose="020B0609020204030204" pitchFamily="49" charset="0"/>
              </a:rPr>
              <a:t>&lt;string&gt;</a:t>
            </a:r>
            <a:endParaRPr lang="en-US" sz="1000" b="1" dirty="0">
              <a:solidFill>
                <a:srgbClr val="000000"/>
              </a:solidFill>
              <a:latin typeface="Consolas" panose="020B0609020204030204" pitchFamily="49" charset="0"/>
            </a:endParaRPr>
          </a:p>
          <a:p>
            <a:r>
              <a:rPr lang="en-US" sz="1000" b="1" dirty="0">
                <a:solidFill>
                  <a:srgbClr val="808080"/>
                </a:solidFill>
                <a:latin typeface="Consolas" panose="020B0609020204030204" pitchFamily="49" charset="0"/>
              </a:rPr>
              <a:t>#include</a:t>
            </a:r>
            <a:r>
              <a:rPr lang="en-US" sz="1000" b="1" dirty="0">
                <a:solidFill>
                  <a:srgbClr val="000000"/>
                </a:solidFill>
                <a:latin typeface="Consolas" panose="020B0609020204030204" pitchFamily="49" charset="0"/>
              </a:rPr>
              <a:t> </a:t>
            </a:r>
            <a:r>
              <a:rPr lang="en-US" sz="1000" b="1" dirty="0">
                <a:solidFill>
                  <a:srgbClr val="A31515"/>
                </a:solidFill>
                <a:latin typeface="Consolas" panose="020B0609020204030204" pitchFamily="49" charset="0"/>
              </a:rPr>
              <a:t>&lt;sstream&gt;</a:t>
            </a:r>
            <a:endParaRPr lang="en-US" sz="1000" b="1" dirty="0">
              <a:solidFill>
                <a:srgbClr val="000000"/>
              </a:solidFill>
              <a:latin typeface="Consolas" panose="020B0609020204030204" pitchFamily="49" charset="0"/>
            </a:endParaRPr>
          </a:p>
          <a:p>
            <a:r>
              <a:rPr lang="en-US" sz="1000" b="1" dirty="0">
                <a:solidFill>
                  <a:srgbClr val="0000FF"/>
                </a:solidFill>
                <a:latin typeface="Consolas" panose="020B0609020204030204" pitchFamily="49" charset="0"/>
              </a:rPr>
              <a:t>using</a:t>
            </a:r>
            <a:r>
              <a:rPr lang="en-US" sz="1000" b="1" dirty="0">
                <a:solidFill>
                  <a:srgbClr val="000000"/>
                </a:solidFill>
                <a:latin typeface="Consolas" panose="020B0609020204030204" pitchFamily="49" charset="0"/>
              </a:rPr>
              <a:t> </a:t>
            </a:r>
            <a:r>
              <a:rPr lang="en-US" sz="1000" b="1" dirty="0">
                <a:solidFill>
                  <a:srgbClr val="0000FF"/>
                </a:solidFill>
                <a:latin typeface="Consolas" panose="020B0609020204030204" pitchFamily="49" charset="0"/>
              </a:rPr>
              <a:t>namespace</a:t>
            </a:r>
            <a:r>
              <a:rPr lang="en-US" sz="1000" b="1" dirty="0">
                <a:solidFill>
                  <a:srgbClr val="000000"/>
                </a:solidFill>
                <a:latin typeface="Consolas" panose="020B0609020204030204" pitchFamily="49" charset="0"/>
              </a:rPr>
              <a:t> std;</a:t>
            </a:r>
          </a:p>
          <a:p>
            <a:endParaRPr lang="en-US" sz="1000" b="1" dirty="0">
              <a:solidFill>
                <a:srgbClr val="000000"/>
              </a:solidFill>
              <a:latin typeface="Consolas" panose="020B0609020204030204" pitchFamily="49" charset="0"/>
            </a:endParaRPr>
          </a:p>
          <a:p>
            <a:r>
              <a:rPr lang="en-US" sz="1000" b="1" dirty="0">
                <a:solidFill>
                  <a:srgbClr val="0000FF"/>
                </a:solidFill>
                <a:latin typeface="Consolas" panose="020B0609020204030204" pitchFamily="49" charset="0"/>
              </a:rPr>
              <a:t>class</a:t>
            </a:r>
            <a:r>
              <a:rPr lang="en-US" sz="1000" b="1" dirty="0">
                <a:solidFill>
                  <a:srgbClr val="000000"/>
                </a:solidFill>
                <a:latin typeface="Consolas" panose="020B0609020204030204" pitchFamily="49" charset="0"/>
              </a:rPr>
              <a:t> </a:t>
            </a:r>
            <a:r>
              <a:rPr lang="en-US" sz="1000" b="1" dirty="0">
                <a:solidFill>
                  <a:srgbClr val="2B91AF"/>
                </a:solidFill>
                <a:latin typeface="Consolas" panose="020B0609020204030204" pitchFamily="49" charset="0"/>
              </a:rPr>
              <a:t>Dog</a:t>
            </a:r>
            <a:endParaRPr lang="en-US" sz="1000" b="1" dirty="0">
              <a:solidFill>
                <a:srgbClr val="000000"/>
              </a:solidFill>
              <a:latin typeface="Consolas" panose="020B0609020204030204" pitchFamily="49" charset="0"/>
            </a:endParaRPr>
          </a:p>
          <a:p>
            <a:r>
              <a:rPr lang="en-US" sz="1000" b="1" dirty="0">
                <a:solidFill>
                  <a:srgbClr val="000000"/>
                </a:solidFill>
                <a:latin typeface="Consolas" panose="020B0609020204030204" pitchFamily="49" charset="0"/>
              </a:rPr>
              <a:t>{</a:t>
            </a:r>
          </a:p>
          <a:p>
            <a:r>
              <a:rPr lang="en-US" sz="1000" b="1" dirty="0">
                <a:solidFill>
                  <a:srgbClr val="0000FF"/>
                </a:solidFill>
                <a:latin typeface="Consolas" panose="020B0609020204030204" pitchFamily="49" charset="0"/>
              </a:rPr>
              <a:t>private</a:t>
            </a:r>
            <a:r>
              <a:rPr lang="en-US" sz="1000" b="1" dirty="0">
                <a:solidFill>
                  <a:srgbClr val="000000"/>
                </a:solidFill>
                <a:latin typeface="Consolas" panose="020B0609020204030204" pitchFamily="49" charset="0"/>
              </a:rPr>
              <a:t>:</a:t>
            </a:r>
          </a:p>
          <a:p>
            <a:r>
              <a:rPr lang="en-US" sz="1000" b="1" dirty="0">
                <a:solidFill>
                  <a:srgbClr val="0000FF"/>
                </a:solidFill>
                <a:latin typeface="Consolas" panose="020B0609020204030204" pitchFamily="49" charset="0"/>
              </a:rPr>
              <a:t>   int</a:t>
            </a:r>
            <a:r>
              <a:rPr lang="en-US" sz="1000" b="1" dirty="0">
                <a:solidFill>
                  <a:srgbClr val="000000"/>
                </a:solidFill>
                <a:latin typeface="Consolas" panose="020B0609020204030204" pitchFamily="49" charset="0"/>
              </a:rPr>
              <a:t> legs;</a:t>
            </a:r>
          </a:p>
          <a:p>
            <a:r>
              <a:rPr lang="en-US" sz="1000" b="1" dirty="0">
                <a:solidFill>
                  <a:srgbClr val="0000FF"/>
                </a:solidFill>
                <a:latin typeface="Consolas" panose="020B0609020204030204" pitchFamily="49" charset="0"/>
              </a:rPr>
              <a:t>public</a:t>
            </a:r>
            <a:r>
              <a:rPr lang="en-US" sz="1000" b="1" dirty="0">
                <a:solidFill>
                  <a:srgbClr val="000000"/>
                </a:solidFill>
                <a:latin typeface="Consolas" panose="020B0609020204030204" pitchFamily="49" charset="0"/>
              </a:rPr>
              <a:t>:</a:t>
            </a:r>
          </a:p>
          <a:p>
            <a:r>
              <a:rPr lang="en-US" sz="1000" b="1" dirty="0">
                <a:solidFill>
                  <a:srgbClr val="000000"/>
                </a:solidFill>
                <a:latin typeface="Consolas" panose="020B0609020204030204" pitchFamily="49" charset="0"/>
              </a:rPr>
              <a:t>   Dog(</a:t>
            </a:r>
            <a:r>
              <a:rPr lang="en-US" sz="1000" b="1" dirty="0">
                <a:solidFill>
                  <a:srgbClr val="0000FF"/>
                </a:solidFill>
                <a:latin typeface="Consolas" panose="020B0609020204030204" pitchFamily="49" charset="0"/>
              </a:rPr>
              <a:t>int</a:t>
            </a:r>
            <a:r>
              <a:rPr lang="en-US" sz="1000" b="1" dirty="0">
                <a:solidFill>
                  <a:srgbClr val="000000"/>
                </a:solidFill>
                <a:latin typeface="Consolas" panose="020B0609020204030204" pitchFamily="49" charset="0"/>
              </a:rPr>
              <a:t> </a:t>
            </a:r>
            <a:r>
              <a:rPr lang="en-US" sz="1000" b="1" dirty="0">
                <a:solidFill>
                  <a:srgbClr val="808080"/>
                </a:solidFill>
                <a:latin typeface="Consolas" panose="020B0609020204030204" pitchFamily="49" charset="0"/>
              </a:rPr>
              <a:t>legs</a:t>
            </a:r>
            <a:r>
              <a:rPr lang="en-US" sz="1000" b="1" dirty="0">
                <a:solidFill>
                  <a:srgbClr val="000000"/>
                </a:solidFill>
                <a:latin typeface="Consolas" panose="020B0609020204030204" pitchFamily="49" charset="0"/>
              </a:rPr>
              <a:t>) { </a:t>
            </a:r>
            <a:r>
              <a:rPr lang="en-US" sz="1000" b="1" dirty="0">
                <a:solidFill>
                  <a:srgbClr val="0000FF"/>
                </a:solidFill>
                <a:latin typeface="Consolas" panose="020B0609020204030204" pitchFamily="49" charset="0"/>
              </a:rPr>
              <a:t>this</a:t>
            </a:r>
            <a:r>
              <a:rPr lang="en-US" sz="1000" b="1" dirty="0">
                <a:solidFill>
                  <a:srgbClr val="000000"/>
                </a:solidFill>
                <a:latin typeface="Consolas" panose="020B0609020204030204" pitchFamily="49" charset="0"/>
              </a:rPr>
              <a:t>-&gt;legs = </a:t>
            </a:r>
            <a:r>
              <a:rPr lang="en-US" sz="1000" b="1" dirty="0">
                <a:solidFill>
                  <a:srgbClr val="808080"/>
                </a:solidFill>
                <a:latin typeface="Consolas" panose="020B0609020204030204" pitchFamily="49" charset="0"/>
              </a:rPr>
              <a:t>legs</a:t>
            </a:r>
            <a:r>
              <a:rPr lang="en-US" sz="1000" b="1" dirty="0">
                <a:solidFill>
                  <a:srgbClr val="000000"/>
                </a:solidFill>
                <a:latin typeface="Consolas" panose="020B0609020204030204" pitchFamily="49" charset="0"/>
              </a:rPr>
              <a:t>; }</a:t>
            </a:r>
          </a:p>
          <a:p>
            <a:r>
              <a:rPr lang="en-US" sz="1000" b="1" dirty="0">
                <a:solidFill>
                  <a:srgbClr val="000000"/>
                </a:solidFill>
                <a:latin typeface="Consolas" panose="020B0609020204030204" pitchFamily="49" charset="0"/>
              </a:rPr>
              <a:t>   ~Dog() = </a:t>
            </a:r>
            <a:r>
              <a:rPr lang="en-US" sz="1000" b="1" dirty="0">
                <a:solidFill>
                  <a:srgbClr val="0000FF"/>
                </a:solidFill>
                <a:latin typeface="Consolas" panose="020B0609020204030204" pitchFamily="49" charset="0"/>
              </a:rPr>
              <a:t>default</a:t>
            </a:r>
            <a:r>
              <a:rPr lang="en-US" sz="1000" b="1" dirty="0">
                <a:solidFill>
                  <a:srgbClr val="000000"/>
                </a:solidFill>
                <a:latin typeface="Consolas" panose="020B0609020204030204" pitchFamily="49" charset="0"/>
              </a:rPr>
              <a:t>;</a:t>
            </a:r>
          </a:p>
          <a:p>
            <a:endParaRPr lang="en-US" sz="1000" b="1" dirty="0">
              <a:solidFill>
                <a:srgbClr val="000000"/>
              </a:solidFill>
              <a:latin typeface="Consolas" panose="020B0609020204030204" pitchFamily="49" charset="0"/>
            </a:endParaRPr>
          </a:p>
          <a:p>
            <a:r>
              <a:rPr lang="en-US" sz="1000" b="1" dirty="0">
                <a:solidFill>
                  <a:srgbClr val="0000FF"/>
                </a:solidFill>
                <a:latin typeface="Consolas" panose="020B0609020204030204" pitchFamily="49" charset="0"/>
              </a:rPr>
              <a:t>   int</a:t>
            </a:r>
            <a:r>
              <a:rPr lang="en-US" sz="1000" b="1" dirty="0">
                <a:solidFill>
                  <a:srgbClr val="000000"/>
                </a:solidFill>
                <a:latin typeface="Consolas" panose="020B0609020204030204" pitchFamily="49" charset="0"/>
              </a:rPr>
              <a:t> </a:t>
            </a:r>
            <a:r>
              <a:rPr lang="en-US" sz="1000" b="1" dirty="0" err="1">
                <a:solidFill>
                  <a:srgbClr val="000000"/>
                </a:solidFill>
                <a:latin typeface="Consolas" panose="020B0609020204030204" pitchFamily="49" charset="0"/>
              </a:rPr>
              <a:t>getLegs</a:t>
            </a:r>
            <a:r>
              <a:rPr lang="en-US" sz="1000" b="1" dirty="0">
                <a:solidFill>
                  <a:srgbClr val="000000"/>
                </a:solidFill>
                <a:latin typeface="Consolas" panose="020B0609020204030204" pitchFamily="49" charset="0"/>
              </a:rPr>
              <a:t>() { </a:t>
            </a:r>
            <a:r>
              <a:rPr lang="en-US" sz="1000" b="1" dirty="0">
                <a:solidFill>
                  <a:srgbClr val="0000FF"/>
                </a:solidFill>
                <a:latin typeface="Consolas" panose="020B0609020204030204" pitchFamily="49" charset="0"/>
              </a:rPr>
              <a:t>return</a:t>
            </a:r>
            <a:r>
              <a:rPr lang="en-US" sz="1000" b="1" dirty="0">
                <a:solidFill>
                  <a:srgbClr val="000000"/>
                </a:solidFill>
                <a:latin typeface="Consolas" panose="020B0609020204030204" pitchFamily="49" charset="0"/>
              </a:rPr>
              <a:t> legs; }</a:t>
            </a:r>
          </a:p>
          <a:p>
            <a:r>
              <a:rPr lang="en-US" sz="1000" b="1" dirty="0">
                <a:solidFill>
                  <a:srgbClr val="2B91AF"/>
                </a:solidFill>
                <a:latin typeface="Consolas" panose="020B0609020204030204" pitchFamily="49" charset="0"/>
              </a:rPr>
              <a:t>   Dog</a:t>
            </a:r>
            <a:r>
              <a:rPr lang="en-US" sz="1000" b="1" dirty="0">
                <a:solidFill>
                  <a:srgbClr val="000000"/>
                </a:solidFill>
                <a:latin typeface="Consolas" panose="020B0609020204030204" pitchFamily="49" charset="0"/>
              </a:rPr>
              <a:t>&amp; </a:t>
            </a:r>
            <a:r>
              <a:rPr lang="en-US" sz="1000" b="1" dirty="0">
                <a:solidFill>
                  <a:srgbClr val="008080"/>
                </a:solidFill>
                <a:latin typeface="Consolas" panose="020B0609020204030204" pitchFamily="49" charset="0"/>
              </a:rPr>
              <a:t>operator++</a:t>
            </a:r>
            <a:r>
              <a:rPr lang="en-US" sz="1000" b="1" dirty="0">
                <a:solidFill>
                  <a:srgbClr val="000000"/>
                </a:solidFill>
                <a:latin typeface="Consolas" panose="020B0609020204030204" pitchFamily="49" charset="0"/>
              </a:rPr>
              <a:t>() { ++</a:t>
            </a:r>
            <a:r>
              <a:rPr lang="en-US" sz="1000" b="1" dirty="0">
                <a:solidFill>
                  <a:srgbClr val="0000FF"/>
                </a:solidFill>
                <a:latin typeface="Consolas" panose="020B0609020204030204" pitchFamily="49" charset="0"/>
              </a:rPr>
              <a:t>this</a:t>
            </a:r>
            <a:r>
              <a:rPr lang="en-US" sz="1000" b="1" dirty="0">
                <a:solidFill>
                  <a:srgbClr val="000000"/>
                </a:solidFill>
                <a:latin typeface="Consolas" panose="020B0609020204030204" pitchFamily="49" charset="0"/>
              </a:rPr>
              <a:t>-&gt;legs; </a:t>
            </a:r>
            <a:r>
              <a:rPr lang="en-US" sz="1000" b="1" dirty="0">
                <a:solidFill>
                  <a:srgbClr val="0000FF"/>
                </a:solidFill>
                <a:latin typeface="Consolas" panose="020B0609020204030204" pitchFamily="49" charset="0"/>
              </a:rPr>
              <a:t>return</a:t>
            </a:r>
            <a:r>
              <a:rPr lang="en-US" sz="1000" b="1" dirty="0">
                <a:solidFill>
                  <a:srgbClr val="000000"/>
                </a:solidFill>
                <a:latin typeface="Consolas" panose="020B0609020204030204" pitchFamily="49" charset="0"/>
              </a:rPr>
              <a:t> *</a:t>
            </a:r>
            <a:r>
              <a:rPr lang="en-US" sz="1000" b="1" dirty="0">
                <a:solidFill>
                  <a:srgbClr val="0000FF"/>
                </a:solidFill>
                <a:latin typeface="Consolas" panose="020B0609020204030204" pitchFamily="49" charset="0"/>
              </a:rPr>
              <a:t>this</a:t>
            </a:r>
            <a:r>
              <a:rPr lang="en-US" sz="1000" b="1" dirty="0">
                <a:solidFill>
                  <a:srgbClr val="000000"/>
                </a:solidFill>
                <a:latin typeface="Consolas" panose="020B0609020204030204" pitchFamily="49" charset="0"/>
              </a:rPr>
              <a:t>; }</a:t>
            </a:r>
          </a:p>
          <a:p>
            <a:endParaRPr lang="en-US" sz="1000" b="1" dirty="0">
              <a:solidFill>
                <a:srgbClr val="000000"/>
              </a:solidFill>
              <a:latin typeface="Consolas" panose="020B0609020204030204" pitchFamily="49" charset="0"/>
            </a:endParaRPr>
          </a:p>
          <a:p>
            <a:r>
              <a:rPr lang="en-US" sz="1000" b="1" dirty="0">
                <a:solidFill>
                  <a:srgbClr val="2B91AF"/>
                </a:solidFill>
                <a:latin typeface="Consolas" panose="020B0609020204030204" pitchFamily="49" charset="0"/>
              </a:rPr>
              <a:t>   string</a:t>
            </a:r>
            <a:r>
              <a:rPr lang="en-US" sz="1000" b="1" dirty="0">
                <a:solidFill>
                  <a:srgbClr val="000000"/>
                </a:solidFill>
                <a:latin typeface="Consolas" panose="020B0609020204030204" pitchFamily="49" charset="0"/>
              </a:rPr>
              <a:t> toString() </a:t>
            </a:r>
            <a:r>
              <a:rPr lang="en-US" sz="1000" b="1" dirty="0">
                <a:solidFill>
                  <a:srgbClr val="0000FF"/>
                </a:solidFill>
                <a:latin typeface="Consolas" panose="020B0609020204030204" pitchFamily="49" charset="0"/>
              </a:rPr>
              <a:t>const</a:t>
            </a:r>
            <a:endParaRPr lang="en-US" sz="1000" b="1" dirty="0">
              <a:solidFill>
                <a:srgbClr val="000000"/>
              </a:solidFill>
              <a:latin typeface="Consolas" panose="020B0609020204030204" pitchFamily="49" charset="0"/>
            </a:endParaRPr>
          </a:p>
          <a:p>
            <a:r>
              <a:rPr lang="en-US" sz="1000" b="1" dirty="0">
                <a:solidFill>
                  <a:srgbClr val="000000"/>
                </a:solidFill>
                <a:latin typeface="Consolas" panose="020B0609020204030204" pitchFamily="49" charset="0"/>
              </a:rPr>
              <a:t>   {</a:t>
            </a:r>
          </a:p>
          <a:p>
            <a:r>
              <a:rPr lang="en-US" sz="1000" b="1" dirty="0">
                <a:solidFill>
                  <a:srgbClr val="2B91AF"/>
                </a:solidFill>
                <a:latin typeface="Consolas" panose="020B0609020204030204" pitchFamily="49" charset="0"/>
              </a:rPr>
              <a:t>      ostringstream</a:t>
            </a:r>
            <a:r>
              <a:rPr lang="en-US" sz="1000" b="1" dirty="0">
                <a:solidFill>
                  <a:srgbClr val="000000"/>
                </a:solidFill>
                <a:latin typeface="Consolas" panose="020B0609020204030204" pitchFamily="49" charset="0"/>
              </a:rPr>
              <a:t> out;</a:t>
            </a:r>
          </a:p>
          <a:p>
            <a:r>
              <a:rPr lang="en-US" sz="1000" b="1" dirty="0">
                <a:solidFill>
                  <a:srgbClr val="000000"/>
                </a:solidFill>
                <a:latin typeface="Consolas" panose="020B0609020204030204" pitchFamily="49" charset="0"/>
              </a:rPr>
              <a:t>      out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a:t>
            </a:r>
            <a:r>
              <a:rPr lang="en-US" sz="1000" b="1" dirty="0">
                <a:solidFill>
                  <a:srgbClr val="A31515"/>
                </a:solidFill>
                <a:latin typeface="Consolas" panose="020B0609020204030204" pitchFamily="49" charset="0"/>
              </a:rPr>
              <a:t>"Dog legs = "</a:t>
            </a:r>
            <a:r>
              <a:rPr lang="en-US" sz="1000" b="1" dirty="0">
                <a:solidFill>
                  <a:srgbClr val="000000"/>
                </a:solidFill>
                <a:latin typeface="Consolas" panose="020B0609020204030204" pitchFamily="49" charset="0"/>
              </a:rPr>
              <a: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a:t>
            </a:r>
            <a:r>
              <a:rPr lang="en-US" sz="1000" b="1" dirty="0">
                <a:solidFill>
                  <a:srgbClr val="0000FF"/>
                </a:solidFill>
                <a:latin typeface="Consolas" panose="020B0609020204030204" pitchFamily="49" charset="0"/>
              </a:rPr>
              <a:t>this</a:t>
            </a:r>
            <a:r>
              <a:rPr lang="en-US" sz="1000" b="1" dirty="0">
                <a:solidFill>
                  <a:srgbClr val="000000"/>
                </a:solidFill>
                <a:latin typeface="Consolas" panose="020B0609020204030204" pitchFamily="49" charset="0"/>
              </a:rPr>
              <a:t>-&gt;legs;</a:t>
            </a:r>
          </a:p>
          <a:p>
            <a:r>
              <a:rPr lang="en-US" sz="1000" b="1" dirty="0">
                <a:solidFill>
                  <a:srgbClr val="0000FF"/>
                </a:solidFill>
                <a:latin typeface="Consolas" panose="020B0609020204030204" pitchFamily="49" charset="0"/>
              </a:rPr>
              <a:t>      return</a:t>
            </a:r>
            <a:r>
              <a:rPr lang="en-US" sz="1000" b="1" dirty="0">
                <a:solidFill>
                  <a:srgbClr val="000000"/>
                </a:solidFill>
                <a:latin typeface="Consolas" panose="020B0609020204030204" pitchFamily="49" charset="0"/>
              </a:rPr>
              <a:t> </a:t>
            </a:r>
            <a:r>
              <a:rPr lang="en-US" sz="1000" b="1" dirty="0" err="1">
                <a:solidFill>
                  <a:srgbClr val="000000"/>
                </a:solidFill>
                <a:latin typeface="Consolas" panose="020B0609020204030204" pitchFamily="49" charset="0"/>
              </a:rPr>
              <a:t>out.str</a:t>
            </a:r>
            <a:r>
              <a:rPr lang="en-US" sz="1000" b="1" dirty="0">
                <a:solidFill>
                  <a:srgbClr val="000000"/>
                </a:solidFill>
                <a:latin typeface="Consolas" panose="020B0609020204030204" pitchFamily="49" charset="0"/>
              </a:rPr>
              <a:t>();</a:t>
            </a:r>
          </a:p>
          <a:p>
            <a:r>
              <a:rPr lang="en-US" sz="1000" b="1" dirty="0">
                <a:solidFill>
                  <a:srgbClr val="000000"/>
                </a:solidFill>
                <a:latin typeface="Consolas" panose="020B0609020204030204" pitchFamily="49" charset="0"/>
              </a:rPr>
              <a:t>   }</a:t>
            </a:r>
          </a:p>
          <a:p>
            <a:r>
              <a:rPr lang="en-US" sz="1000" b="1" dirty="0">
                <a:solidFill>
                  <a:srgbClr val="000000"/>
                </a:solidFill>
                <a:latin typeface="Consolas" panose="020B0609020204030204" pitchFamily="49" charset="0"/>
              </a:rPr>
              <a:t>};</a:t>
            </a:r>
          </a:p>
          <a:p>
            <a:endParaRPr lang="en-US" sz="1000" b="1" dirty="0">
              <a:solidFill>
                <a:srgbClr val="000000"/>
              </a:solidFill>
              <a:latin typeface="Consolas" panose="020B0609020204030204" pitchFamily="49" charset="0"/>
            </a:endParaRPr>
          </a:p>
          <a:p>
            <a:endParaRPr lang="en-US" sz="1000" b="1" dirty="0">
              <a:solidFill>
                <a:srgbClr val="000000"/>
              </a:solidFill>
              <a:latin typeface="Consolas" panose="020B0609020204030204" pitchFamily="49" charset="0"/>
            </a:endParaRPr>
          </a:p>
          <a:p>
            <a:r>
              <a:rPr lang="en-US" sz="1000" b="1" dirty="0">
                <a:solidFill>
                  <a:srgbClr val="0000FF"/>
                </a:solidFill>
                <a:latin typeface="Consolas" panose="020B0609020204030204" pitchFamily="49" charset="0"/>
              </a:rPr>
              <a:t>class</a:t>
            </a:r>
            <a:r>
              <a:rPr lang="en-US" sz="1000" b="1" dirty="0">
                <a:solidFill>
                  <a:srgbClr val="000000"/>
                </a:solidFill>
                <a:latin typeface="Consolas" panose="020B0609020204030204" pitchFamily="49" charset="0"/>
              </a:rPr>
              <a:t> </a:t>
            </a:r>
            <a:r>
              <a:rPr lang="en-US" sz="1000" b="1" dirty="0">
                <a:solidFill>
                  <a:srgbClr val="2B91AF"/>
                </a:solidFill>
                <a:latin typeface="Consolas" panose="020B0609020204030204" pitchFamily="49" charset="0"/>
              </a:rPr>
              <a:t>Cat</a:t>
            </a:r>
            <a:endParaRPr lang="en-US" sz="1000" b="1" dirty="0">
              <a:solidFill>
                <a:srgbClr val="000000"/>
              </a:solidFill>
              <a:latin typeface="Consolas" panose="020B0609020204030204" pitchFamily="49" charset="0"/>
            </a:endParaRPr>
          </a:p>
          <a:p>
            <a:r>
              <a:rPr lang="en-US" sz="1000" b="1" dirty="0">
                <a:solidFill>
                  <a:srgbClr val="000000"/>
                </a:solidFill>
                <a:latin typeface="Consolas" panose="020B0609020204030204" pitchFamily="49" charset="0"/>
              </a:rPr>
              <a:t>{</a:t>
            </a:r>
          </a:p>
          <a:p>
            <a:r>
              <a:rPr lang="en-US" sz="1000" b="1" dirty="0">
                <a:solidFill>
                  <a:srgbClr val="0000FF"/>
                </a:solidFill>
                <a:latin typeface="Consolas" panose="020B0609020204030204" pitchFamily="49" charset="0"/>
              </a:rPr>
              <a:t>private</a:t>
            </a:r>
            <a:r>
              <a:rPr lang="en-US" sz="1000" b="1" dirty="0">
                <a:solidFill>
                  <a:srgbClr val="000000"/>
                </a:solidFill>
                <a:latin typeface="Consolas" panose="020B0609020204030204" pitchFamily="49" charset="0"/>
              </a:rPr>
              <a:t>:</a:t>
            </a:r>
          </a:p>
          <a:p>
            <a:r>
              <a:rPr lang="en-US" sz="1000" b="1" dirty="0">
                <a:solidFill>
                  <a:srgbClr val="0000FF"/>
                </a:solidFill>
                <a:latin typeface="Consolas" panose="020B0609020204030204" pitchFamily="49" charset="0"/>
              </a:rPr>
              <a:t>   int</a:t>
            </a:r>
            <a:r>
              <a:rPr lang="en-US" sz="1000" b="1" dirty="0">
                <a:solidFill>
                  <a:srgbClr val="000000"/>
                </a:solidFill>
                <a:latin typeface="Consolas" panose="020B0609020204030204" pitchFamily="49" charset="0"/>
              </a:rPr>
              <a:t> legs;</a:t>
            </a:r>
          </a:p>
          <a:p>
            <a:r>
              <a:rPr lang="en-US" sz="1000" b="1" dirty="0">
                <a:solidFill>
                  <a:srgbClr val="0000FF"/>
                </a:solidFill>
                <a:latin typeface="Consolas" panose="020B0609020204030204" pitchFamily="49" charset="0"/>
              </a:rPr>
              <a:t>public</a:t>
            </a:r>
            <a:r>
              <a:rPr lang="en-US" sz="1000" b="1" dirty="0">
                <a:solidFill>
                  <a:srgbClr val="000000"/>
                </a:solidFill>
                <a:latin typeface="Consolas" panose="020B0609020204030204" pitchFamily="49" charset="0"/>
              </a:rPr>
              <a:t>:</a:t>
            </a:r>
          </a:p>
          <a:p>
            <a:r>
              <a:rPr lang="en-US" sz="1000" b="1" dirty="0">
                <a:solidFill>
                  <a:srgbClr val="000000"/>
                </a:solidFill>
                <a:latin typeface="Consolas" panose="020B0609020204030204" pitchFamily="49" charset="0"/>
              </a:rPr>
              <a:t>   Cat(</a:t>
            </a:r>
            <a:r>
              <a:rPr lang="en-US" sz="1000" b="1" dirty="0">
                <a:solidFill>
                  <a:srgbClr val="0000FF"/>
                </a:solidFill>
                <a:latin typeface="Consolas" panose="020B0609020204030204" pitchFamily="49" charset="0"/>
              </a:rPr>
              <a:t>int</a:t>
            </a:r>
            <a:r>
              <a:rPr lang="en-US" sz="1000" b="1" dirty="0">
                <a:solidFill>
                  <a:srgbClr val="000000"/>
                </a:solidFill>
                <a:latin typeface="Consolas" panose="020B0609020204030204" pitchFamily="49" charset="0"/>
              </a:rPr>
              <a:t> </a:t>
            </a:r>
            <a:r>
              <a:rPr lang="en-US" sz="1000" b="1" dirty="0">
                <a:solidFill>
                  <a:srgbClr val="808080"/>
                </a:solidFill>
                <a:latin typeface="Consolas" panose="020B0609020204030204" pitchFamily="49" charset="0"/>
              </a:rPr>
              <a:t>legs</a:t>
            </a:r>
            <a:r>
              <a:rPr lang="en-US" sz="1000" b="1" dirty="0">
                <a:solidFill>
                  <a:srgbClr val="000000"/>
                </a:solidFill>
                <a:latin typeface="Consolas" panose="020B0609020204030204" pitchFamily="49" charset="0"/>
              </a:rPr>
              <a:t>) { </a:t>
            </a:r>
            <a:r>
              <a:rPr lang="en-US" sz="1000" b="1" dirty="0">
                <a:solidFill>
                  <a:srgbClr val="0000FF"/>
                </a:solidFill>
                <a:latin typeface="Consolas" panose="020B0609020204030204" pitchFamily="49" charset="0"/>
              </a:rPr>
              <a:t>this</a:t>
            </a:r>
            <a:r>
              <a:rPr lang="en-US" sz="1000" b="1" dirty="0">
                <a:solidFill>
                  <a:srgbClr val="000000"/>
                </a:solidFill>
                <a:latin typeface="Consolas" panose="020B0609020204030204" pitchFamily="49" charset="0"/>
              </a:rPr>
              <a:t>-&gt;legs = </a:t>
            </a:r>
            <a:r>
              <a:rPr lang="en-US" sz="1000" b="1" dirty="0">
                <a:solidFill>
                  <a:srgbClr val="808080"/>
                </a:solidFill>
                <a:latin typeface="Consolas" panose="020B0609020204030204" pitchFamily="49" charset="0"/>
              </a:rPr>
              <a:t>legs</a:t>
            </a:r>
            <a:r>
              <a:rPr lang="en-US" sz="1000" b="1" dirty="0">
                <a:solidFill>
                  <a:srgbClr val="000000"/>
                </a:solidFill>
                <a:latin typeface="Consolas" panose="020B0609020204030204" pitchFamily="49" charset="0"/>
              </a:rPr>
              <a:t>; }</a:t>
            </a:r>
          </a:p>
          <a:p>
            <a:r>
              <a:rPr lang="en-US" sz="1000" b="1" dirty="0">
                <a:solidFill>
                  <a:srgbClr val="000000"/>
                </a:solidFill>
                <a:latin typeface="Consolas" panose="020B0609020204030204" pitchFamily="49" charset="0"/>
              </a:rPr>
              <a:t>   ~Cat() = </a:t>
            </a:r>
            <a:r>
              <a:rPr lang="en-US" sz="1000" b="1" dirty="0">
                <a:solidFill>
                  <a:srgbClr val="0000FF"/>
                </a:solidFill>
                <a:latin typeface="Consolas" panose="020B0609020204030204" pitchFamily="49" charset="0"/>
              </a:rPr>
              <a:t>default</a:t>
            </a:r>
            <a:r>
              <a:rPr lang="en-US" sz="1000" b="1" dirty="0">
                <a:solidFill>
                  <a:srgbClr val="000000"/>
                </a:solidFill>
                <a:latin typeface="Consolas" panose="020B0609020204030204" pitchFamily="49" charset="0"/>
              </a:rPr>
              <a:t>;</a:t>
            </a:r>
          </a:p>
          <a:p>
            <a:endParaRPr lang="en-US" sz="1000" b="1" dirty="0">
              <a:solidFill>
                <a:srgbClr val="000000"/>
              </a:solidFill>
              <a:latin typeface="Consolas" panose="020B0609020204030204" pitchFamily="49" charset="0"/>
            </a:endParaRPr>
          </a:p>
          <a:p>
            <a:r>
              <a:rPr lang="en-US" sz="1000" b="1" dirty="0">
                <a:solidFill>
                  <a:srgbClr val="0000FF"/>
                </a:solidFill>
                <a:latin typeface="Consolas" panose="020B0609020204030204" pitchFamily="49" charset="0"/>
              </a:rPr>
              <a:t>   int</a:t>
            </a:r>
            <a:r>
              <a:rPr lang="en-US" sz="1000" b="1" dirty="0">
                <a:solidFill>
                  <a:srgbClr val="000000"/>
                </a:solidFill>
                <a:latin typeface="Consolas" panose="020B0609020204030204" pitchFamily="49" charset="0"/>
              </a:rPr>
              <a:t> </a:t>
            </a:r>
            <a:r>
              <a:rPr lang="en-US" sz="1000" b="1" dirty="0" err="1">
                <a:solidFill>
                  <a:srgbClr val="000000"/>
                </a:solidFill>
                <a:latin typeface="Consolas" panose="020B0609020204030204" pitchFamily="49" charset="0"/>
              </a:rPr>
              <a:t>getLegs</a:t>
            </a:r>
            <a:r>
              <a:rPr lang="en-US" sz="1000" b="1" dirty="0">
                <a:solidFill>
                  <a:srgbClr val="000000"/>
                </a:solidFill>
                <a:latin typeface="Consolas" panose="020B0609020204030204" pitchFamily="49" charset="0"/>
              </a:rPr>
              <a:t>() { </a:t>
            </a:r>
            <a:r>
              <a:rPr lang="en-US" sz="1000" b="1" dirty="0">
                <a:solidFill>
                  <a:srgbClr val="0000FF"/>
                </a:solidFill>
                <a:latin typeface="Consolas" panose="020B0609020204030204" pitchFamily="49" charset="0"/>
              </a:rPr>
              <a:t>return</a:t>
            </a:r>
            <a:r>
              <a:rPr lang="en-US" sz="1000" b="1" dirty="0">
                <a:solidFill>
                  <a:srgbClr val="000000"/>
                </a:solidFill>
                <a:latin typeface="Consolas" panose="020B0609020204030204" pitchFamily="49" charset="0"/>
              </a:rPr>
              <a:t> legs; }</a:t>
            </a:r>
          </a:p>
          <a:p>
            <a:r>
              <a:rPr lang="en-US" sz="1000" b="1" dirty="0">
                <a:solidFill>
                  <a:srgbClr val="2B91AF"/>
                </a:solidFill>
                <a:latin typeface="Consolas" panose="020B0609020204030204" pitchFamily="49" charset="0"/>
              </a:rPr>
              <a:t>   Cat</a:t>
            </a:r>
            <a:r>
              <a:rPr lang="en-US" sz="1000" b="1" dirty="0">
                <a:solidFill>
                  <a:srgbClr val="000000"/>
                </a:solidFill>
                <a:latin typeface="Consolas" panose="020B0609020204030204" pitchFamily="49" charset="0"/>
              </a:rPr>
              <a:t>&amp; </a:t>
            </a:r>
            <a:r>
              <a:rPr lang="en-US" sz="1000" b="1" dirty="0">
                <a:solidFill>
                  <a:srgbClr val="008080"/>
                </a:solidFill>
                <a:latin typeface="Consolas" panose="020B0609020204030204" pitchFamily="49" charset="0"/>
              </a:rPr>
              <a:t>operator++</a:t>
            </a:r>
            <a:r>
              <a:rPr lang="en-US" sz="1000" b="1" dirty="0">
                <a:solidFill>
                  <a:srgbClr val="000000"/>
                </a:solidFill>
                <a:latin typeface="Consolas" panose="020B0609020204030204" pitchFamily="49" charset="0"/>
              </a:rPr>
              <a:t>() { ++</a:t>
            </a:r>
            <a:r>
              <a:rPr lang="en-US" sz="1000" b="1" dirty="0">
                <a:solidFill>
                  <a:srgbClr val="0000FF"/>
                </a:solidFill>
                <a:latin typeface="Consolas" panose="020B0609020204030204" pitchFamily="49" charset="0"/>
              </a:rPr>
              <a:t>this</a:t>
            </a:r>
            <a:r>
              <a:rPr lang="en-US" sz="1000" b="1" dirty="0">
                <a:solidFill>
                  <a:srgbClr val="000000"/>
                </a:solidFill>
                <a:latin typeface="Consolas" panose="020B0609020204030204" pitchFamily="49" charset="0"/>
              </a:rPr>
              <a:t>-&gt;legs; </a:t>
            </a:r>
            <a:r>
              <a:rPr lang="en-US" sz="1000" b="1" dirty="0">
                <a:solidFill>
                  <a:srgbClr val="0000FF"/>
                </a:solidFill>
                <a:latin typeface="Consolas" panose="020B0609020204030204" pitchFamily="49" charset="0"/>
              </a:rPr>
              <a:t>return</a:t>
            </a:r>
            <a:r>
              <a:rPr lang="en-US" sz="1000" b="1" dirty="0">
                <a:solidFill>
                  <a:srgbClr val="000000"/>
                </a:solidFill>
                <a:latin typeface="Consolas" panose="020B0609020204030204" pitchFamily="49" charset="0"/>
              </a:rPr>
              <a:t> *</a:t>
            </a:r>
            <a:r>
              <a:rPr lang="en-US" sz="1000" b="1" dirty="0">
                <a:solidFill>
                  <a:srgbClr val="0000FF"/>
                </a:solidFill>
                <a:latin typeface="Consolas" panose="020B0609020204030204" pitchFamily="49" charset="0"/>
              </a:rPr>
              <a:t>this</a:t>
            </a:r>
            <a:r>
              <a:rPr lang="en-US" sz="1000" b="1" dirty="0">
                <a:solidFill>
                  <a:srgbClr val="000000"/>
                </a:solidFill>
                <a:latin typeface="Consolas" panose="020B0609020204030204" pitchFamily="49" charset="0"/>
              </a:rPr>
              <a:t>; }</a:t>
            </a:r>
          </a:p>
          <a:p>
            <a:endParaRPr lang="en-US" sz="1000" b="1" dirty="0">
              <a:solidFill>
                <a:srgbClr val="000000"/>
              </a:solidFill>
              <a:latin typeface="Consolas" panose="020B0609020204030204" pitchFamily="49" charset="0"/>
            </a:endParaRPr>
          </a:p>
          <a:p>
            <a:r>
              <a:rPr lang="en-US" sz="1000" b="1" dirty="0">
                <a:solidFill>
                  <a:srgbClr val="2B91AF"/>
                </a:solidFill>
                <a:latin typeface="Consolas" panose="020B0609020204030204" pitchFamily="49" charset="0"/>
              </a:rPr>
              <a:t>string</a:t>
            </a:r>
            <a:r>
              <a:rPr lang="en-US" sz="1000" b="1" dirty="0">
                <a:solidFill>
                  <a:srgbClr val="000000"/>
                </a:solidFill>
                <a:latin typeface="Consolas" panose="020B0609020204030204" pitchFamily="49" charset="0"/>
              </a:rPr>
              <a:t> toString() </a:t>
            </a:r>
            <a:r>
              <a:rPr lang="en-US" sz="1000" b="1" dirty="0">
                <a:solidFill>
                  <a:srgbClr val="0000FF"/>
                </a:solidFill>
                <a:latin typeface="Consolas" panose="020B0609020204030204" pitchFamily="49" charset="0"/>
              </a:rPr>
              <a:t>const</a:t>
            </a:r>
            <a:endParaRPr lang="en-US" sz="1000" b="1" dirty="0">
              <a:solidFill>
                <a:srgbClr val="000000"/>
              </a:solidFill>
              <a:latin typeface="Consolas" panose="020B0609020204030204" pitchFamily="49" charset="0"/>
            </a:endParaRPr>
          </a:p>
          <a:p>
            <a:r>
              <a:rPr lang="en-US" sz="1000" b="1" dirty="0">
                <a:solidFill>
                  <a:srgbClr val="000000"/>
                </a:solidFill>
                <a:latin typeface="Consolas" panose="020B0609020204030204" pitchFamily="49" charset="0"/>
              </a:rPr>
              <a:t>{</a:t>
            </a:r>
          </a:p>
          <a:p>
            <a:r>
              <a:rPr lang="en-US" sz="1000" b="1" dirty="0">
                <a:solidFill>
                  <a:srgbClr val="2B91AF"/>
                </a:solidFill>
                <a:latin typeface="Consolas" panose="020B0609020204030204" pitchFamily="49" charset="0"/>
              </a:rPr>
              <a:t>   ostringstream</a:t>
            </a:r>
            <a:r>
              <a:rPr lang="en-US" sz="1000" b="1" dirty="0">
                <a:solidFill>
                  <a:srgbClr val="000000"/>
                </a:solidFill>
                <a:latin typeface="Consolas" panose="020B0609020204030204" pitchFamily="49" charset="0"/>
              </a:rPr>
              <a:t> out;</a:t>
            </a:r>
          </a:p>
          <a:p>
            <a:r>
              <a:rPr lang="en-US" sz="1000" b="1" dirty="0">
                <a:solidFill>
                  <a:srgbClr val="000000"/>
                </a:solidFill>
                <a:latin typeface="Consolas" panose="020B0609020204030204" pitchFamily="49" charset="0"/>
              </a:rPr>
              <a:t>   out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a:t>
            </a:r>
            <a:r>
              <a:rPr lang="en-US" sz="1000" b="1" dirty="0">
                <a:solidFill>
                  <a:srgbClr val="A31515"/>
                </a:solidFill>
                <a:latin typeface="Consolas" panose="020B0609020204030204" pitchFamily="49" charset="0"/>
              </a:rPr>
              <a:t>"Cat legs = "</a:t>
            </a:r>
            <a:r>
              <a:rPr lang="en-US" sz="1000" b="1" dirty="0">
                <a:solidFill>
                  <a:srgbClr val="000000"/>
                </a:solidFill>
                <a:latin typeface="Consolas" panose="020B0609020204030204" pitchFamily="49" charset="0"/>
              </a:rPr>
              <a: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a:t>
            </a:r>
            <a:r>
              <a:rPr lang="en-US" sz="1000" b="1" dirty="0">
                <a:solidFill>
                  <a:srgbClr val="0000FF"/>
                </a:solidFill>
                <a:latin typeface="Consolas" panose="020B0609020204030204" pitchFamily="49" charset="0"/>
              </a:rPr>
              <a:t>this</a:t>
            </a:r>
            <a:r>
              <a:rPr lang="en-US" sz="1000" b="1" dirty="0">
                <a:solidFill>
                  <a:srgbClr val="000000"/>
                </a:solidFill>
                <a:latin typeface="Consolas" panose="020B0609020204030204" pitchFamily="49" charset="0"/>
              </a:rPr>
              <a:t>-&gt;legs;</a:t>
            </a:r>
          </a:p>
          <a:p>
            <a:r>
              <a:rPr lang="en-US" sz="1000" b="1" dirty="0">
                <a:solidFill>
                  <a:srgbClr val="0000FF"/>
                </a:solidFill>
                <a:latin typeface="Consolas" panose="020B0609020204030204" pitchFamily="49" charset="0"/>
              </a:rPr>
              <a:t>   return</a:t>
            </a:r>
            <a:r>
              <a:rPr lang="en-US" sz="1000" b="1" dirty="0">
                <a:solidFill>
                  <a:srgbClr val="000000"/>
                </a:solidFill>
                <a:latin typeface="Consolas" panose="020B0609020204030204" pitchFamily="49" charset="0"/>
              </a:rPr>
              <a:t> </a:t>
            </a:r>
            <a:r>
              <a:rPr lang="en-US" sz="1000" b="1" dirty="0" err="1">
                <a:solidFill>
                  <a:srgbClr val="000000"/>
                </a:solidFill>
                <a:latin typeface="Consolas" panose="020B0609020204030204" pitchFamily="49" charset="0"/>
              </a:rPr>
              <a:t>out.str</a:t>
            </a:r>
            <a:r>
              <a:rPr lang="en-US" sz="1000" b="1" dirty="0">
                <a:solidFill>
                  <a:srgbClr val="000000"/>
                </a:solidFill>
                <a:latin typeface="Consolas" panose="020B0609020204030204" pitchFamily="49" charset="0"/>
              </a:rPr>
              <a:t>();</a:t>
            </a:r>
          </a:p>
          <a:p>
            <a:r>
              <a:rPr lang="en-US" sz="1000" b="1" dirty="0">
                <a:solidFill>
                  <a:srgbClr val="000000"/>
                </a:solidFill>
                <a:latin typeface="Consolas" panose="020B0609020204030204" pitchFamily="49" charset="0"/>
              </a:rPr>
              <a:t>   }</a:t>
            </a:r>
          </a:p>
          <a:p>
            <a:r>
              <a:rPr lang="en-US" sz="1000" b="1" dirty="0">
                <a:solidFill>
                  <a:srgbClr val="000000"/>
                </a:solidFill>
                <a:latin typeface="Consolas" panose="020B0609020204030204" pitchFamily="49" charset="0"/>
              </a:rPr>
              <a:t>};</a:t>
            </a:r>
            <a:endParaRPr lang="en-US" sz="1000" b="1" dirty="0"/>
          </a:p>
        </p:txBody>
      </p:sp>
      <p:sp>
        <p:nvSpPr>
          <p:cNvPr id="4" name="TextBox 3">
            <a:extLst>
              <a:ext uri="{FF2B5EF4-FFF2-40B4-BE49-F238E27FC236}">
                <a16:creationId xmlns:a16="http://schemas.microsoft.com/office/drawing/2014/main" id="{1C37F020-93EB-4A85-B9FD-D35B67728715}"/>
              </a:ext>
            </a:extLst>
          </p:cNvPr>
          <p:cNvSpPr txBox="1"/>
          <p:nvPr/>
        </p:nvSpPr>
        <p:spPr>
          <a:xfrm>
            <a:off x="5191125" y="95250"/>
            <a:ext cx="4733925" cy="3477875"/>
          </a:xfrm>
          <a:prstGeom prst="rect">
            <a:avLst/>
          </a:prstGeom>
          <a:noFill/>
        </p:spPr>
        <p:txBody>
          <a:bodyPr wrap="square" rtlCol="0">
            <a:spAutoFit/>
          </a:bodyPr>
          <a:lstStyle/>
          <a:p>
            <a:r>
              <a:rPr lang="en-US" sz="1000" b="1" dirty="0">
                <a:solidFill>
                  <a:srgbClr val="2B91AF"/>
                </a:solidFill>
                <a:latin typeface="Consolas" panose="020B0609020204030204" pitchFamily="49" charset="0"/>
              </a:rPr>
              <a:t>string</a:t>
            </a:r>
            <a:r>
              <a:rPr lang="en-US" sz="1000" b="1" dirty="0">
                <a:solidFill>
                  <a:srgbClr val="000000"/>
                </a:solidFill>
                <a:latin typeface="Consolas" panose="020B0609020204030204" pitchFamily="49" charset="0"/>
              </a:rPr>
              <a:t> </a:t>
            </a:r>
            <a:r>
              <a:rPr lang="en-US" sz="1000" b="1" dirty="0">
                <a:solidFill>
                  <a:srgbClr val="008080"/>
                </a:solidFill>
                <a:latin typeface="Consolas" panose="020B0609020204030204" pitchFamily="49" charset="0"/>
              </a:rPr>
              <a:t>operator+</a:t>
            </a:r>
            <a:r>
              <a:rPr lang="en-US" sz="1000" b="1" dirty="0">
                <a:solidFill>
                  <a:srgbClr val="000000"/>
                </a:solidFill>
                <a:latin typeface="Consolas" panose="020B0609020204030204" pitchFamily="49" charset="0"/>
              </a:rPr>
              <a:t>(</a:t>
            </a:r>
            <a:r>
              <a:rPr lang="en-US" sz="1000" b="1" dirty="0">
                <a:solidFill>
                  <a:srgbClr val="2B91AF"/>
                </a:solidFill>
                <a:latin typeface="Consolas" panose="020B0609020204030204" pitchFamily="49" charset="0"/>
              </a:rPr>
              <a:t>Dog</a:t>
            </a:r>
            <a:r>
              <a:rPr lang="en-US" sz="1000" b="1" dirty="0">
                <a:solidFill>
                  <a:srgbClr val="000000"/>
                </a:solidFill>
                <a:latin typeface="Consolas" panose="020B0609020204030204" pitchFamily="49" charset="0"/>
              </a:rPr>
              <a:t>&amp; </a:t>
            </a:r>
            <a:r>
              <a:rPr lang="en-US" sz="1000" b="1" dirty="0">
                <a:solidFill>
                  <a:srgbClr val="808080"/>
                </a:solidFill>
                <a:latin typeface="Consolas" panose="020B0609020204030204" pitchFamily="49" charset="0"/>
              </a:rPr>
              <a:t>d</a:t>
            </a:r>
            <a:r>
              <a:rPr lang="en-US" sz="1000" b="1" dirty="0">
                <a:solidFill>
                  <a:srgbClr val="000000"/>
                </a:solidFill>
                <a:latin typeface="Consolas" panose="020B0609020204030204" pitchFamily="49" charset="0"/>
              </a:rPr>
              <a:t>, </a:t>
            </a:r>
            <a:r>
              <a:rPr lang="en-US" sz="1000" b="1" dirty="0">
                <a:solidFill>
                  <a:srgbClr val="2B91AF"/>
                </a:solidFill>
                <a:latin typeface="Consolas" panose="020B0609020204030204" pitchFamily="49" charset="0"/>
              </a:rPr>
              <a:t>Cat</a:t>
            </a:r>
            <a:r>
              <a:rPr lang="en-US" sz="1000" b="1" dirty="0">
                <a:solidFill>
                  <a:srgbClr val="000000"/>
                </a:solidFill>
                <a:latin typeface="Consolas" panose="020B0609020204030204" pitchFamily="49" charset="0"/>
              </a:rPr>
              <a:t>&amp; </a:t>
            </a:r>
            <a:r>
              <a:rPr lang="en-US" sz="1000" b="1" dirty="0">
                <a:solidFill>
                  <a:srgbClr val="808080"/>
                </a:solidFill>
                <a:latin typeface="Consolas" panose="020B0609020204030204" pitchFamily="49" charset="0"/>
              </a:rPr>
              <a:t>c</a:t>
            </a:r>
            <a:r>
              <a:rPr lang="en-US" sz="1000" b="1" dirty="0">
                <a:solidFill>
                  <a:srgbClr val="000000"/>
                </a:solidFill>
                <a:latin typeface="Consolas" panose="020B0609020204030204" pitchFamily="49" charset="0"/>
              </a:rPr>
              <a:t>)</a:t>
            </a:r>
          </a:p>
          <a:p>
            <a:r>
              <a:rPr lang="en-US" sz="1000" b="1" dirty="0">
                <a:solidFill>
                  <a:srgbClr val="000000"/>
                </a:solidFill>
                <a:latin typeface="Consolas" panose="020B0609020204030204" pitchFamily="49" charset="0"/>
              </a:rPr>
              <a:t>{</a:t>
            </a:r>
          </a:p>
          <a:p>
            <a:r>
              <a:rPr lang="en-US" sz="1000" b="1" dirty="0">
                <a:solidFill>
                  <a:srgbClr val="2B91AF"/>
                </a:solidFill>
                <a:latin typeface="Consolas" panose="020B0609020204030204" pitchFamily="49" charset="0"/>
              </a:rPr>
              <a:t>   ostringstream</a:t>
            </a:r>
            <a:r>
              <a:rPr lang="en-US" sz="1000" b="1" dirty="0">
                <a:solidFill>
                  <a:srgbClr val="000000"/>
                </a:solidFill>
                <a:latin typeface="Consolas" panose="020B0609020204030204" pitchFamily="49" charset="0"/>
              </a:rPr>
              <a:t> out;</a:t>
            </a:r>
          </a:p>
          <a:p>
            <a:r>
              <a:rPr lang="en-US" sz="1000" b="1" dirty="0">
                <a:solidFill>
                  <a:srgbClr val="000000"/>
                </a:solidFill>
                <a:latin typeface="Consolas" panose="020B0609020204030204" pitchFamily="49" charset="0"/>
              </a:rPr>
              <a:t>   out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a:t>
            </a:r>
            <a:r>
              <a:rPr lang="en-US" sz="1000" b="1" dirty="0">
                <a:solidFill>
                  <a:srgbClr val="A31515"/>
                </a:solidFill>
                <a:latin typeface="Consolas" panose="020B0609020204030204" pitchFamily="49" charset="0"/>
              </a:rPr>
              <a:t>"Dog + Cat legs = "</a:t>
            </a:r>
            <a:r>
              <a:rPr lang="en-US" sz="1000" b="1" dirty="0">
                <a:solidFill>
                  <a:srgbClr val="000000"/>
                </a:solidFill>
                <a:latin typeface="Consolas" panose="020B0609020204030204" pitchFamily="49" charset="0"/>
              </a:rPr>
              <a: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a:t>
            </a:r>
            <a:r>
              <a:rPr lang="en-US" sz="1000" b="1" dirty="0" err="1">
                <a:solidFill>
                  <a:srgbClr val="808080"/>
                </a:solidFill>
                <a:latin typeface="Consolas" panose="020B0609020204030204" pitchFamily="49" charset="0"/>
              </a:rPr>
              <a:t>d</a:t>
            </a:r>
            <a:r>
              <a:rPr lang="en-US" sz="1000" b="1" dirty="0" err="1">
                <a:solidFill>
                  <a:srgbClr val="000000"/>
                </a:solidFill>
                <a:latin typeface="Consolas" panose="020B0609020204030204" pitchFamily="49" charset="0"/>
              </a:rPr>
              <a:t>.getLegs</a:t>
            </a:r>
            <a:r>
              <a:rPr lang="en-US" sz="1000" b="1" dirty="0">
                <a:solidFill>
                  <a:srgbClr val="000000"/>
                </a:solidFill>
                <a:latin typeface="Consolas" panose="020B0609020204030204" pitchFamily="49" charset="0"/>
              </a:rPr>
              <a:t>() + </a:t>
            </a:r>
            <a:r>
              <a:rPr lang="en-US" sz="1000" b="1" dirty="0" err="1">
                <a:solidFill>
                  <a:srgbClr val="808080"/>
                </a:solidFill>
                <a:latin typeface="Consolas" panose="020B0609020204030204" pitchFamily="49" charset="0"/>
              </a:rPr>
              <a:t>c</a:t>
            </a:r>
            <a:r>
              <a:rPr lang="en-US" sz="1000" b="1" dirty="0" err="1">
                <a:solidFill>
                  <a:srgbClr val="000000"/>
                </a:solidFill>
                <a:latin typeface="Consolas" panose="020B0609020204030204" pitchFamily="49" charset="0"/>
              </a:rPr>
              <a:t>.getLegs</a:t>
            </a:r>
            <a:r>
              <a:rPr lang="en-US" sz="1000" b="1" dirty="0">
                <a:solidFill>
                  <a:srgbClr val="000000"/>
                </a:solidFill>
                <a:latin typeface="Consolas" panose="020B0609020204030204" pitchFamily="49" charset="0"/>
              </a:rPr>
              <a:t>();</a:t>
            </a:r>
          </a:p>
          <a:p>
            <a:r>
              <a:rPr lang="en-US" sz="1000" b="1" dirty="0">
                <a:solidFill>
                  <a:srgbClr val="0000FF"/>
                </a:solidFill>
                <a:latin typeface="Consolas" panose="020B0609020204030204" pitchFamily="49" charset="0"/>
              </a:rPr>
              <a:t>   return</a:t>
            </a:r>
            <a:r>
              <a:rPr lang="en-US" sz="1000" b="1" dirty="0">
                <a:solidFill>
                  <a:srgbClr val="000000"/>
                </a:solidFill>
                <a:latin typeface="Consolas" panose="020B0609020204030204" pitchFamily="49" charset="0"/>
              </a:rPr>
              <a:t> </a:t>
            </a:r>
            <a:r>
              <a:rPr lang="en-US" sz="1000" b="1" dirty="0" err="1">
                <a:solidFill>
                  <a:srgbClr val="000000"/>
                </a:solidFill>
                <a:latin typeface="Consolas" panose="020B0609020204030204" pitchFamily="49" charset="0"/>
              </a:rPr>
              <a:t>out.str</a:t>
            </a:r>
            <a:r>
              <a:rPr lang="en-US" sz="1000" b="1" dirty="0">
                <a:solidFill>
                  <a:srgbClr val="000000"/>
                </a:solidFill>
                <a:latin typeface="Consolas" panose="020B0609020204030204" pitchFamily="49" charset="0"/>
              </a:rPr>
              <a:t>();</a:t>
            </a:r>
          </a:p>
          <a:p>
            <a:r>
              <a:rPr lang="en-US" sz="1000" b="1" dirty="0">
                <a:solidFill>
                  <a:srgbClr val="000000"/>
                </a:solidFill>
                <a:latin typeface="Consolas" panose="020B0609020204030204" pitchFamily="49" charset="0"/>
              </a:rPr>
              <a:t>}</a:t>
            </a:r>
          </a:p>
          <a:p>
            <a:endParaRPr lang="en-US" sz="1000" b="1" dirty="0">
              <a:solidFill>
                <a:srgbClr val="000000"/>
              </a:solidFill>
              <a:latin typeface="Consolas" panose="020B0609020204030204" pitchFamily="49" charset="0"/>
            </a:endParaRPr>
          </a:p>
          <a:p>
            <a:endParaRPr lang="en-US" sz="1000" b="1" dirty="0">
              <a:solidFill>
                <a:srgbClr val="000000"/>
              </a:solidFill>
              <a:latin typeface="Consolas" panose="020B0609020204030204" pitchFamily="49" charset="0"/>
            </a:endParaRPr>
          </a:p>
          <a:p>
            <a:r>
              <a:rPr lang="en-US" sz="1000" b="1" dirty="0">
                <a:solidFill>
                  <a:srgbClr val="0000FF"/>
                </a:solidFill>
                <a:latin typeface="Consolas" panose="020B0609020204030204" pitchFamily="49" charset="0"/>
              </a:rPr>
              <a:t>int</a:t>
            </a:r>
            <a:r>
              <a:rPr lang="en-US" sz="1000" b="1" dirty="0">
                <a:solidFill>
                  <a:srgbClr val="000000"/>
                </a:solidFill>
                <a:latin typeface="Consolas" panose="020B0609020204030204" pitchFamily="49" charset="0"/>
              </a:rPr>
              <a:t> main(</a:t>
            </a:r>
            <a:r>
              <a:rPr lang="en-US" sz="1000" b="1" dirty="0">
                <a:solidFill>
                  <a:srgbClr val="0000FF"/>
                </a:solidFill>
                <a:latin typeface="Consolas" panose="020B0609020204030204" pitchFamily="49" charset="0"/>
              </a:rPr>
              <a:t>int</a:t>
            </a:r>
            <a:r>
              <a:rPr lang="en-US" sz="1000" b="1" dirty="0">
                <a:solidFill>
                  <a:srgbClr val="000000"/>
                </a:solidFill>
                <a:latin typeface="Consolas" panose="020B0609020204030204" pitchFamily="49" charset="0"/>
              </a:rPr>
              <a:t> </a:t>
            </a:r>
            <a:r>
              <a:rPr lang="en-US" sz="1000" b="1" dirty="0">
                <a:solidFill>
                  <a:srgbClr val="808080"/>
                </a:solidFill>
                <a:latin typeface="Consolas" panose="020B0609020204030204" pitchFamily="49" charset="0"/>
              </a:rPr>
              <a:t>argc</a:t>
            </a:r>
            <a:r>
              <a:rPr lang="en-US" sz="1000" b="1" dirty="0">
                <a:solidFill>
                  <a:srgbClr val="000000"/>
                </a:solidFill>
                <a:latin typeface="Consolas" panose="020B0609020204030204" pitchFamily="49" charset="0"/>
              </a:rPr>
              <a:t>, </a:t>
            </a:r>
            <a:r>
              <a:rPr lang="en-US" sz="1000" b="1" dirty="0">
                <a:solidFill>
                  <a:srgbClr val="0000FF"/>
                </a:solidFill>
                <a:latin typeface="Consolas" panose="020B0609020204030204" pitchFamily="49" charset="0"/>
              </a:rPr>
              <a:t>char</a:t>
            </a:r>
            <a:r>
              <a:rPr lang="en-US" sz="1000" b="1" dirty="0">
                <a:solidFill>
                  <a:srgbClr val="000000"/>
                </a:solidFill>
                <a:latin typeface="Consolas" panose="020B0609020204030204" pitchFamily="49" charset="0"/>
              </a:rPr>
              <a:t>* </a:t>
            </a:r>
            <a:r>
              <a:rPr lang="en-US" sz="1000" b="1" dirty="0">
                <a:solidFill>
                  <a:srgbClr val="808080"/>
                </a:solidFill>
                <a:latin typeface="Consolas" panose="020B0609020204030204" pitchFamily="49" charset="0"/>
              </a:rPr>
              <a:t>argv</a:t>
            </a:r>
            <a:r>
              <a:rPr lang="en-US" sz="1000" b="1" dirty="0">
                <a:solidFill>
                  <a:srgbClr val="000000"/>
                </a:solidFill>
                <a:latin typeface="Consolas" panose="020B0609020204030204" pitchFamily="49" charset="0"/>
              </a:rPr>
              <a:t>[])</a:t>
            </a:r>
          </a:p>
          <a:p>
            <a:r>
              <a:rPr lang="en-US" sz="1000" b="1" dirty="0">
                <a:solidFill>
                  <a:srgbClr val="000000"/>
                </a:solidFill>
                <a:latin typeface="Consolas" panose="020B0609020204030204" pitchFamily="49" charset="0"/>
              </a:rPr>
              <a:t>{</a:t>
            </a:r>
          </a:p>
          <a:p>
            <a:r>
              <a:rPr lang="en-US" sz="1000" b="1" dirty="0">
                <a:solidFill>
                  <a:srgbClr val="000000"/>
                </a:solidFill>
                <a:latin typeface="Consolas" panose="020B0609020204030204" pitchFamily="49" charset="0"/>
              </a:rPr>
              <a:t>   </a:t>
            </a:r>
            <a:r>
              <a:rPr lang="en-US" sz="1000" b="1" dirty="0">
                <a:solidFill>
                  <a:srgbClr val="2B91AF"/>
                </a:solidFill>
                <a:latin typeface="Consolas" panose="020B0609020204030204" pitchFamily="49" charset="0"/>
              </a:rPr>
              <a:t>Dog</a:t>
            </a:r>
            <a:r>
              <a:rPr lang="en-US" sz="1000" b="1" dirty="0">
                <a:solidFill>
                  <a:srgbClr val="000000"/>
                </a:solidFill>
                <a:latin typeface="Consolas" panose="020B0609020204030204" pitchFamily="49" charset="0"/>
              </a:rPr>
              <a:t> dog(5);</a:t>
            </a:r>
          </a:p>
          <a:p>
            <a:r>
              <a:rPr lang="en-US" sz="1000" b="1" dirty="0">
                <a:solidFill>
                  <a:srgbClr val="000000"/>
                </a:solidFill>
                <a:latin typeface="Consolas" panose="020B0609020204030204" pitchFamily="49" charset="0"/>
              </a:rPr>
              <a:t>   cout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a:t>
            </a:r>
            <a:r>
              <a:rPr lang="en-US" sz="1000" b="1" dirty="0" err="1">
                <a:solidFill>
                  <a:srgbClr val="000000"/>
                </a:solidFill>
                <a:latin typeface="Consolas" panose="020B0609020204030204" pitchFamily="49" charset="0"/>
              </a:rPr>
              <a:t>dog.toString</a:t>
            </a:r>
            <a:r>
              <a:rPr lang="en-US" sz="1000" b="1" dirty="0">
                <a:solidFill>
                  <a:srgbClr val="000000"/>
                </a:solidFill>
                <a:latin typeface="Consolas" panose="020B0609020204030204" pitchFamily="49" charset="0"/>
              </a:rPr>
              <a: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endl;</a:t>
            </a:r>
          </a:p>
          <a:p>
            <a:r>
              <a:rPr lang="en-US" sz="1000" b="1" dirty="0">
                <a:solidFill>
                  <a:srgbClr val="008080"/>
                </a:solidFill>
                <a:latin typeface="Consolas" panose="020B0609020204030204" pitchFamily="49" charset="0"/>
              </a:rPr>
              <a:t>   ++</a:t>
            </a:r>
            <a:r>
              <a:rPr lang="en-US" sz="1000" b="1" dirty="0">
                <a:solidFill>
                  <a:srgbClr val="000000"/>
                </a:solidFill>
                <a:latin typeface="Consolas" panose="020B0609020204030204" pitchFamily="49" charset="0"/>
              </a:rPr>
              <a:t>dog;</a:t>
            </a:r>
          </a:p>
          <a:p>
            <a:r>
              <a:rPr lang="en-US" sz="1000" b="1" dirty="0">
                <a:solidFill>
                  <a:srgbClr val="000000"/>
                </a:solidFill>
                <a:latin typeface="Consolas" panose="020B0609020204030204" pitchFamily="49" charset="0"/>
              </a:rPr>
              <a:t>   cout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a:t>
            </a:r>
            <a:r>
              <a:rPr lang="en-US" sz="1000" b="1" dirty="0" err="1">
                <a:solidFill>
                  <a:srgbClr val="000000"/>
                </a:solidFill>
                <a:latin typeface="Consolas" panose="020B0609020204030204" pitchFamily="49" charset="0"/>
              </a:rPr>
              <a:t>dog.toString</a:t>
            </a:r>
            <a:r>
              <a:rPr lang="en-US" sz="1000" b="1" dirty="0">
                <a:solidFill>
                  <a:srgbClr val="000000"/>
                </a:solidFill>
                <a:latin typeface="Consolas" panose="020B0609020204030204" pitchFamily="49" charset="0"/>
              </a:rPr>
              <a: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endl;</a:t>
            </a:r>
          </a:p>
          <a:p>
            <a:endParaRPr lang="en-US" sz="1000" b="1" dirty="0">
              <a:solidFill>
                <a:srgbClr val="000000"/>
              </a:solidFill>
              <a:latin typeface="Consolas" panose="020B0609020204030204" pitchFamily="49" charset="0"/>
            </a:endParaRPr>
          </a:p>
          <a:p>
            <a:r>
              <a:rPr lang="en-US" sz="1000" b="1" dirty="0">
                <a:solidFill>
                  <a:srgbClr val="2B91AF"/>
                </a:solidFill>
                <a:latin typeface="Consolas" panose="020B0609020204030204" pitchFamily="49" charset="0"/>
              </a:rPr>
              <a:t>   Cat</a:t>
            </a:r>
            <a:r>
              <a:rPr lang="en-US" sz="1000" b="1" dirty="0">
                <a:solidFill>
                  <a:srgbClr val="000000"/>
                </a:solidFill>
                <a:latin typeface="Consolas" panose="020B0609020204030204" pitchFamily="49" charset="0"/>
              </a:rPr>
              <a:t> cat(5);</a:t>
            </a:r>
          </a:p>
          <a:p>
            <a:r>
              <a:rPr lang="en-US" sz="1000" b="1" dirty="0">
                <a:solidFill>
                  <a:srgbClr val="000000"/>
                </a:solidFill>
                <a:latin typeface="Consolas" panose="020B0609020204030204" pitchFamily="49" charset="0"/>
              </a:rPr>
              <a:t>   cout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a:t>
            </a:r>
            <a:r>
              <a:rPr lang="en-US" sz="1000" b="1" dirty="0" err="1">
                <a:solidFill>
                  <a:srgbClr val="000000"/>
                </a:solidFill>
                <a:latin typeface="Consolas" panose="020B0609020204030204" pitchFamily="49" charset="0"/>
              </a:rPr>
              <a:t>cat.toString</a:t>
            </a:r>
            <a:r>
              <a:rPr lang="en-US" sz="1000" b="1" dirty="0">
                <a:solidFill>
                  <a:srgbClr val="000000"/>
                </a:solidFill>
                <a:latin typeface="Consolas" panose="020B0609020204030204" pitchFamily="49" charset="0"/>
              </a:rPr>
              <a: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endl;</a:t>
            </a:r>
          </a:p>
          <a:p>
            <a:endParaRPr lang="en-US" sz="1000" b="1" dirty="0">
              <a:solidFill>
                <a:srgbClr val="000000"/>
              </a:solidFill>
              <a:latin typeface="Consolas" panose="020B0609020204030204" pitchFamily="49" charset="0"/>
            </a:endParaRPr>
          </a:p>
          <a:p>
            <a:r>
              <a:rPr lang="en-US" sz="1000" b="1" dirty="0">
                <a:solidFill>
                  <a:srgbClr val="000000"/>
                </a:solidFill>
                <a:latin typeface="Consolas" panose="020B0609020204030204" pitchFamily="49" charset="0"/>
              </a:rPr>
              <a:t>   cout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dog </a:t>
            </a:r>
            <a:r>
              <a:rPr lang="en-US" sz="1000" b="1" dirty="0">
                <a:solidFill>
                  <a:srgbClr val="008080"/>
                </a:solidFill>
                <a:latin typeface="Consolas" panose="020B0609020204030204" pitchFamily="49" charset="0"/>
              </a:rPr>
              <a:t>+</a:t>
            </a:r>
            <a:r>
              <a:rPr lang="en-US" sz="1000" b="1" dirty="0">
                <a:solidFill>
                  <a:srgbClr val="000000"/>
                </a:solidFill>
                <a:latin typeface="Consolas" panose="020B0609020204030204" pitchFamily="49" charset="0"/>
              </a:rPr>
              <a:t> cat </a:t>
            </a:r>
            <a:r>
              <a:rPr lang="en-US" sz="1000" b="1" dirty="0">
                <a:solidFill>
                  <a:srgbClr val="008080"/>
                </a:solidFill>
                <a:latin typeface="Consolas" panose="020B0609020204030204" pitchFamily="49" charset="0"/>
              </a:rPr>
              <a:t>&lt;&lt;</a:t>
            </a:r>
            <a:r>
              <a:rPr lang="en-US" sz="1000" b="1" dirty="0">
                <a:solidFill>
                  <a:srgbClr val="000000"/>
                </a:solidFill>
                <a:latin typeface="Consolas" panose="020B0609020204030204" pitchFamily="49" charset="0"/>
              </a:rPr>
              <a:t> endl;</a:t>
            </a:r>
          </a:p>
          <a:p>
            <a:r>
              <a:rPr lang="en-US" sz="1000" b="1" dirty="0">
                <a:solidFill>
                  <a:srgbClr val="0000FF"/>
                </a:solidFill>
                <a:latin typeface="Consolas" panose="020B0609020204030204" pitchFamily="49" charset="0"/>
              </a:rPr>
              <a:t>   return</a:t>
            </a:r>
            <a:r>
              <a:rPr lang="en-US" sz="1000" b="1" dirty="0">
                <a:solidFill>
                  <a:srgbClr val="000000"/>
                </a:solidFill>
                <a:latin typeface="Consolas" panose="020B0609020204030204" pitchFamily="49" charset="0"/>
              </a:rPr>
              <a:t> 0;</a:t>
            </a:r>
          </a:p>
          <a:p>
            <a:r>
              <a:rPr lang="en-US" sz="1000" b="1" dirty="0">
                <a:solidFill>
                  <a:srgbClr val="000000"/>
                </a:solidFill>
                <a:latin typeface="Consolas" panose="020B0609020204030204" pitchFamily="49" charset="0"/>
              </a:rPr>
              <a:t>}</a:t>
            </a:r>
          </a:p>
          <a:p>
            <a:endParaRPr lang="en-US" sz="1000" b="1" dirty="0"/>
          </a:p>
        </p:txBody>
      </p:sp>
    </p:spTree>
    <p:extLst>
      <p:ext uri="{BB962C8B-B14F-4D97-AF65-F5344CB8AC3E}">
        <p14:creationId xmlns:p14="http://schemas.microsoft.com/office/powerpoint/2010/main" val="326724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 #03</a:t>
            </a:r>
            <a:r>
              <a:rPr lang="en-US" dirty="0"/>
              <a:t>: C Header Files</a:t>
            </a:r>
          </a:p>
        </p:txBody>
      </p:sp>
      <p:sp>
        <p:nvSpPr>
          <p:cNvPr id="3" name="Content Placeholder 2"/>
          <p:cNvSpPr>
            <a:spLocks noGrp="1"/>
          </p:cNvSpPr>
          <p:nvPr>
            <p:ph sz="quarter" idx="1"/>
          </p:nvPr>
        </p:nvSpPr>
        <p:spPr>
          <a:xfrm>
            <a:off x="642310" y="4010906"/>
            <a:ext cx="9978066" cy="2738234"/>
          </a:xfrm>
        </p:spPr>
        <p:txBody>
          <a:bodyPr/>
          <a:lstStyle/>
          <a:p>
            <a:r>
              <a:rPr lang="en-US" dirty="0"/>
              <a:t>Use header guards on all .h and .</a:t>
            </a:r>
            <a:r>
              <a:rPr lang="en-US" dirty="0" err="1"/>
              <a:t>hpp</a:t>
            </a:r>
            <a:r>
              <a:rPr lang="en-US" dirty="0"/>
              <a:t> files!</a:t>
            </a:r>
          </a:p>
          <a:p>
            <a:pPr lvl="1"/>
            <a:r>
              <a:rPr lang="en-US" sz="1800" dirty="0"/>
              <a:t>While "</a:t>
            </a:r>
            <a:r>
              <a:rPr lang="en-US" sz="1800" b="1" dirty="0">
                <a:latin typeface="Courier New" panose="02070309020205020404" pitchFamily="49" charset="0"/>
                <a:cs typeface="Courier New" panose="02070309020205020404" pitchFamily="49" charset="0"/>
              </a:rPr>
              <a:t>#pragma once</a:t>
            </a:r>
            <a:r>
              <a:rPr lang="en-US" sz="1800" dirty="0"/>
              <a:t>" is supported across most compilers, it is not part of the C++ standard.</a:t>
            </a:r>
          </a:p>
          <a:p>
            <a:pPr lvl="1"/>
            <a:r>
              <a:rPr lang="en-US" sz="1800" dirty="0"/>
              <a:t>Header guards are conditional compilation directives that take the following form:</a:t>
            </a:r>
            <a:endParaRPr lang="en-US" dirty="0"/>
          </a:p>
          <a:p>
            <a:pPr marL="457200" lvl="1" indent="0">
              <a:spcBef>
                <a:spcPts val="1200"/>
              </a:spcBef>
              <a:buNone/>
            </a:pPr>
            <a:r>
              <a:rPr lang="en-US" sz="1800" b="1" dirty="0">
                <a:latin typeface="Courier New" panose="02070309020205020404" pitchFamily="49" charset="0"/>
                <a:cs typeface="Courier New" panose="02070309020205020404" pitchFamily="49" charset="0"/>
              </a:rPr>
              <a:t>	#ifndef FILE_NAME_H_</a:t>
            </a:r>
          </a:p>
          <a:p>
            <a:pPr marL="457200" lvl="1" indent="0">
              <a:spcBef>
                <a:spcPts val="0"/>
              </a:spcBef>
              <a:buNone/>
            </a:pPr>
            <a:r>
              <a:rPr lang="en-US" sz="1800" b="1" dirty="0">
                <a:latin typeface="Courier New" panose="02070309020205020404" pitchFamily="49" charset="0"/>
                <a:cs typeface="Courier New" panose="02070309020205020404" pitchFamily="49" charset="0"/>
              </a:rPr>
              <a:t>	#define FILE_NAME_H_</a:t>
            </a:r>
          </a:p>
          <a:p>
            <a:pPr marL="457200" lvl="1" indent="0">
              <a:spcBef>
                <a:spcPts val="0"/>
              </a:spcBef>
              <a:buNone/>
            </a:pPr>
            <a:r>
              <a:rPr lang="en-US" sz="1800" b="1" dirty="0">
                <a:latin typeface="Courier New" panose="02070309020205020404" pitchFamily="49" charset="0"/>
                <a:cs typeface="Courier New" panose="02070309020205020404" pitchFamily="49" charset="0"/>
              </a:rPr>
              <a:t>	...</a:t>
            </a:r>
          </a:p>
          <a:p>
            <a:pPr marL="457200" lvl="1" indent="0">
              <a:spcBef>
                <a:spcPts val="0"/>
              </a:spcBef>
              <a:buNone/>
            </a:pPr>
            <a:r>
              <a:rPr lang="en-US" sz="1800" b="1" dirty="0">
                <a:latin typeface="Courier New" panose="02070309020205020404" pitchFamily="49" charset="0"/>
                <a:cs typeface="Courier New" panose="02070309020205020404" pitchFamily="49" charset="0"/>
              </a:rPr>
              <a:t>	#endif  // FILE_NAME_H_</a:t>
            </a:r>
            <a:endParaRPr lang="en-US" sz="2400" dirty="0"/>
          </a:p>
        </p:txBody>
      </p:sp>
      <p:sp>
        <p:nvSpPr>
          <p:cNvPr id="4" name="Footer Placeholder 3"/>
          <p:cNvSpPr>
            <a:spLocks noGrp="1"/>
          </p:cNvSpPr>
          <p:nvPr>
            <p:ph type="ftr" sz="quarter" idx="11"/>
          </p:nvPr>
        </p:nvSpPr>
        <p:spPr/>
        <p:txBody>
          <a:bodyPr/>
          <a:lstStyle/>
          <a:p>
            <a:pPr>
              <a:defRPr/>
            </a:pPr>
            <a:r>
              <a:rPr lang="en-US"/>
              <a:t>C++ Primer (03)</a:t>
            </a:r>
            <a:endParaRPr lang="en-US" dirty="0"/>
          </a:p>
        </p:txBody>
      </p:sp>
      <p:sp>
        <p:nvSpPr>
          <p:cNvPr id="7" name="Slide Number Placeholder 6"/>
          <p:cNvSpPr>
            <a:spLocks noGrp="1"/>
          </p:cNvSpPr>
          <p:nvPr>
            <p:ph type="sldNum" sz="quarter" idx="12"/>
          </p:nvPr>
        </p:nvSpPr>
        <p:spPr/>
        <p:txBody>
          <a:bodyPr/>
          <a:lstStyle/>
          <a:p>
            <a:pPr>
              <a:defRPr/>
            </a:pPr>
            <a:fld id="{0D7B5496-982B-480A-8085-B08F2CA91C21}" type="slidenum">
              <a:rPr lang="en-US" smtClean="0"/>
              <a:pPr>
                <a:defRPr/>
              </a:pPr>
              <a:t>4</a:t>
            </a:fld>
            <a:endParaRPr lang="en-US" dirty="0"/>
          </a:p>
        </p:txBody>
      </p:sp>
      <p:grpSp>
        <p:nvGrpSpPr>
          <p:cNvPr id="18" name="Group 17">
            <a:extLst>
              <a:ext uri="{FF2B5EF4-FFF2-40B4-BE49-F238E27FC236}">
                <a16:creationId xmlns:a16="http://schemas.microsoft.com/office/drawing/2014/main" id="{6438A9C7-DE5B-41B5-A59F-E1D6412D9564}"/>
              </a:ext>
            </a:extLst>
          </p:cNvPr>
          <p:cNvGrpSpPr/>
          <p:nvPr/>
        </p:nvGrpSpPr>
        <p:grpSpPr>
          <a:xfrm>
            <a:off x="1578151" y="1326903"/>
            <a:ext cx="7643975" cy="2500315"/>
            <a:chOff x="667818" y="1729671"/>
            <a:chExt cx="7643975" cy="2500315"/>
          </a:xfrm>
        </p:grpSpPr>
        <p:grpSp>
          <p:nvGrpSpPr>
            <p:cNvPr id="19" name="Group 18">
              <a:extLst>
                <a:ext uri="{FF2B5EF4-FFF2-40B4-BE49-F238E27FC236}">
                  <a16:creationId xmlns:a16="http://schemas.microsoft.com/office/drawing/2014/main" id="{75D93FFC-7AE7-402A-8CFD-6E8023C167B8}"/>
                </a:ext>
              </a:extLst>
            </p:cNvPr>
            <p:cNvGrpSpPr/>
            <p:nvPr/>
          </p:nvGrpSpPr>
          <p:grpSpPr>
            <a:xfrm>
              <a:off x="667818" y="1729671"/>
              <a:ext cx="2057400" cy="2254093"/>
              <a:chOff x="667818" y="4133788"/>
              <a:chExt cx="2057400" cy="2254093"/>
            </a:xfrm>
          </p:grpSpPr>
          <p:sp>
            <p:nvSpPr>
              <p:cNvPr id="26" name="TextBox 25">
                <a:extLst>
                  <a:ext uri="{FF2B5EF4-FFF2-40B4-BE49-F238E27FC236}">
                    <a16:creationId xmlns:a16="http://schemas.microsoft.com/office/drawing/2014/main" id="{AAEF388C-7818-43F4-BE31-46856A5161E7}"/>
                  </a:ext>
                </a:extLst>
              </p:cNvPr>
              <p:cNvSpPr txBox="1"/>
              <p:nvPr/>
            </p:nvSpPr>
            <p:spPr>
              <a:xfrm>
                <a:off x="667818" y="4571999"/>
                <a:ext cx="2057400" cy="1815882"/>
              </a:xfrm>
              <a:prstGeom prst="rect">
                <a:avLst/>
              </a:prstGeom>
              <a:solidFill>
                <a:srgbClr val="FFFF00"/>
              </a:solidFill>
              <a:ln w="25400">
                <a:solidFill>
                  <a:schemeClr val="tx1"/>
                </a:solidFill>
              </a:ln>
            </p:spPr>
            <p:txBody>
              <a:bodyPr wrap="square" rtlCol="0">
                <a:spAutoFit/>
              </a:bodyPr>
              <a:lstStyle/>
              <a:p>
                <a:r>
                  <a:rPr lang="en-US" sz="1600" b="1" dirty="0">
                    <a:solidFill>
                      <a:srgbClr val="FF0000"/>
                    </a:solidFill>
                    <a:latin typeface="Courier New" panose="02070309020205020404" pitchFamily="49" charset="0"/>
                    <a:cs typeface="Courier New" panose="02070309020205020404" pitchFamily="49" charset="0"/>
                  </a:rPr>
                  <a:t>#ifndef A_H_</a:t>
                </a:r>
              </a:p>
              <a:p>
                <a:r>
                  <a:rPr lang="en-US" sz="1600" b="1" dirty="0">
                    <a:solidFill>
                      <a:srgbClr val="FF0000"/>
                    </a:solidFill>
                    <a:latin typeface="Courier New" panose="02070309020205020404" pitchFamily="49" charset="0"/>
                    <a:cs typeface="Courier New" panose="02070309020205020404" pitchFamily="49" charset="0"/>
                  </a:rPr>
                  <a:t>#define A_H_</a:t>
                </a:r>
              </a:p>
              <a:p>
                <a:r>
                  <a:rPr lang="en-US" sz="1600" b="1" dirty="0">
                    <a:latin typeface="Courier New" panose="02070309020205020404" pitchFamily="49" charset="0"/>
                    <a:cs typeface="Courier New" panose="02070309020205020404" pitchFamily="49" charset="0"/>
                  </a:rPr>
                  <a:t>class A</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int x;</a:t>
                </a:r>
              </a:p>
              <a:p>
                <a:r>
                  <a:rPr lang="en-US" sz="1600" b="1" dirty="0">
                    <a:latin typeface="Courier New" panose="02070309020205020404" pitchFamily="49" charset="0"/>
                    <a:cs typeface="Courier New" panose="02070309020205020404" pitchFamily="49" charset="0"/>
                  </a:rPr>
                  <a:t>};</a:t>
                </a:r>
              </a:p>
              <a:p>
                <a:r>
                  <a:rPr lang="en-US" sz="1600" b="1" dirty="0">
                    <a:solidFill>
                      <a:srgbClr val="FF0000"/>
                    </a:solidFill>
                    <a:latin typeface="Courier New" panose="02070309020205020404" pitchFamily="49" charset="0"/>
                    <a:cs typeface="Courier New" panose="02070309020205020404" pitchFamily="49" charset="0"/>
                  </a:rPr>
                  <a:t>#endif</a:t>
                </a:r>
              </a:p>
            </p:txBody>
          </p:sp>
          <p:sp>
            <p:nvSpPr>
              <p:cNvPr id="27" name="Rectangle 26">
                <a:extLst>
                  <a:ext uri="{FF2B5EF4-FFF2-40B4-BE49-F238E27FC236}">
                    <a16:creationId xmlns:a16="http://schemas.microsoft.com/office/drawing/2014/main" id="{C68A1F9F-635D-4495-B8BB-DADBECCF8072}"/>
                  </a:ext>
                </a:extLst>
              </p:cNvPr>
              <p:cNvSpPr/>
              <p:nvPr/>
            </p:nvSpPr>
            <p:spPr>
              <a:xfrm>
                <a:off x="667819" y="4133788"/>
                <a:ext cx="646331" cy="400110"/>
              </a:xfrm>
              <a:prstGeom prst="rect">
                <a:avLst/>
              </a:prstGeom>
            </p:spPr>
            <p:txBody>
              <a:bodyPr wrap="none">
                <a:spAutoFit/>
              </a:bodyPr>
              <a:lstStyle/>
              <a:p>
                <a:r>
                  <a:rPr lang="en-US" sz="2000" b="1" dirty="0" err="1">
                    <a:latin typeface="Courier New" panose="02070309020205020404" pitchFamily="49" charset="0"/>
                    <a:cs typeface="Courier New" panose="02070309020205020404" pitchFamily="49" charset="0"/>
                  </a:rPr>
                  <a:t>A.h</a:t>
                </a:r>
                <a:endParaRPr lang="en-US" sz="2000" dirty="0"/>
              </a:p>
            </p:txBody>
          </p:sp>
        </p:grpSp>
        <p:grpSp>
          <p:nvGrpSpPr>
            <p:cNvPr id="20" name="Group 19">
              <a:extLst>
                <a:ext uri="{FF2B5EF4-FFF2-40B4-BE49-F238E27FC236}">
                  <a16:creationId xmlns:a16="http://schemas.microsoft.com/office/drawing/2014/main" id="{6D2217A9-8E32-42C6-8EE0-1EC1DDAF1EC6}"/>
                </a:ext>
              </a:extLst>
            </p:cNvPr>
            <p:cNvGrpSpPr/>
            <p:nvPr/>
          </p:nvGrpSpPr>
          <p:grpSpPr>
            <a:xfrm>
              <a:off x="3461106" y="1729671"/>
              <a:ext cx="2057400" cy="2500315"/>
              <a:chOff x="667819" y="4133788"/>
              <a:chExt cx="2057400" cy="2500315"/>
            </a:xfrm>
          </p:grpSpPr>
          <p:sp>
            <p:nvSpPr>
              <p:cNvPr id="24" name="TextBox 23">
                <a:extLst>
                  <a:ext uri="{FF2B5EF4-FFF2-40B4-BE49-F238E27FC236}">
                    <a16:creationId xmlns:a16="http://schemas.microsoft.com/office/drawing/2014/main" id="{76DAEFEB-B987-4549-8EE8-EEAAB30F2A6A}"/>
                  </a:ext>
                </a:extLst>
              </p:cNvPr>
              <p:cNvSpPr txBox="1"/>
              <p:nvPr/>
            </p:nvSpPr>
            <p:spPr>
              <a:xfrm>
                <a:off x="667819" y="4572000"/>
                <a:ext cx="2057400" cy="2062103"/>
              </a:xfrm>
              <a:prstGeom prst="rect">
                <a:avLst/>
              </a:prstGeom>
              <a:solidFill>
                <a:srgbClr val="FFFF00"/>
              </a:solidFill>
              <a:ln w="25400">
                <a:solidFill>
                  <a:schemeClr val="tx1"/>
                </a:solidFill>
              </a:ln>
            </p:spPr>
            <p:txBody>
              <a:bodyPr wrap="square" rtlCol="0">
                <a:spAutoFit/>
              </a:bodyPr>
              <a:lstStyle/>
              <a:p>
                <a:r>
                  <a:rPr lang="en-US" sz="1600" b="1" dirty="0">
                    <a:solidFill>
                      <a:srgbClr val="FF0000"/>
                    </a:solidFill>
                    <a:latin typeface="Courier New" panose="02070309020205020404" pitchFamily="49" charset="0"/>
                    <a:cs typeface="Courier New" panose="02070309020205020404" pitchFamily="49" charset="0"/>
                  </a:rPr>
                  <a:t>#ifndef B_H_</a:t>
                </a:r>
              </a:p>
              <a:p>
                <a:r>
                  <a:rPr lang="en-US" sz="1600" b="1" dirty="0">
                    <a:solidFill>
                      <a:srgbClr val="FF0000"/>
                    </a:solidFill>
                    <a:latin typeface="Courier New" panose="02070309020205020404" pitchFamily="49" charset="0"/>
                    <a:cs typeface="Courier New" panose="02070309020205020404" pitchFamily="49" charset="0"/>
                  </a:rPr>
                  <a:t>#define B_H_</a:t>
                </a:r>
              </a:p>
              <a:p>
                <a:r>
                  <a:rPr lang="en-US" sz="1600" b="1" dirty="0">
                    <a:latin typeface="Courier New" panose="02070309020205020404" pitchFamily="49" charset="0"/>
                    <a:cs typeface="Courier New" panose="02070309020205020404" pitchFamily="49" charset="0"/>
                  </a:rPr>
                  <a:t>#include "</a:t>
                </a:r>
                <a:r>
                  <a:rPr lang="en-US" sz="1600" b="1" dirty="0" err="1">
                    <a:latin typeface="Courier New" panose="02070309020205020404" pitchFamily="49" charset="0"/>
                    <a:cs typeface="Courier New" panose="02070309020205020404" pitchFamily="49" charset="0"/>
                  </a:rPr>
                  <a:t>A.h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class B</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 </a:t>
                </a:r>
                <a:r>
                  <a:rPr lang="en-US" sz="1600" b="1" dirty="0" err="1">
                    <a:latin typeface="Courier New" panose="02070309020205020404" pitchFamily="49" charset="0"/>
                    <a:cs typeface="Courier New" panose="02070309020205020404" pitchFamily="49" charset="0"/>
                  </a:rPr>
                  <a:t>a</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a:p>
                <a:r>
                  <a:rPr lang="en-US" sz="1600" b="1" dirty="0">
                    <a:solidFill>
                      <a:srgbClr val="FF0000"/>
                    </a:solidFill>
                    <a:latin typeface="Courier New" panose="02070309020205020404" pitchFamily="49" charset="0"/>
                    <a:cs typeface="Courier New" panose="02070309020205020404" pitchFamily="49" charset="0"/>
                  </a:rPr>
                  <a:t>#endif</a:t>
                </a:r>
              </a:p>
            </p:txBody>
          </p:sp>
          <p:sp>
            <p:nvSpPr>
              <p:cNvPr id="25" name="Rectangle 24">
                <a:extLst>
                  <a:ext uri="{FF2B5EF4-FFF2-40B4-BE49-F238E27FC236}">
                    <a16:creationId xmlns:a16="http://schemas.microsoft.com/office/drawing/2014/main" id="{7E237C13-D08B-489E-9D12-A3DC4C70F25B}"/>
                  </a:ext>
                </a:extLst>
              </p:cNvPr>
              <p:cNvSpPr/>
              <p:nvPr/>
            </p:nvSpPr>
            <p:spPr>
              <a:xfrm>
                <a:off x="667819" y="4133788"/>
                <a:ext cx="646331" cy="400110"/>
              </a:xfrm>
              <a:prstGeom prst="rect">
                <a:avLst/>
              </a:prstGeom>
            </p:spPr>
            <p:txBody>
              <a:bodyPr wrap="none">
                <a:spAutoFit/>
              </a:bodyPr>
              <a:lstStyle/>
              <a:p>
                <a:r>
                  <a:rPr lang="en-US" sz="2000" b="1" dirty="0" err="1">
                    <a:latin typeface="Courier New" panose="02070309020205020404" pitchFamily="49" charset="0"/>
                    <a:cs typeface="Courier New" panose="02070309020205020404" pitchFamily="49" charset="0"/>
                  </a:rPr>
                  <a:t>B.h</a:t>
                </a:r>
                <a:endParaRPr lang="en-US" sz="2000" dirty="0"/>
              </a:p>
            </p:txBody>
          </p:sp>
        </p:grpSp>
        <p:grpSp>
          <p:nvGrpSpPr>
            <p:cNvPr id="21" name="Group 20">
              <a:extLst>
                <a:ext uri="{FF2B5EF4-FFF2-40B4-BE49-F238E27FC236}">
                  <a16:creationId xmlns:a16="http://schemas.microsoft.com/office/drawing/2014/main" id="{A95CCF80-53F8-4333-9E16-271D2FAF82B9}"/>
                </a:ext>
              </a:extLst>
            </p:cNvPr>
            <p:cNvGrpSpPr/>
            <p:nvPr/>
          </p:nvGrpSpPr>
          <p:grpSpPr>
            <a:xfrm>
              <a:off x="6254393" y="1729671"/>
              <a:ext cx="2057400" cy="2500315"/>
              <a:chOff x="667819" y="4133788"/>
              <a:chExt cx="2057400" cy="2500315"/>
            </a:xfrm>
          </p:grpSpPr>
          <p:sp>
            <p:nvSpPr>
              <p:cNvPr id="22" name="TextBox 21">
                <a:extLst>
                  <a:ext uri="{FF2B5EF4-FFF2-40B4-BE49-F238E27FC236}">
                    <a16:creationId xmlns:a16="http://schemas.microsoft.com/office/drawing/2014/main" id="{57725375-DB51-48E3-93D0-25F261FC6FB8}"/>
                  </a:ext>
                </a:extLst>
              </p:cNvPr>
              <p:cNvSpPr txBox="1"/>
              <p:nvPr/>
            </p:nvSpPr>
            <p:spPr>
              <a:xfrm>
                <a:off x="667819" y="4572000"/>
                <a:ext cx="2057400" cy="2062103"/>
              </a:xfrm>
              <a:prstGeom prst="rect">
                <a:avLst/>
              </a:prstGeom>
              <a:solidFill>
                <a:srgbClr val="FFFF00"/>
              </a:solidFill>
              <a:ln w="25400">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#include "</a:t>
                </a:r>
                <a:r>
                  <a:rPr lang="en-US" sz="1600" b="1" dirty="0" err="1">
                    <a:latin typeface="Courier New" panose="02070309020205020404" pitchFamily="49" charset="0"/>
                    <a:cs typeface="Courier New" panose="02070309020205020404" pitchFamily="49" charset="0"/>
                  </a:rPr>
                  <a:t>A.h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#include "</a:t>
                </a:r>
                <a:r>
                  <a:rPr lang="en-US" sz="1600" b="1" dirty="0" err="1">
                    <a:latin typeface="Courier New" panose="02070309020205020404" pitchFamily="49" charset="0"/>
                    <a:cs typeface="Courier New" panose="02070309020205020404" pitchFamily="49" charset="0"/>
                  </a:rPr>
                  <a:t>B.h</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int main()</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 a;</a:t>
                </a:r>
              </a:p>
              <a:p>
                <a:r>
                  <a:rPr lang="en-US" sz="1600" b="1" dirty="0">
                    <a:latin typeface="Courier New" panose="02070309020205020404" pitchFamily="49" charset="0"/>
                    <a:cs typeface="Courier New" panose="02070309020205020404" pitchFamily="49" charset="0"/>
                  </a:rPr>
                  <a:t>   B </a:t>
                </a:r>
                <a:r>
                  <a:rPr lang="en-US" sz="1600" b="1" dirty="0" err="1">
                    <a:latin typeface="Courier New" panose="02070309020205020404" pitchFamily="49" charset="0"/>
                    <a:cs typeface="Courier New" panose="02070309020205020404" pitchFamily="49" charset="0"/>
                  </a:rPr>
                  <a:t>b</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p:sp>
            <p:nvSpPr>
              <p:cNvPr id="23" name="Rectangle 22">
                <a:extLst>
                  <a:ext uri="{FF2B5EF4-FFF2-40B4-BE49-F238E27FC236}">
                    <a16:creationId xmlns:a16="http://schemas.microsoft.com/office/drawing/2014/main" id="{9E913A38-7D15-411A-8D15-5E303F3C130C}"/>
                  </a:ext>
                </a:extLst>
              </p:cNvPr>
              <p:cNvSpPr/>
              <p:nvPr/>
            </p:nvSpPr>
            <p:spPr>
              <a:xfrm>
                <a:off x="667819" y="4133788"/>
                <a:ext cx="1569660" cy="400110"/>
              </a:xfrm>
              <a:prstGeom prst="rect">
                <a:avLst/>
              </a:prstGeom>
            </p:spPr>
            <p:txBody>
              <a:bodyPr wrap="none">
                <a:spAutoFit/>
              </a:bodyPr>
              <a:lstStyle/>
              <a:p>
                <a:r>
                  <a:rPr lang="en-US" sz="2000" b="1" dirty="0">
                    <a:latin typeface="Courier New" panose="02070309020205020404" pitchFamily="49" charset="0"/>
                    <a:cs typeface="Courier New" panose="02070309020205020404" pitchFamily="49" charset="0"/>
                  </a:rPr>
                  <a:t>htest.cpp</a:t>
                </a:r>
                <a:endParaRPr lang="en-US" sz="2000" dirty="0"/>
              </a:p>
            </p:txBody>
          </p:sp>
        </p:grpSp>
      </p:grpSp>
    </p:spTree>
    <p:extLst>
      <p:ext uri="{BB962C8B-B14F-4D97-AF65-F5344CB8AC3E}">
        <p14:creationId xmlns:p14="http://schemas.microsoft.com/office/powerpoint/2010/main" val="207917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9BC3-A0F2-4846-92C7-785AEFB221D8}"/>
              </a:ext>
            </a:extLst>
          </p:cNvPr>
          <p:cNvSpPr>
            <a:spLocks noGrp="1"/>
          </p:cNvSpPr>
          <p:nvPr>
            <p:ph type="title"/>
          </p:nvPr>
        </p:nvSpPr>
        <p:spPr/>
        <p:txBody>
          <a:bodyPr/>
          <a:lstStyle/>
          <a:p>
            <a:r>
              <a:rPr lang="en-US" dirty="0"/>
              <a:t>Follow-up Questions...</a:t>
            </a:r>
          </a:p>
        </p:txBody>
      </p:sp>
      <p:sp>
        <p:nvSpPr>
          <p:cNvPr id="3" name="Footer Placeholder 2">
            <a:extLst>
              <a:ext uri="{FF2B5EF4-FFF2-40B4-BE49-F238E27FC236}">
                <a16:creationId xmlns:a16="http://schemas.microsoft.com/office/drawing/2014/main" id="{118C879C-9BD5-4618-9941-7544CA39547A}"/>
              </a:ext>
            </a:extLst>
          </p:cNvPr>
          <p:cNvSpPr>
            <a:spLocks noGrp="1"/>
          </p:cNvSpPr>
          <p:nvPr>
            <p:ph type="ftr" sz="quarter" idx="11"/>
          </p:nvPr>
        </p:nvSpPr>
        <p:spPr/>
        <p:txBody>
          <a:bodyPr/>
          <a:lstStyle/>
          <a:p>
            <a:pPr>
              <a:defRPr/>
            </a:pPr>
            <a:r>
              <a:rPr lang="en-US"/>
              <a:t>C++ Primer (03)</a:t>
            </a:r>
            <a:endParaRPr lang="en-US" dirty="0"/>
          </a:p>
        </p:txBody>
      </p:sp>
      <p:sp>
        <p:nvSpPr>
          <p:cNvPr id="4" name="Slide Number Placeholder 3">
            <a:extLst>
              <a:ext uri="{FF2B5EF4-FFF2-40B4-BE49-F238E27FC236}">
                <a16:creationId xmlns:a16="http://schemas.microsoft.com/office/drawing/2014/main" id="{61C934A3-4D3F-4F69-9155-0A603258B57F}"/>
              </a:ext>
            </a:extLst>
          </p:cNvPr>
          <p:cNvSpPr>
            <a:spLocks noGrp="1"/>
          </p:cNvSpPr>
          <p:nvPr>
            <p:ph type="sldNum" sz="quarter" idx="12"/>
          </p:nvPr>
        </p:nvSpPr>
        <p:spPr/>
        <p:txBody>
          <a:bodyPr/>
          <a:lstStyle/>
          <a:p>
            <a:pPr>
              <a:defRPr/>
            </a:pPr>
            <a:fld id="{F59D9B86-AB8B-404F-8D86-C97B35C4C67E}" type="slidenum">
              <a:rPr lang="en-US" smtClean="0"/>
              <a:pPr>
                <a:defRPr/>
              </a:pPr>
              <a:t>5</a:t>
            </a:fld>
            <a:endParaRPr lang="en-US" dirty="0"/>
          </a:p>
        </p:txBody>
      </p:sp>
      <p:pic>
        <p:nvPicPr>
          <p:cNvPr id="2050" name="Picture 2" descr="Download Our Management Team Is Very Pleased To Hear That Lrcc - Cartoon  Survey PNG Image with No Background - PNGkey.com">
            <a:extLst>
              <a:ext uri="{FF2B5EF4-FFF2-40B4-BE49-F238E27FC236}">
                <a16:creationId xmlns:a16="http://schemas.microsoft.com/office/drawing/2014/main" id="{AB8D7EC8-E9DE-4EE1-B3D4-B602D92C2C8C}"/>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1225592"/>
            <a:ext cx="10972800" cy="56324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302E161-9EAF-456F-97A3-E90BF965BCEA}"/>
              </a:ext>
            </a:extLst>
          </p:cNvPr>
          <p:cNvSpPr txBox="1">
            <a:spLocks/>
          </p:cNvSpPr>
          <p:nvPr/>
        </p:nvSpPr>
        <p:spPr>
          <a:xfrm>
            <a:off x="640080" y="1295401"/>
            <a:ext cx="9980296" cy="3886199"/>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spcAft>
                <a:spcPts val="0"/>
              </a:spcAft>
            </a:pPr>
            <a:r>
              <a:rPr lang="en-US" dirty="0"/>
              <a:t>Why is C++ the language used in CS 235?</a:t>
            </a:r>
          </a:p>
          <a:p>
            <a:pPr marL="0" indent="0">
              <a:spcBef>
                <a:spcPts val="0"/>
              </a:spcBef>
              <a:spcAft>
                <a:spcPts val="0"/>
              </a:spcAft>
              <a:buFont typeface="Arial" panose="020B0604020202020204" pitchFamily="34" charset="0"/>
              <a:buNone/>
            </a:pPr>
            <a:endParaRPr lang="en-US" dirty="0"/>
          </a:p>
          <a:p>
            <a:pPr marL="0" indent="0">
              <a:spcBef>
                <a:spcPts val="0"/>
              </a:spcBef>
              <a:spcAft>
                <a:spcPts val="0"/>
              </a:spcAft>
              <a:buFont typeface="Arial" panose="020B0604020202020204" pitchFamily="34" charset="0"/>
              <a:buNone/>
            </a:pPr>
            <a:endParaRPr lang="en-US" dirty="0"/>
          </a:p>
          <a:p>
            <a:pPr marL="0" indent="0">
              <a:spcBef>
                <a:spcPts val="0"/>
              </a:spcBef>
              <a:spcAft>
                <a:spcPts val="0"/>
              </a:spcAft>
              <a:buFont typeface="Arial" panose="020B0604020202020204" pitchFamily="34" charset="0"/>
              <a:buNone/>
            </a:pPr>
            <a:endParaRPr lang="en-US" dirty="0"/>
          </a:p>
          <a:p>
            <a:pPr>
              <a:spcBef>
                <a:spcPts val="0"/>
              </a:spcBef>
              <a:spcAft>
                <a:spcPts val="0"/>
              </a:spcAft>
            </a:pPr>
            <a:endParaRPr lang="en-US" dirty="0"/>
          </a:p>
          <a:p>
            <a:pPr>
              <a:spcBef>
                <a:spcPts val="0"/>
              </a:spcBef>
              <a:spcAft>
                <a:spcPts val="0"/>
              </a:spcAft>
            </a:pPr>
            <a:r>
              <a:rPr lang="en-US" dirty="0"/>
              <a:t>What are the essential parts of an algorithm?</a:t>
            </a:r>
          </a:p>
          <a:p>
            <a:pPr marL="0" indent="0">
              <a:spcBef>
                <a:spcPts val="0"/>
              </a:spcBef>
              <a:spcAft>
                <a:spcPts val="0"/>
              </a:spcAft>
              <a:buFont typeface="Arial" panose="020B0604020202020204" pitchFamily="34" charset="0"/>
              <a:buNone/>
            </a:pPr>
            <a:endParaRPr lang="en-US" dirty="0"/>
          </a:p>
          <a:p>
            <a:pPr marL="0" indent="0">
              <a:spcBef>
                <a:spcPts val="0"/>
              </a:spcBef>
              <a:spcAft>
                <a:spcPts val="0"/>
              </a:spcAft>
              <a:buFont typeface="Arial" panose="020B0604020202020204" pitchFamily="34" charset="0"/>
              <a:buNone/>
            </a:pPr>
            <a:endParaRPr lang="en-US" dirty="0"/>
          </a:p>
          <a:p>
            <a:pPr marL="0" indent="0">
              <a:spcBef>
                <a:spcPts val="0"/>
              </a:spcBef>
              <a:spcAft>
                <a:spcPts val="0"/>
              </a:spcAft>
              <a:buFont typeface="Arial" panose="020B0604020202020204" pitchFamily="34" charset="0"/>
              <a:buNone/>
            </a:pPr>
            <a:endParaRPr lang="en-US" dirty="0"/>
          </a:p>
          <a:p>
            <a:pPr marL="0" indent="0">
              <a:spcBef>
                <a:spcPts val="0"/>
              </a:spcBef>
              <a:spcAft>
                <a:spcPts val="0"/>
              </a:spcAft>
              <a:buFont typeface="Arial" panose="020B0604020202020204" pitchFamily="34" charset="0"/>
              <a:buNone/>
            </a:pPr>
            <a:endParaRPr lang="en-US" dirty="0"/>
          </a:p>
          <a:p>
            <a:pPr>
              <a:spcBef>
                <a:spcPts val="0"/>
              </a:spcBef>
              <a:spcAft>
                <a:spcPts val="0"/>
              </a:spcAft>
            </a:pPr>
            <a:r>
              <a:rPr lang="en-US" dirty="0"/>
              <a:t>What is the difference between a compiler and an interpreter?</a:t>
            </a:r>
          </a:p>
        </p:txBody>
      </p:sp>
      <p:sp>
        <p:nvSpPr>
          <p:cNvPr id="7" name="TextBox 6">
            <a:extLst>
              <a:ext uri="{FF2B5EF4-FFF2-40B4-BE49-F238E27FC236}">
                <a16:creationId xmlns:a16="http://schemas.microsoft.com/office/drawing/2014/main" id="{4A01533D-DA12-46A0-AFC7-71531F0F54AC}"/>
              </a:ext>
            </a:extLst>
          </p:cNvPr>
          <p:cNvSpPr txBox="1"/>
          <p:nvPr/>
        </p:nvSpPr>
        <p:spPr>
          <a:xfrm>
            <a:off x="1025155" y="1741909"/>
            <a:ext cx="9433785" cy="1200329"/>
          </a:xfrm>
          <a:prstGeom prst="rect">
            <a:avLst/>
          </a:prstGeom>
          <a:noFill/>
        </p:spPr>
        <p:txBody>
          <a:bodyPr wrap="square" rtlCol="0">
            <a:spAutoFit/>
          </a:bodyPr>
          <a:lstStyle/>
          <a:p>
            <a:pPr marL="342900" indent="-342900" fontAlgn="base">
              <a:spcBef>
                <a:spcPct val="0"/>
              </a:spcBef>
              <a:spcAft>
                <a:spcPct val="0"/>
              </a:spcAft>
              <a:buAutoNum type="arabicPeriod"/>
              <a:defRPr/>
            </a:pPr>
            <a:r>
              <a:rPr lang="en-US" b="1" dirty="0">
                <a:solidFill>
                  <a:srgbClr val="FF0000"/>
                </a:solidFill>
                <a:latin typeface="Arial" charset="0"/>
                <a:cs typeface="Arial" charset="0"/>
              </a:rPr>
              <a:t>CS majors need to know what's "under the hood".</a:t>
            </a:r>
          </a:p>
          <a:p>
            <a:pPr marL="342900" indent="-342900" fontAlgn="base">
              <a:spcBef>
                <a:spcPct val="0"/>
              </a:spcBef>
              <a:spcAft>
                <a:spcPct val="0"/>
              </a:spcAft>
              <a:buAutoNum type="arabicPeriod"/>
              <a:defRPr/>
            </a:pPr>
            <a:r>
              <a:rPr lang="en-US" b="1" dirty="0">
                <a:solidFill>
                  <a:srgbClr val="FF0000"/>
                </a:solidFill>
                <a:latin typeface="Arial" charset="0"/>
                <a:cs typeface="Arial" charset="0"/>
              </a:rPr>
              <a:t>C++ is a compiled object-oriented programming language.</a:t>
            </a:r>
          </a:p>
          <a:p>
            <a:pPr marL="342900" indent="-342900" fontAlgn="base">
              <a:spcBef>
                <a:spcPct val="0"/>
              </a:spcBef>
              <a:spcAft>
                <a:spcPct val="0"/>
              </a:spcAft>
              <a:buAutoNum type="arabicPeriod"/>
              <a:defRPr/>
            </a:pPr>
            <a:r>
              <a:rPr lang="en-US" b="1" dirty="0">
                <a:solidFill>
                  <a:srgbClr val="FF0000"/>
                </a:solidFill>
                <a:latin typeface="Arial" charset="0"/>
                <a:cs typeface="Arial" charset="0"/>
              </a:rPr>
              <a:t>Students study encapsulation, inheritance, and polymorphism.</a:t>
            </a:r>
          </a:p>
          <a:p>
            <a:pPr marL="342900" indent="-342900" fontAlgn="base">
              <a:spcBef>
                <a:spcPct val="0"/>
              </a:spcBef>
              <a:spcAft>
                <a:spcPct val="0"/>
              </a:spcAft>
              <a:buAutoNum type="arabicPeriod"/>
              <a:defRPr/>
            </a:pPr>
            <a:r>
              <a:rPr lang="en-US" b="1" dirty="0">
                <a:solidFill>
                  <a:srgbClr val="FF0000"/>
                </a:solidFill>
                <a:latin typeface="Arial" charset="0"/>
                <a:cs typeface="Arial" charset="0"/>
              </a:rPr>
              <a:t>C++ programmers are highly sought after and are paid very well.</a:t>
            </a:r>
          </a:p>
        </p:txBody>
      </p:sp>
      <p:sp>
        <p:nvSpPr>
          <p:cNvPr id="8" name="Rectangle 7">
            <a:extLst>
              <a:ext uri="{FF2B5EF4-FFF2-40B4-BE49-F238E27FC236}">
                <a16:creationId xmlns:a16="http://schemas.microsoft.com/office/drawing/2014/main" id="{1CFAF180-4FFD-406D-8FF4-1597B4ECA9DD}"/>
              </a:ext>
            </a:extLst>
          </p:cNvPr>
          <p:cNvSpPr/>
          <p:nvPr/>
        </p:nvSpPr>
        <p:spPr>
          <a:xfrm>
            <a:off x="1081802" y="3388578"/>
            <a:ext cx="8094856" cy="923330"/>
          </a:xfrm>
          <a:prstGeom prst="rect">
            <a:avLst/>
          </a:prstGeom>
        </p:spPr>
        <p:txBody>
          <a:bodyPr wrap="square">
            <a:spAutoFit/>
          </a:bodyPr>
          <a:lstStyle/>
          <a:p>
            <a:pPr marL="342900" indent="-342900" fontAlgn="base">
              <a:spcBef>
                <a:spcPct val="0"/>
              </a:spcBef>
              <a:spcAft>
                <a:spcPct val="0"/>
              </a:spcAft>
              <a:buAutoNum type="arabicPeriod"/>
              <a:defRPr/>
            </a:pPr>
            <a:r>
              <a:rPr lang="en-US" b="1" dirty="0">
                <a:solidFill>
                  <a:srgbClr val="FF0000"/>
                </a:solidFill>
                <a:latin typeface="Arial" charset="0"/>
                <a:cs typeface="Arial" charset="0"/>
              </a:rPr>
              <a:t>Finiteness.</a:t>
            </a:r>
          </a:p>
          <a:p>
            <a:pPr marL="342900" indent="-342900" fontAlgn="base">
              <a:spcBef>
                <a:spcPct val="0"/>
              </a:spcBef>
              <a:spcAft>
                <a:spcPct val="0"/>
              </a:spcAft>
              <a:buAutoNum type="arabicPeriod"/>
              <a:defRPr/>
            </a:pPr>
            <a:r>
              <a:rPr lang="en-US" b="1" dirty="0">
                <a:solidFill>
                  <a:srgbClr val="FF0000"/>
                </a:solidFill>
                <a:latin typeface="Arial" charset="0"/>
                <a:cs typeface="Arial" charset="0"/>
              </a:rPr>
              <a:t>Definiteness.</a:t>
            </a:r>
          </a:p>
          <a:p>
            <a:pPr marL="342900" indent="-342900" fontAlgn="base">
              <a:spcBef>
                <a:spcPct val="0"/>
              </a:spcBef>
              <a:spcAft>
                <a:spcPct val="0"/>
              </a:spcAft>
              <a:buAutoNum type="arabicPeriod"/>
              <a:defRPr/>
            </a:pPr>
            <a:r>
              <a:rPr lang="en-US" b="1" dirty="0">
                <a:solidFill>
                  <a:srgbClr val="FF0000"/>
                </a:solidFill>
                <a:latin typeface="Arial" charset="0"/>
                <a:cs typeface="Arial" charset="0"/>
              </a:rPr>
              <a:t>Effective computability.</a:t>
            </a:r>
          </a:p>
        </p:txBody>
      </p:sp>
      <p:sp>
        <p:nvSpPr>
          <p:cNvPr id="9" name="Rectangle 8">
            <a:extLst>
              <a:ext uri="{FF2B5EF4-FFF2-40B4-BE49-F238E27FC236}">
                <a16:creationId xmlns:a16="http://schemas.microsoft.com/office/drawing/2014/main" id="{C0C70979-54C0-4B7E-BF51-279719C87E75}"/>
              </a:ext>
            </a:extLst>
          </p:cNvPr>
          <p:cNvSpPr/>
          <p:nvPr/>
        </p:nvSpPr>
        <p:spPr>
          <a:xfrm>
            <a:off x="1059917" y="5179415"/>
            <a:ext cx="9598576" cy="1392689"/>
          </a:xfrm>
          <a:prstGeom prst="rect">
            <a:avLst/>
          </a:prstGeom>
        </p:spPr>
        <p:txBody>
          <a:bodyPr wrap="square">
            <a:spAutoFit/>
          </a:bodyPr>
          <a:lstStyle/>
          <a:p>
            <a:pPr marL="342900" indent="-342900" fontAlgn="base">
              <a:spcBef>
                <a:spcPts val="500"/>
              </a:spcBef>
              <a:spcAft>
                <a:spcPct val="0"/>
              </a:spcAft>
              <a:buFont typeface="+mj-lt"/>
              <a:buAutoNum type="arabicPeriod"/>
              <a:tabLst>
                <a:tab pos="341313" algn="l"/>
              </a:tabLst>
              <a:defRPr/>
            </a:pPr>
            <a:r>
              <a:rPr lang="en-US" b="1" dirty="0">
                <a:solidFill>
                  <a:srgbClr val="FF0000"/>
                </a:solidFill>
                <a:latin typeface="Arial" charset="0"/>
                <a:cs typeface="Arial" charset="0"/>
              </a:rPr>
              <a:t>A compiler "translates" text into machine code (an executable).</a:t>
            </a:r>
          </a:p>
          <a:p>
            <a:pPr fontAlgn="base">
              <a:spcBef>
                <a:spcPts val="500"/>
              </a:spcBef>
              <a:spcAft>
                <a:spcPct val="0"/>
              </a:spcAft>
              <a:tabLst>
                <a:tab pos="341313" algn="l"/>
              </a:tabLst>
              <a:defRPr/>
            </a:pPr>
            <a:r>
              <a:rPr lang="en-US" b="1" dirty="0">
                <a:solidFill>
                  <a:srgbClr val="FF0000"/>
                </a:solidFill>
                <a:latin typeface="Arial" charset="0"/>
                <a:cs typeface="Arial" charset="0"/>
              </a:rPr>
              <a:t>	An interpreter interprets source code.</a:t>
            </a:r>
          </a:p>
          <a:p>
            <a:pPr marL="342900" indent="-342900" fontAlgn="base">
              <a:spcBef>
                <a:spcPts val="500"/>
              </a:spcBef>
              <a:spcAft>
                <a:spcPct val="0"/>
              </a:spcAft>
              <a:buFont typeface="+mj-lt"/>
              <a:buAutoNum type="arabicPeriod" startAt="2"/>
              <a:tabLst>
                <a:tab pos="341313" algn="l"/>
              </a:tabLst>
              <a:defRPr/>
            </a:pPr>
            <a:r>
              <a:rPr lang="en-US" b="1" dirty="0">
                <a:solidFill>
                  <a:srgbClr val="FF0000"/>
                </a:solidFill>
                <a:latin typeface="Arial" charset="0"/>
                <a:cs typeface="Arial" charset="0"/>
              </a:rPr>
              <a:t>Compiled code executes on a computer.</a:t>
            </a:r>
          </a:p>
          <a:p>
            <a:pPr fontAlgn="base">
              <a:spcBef>
                <a:spcPts val="500"/>
              </a:spcBef>
              <a:spcAft>
                <a:spcPct val="0"/>
              </a:spcAft>
              <a:tabLst>
                <a:tab pos="341313" algn="l"/>
              </a:tabLst>
              <a:defRPr/>
            </a:pPr>
            <a:r>
              <a:rPr lang="en-US" b="1" dirty="0">
                <a:solidFill>
                  <a:srgbClr val="FF0000"/>
                </a:solidFill>
                <a:latin typeface="Arial" charset="0"/>
                <a:cs typeface="Arial" charset="0"/>
              </a:rPr>
              <a:t>	Only the interpreter executes on a computer.</a:t>
            </a:r>
          </a:p>
        </p:txBody>
      </p:sp>
      <p:sp>
        <p:nvSpPr>
          <p:cNvPr id="12" name="Right Arrow 9">
            <a:extLst>
              <a:ext uri="{FF2B5EF4-FFF2-40B4-BE49-F238E27FC236}">
                <a16:creationId xmlns:a16="http://schemas.microsoft.com/office/drawing/2014/main" id="{0CE18574-DD9E-49E6-B2F0-18FF45062303}"/>
              </a:ext>
            </a:extLst>
          </p:cNvPr>
          <p:cNvSpPr/>
          <p:nvPr/>
        </p:nvSpPr>
        <p:spPr>
          <a:xfrm>
            <a:off x="786366" y="6274527"/>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4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fade">
                                      <p:cBhvr>
                                        <p:cTn id="52" dur="500"/>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fade">
                                      <p:cBhvr>
                                        <p:cTn id="57" dur="500"/>
                                        <p:tgtEl>
                                          <p:spTgt spid="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Effect transition="in" filter="fade">
                                      <p:cBhvr>
                                        <p:cTn id="62" dur="500"/>
                                        <p:tgtEl>
                                          <p:spTgt spid="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bldLvl="2"/>
      <p:bldP spid="8" grpId="0" build="p" bldLvl="2"/>
      <p:bldP spid="9" grpId="0" build="p" bldLvl="2"/>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 Memory Model</a:t>
            </a:r>
          </a:p>
        </p:txBody>
      </p:sp>
      <p:sp>
        <p:nvSpPr>
          <p:cNvPr id="4" name="Slide Number Placeholder 3"/>
          <p:cNvSpPr>
            <a:spLocks noGrp="1"/>
          </p:cNvSpPr>
          <p:nvPr>
            <p:ph type="sldNum" sz="quarter" idx="11"/>
          </p:nvPr>
        </p:nvSpPr>
        <p:spPr/>
        <p:txBody>
          <a:bodyPr/>
          <a:lstStyle/>
          <a:p>
            <a:pPr>
              <a:defRPr/>
            </a:pPr>
            <a:fld id="{E9717E89-1D92-4CB2-8893-FF8AE25F8B18}" type="slidenum">
              <a:rPr lang="en-US" smtClean="0"/>
              <a:pPr>
                <a:defRPr/>
              </a:pPr>
              <a:t>6</a:t>
            </a:fld>
            <a:endParaRPr lang="en-US" dirty="0"/>
          </a:p>
        </p:txBody>
      </p:sp>
      <p:pic>
        <p:nvPicPr>
          <p:cNvPr id="2" name="Picture 1">
            <a:extLst>
              <a:ext uri="{FF2B5EF4-FFF2-40B4-BE49-F238E27FC236}">
                <a16:creationId xmlns:a16="http://schemas.microsoft.com/office/drawing/2014/main" id="{860CEE95-7A8A-4480-B1AE-D93DDAB77043}"/>
              </a:ext>
            </a:extLst>
          </p:cNvPr>
          <p:cNvPicPr>
            <a:picLocks noChangeAspect="1"/>
          </p:cNvPicPr>
          <p:nvPr/>
        </p:nvPicPr>
        <p:blipFill>
          <a:blip r:embed="rId2"/>
          <a:stretch>
            <a:fillRect/>
          </a:stretch>
        </p:blipFill>
        <p:spPr>
          <a:xfrm>
            <a:off x="3646714" y="152808"/>
            <a:ext cx="5303873" cy="4113983"/>
          </a:xfrm>
          <a:prstGeom prst="rect">
            <a:avLst/>
          </a:prstGeom>
        </p:spPr>
      </p:pic>
    </p:spTree>
    <p:extLst>
      <p:ext uri="{BB962C8B-B14F-4D97-AF65-F5344CB8AC3E}">
        <p14:creationId xmlns:p14="http://schemas.microsoft.com/office/powerpoint/2010/main" val="59611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FEA6959-D816-4212-9F1E-8C4F348F4A88}"/>
              </a:ext>
            </a:extLst>
          </p:cNvPr>
          <p:cNvGrpSpPr/>
          <p:nvPr/>
        </p:nvGrpSpPr>
        <p:grpSpPr>
          <a:xfrm>
            <a:off x="7554686" y="1447801"/>
            <a:ext cx="1981200" cy="5122089"/>
            <a:chOff x="5867400" y="1447800"/>
            <a:chExt cx="1981200" cy="5122089"/>
          </a:xfrm>
        </p:grpSpPr>
        <p:sp>
          <p:nvSpPr>
            <p:cNvPr id="4" name="Rectangle 3">
              <a:extLst>
                <a:ext uri="{FF2B5EF4-FFF2-40B4-BE49-F238E27FC236}">
                  <a16:creationId xmlns:a16="http://schemas.microsoft.com/office/drawing/2014/main" id="{C96132BE-C732-4DE2-B242-76CC991B1D75}"/>
                </a:ext>
              </a:extLst>
            </p:cNvPr>
            <p:cNvSpPr/>
            <p:nvPr/>
          </p:nvSpPr>
          <p:spPr>
            <a:xfrm>
              <a:off x="5867400" y="1447800"/>
              <a:ext cx="1981200" cy="5122089"/>
            </a:xfrm>
            <a:prstGeom prst="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EFC9CA4-5E52-454E-82B8-4B594DF70CCE}"/>
                </a:ext>
              </a:extLst>
            </p:cNvPr>
            <p:cNvSpPr txBox="1"/>
            <p:nvPr/>
          </p:nvSpPr>
          <p:spPr>
            <a:xfrm>
              <a:off x="6172200" y="6079268"/>
              <a:ext cx="1371600" cy="461665"/>
            </a:xfrm>
            <a:prstGeom prst="rect">
              <a:avLst/>
            </a:prstGeom>
            <a:noFill/>
          </p:spPr>
          <p:txBody>
            <a:bodyPr wrap="square" rtlCol="0">
              <a:spAutoFit/>
            </a:bodyPr>
            <a:lstStyle/>
            <a:p>
              <a:pPr algn="ctr"/>
              <a:r>
                <a:rPr lang="en-US" sz="1200" b="1" dirty="0"/>
                <a:t>Low</a:t>
              </a:r>
            </a:p>
            <a:p>
              <a:pPr algn="ctr"/>
              <a:r>
                <a:rPr lang="en-US" sz="1200" b="1" dirty="0"/>
                <a:t>Address</a:t>
              </a:r>
            </a:p>
          </p:txBody>
        </p:sp>
        <p:sp>
          <p:nvSpPr>
            <p:cNvPr id="9" name="TextBox 8">
              <a:extLst>
                <a:ext uri="{FF2B5EF4-FFF2-40B4-BE49-F238E27FC236}">
                  <a16:creationId xmlns:a16="http://schemas.microsoft.com/office/drawing/2014/main" id="{6F409770-5303-4191-8C5B-97C223BE714C}"/>
                </a:ext>
              </a:extLst>
            </p:cNvPr>
            <p:cNvSpPr txBox="1"/>
            <p:nvPr/>
          </p:nvSpPr>
          <p:spPr>
            <a:xfrm>
              <a:off x="6172200" y="1519146"/>
              <a:ext cx="1371600" cy="461665"/>
            </a:xfrm>
            <a:prstGeom prst="rect">
              <a:avLst/>
            </a:prstGeom>
            <a:noFill/>
          </p:spPr>
          <p:txBody>
            <a:bodyPr wrap="square" rtlCol="0">
              <a:spAutoFit/>
            </a:bodyPr>
            <a:lstStyle/>
            <a:p>
              <a:pPr algn="ctr"/>
              <a:r>
                <a:rPr lang="en-US" sz="1200" b="1" dirty="0"/>
                <a:t>High</a:t>
              </a:r>
            </a:p>
            <a:p>
              <a:pPr algn="ctr"/>
              <a:r>
                <a:rPr lang="en-US" sz="1200" b="1" dirty="0"/>
                <a:t>Address</a:t>
              </a:r>
            </a:p>
          </p:txBody>
        </p:sp>
        <p:sp>
          <p:nvSpPr>
            <p:cNvPr id="10" name="Arrow: Up 9">
              <a:extLst>
                <a:ext uri="{FF2B5EF4-FFF2-40B4-BE49-F238E27FC236}">
                  <a16:creationId xmlns:a16="http://schemas.microsoft.com/office/drawing/2014/main" id="{67934E4A-BE48-41AD-AD64-4C3141E5D3FA}"/>
                </a:ext>
              </a:extLst>
            </p:cNvPr>
            <p:cNvSpPr/>
            <p:nvPr/>
          </p:nvSpPr>
          <p:spPr>
            <a:xfrm>
              <a:off x="6667501" y="2052157"/>
              <a:ext cx="342899" cy="39342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C++ Memory Model</a:t>
            </a:r>
            <a:endParaRPr lang="en-US" sz="2400" dirty="0"/>
          </a:p>
        </p:txBody>
      </p:sp>
      <p:sp>
        <p:nvSpPr>
          <p:cNvPr id="3" name="Content Placeholder 2"/>
          <p:cNvSpPr>
            <a:spLocks noGrp="1"/>
          </p:cNvSpPr>
          <p:nvPr>
            <p:ph sz="quarter" idx="1"/>
          </p:nvPr>
        </p:nvSpPr>
        <p:spPr>
          <a:xfrm>
            <a:off x="555171" y="1277644"/>
            <a:ext cx="6074230" cy="5410200"/>
          </a:xfrm>
        </p:spPr>
        <p:txBody>
          <a:bodyPr/>
          <a:lstStyle/>
          <a:p>
            <a:r>
              <a:rPr lang="en-US" sz="2000" dirty="0"/>
              <a:t>The C++ memory model is an abstract machine for which the C++ programming language is defined.</a:t>
            </a:r>
          </a:p>
          <a:p>
            <a:pPr lvl="1"/>
            <a:r>
              <a:rPr lang="en-US" sz="1800" dirty="0"/>
              <a:t>Simplified memory model (closely related to how a real computer memory looks.)</a:t>
            </a:r>
          </a:p>
          <a:p>
            <a:r>
              <a:rPr lang="en-US" sz="2000" dirty="0"/>
              <a:t>Memory is one or more contiguous sequences of bytes.</a:t>
            </a:r>
          </a:p>
          <a:p>
            <a:pPr lvl="1"/>
            <a:r>
              <a:rPr lang="en-US" sz="1800" dirty="0"/>
              <a:t>A byte is a sequence of 8 or more bits and "bit" is a unit of storage large enough to hold one of two values.</a:t>
            </a:r>
          </a:p>
          <a:p>
            <a:pPr lvl="1"/>
            <a:r>
              <a:rPr lang="en-US" sz="1800" dirty="0"/>
              <a:t>Each byte is associated with a unique identifier known as its address.</a:t>
            </a:r>
          </a:p>
          <a:p>
            <a:r>
              <a:rPr lang="en-US" sz="2000" dirty="0"/>
              <a:t>Computer memory is classified as</a:t>
            </a:r>
          </a:p>
          <a:p>
            <a:pPr lvl="1"/>
            <a:r>
              <a:rPr lang="en-US" sz="1800" b="1" dirty="0"/>
              <a:t>Writable or non-writable.</a:t>
            </a:r>
          </a:p>
          <a:p>
            <a:pPr lvl="1"/>
            <a:r>
              <a:rPr lang="en-US" sz="1800" b="1" dirty="0"/>
              <a:t>Executable or non-executable.</a:t>
            </a:r>
          </a:p>
          <a:p>
            <a:pPr lvl="1"/>
            <a:r>
              <a:rPr lang="en-US" sz="1800" b="1" dirty="0"/>
              <a:t>Initialized or uninitialized.</a:t>
            </a:r>
            <a:endParaRPr lang="en-US" sz="1800" dirty="0"/>
          </a:p>
        </p:txBody>
      </p:sp>
      <p:sp>
        <p:nvSpPr>
          <p:cNvPr id="6" name="Footer Placeholder 5"/>
          <p:cNvSpPr>
            <a:spLocks noGrp="1"/>
          </p:cNvSpPr>
          <p:nvPr>
            <p:ph type="ftr" sz="quarter" idx="11"/>
          </p:nvPr>
        </p:nvSpPr>
        <p:spPr/>
        <p:txBody>
          <a:bodyPr/>
          <a:lstStyle/>
          <a:p>
            <a:pPr>
              <a:defRPr/>
            </a:pPr>
            <a:r>
              <a:rPr lang="en-US"/>
              <a:t>C++ Primer (03)</a:t>
            </a:r>
            <a:endParaRPr lang="en-US" dirty="0"/>
          </a:p>
        </p:txBody>
      </p:sp>
      <p:sp>
        <p:nvSpPr>
          <p:cNvPr id="7" name="Slide Number Placeholder 6"/>
          <p:cNvSpPr>
            <a:spLocks noGrp="1"/>
          </p:cNvSpPr>
          <p:nvPr>
            <p:ph type="sldNum" sz="quarter" idx="12"/>
          </p:nvPr>
        </p:nvSpPr>
        <p:spPr/>
        <p:txBody>
          <a:bodyPr/>
          <a:lstStyle/>
          <a:p>
            <a:pPr>
              <a:defRPr/>
            </a:pPr>
            <a:fld id="{0D7B5496-982B-480A-8085-B08F2CA91C21}" type="slidenum">
              <a:rPr lang="en-US" smtClean="0"/>
              <a:pPr>
                <a:defRPr/>
              </a:pPr>
              <a:t>7</a:t>
            </a:fld>
            <a:endParaRPr lang="en-US" dirty="0"/>
          </a:p>
        </p:txBody>
      </p:sp>
      <p:graphicFrame>
        <p:nvGraphicFramePr>
          <p:cNvPr id="8" name="Table 7">
            <a:extLst>
              <a:ext uri="{FF2B5EF4-FFF2-40B4-BE49-F238E27FC236}">
                <a16:creationId xmlns:a16="http://schemas.microsoft.com/office/drawing/2014/main" id="{0AD8F98E-7E94-443A-97F9-D5D499A224A0}"/>
              </a:ext>
            </a:extLst>
          </p:cNvPr>
          <p:cNvGraphicFramePr>
            <a:graphicFrameLocks noGrp="1"/>
          </p:cNvGraphicFramePr>
          <p:nvPr/>
        </p:nvGraphicFramePr>
        <p:xfrm>
          <a:off x="6868887" y="1447801"/>
          <a:ext cx="3810001" cy="5122089"/>
        </p:xfrm>
        <a:graphic>
          <a:graphicData uri="http://schemas.openxmlformats.org/drawingml/2006/table">
            <a:tbl>
              <a:tblPr firstRow="1" bandRow="1">
                <a:tableStyleId>{2D5ABB26-0587-4C30-8999-92F81FD0307C}</a:tableStyleId>
              </a:tblPr>
              <a:tblGrid>
                <a:gridCol w="683847">
                  <a:extLst>
                    <a:ext uri="{9D8B030D-6E8A-4147-A177-3AD203B41FA5}">
                      <a16:colId xmlns:a16="http://schemas.microsoft.com/office/drawing/2014/main" val="20000"/>
                    </a:ext>
                  </a:extLst>
                </a:gridCol>
                <a:gridCol w="1983153">
                  <a:extLst>
                    <a:ext uri="{9D8B030D-6E8A-4147-A177-3AD203B41FA5}">
                      <a16:colId xmlns:a16="http://schemas.microsoft.com/office/drawing/2014/main" val="20001"/>
                    </a:ext>
                  </a:extLst>
                </a:gridCol>
                <a:gridCol w="1143001">
                  <a:extLst>
                    <a:ext uri="{9D8B030D-6E8A-4147-A177-3AD203B41FA5}">
                      <a16:colId xmlns:a16="http://schemas.microsoft.com/office/drawing/2014/main" val="20002"/>
                    </a:ext>
                  </a:extLst>
                </a:gridCol>
              </a:tblGrid>
              <a:tr h="455474">
                <a:tc>
                  <a:txBody>
                    <a:bodyPr/>
                    <a:lstStyle/>
                    <a:p>
                      <a:pPr algn="ctr"/>
                      <a:r>
                        <a:rPr lang="en-US" sz="800" b="1" dirty="0"/>
                        <a:t>High</a:t>
                      </a:r>
                    </a:p>
                    <a:p>
                      <a:pPr algn="ctr"/>
                      <a:r>
                        <a:rPr lang="en-US" sz="800" b="1" dirty="0"/>
                        <a:t>Address</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t>Environment</a:t>
                      </a:r>
                      <a:r>
                        <a:rPr lang="en-US" sz="1000" b="1" baseline="0" dirty="0"/>
                        <a:t> variables</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06425">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Stack</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r>
                        <a:rPr lang="en-US" sz="1000" b="1" dirty="0"/>
                        <a:t>Managed automatically by compiler</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73150">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endParaRPr lang="en-US" sz="800" b="1" dirty="0"/>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38200">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Dynamic Data</a:t>
                      </a:r>
                      <a:endParaRPr lang="en-US" sz="1000" b="1" dirty="0"/>
                    </a:p>
                    <a:p>
                      <a:pPr algn="ctr"/>
                      <a:r>
                        <a:rPr lang="en-US" sz="1000" b="1" dirty="0"/>
                        <a:t>(Heap)</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err="1"/>
                        <a:t>malloc</a:t>
                      </a:r>
                      <a:r>
                        <a:rPr lang="en-US" sz="1000" b="1" dirty="0"/>
                        <a:t>/free</a:t>
                      </a:r>
                    </a:p>
                    <a:p>
                      <a:r>
                        <a:rPr lang="en-US" sz="1000" b="1" dirty="0"/>
                        <a:t>new/delete</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4800">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Static Data</a:t>
                      </a:r>
                      <a:endParaRPr lang="en-US" sz="1000" b="1" dirty="0"/>
                    </a:p>
                    <a:p>
                      <a:pPr algn="ctr"/>
                      <a:r>
                        <a:rPr lang="en-US" sz="1000" b="1" dirty="0"/>
                        <a:t>(global variables)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t>Un-initialized</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0675">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Initialized Data</a:t>
                      </a:r>
                      <a:endParaRPr lang="en-US" sz="10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t>(global variables, literals)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t>Initialized to zero by O.S.</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34440">
                <a:tc>
                  <a:txBody>
                    <a:bodyPr/>
                    <a:lstStyle/>
                    <a:p>
                      <a:pPr algn="ctr"/>
                      <a:r>
                        <a:rPr lang="en-US" sz="800" b="1" dirty="0"/>
                        <a:t>Low</a:t>
                      </a:r>
                    </a:p>
                    <a:p>
                      <a:pPr algn="ctr"/>
                      <a:r>
                        <a:rPr lang="en-US" sz="800" b="1" dirty="0"/>
                        <a:t>Address</a:t>
                      </a:r>
                    </a:p>
                  </a:txBody>
                  <a:tcPr anchor="b">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Program</a:t>
                      </a:r>
                      <a:r>
                        <a:rPr lang="en-US" sz="1600" b="1" baseline="0" dirty="0"/>
                        <a:t> Code</a:t>
                      </a: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US" sz="1000" b="1" dirty="0"/>
                        <a:t>Read from program file by O.S.</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2" name="Rounded Rectangular Callout 5">
            <a:extLst>
              <a:ext uri="{FF2B5EF4-FFF2-40B4-BE49-F238E27FC236}">
                <a16:creationId xmlns:a16="http://schemas.microsoft.com/office/drawing/2014/main" id="{300122F7-F72B-4570-AE92-799847A1F2A2}"/>
              </a:ext>
            </a:extLst>
          </p:cNvPr>
          <p:cNvSpPr/>
          <p:nvPr/>
        </p:nvSpPr>
        <p:spPr>
          <a:xfrm>
            <a:off x="4191000" y="1598474"/>
            <a:ext cx="2590800" cy="914400"/>
          </a:xfrm>
          <a:prstGeom prst="wedgeRoundRectCallout">
            <a:avLst>
              <a:gd name="adj1" fmla="val 78696"/>
              <a:gd name="adj2" fmla="val 4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Managed automatically by compiler</a:t>
            </a:r>
          </a:p>
          <a:p>
            <a:pPr algn="ctr"/>
            <a:r>
              <a:rPr lang="en-US" sz="1400" b="1" dirty="0"/>
              <a:t>(writable, non-executable)</a:t>
            </a:r>
          </a:p>
        </p:txBody>
      </p:sp>
      <p:sp>
        <p:nvSpPr>
          <p:cNvPr id="13" name="Rounded Rectangular Callout 13">
            <a:extLst>
              <a:ext uri="{FF2B5EF4-FFF2-40B4-BE49-F238E27FC236}">
                <a16:creationId xmlns:a16="http://schemas.microsoft.com/office/drawing/2014/main" id="{A754CA4C-D38F-4536-AF38-586DBA65440E}"/>
              </a:ext>
            </a:extLst>
          </p:cNvPr>
          <p:cNvSpPr/>
          <p:nvPr/>
        </p:nvSpPr>
        <p:spPr>
          <a:xfrm>
            <a:off x="4191000" y="3655874"/>
            <a:ext cx="2590800" cy="630088"/>
          </a:xfrm>
          <a:prstGeom prst="wedgeRoundRectCallout">
            <a:avLst>
              <a:gd name="adj1" fmla="val 78696"/>
              <a:gd name="adj2" fmla="val 4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Managed by programmer</a:t>
            </a:r>
          </a:p>
          <a:p>
            <a:pPr algn="ctr"/>
            <a:r>
              <a:rPr lang="en-US" sz="1400" b="1" dirty="0"/>
              <a:t>(writable, non-executable)</a:t>
            </a:r>
          </a:p>
        </p:txBody>
      </p:sp>
      <p:sp>
        <p:nvSpPr>
          <p:cNvPr id="14" name="Rounded Rectangular Callout 14">
            <a:extLst>
              <a:ext uri="{FF2B5EF4-FFF2-40B4-BE49-F238E27FC236}">
                <a16:creationId xmlns:a16="http://schemas.microsoft.com/office/drawing/2014/main" id="{B65F5602-27E0-465A-B145-0437592DDE62}"/>
              </a:ext>
            </a:extLst>
          </p:cNvPr>
          <p:cNvSpPr/>
          <p:nvPr/>
        </p:nvSpPr>
        <p:spPr>
          <a:xfrm>
            <a:off x="4209854" y="4388347"/>
            <a:ext cx="2590800" cy="630088"/>
          </a:xfrm>
          <a:prstGeom prst="wedgeRoundRectCallout">
            <a:avLst>
              <a:gd name="adj1" fmla="val 77241"/>
              <a:gd name="adj2" fmla="val -121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Created by programmer</a:t>
            </a:r>
          </a:p>
          <a:p>
            <a:pPr algn="ctr"/>
            <a:r>
              <a:rPr lang="en-US" sz="1400" b="1" dirty="0"/>
              <a:t>(readable, non-executable)</a:t>
            </a:r>
          </a:p>
        </p:txBody>
      </p:sp>
      <p:sp>
        <p:nvSpPr>
          <p:cNvPr id="15" name="Rounded Rectangular Callout 15">
            <a:extLst>
              <a:ext uri="{FF2B5EF4-FFF2-40B4-BE49-F238E27FC236}">
                <a16:creationId xmlns:a16="http://schemas.microsoft.com/office/drawing/2014/main" id="{26AD19B5-4543-4D92-AD9C-9DCA37CAAB71}"/>
              </a:ext>
            </a:extLst>
          </p:cNvPr>
          <p:cNvSpPr/>
          <p:nvPr/>
        </p:nvSpPr>
        <p:spPr>
          <a:xfrm>
            <a:off x="4209854" y="5120821"/>
            <a:ext cx="2590800" cy="794867"/>
          </a:xfrm>
          <a:prstGeom prst="wedgeRoundRectCallout">
            <a:avLst>
              <a:gd name="adj1" fmla="val 79084"/>
              <a:gd name="adj2" fmla="val -529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Initialized when program starts</a:t>
            </a:r>
          </a:p>
          <a:p>
            <a:pPr algn="ctr"/>
            <a:r>
              <a:rPr lang="en-US" sz="1400" b="1" dirty="0"/>
              <a:t>(readable, non-executable)</a:t>
            </a:r>
          </a:p>
        </p:txBody>
      </p:sp>
      <p:sp>
        <p:nvSpPr>
          <p:cNvPr id="16" name="Rounded Rectangular Callout 18">
            <a:extLst>
              <a:ext uri="{FF2B5EF4-FFF2-40B4-BE49-F238E27FC236}">
                <a16:creationId xmlns:a16="http://schemas.microsoft.com/office/drawing/2014/main" id="{B6E7FC30-F325-4554-B2B0-EACABC51D3F1}"/>
              </a:ext>
            </a:extLst>
          </p:cNvPr>
          <p:cNvSpPr/>
          <p:nvPr/>
        </p:nvSpPr>
        <p:spPr>
          <a:xfrm>
            <a:off x="4191000" y="6018073"/>
            <a:ext cx="2590800" cy="609600"/>
          </a:xfrm>
          <a:prstGeom prst="wedgeRoundRectCallout">
            <a:avLst>
              <a:gd name="adj1" fmla="val 77969"/>
              <a:gd name="adj2" fmla="val -73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Read from a program file by exec (executable)</a:t>
            </a:r>
          </a:p>
        </p:txBody>
      </p:sp>
      <p:sp>
        <p:nvSpPr>
          <p:cNvPr id="17" name="Rounded Rectangular Callout 18">
            <a:extLst>
              <a:ext uri="{FF2B5EF4-FFF2-40B4-BE49-F238E27FC236}">
                <a16:creationId xmlns:a16="http://schemas.microsoft.com/office/drawing/2014/main" id="{6F7853E6-BD6D-4526-9AF3-618A6878138B}"/>
              </a:ext>
            </a:extLst>
          </p:cNvPr>
          <p:cNvSpPr/>
          <p:nvPr/>
        </p:nvSpPr>
        <p:spPr>
          <a:xfrm>
            <a:off x="4191000" y="2743201"/>
            <a:ext cx="2590800" cy="351473"/>
          </a:xfrm>
          <a:prstGeom prst="wedgeRoundRectCallout">
            <a:avLst>
              <a:gd name="adj1" fmla="val 80597"/>
              <a:gd name="adj2" fmla="val 455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Available Memory</a:t>
            </a:r>
          </a:p>
        </p:txBody>
      </p:sp>
      <p:sp>
        <p:nvSpPr>
          <p:cNvPr id="18" name="Down Arrow 7">
            <a:extLst>
              <a:ext uri="{FF2B5EF4-FFF2-40B4-BE49-F238E27FC236}">
                <a16:creationId xmlns:a16="http://schemas.microsoft.com/office/drawing/2014/main" id="{906AFF2B-DC94-4618-9A8A-24B796744FDC}"/>
              </a:ext>
            </a:extLst>
          </p:cNvPr>
          <p:cNvSpPr/>
          <p:nvPr/>
        </p:nvSpPr>
        <p:spPr>
          <a:xfrm>
            <a:off x="8411030" y="2512875"/>
            <a:ext cx="228600" cy="3437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8">
            <a:extLst>
              <a:ext uri="{FF2B5EF4-FFF2-40B4-BE49-F238E27FC236}">
                <a16:creationId xmlns:a16="http://schemas.microsoft.com/office/drawing/2014/main" id="{142D6FDB-C0A7-40DF-B863-39A35BE3428D}"/>
              </a:ext>
            </a:extLst>
          </p:cNvPr>
          <p:cNvSpPr/>
          <p:nvPr/>
        </p:nvSpPr>
        <p:spPr>
          <a:xfrm flipV="1">
            <a:off x="8411030" y="3247443"/>
            <a:ext cx="228600" cy="3437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39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Memory Model</a:t>
            </a:r>
          </a:p>
        </p:txBody>
      </p:sp>
      <p:sp>
        <p:nvSpPr>
          <p:cNvPr id="5" name="TextBox 4"/>
          <p:cNvSpPr txBox="1"/>
          <p:nvPr/>
        </p:nvSpPr>
        <p:spPr>
          <a:xfrm>
            <a:off x="1181101" y="1759341"/>
            <a:ext cx="4800600" cy="2862322"/>
          </a:xfrm>
          <a:prstGeom prst="rect">
            <a:avLst/>
          </a:prstGeom>
          <a:noFill/>
        </p:spPr>
        <p:txBody>
          <a:bodyPr wrap="square" rtlCol="0">
            <a:spAutoFit/>
          </a:bodyPr>
          <a:lstStyle/>
          <a:p>
            <a:r>
              <a:rPr lang="en-US" b="1" dirty="0">
                <a:solidFill>
                  <a:srgbClr val="808080"/>
                </a:solidFill>
                <a:latin typeface="Consolas" panose="020B0609020204030204" pitchFamily="49" charset="0"/>
              </a:rPr>
              <a:t>#include</a:t>
            </a:r>
            <a:r>
              <a:rPr lang="en-US" b="1" dirty="0">
                <a:solidFill>
                  <a:srgbClr val="000000"/>
                </a:solidFill>
                <a:latin typeface="Consolas" panose="020B0609020204030204" pitchFamily="49" charset="0"/>
              </a:rPr>
              <a:t> </a:t>
            </a:r>
            <a:r>
              <a:rPr lang="en-US" b="1" dirty="0">
                <a:solidFill>
                  <a:srgbClr val="A31515"/>
                </a:solidFill>
                <a:latin typeface="Consolas" panose="020B0609020204030204" pitchFamily="49" charset="0"/>
              </a:rPr>
              <a:t>&lt;iostream&gt;</a:t>
            </a:r>
            <a:endParaRPr lang="en-US" b="1" dirty="0">
              <a:solidFill>
                <a:srgbClr val="000000"/>
              </a:solidFill>
              <a:latin typeface="Consolas" panose="020B0609020204030204" pitchFamily="49" charset="0"/>
            </a:endParaRPr>
          </a:p>
          <a:p>
            <a:r>
              <a:rPr lang="en-US" b="1" dirty="0">
                <a:solidFill>
                  <a:srgbClr val="0000FF"/>
                </a:solidFill>
                <a:latin typeface="Consolas" panose="020B0609020204030204" pitchFamily="49" charset="0"/>
              </a:rPr>
              <a:t>using</a:t>
            </a:r>
            <a:r>
              <a:rPr lang="en-US" b="1" dirty="0">
                <a:solidFill>
                  <a:srgbClr val="000000"/>
                </a:solidFill>
                <a:latin typeface="Consolas" panose="020B0609020204030204" pitchFamily="49" charset="0"/>
              </a:rPr>
              <a:t> </a:t>
            </a:r>
            <a:r>
              <a:rPr lang="en-US" b="1" dirty="0">
                <a:solidFill>
                  <a:srgbClr val="0000FF"/>
                </a:solidFill>
                <a:latin typeface="Consolas" panose="020B0609020204030204" pitchFamily="49" charset="0"/>
              </a:rPr>
              <a:t>namespace</a:t>
            </a:r>
            <a:r>
              <a:rPr lang="en-US" b="1" dirty="0">
                <a:solidFill>
                  <a:srgbClr val="000000"/>
                </a:solidFill>
                <a:latin typeface="Consolas" panose="020B0609020204030204" pitchFamily="49" charset="0"/>
              </a:rPr>
              <a:t> std;</a:t>
            </a:r>
          </a:p>
          <a:p>
            <a:endParaRPr lang="en-US" b="1" dirty="0">
              <a:solidFill>
                <a:srgbClr val="000000"/>
              </a:solidFill>
              <a:latin typeface="Consolas" panose="020B0609020204030204" pitchFamily="49" charset="0"/>
            </a:endParaRPr>
          </a:p>
          <a:p>
            <a:r>
              <a:rPr lang="en-US" b="1" dirty="0">
                <a:solidFill>
                  <a:srgbClr val="0000FF"/>
                </a:solidFill>
                <a:latin typeface="Consolas" panose="020B0609020204030204" pitchFamily="49" charset="0"/>
              </a:rPr>
              <a:t>int</a:t>
            </a:r>
            <a:r>
              <a:rPr lang="en-US" b="1" dirty="0">
                <a:solidFill>
                  <a:srgbClr val="000000"/>
                </a:solidFill>
                <a:latin typeface="Consolas" panose="020B0609020204030204" pitchFamily="49" charset="0"/>
              </a:rPr>
              <a:t> x;</a:t>
            </a:r>
          </a:p>
          <a:p>
            <a:r>
              <a:rPr lang="en-US" b="1" dirty="0">
                <a:solidFill>
                  <a:srgbClr val="0000FF"/>
                </a:solidFill>
                <a:latin typeface="Consolas" panose="020B0609020204030204" pitchFamily="49" charset="0"/>
              </a:rPr>
              <a:t>int</a:t>
            </a:r>
            <a:r>
              <a:rPr lang="en-US" b="1" dirty="0">
                <a:solidFill>
                  <a:srgbClr val="000000"/>
                </a:solidFill>
                <a:latin typeface="Consolas" panose="020B0609020204030204" pitchFamily="49" charset="0"/>
              </a:rPr>
              <a:t> main(</a:t>
            </a:r>
            <a:r>
              <a:rPr lang="en-US" b="1" dirty="0">
                <a:solidFill>
                  <a:srgbClr val="0000FF"/>
                </a:solidFill>
                <a:latin typeface="Consolas" panose="020B0609020204030204" pitchFamily="49" charset="0"/>
              </a:rPr>
              <a:t>int</a:t>
            </a:r>
            <a:r>
              <a:rPr lang="en-US" b="1" dirty="0">
                <a:solidFill>
                  <a:srgbClr val="000000"/>
                </a:solidFill>
                <a:latin typeface="Consolas" panose="020B0609020204030204" pitchFamily="49" charset="0"/>
              </a:rPr>
              <a:t> </a:t>
            </a:r>
            <a:r>
              <a:rPr lang="en-US" b="1" dirty="0">
                <a:solidFill>
                  <a:srgbClr val="808080"/>
                </a:solidFill>
                <a:latin typeface="Consolas" panose="020B0609020204030204" pitchFamily="49" charset="0"/>
              </a:rPr>
              <a:t>argc</a:t>
            </a:r>
            <a:r>
              <a:rPr lang="en-US" b="1" dirty="0">
                <a:solidFill>
                  <a:srgbClr val="000000"/>
                </a:solidFill>
                <a:latin typeface="Consolas" panose="020B0609020204030204" pitchFamily="49" charset="0"/>
              </a:rPr>
              <a:t>, </a:t>
            </a:r>
            <a:r>
              <a:rPr lang="en-US" b="1" dirty="0">
                <a:solidFill>
                  <a:srgbClr val="0000FF"/>
                </a:solidFill>
                <a:latin typeface="Consolas" panose="020B0609020204030204" pitchFamily="49" charset="0"/>
              </a:rPr>
              <a:t>char</a:t>
            </a:r>
            <a:r>
              <a:rPr lang="en-US" b="1" dirty="0">
                <a:solidFill>
                  <a:srgbClr val="000000"/>
                </a:solidFill>
                <a:latin typeface="Consolas" panose="020B0609020204030204" pitchFamily="49" charset="0"/>
              </a:rPr>
              <a:t>* </a:t>
            </a:r>
            <a:r>
              <a:rPr lang="en-US" b="1" dirty="0">
                <a:solidFill>
                  <a:srgbClr val="808080"/>
                </a:solidFill>
                <a:latin typeface="Consolas" panose="020B0609020204030204" pitchFamily="49" charset="0"/>
              </a:rPr>
              <a:t>argv</a:t>
            </a:r>
            <a:r>
              <a:rPr lang="en-US" b="1" dirty="0">
                <a:solidFill>
                  <a:srgbClr val="000000"/>
                </a:solidFill>
                <a:latin typeface="Consolas" panose="020B0609020204030204" pitchFamily="49" charset="0"/>
              </a:rPr>
              <a:t>[])</a:t>
            </a:r>
          </a:p>
          <a:p>
            <a:r>
              <a:rPr lang="en-US" b="1" dirty="0">
                <a:solidFill>
                  <a:srgbClr val="000000"/>
                </a:solidFill>
                <a:latin typeface="Consolas" panose="020B0609020204030204" pitchFamily="49" charset="0"/>
              </a:rPr>
              <a:t>{</a:t>
            </a:r>
          </a:p>
          <a:p>
            <a:r>
              <a:rPr lang="en-US" b="1" dirty="0">
                <a:solidFill>
                  <a:srgbClr val="0000FF"/>
                </a:solidFill>
                <a:latin typeface="Consolas" panose="020B0609020204030204" pitchFamily="49" charset="0"/>
              </a:rPr>
              <a:t>   int</a:t>
            </a:r>
            <a:r>
              <a:rPr lang="en-US" b="1" dirty="0">
                <a:solidFill>
                  <a:srgbClr val="000000"/>
                </a:solidFill>
                <a:latin typeface="Consolas" panose="020B0609020204030204" pitchFamily="49" charset="0"/>
              </a:rPr>
              <a:t> y;</a:t>
            </a:r>
          </a:p>
          <a:p>
            <a:r>
              <a:rPr lang="en-US" b="1" dirty="0">
                <a:solidFill>
                  <a:srgbClr val="0000FF"/>
                </a:solidFill>
                <a:latin typeface="Consolas" panose="020B0609020204030204" pitchFamily="49" charset="0"/>
              </a:rPr>
              <a:t>   int</a:t>
            </a:r>
            <a:r>
              <a:rPr lang="en-US" b="1" dirty="0">
                <a:solidFill>
                  <a:srgbClr val="000000"/>
                </a:solidFill>
                <a:latin typeface="Consolas" panose="020B0609020204030204" pitchFamily="49" charset="0"/>
              </a:rPr>
              <a:t>* z = (</a:t>
            </a:r>
            <a:r>
              <a:rPr lang="en-US" b="1" dirty="0">
                <a:solidFill>
                  <a:srgbClr val="0000FF"/>
                </a:solidFill>
                <a:latin typeface="Consolas" panose="020B0609020204030204" pitchFamily="49" charset="0"/>
              </a:rPr>
              <a:t>int</a:t>
            </a:r>
            <a:r>
              <a:rPr lang="en-US" b="1" dirty="0">
                <a:solidFill>
                  <a:srgbClr val="000000"/>
                </a:solidFill>
                <a:latin typeface="Consolas" panose="020B0609020204030204" pitchFamily="49" charset="0"/>
              </a:rPr>
              <a:t>*)</a:t>
            </a:r>
            <a:r>
              <a:rPr lang="en-US" b="1" dirty="0">
                <a:solidFill>
                  <a:srgbClr val="0000FF"/>
                </a:solidFill>
                <a:latin typeface="Consolas" panose="020B0609020204030204" pitchFamily="49" charset="0"/>
              </a:rPr>
              <a:t>new</a:t>
            </a:r>
            <a:r>
              <a:rPr lang="en-US" b="1" dirty="0">
                <a:solidFill>
                  <a:srgbClr val="000000"/>
                </a:solidFill>
                <a:latin typeface="Consolas" panose="020B0609020204030204" pitchFamily="49" charset="0"/>
              </a:rPr>
              <a:t> </a:t>
            </a:r>
            <a:r>
              <a:rPr lang="en-US" b="1" dirty="0">
                <a:solidFill>
                  <a:srgbClr val="0000FF"/>
                </a:solidFill>
                <a:latin typeface="Consolas" panose="020B0609020204030204" pitchFamily="49" charset="0"/>
              </a:rPr>
              <a:t>int</a:t>
            </a:r>
            <a:r>
              <a:rPr lang="en-US" b="1" dirty="0">
                <a:solidFill>
                  <a:srgbClr val="000000"/>
                </a:solidFill>
                <a:latin typeface="Consolas" panose="020B0609020204030204" pitchFamily="49" charset="0"/>
              </a:rPr>
              <a:t>[10];</a:t>
            </a:r>
          </a:p>
          <a:p>
            <a:r>
              <a:rPr lang="en-US" b="1" dirty="0">
                <a:solidFill>
                  <a:srgbClr val="0000FF"/>
                </a:solidFill>
                <a:latin typeface="Consolas" panose="020B0609020204030204" pitchFamily="49" charset="0"/>
              </a:rPr>
              <a:t>   return</a:t>
            </a:r>
            <a:r>
              <a:rPr lang="en-US" b="1" dirty="0">
                <a:solidFill>
                  <a:srgbClr val="000000"/>
                </a:solidFill>
                <a:latin typeface="Consolas" panose="020B0609020204030204" pitchFamily="49" charset="0"/>
              </a:rPr>
              <a:t> 0;</a:t>
            </a:r>
          </a:p>
          <a:p>
            <a:r>
              <a:rPr lang="en-US" b="1" dirty="0">
                <a:solidFill>
                  <a:srgbClr val="000000"/>
                </a:solidFill>
                <a:latin typeface="Consolas" panose="020B0609020204030204" pitchFamily="49" charset="0"/>
              </a:rPr>
              <a:t>}</a:t>
            </a:r>
            <a:endParaRPr lang="en-US" b="1" dirty="0">
              <a:latin typeface="Courier New" panose="02070309020205020404" pitchFamily="49" charset="0"/>
              <a:cs typeface="Courier New" panose="02070309020205020404" pitchFamily="49" charset="0"/>
            </a:endParaRPr>
          </a:p>
        </p:txBody>
      </p:sp>
      <p:graphicFrame>
        <p:nvGraphicFramePr>
          <p:cNvPr id="7" name="Table 6"/>
          <p:cNvGraphicFramePr>
            <a:graphicFrameLocks noGrp="1"/>
          </p:cNvGraphicFramePr>
          <p:nvPr/>
        </p:nvGraphicFramePr>
        <p:xfrm>
          <a:off x="6096001" y="1447801"/>
          <a:ext cx="3810001" cy="5122089"/>
        </p:xfrm>
        <a:graphic>
          <a:graphicData uri="http://schemas.openxmlformats.org/drawingml/2006/table">
            <a:tbl>
              <a:tblPr firstRow="1" bandRow="1">
                <a:tableStyleId>{2D5ABB26-0587-4C30-8999-92F81FD0307C}</a:tableStyleId>
              </a:tblPr>
              <a:tblGrid>
                <a:gridCol w="683847">
                  <a:extLst>
                    <a:ext uri="{9D8B030D-6E8A-4147-A177-3AD203B41FA5}">
                      <a16:colId xmlns:a16="http://schemas.microsoft.com/office/drawing/2014/main" val="20000"/>
                    </a:ext>
                  </a:extLst>
                </a:gridCol>
                <a:gridCol w="1983153">
                  <a:extLst>
                    <a:ext uri="{9D8B030D-6E8A-4147-A177-3AD203B41FA5}">
                      <a16:colId xmlns:a16="http://schemas.microsoft.com/office/drawing/2014/main" val="20001"/>
                    </a:ext>
                  </a:extLst>
                </a:gridCol>
                <a:gridCol w="1143001">
                  <a:extLst>
                    <a:ext uri="{9D8B030D-6E8A-4147-A177-3AD203B41FA5}">
                      <a16:colId xmlns:a16="http://schemas.microsoft.com/office/drawing/2014/main" val="20002"/>
                    </a:ext>
                  </a:extLst>
                </a:gridCol>
              </a:tblGrid>
              <a:tr h="455474">
                <a:tc>
                  <a:txBody>
                    <a:bodyPr/>
                    <a:lstStyle/>
                    <a:p>
                      <a:pPr algn="ctr"/>
                      <a:r>
                        <a:rPr lang="en-US" sz="800" b="1" dirty="0"/>
                        <a:t>High</a:t>
                      </a:r>
                    </a:p>
                    <a:p>
                      <a:pPr algn="ctr"/>
                      <a:r>
                        <a:rPr lang="en-US" sz="800" b="1" dirty="0"/>
                        <a:t>Address</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t>Environment</a:t>
                      </a:r>
                      <a:r>
                        <a:rPr lang="en-US" sz="1000" b="1" baseline="0" dirty="0"/>
                        <a:t> variables</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06425">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Stack</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r>
                        <a:rPr lang="en-US" sz="1000" b="1" dirty="0"/>
                        <a:t>Managed automatically by compiler</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73150">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lumMod val="75000"/>
                      </a:schemeClr>
                    </a:solidFill>
                  </a:tcPr>
                </a:tc>
                <a:tc>
                  <a:txBody>
                    <a:bodyPr/>
                    <a:lstStyle/>
                    <a:p>
                      <a:endParaRPr lang="en-US" sz="800" b="1" dirty="0"/>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38200">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Dynamic Data</a:t>
                      </a:r>
                      <a:endParaRPr lang="en-US" sz="1000" b="1" dirty="0"/>
                    </a:p>
                    <a:p>
                      <a:pPr algn="ctr"/>
                      <a:r>
                        <a:rPr lang="en-US" sz="1000" b="1" dirty="0"/>
                        <a:t>(Heap)</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err="1"/>
                        <a:t>malloc</a:t>
                      </a:r>
                      <a:r>
                        <a:rPr lang="en-US" sz="1000" b="1" dirty="0"/>
                        <a:t>/free</a:t>
                      </a:r>
                    </a:p>
                    <a:p>
                      <a:r>
                        <a:rPr lang="en-US" sz="1000" b="1" dirty="0"/>
                        <a:t>new/delete</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4800">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Static Data</a:t>
                      </a:r>
                      <a:endParaRPr lang="en-US" sz="1000" b="1" dirty="0"/>
                    </a:p>
                    <a:p>
                      <a:pPr algn="ctr"/>
                      <a:r>
                        <a:rPr lang="en-US" sz="1000" b="1" dirty="0"/>
                        <a:t>(global variables)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t>Un-initialized</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0675">
                <a:tc>
                  <a:txBody>
                    <a:bodyPr/>
                    <a:lstStyle/>
                    <a:p>
                      <a:pPr algn="ctr"/>
                      <a:endParaRPr lang="en-US" sz="800" b="1"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Initialized Data</a:t>
                      </a:r>
                      <a:endParaRPr lang="en-US" sz="10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t>(global variables, literals)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t>Initialized to zero by O.S.</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34440">
                <a:tc>
                  <a:txBody>
                    <a:bodyPr/>
                    <a:lstStyle/>
                    <a:p>
                      <a:pPr algn="ctr"/>
                      <a:r>
                        <a:rPr lang="en-US" sz="800" b="1" dirty="0"/>
                        <a:t>Low</a:t>
                      </a:r>
                    </a:p>
                    <a:p>
                      <a:pPr algn="ctr"/>
                      <a:r>
                        <a:rPr lang="en-US" sz="800" b="1" dirty="0"/>
                        <a:t>Address</a:t>
                      </a:r>
                    </a:p>
                  </a:txBody>
                  <a:tcPr anchor="b">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Program</a:t>
                      </a:r>
                      <a:r>
                        <a:rPr lang="en-US" sz="1600" b="1" baseline="0" dirty="0"/>
                        <a:t> Code</a:t>
                      </a: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000" b="1" dirty="0"/>
                        <a:t>Read from program file by O.S.</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8" name="Down Arrow 7"/>
          <p:cNvSpPr/>
          <p:nvPr/>
        </p:nvSpPr>
        <p:spPr>
          <a:xfrm>
            <a:off x="7649028" y="2512875"/>
            <a:ext cx="228600" cy="3437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V="1">
            <a:off x="7649028" y="3247443"/>
            <a:ext cx="228600" cy="3437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a:off x="2085975" y="2789235"/>
            <a:ext cx="4924425" cy="18572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V="1">
            <a:off x="3533775" y="2208076"/>
            <a:ext cx="3400425" cy="840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2428875" y="2208074"/>
            <a:ext cx="4657725" cy="1408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5038725" y="3899489"/>
            <a:ext cx="1971675" cy="213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2428875" y="2360474"/>
            <a:ext cx="4657725" cy="15140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765536" y="1759341"/>
            <a:ext cx="6244864" cy="4030133"/>
            <a:chOff x="-148864" y="1837267"/>
            <a:chExt cx="6244864" cy="4030133"/>
          </a:xfrm>
        </p:grpSpPr>
        <p:cxnSp>
          <p:nvCxnSpPr>
            <p:cNvPr id="21" name="Straight Arrow Connector 20"/>
            <p:cNvCxnSpPr>
              <a:cxnSpLocks/>
              <a:stCxn id="25" idx="2"/>
            </p:cNvCxnSpPr>
            <p:nvPr/>
          </p:nvCxnSpPr>
          <p:spPr>
            <a:xfrm>
              <a:off x="2402068" y="4821376"/>
              <a:ext cx="3693932" cy="104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48864" y="1837267"/>
              <a:ext cx="5101864" cy="29841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pPr>
              <a:defRPr/>
            </a:pPr>
            <a:r>
              <a:rPr lang="en-US"/>
              <a:t>C++ Primer (03)</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8</a:t>
            </a:fld>
            <a:endParaRPr lang="en-US" dirty="0"/>
          </a:p>
        </p:txBody>
      </p:sp>
      <p:grpSp>
        <p:nvGrpSpPr>
          <p:cNvPr id="34" name="Group 33">
            <a:extLst>
              <a:ext uri="{FF2B5EF4-FFF2-40B4-BE49-F238E27FC236}">
                <a16:creationId xmlns:a16="http://schemas.microsoft.com/office/drawing/2014/main" id="{090AAA5C-4C69-438C-9A45-5ED75191C782}"/>
              </a:ext>
            </a:extLst>
          </p:cNvPr>
          <p:cNvGrpSpPr/>
          <p:nvPr/>
        </p:nvGrpSpPr>
        <p:grpSpPr>
          <a:xfrm>
            <a:off x="6871561" y="2159204"/>
            <a:ext cx="977868" cy="1654192"/>
            <a:chOff x="736240" y="4293724"/>
            <a:chExt cx="977868" cy="1654192"/>
          </a:xfrm>
        </p:grpSpPr>
        <p:grpSp>
          <p:nvGrpSpPr>
            <p:cNvPr id="23" name="Group 22">
              <a:extLst>
                <a:ext uri="{FF2B5EF4-FFF2-40B4-BE49-F238E27FC236}">
                  <a16:creationId xmlns:a16="http://schemas.microsoft.com/office/drawing/2014/main" id="{7046F2CE-464A-4E44-B48C-5B0463163D88}"/>
                </a:ext>
              </a:extLst>
            </p:cNvPr>
            <p:cNvGrpSpPr/>
            <p:nvPr/>
          </p:nvGrpSpPr>
          <p:grpSpPr>
            <a:xfrm>
              <a:off x="736240" y="4293724"/>
              <a:ext cx="977868" cy="1654192"/>
              <a:chOff x="5880132" y="331350"/>
              <a:chExt cx="977868" cy="1654192"/>
            </a:xfrm>
          </p:grpSpPr>
          <p:sp>
            <p:nvSpPr>
              <p:cNvPr id="10" name="Rectangle 9">
                <a:extLst>
                  <a:ext uri="{FF2B5EF4-FFF2-40B4-BE49-F238E27FC236}">
                    <a16:creationId xmlns:a16="http://schemas.microsoft.com/office/drawing/2014/main" id="{AF8B024E-A806-4369-BA48-6917F9E9887D}"/>
                  </a:ext>
                </a:extLst>
              </p:cNvPr>
              <p:cNvSpPr/>
              <p:nvPr/>
            </p:nvSpPr>
            <p:spPr>
              <a:xfrm>
                <a:off x="5880132" y="331350"/>
                <a:ext cx="292068" cy="307777"/>
              </a:xfrm>
              <a:prstGeom prst="rect">
                <a:avLst/>
              </a:prstGeom>
            </p:spPr>
            <p:txBody>
              <a:bodyPr wrap="none">
                <a:spAutoFit/>
              </a:bodyPr>
              <a:lstStyle/>
              <a:p>
                <a:r>
                  <a:rPr lang="en-US" sz="1400" b="1" dirty="0">
                    <a:latin typeface="Courier New" panose="02070309020205020404" pitchFamily="49" charset="0"/>
                    <a:cs typeface="Courier New" panose="02070309020205020404" pitchFamily="49" charset="0"/>
                  </a:rPr>
                  <a:t>z</a:t>
                </a:r>
                <a:endParaRPr lang="en-US" sz="1400" dirty="0"/>
              </a:p>
            </p:txBody>
          </p:sp>
          <p:sp>
            <p:nvSpPr>
              <p:cNvPr id="12" name="Rectangle 11">
                <a:extLst>
                  <a:ext uri="{FF2B5EF4-FFF2-40B4-BE49-F238E27FC236}">
                    <a16:creationId xmlns:a16="http://schemas.microsoft.com/office/drawing/2014/main" id="{1DAAF14E-082E-4163-8149-B90F4A8E07D3}"/>
                  </a:ext>
                </a:extLst>
              </p:cNvPr>
              <p:cNvSpPr/>
              <p:nvPr/>
            </p:nvSpPr>
            <p:spPr>
              <a:xfrm>
                <a:off x="6019800" y="1789120"/>
                <a:ext cx="838200" cy="1964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10 </a:t>
                </a:r>
                <a:r>
                  <a:rPr lang="en-US" sz="1000" b="1" dirty="0" err="1">
                    <a:solidFill>
                      <a:schemeClr val="tx1"/>
                    </a:solidFill>
                  </a:rPr>
                  <a:t>ints</a:t>
                </a:r>
                <a:endParaRPr lang="en-US" sz="1000" b="1" dirty="0">
                  <a:solidFill>
                    <a:schemeClr val="tx1"/>
                  </a:solidFill>
                </a:endParaRPr>
              </a:p>
            </p:txBody>
          </p:sp>
          <p:sp>
            <p:nvSpPr>
              <p:cNvPr id="24" name="Rectangle 23">
                <a:extLst>
                  <a:ext uri="{FF2B5EF4-FFF2-40B4-BE49-F238E27FC236}">
                    <a16:creationId xmlns:a16="http://schemas.microsoft.com/office/drawing/2014/main" id="{BC141F89-4321-4673-99CE-95C699C1E322}"/>
                  </a:ext>
                </a:extLst>
              </p:cNvPr>
              <p:cNvSpPr/>
              <p:nvPr/>
            </p:nvSpPr>
            <p:spPr>
              <a:xfrm>
                <a:off x="6096000" y="397892"/>
                <a:ext cx="292068" cy="2014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grpSp>
        <p:cxnSp>
          <p:nvCxnSpPr>
            <p:cNvPr id="28" name="Straight Arrow Connector 27">
              <a:extLst>
                <a:ext uri="{FF2B5EF4-FFF2-40B4-BE49-F238E27FC236}">
                  <a16:creationId xmlns:a16="http://schemas.microsoft.com/office/drawing/2014/main" id="{8443F2CA-9292-4F54-92B7-F2F736ABD2B4}"/>
                </a:ext>
              </a:extLst>
            </p:cNvPr>
            <p:cNvCxnSpPr>
              <a:cxnSpLocks/>
              <a:endCxn id="12" idx="1"/>
            </p:cNvCxnSpPr>
            <p:nvPr/>
          </p:nvCxnSpPr>
          <p:spPr>
            <a:xfrm flipH="1">
              <a:off x="875908" y="4464745"/>
              <a:ext cx="222234" cy="138496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Rectangle: Rounded Corners 12">
            <a:extLst>
              <a:ext uri="{FF2B5EF4-FFF2-40B4-BE49-F238E27FC236}">
                <a16:creationId xmlns:a16="http://schemas.microsoft.com/office/drawing/2014/main" id="{126B227D-0E6B-4D29-A964-CD5940751E90}"/>
              </a:ext>
            </a:extLst>
          </p:cNvPr>
          <p:cNvSpPr/>
          <p:nvPr/>
        </p:nvSpPr>
        <p:spPr>
          <a:xfrm>
            <a:off x="1181101" y="2512875"/>
            <a:ext cx="904045" cy="535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A3435A5E-3374-4827-A1FB-FF810681860A}"/>
              </a:ext>
            </a:extLst>
          </p:cNvPr>
          <p:cNvSpPr/>
          <p:nvPr/>
        </p:nvSpPr>
        <p:spPr>
          <a:xfrm>
            <a:off x="2329279" y="2755071"/>
            <a:ext cx="2901089" cy="535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C71205-847D-4BCF-ABE2-E4B1384FEE59}"/>
              </a:ext>
            </a:extLst>
          </p:cNvPr>
          <p:cNvSpPr/>
          <p:nvPr/>
        </p:nvSpPr>
        <p:spPr>
          <a:xfrm>
            <a:off x="1524416" y="3323572"/>
            <a:ext cx="904045" cy="535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86F70CE2-9E17-4AC5-8291-8B120F9AB960}"/>
              </a:ext>
            </a:extLst>
          </p:cNvPr>
          <p:cNvSpPr/>
          <p:nvPr/>
        </p:nvSpPr>
        <p:spPr>
          <a:xfrm>
            <a:off x="1569374" y="3584662"/>
            <a:ext cx="904045" cy="535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4AFA867-AD67-4B74-9F4D-B4F7AAFB6D93}"/>
              </a:ext>
            </a:extLst>
          </p:cNvPr>
          <p:cNvSpPr/>
          <p:nvPr/>
        </p:nvSpPr>
        <p:spPr>
          <a:xfrm>
            <a:off x="2700463" y="3591205"/>
            <a:ext cx="2507531" cy="535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4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up)">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26"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4286" y="1277644"/>
            <a:ext cx="9880371" cy="2232560"/>
          </a:xfrm>
        </p:spPr>
        <p:txBody>
          <a:bodyPr/>
          <a:lstStyle/>
          <a:p>
            <a:r>
              <a:rPr lang="en-US" dirty="0"/>
              <a:t>Resolution Operator</a:t>
            </a:r>
          </a:p>
          <a:p>
            <a:pPr lvl="1"/>
            <a:r>
              <a:rPr lang="en-US" dirty="0"/>
              <a:t>The :: (scope resolution) operator is used to qualify hidden names so that you can still use them.</a:t>
            </a:r>
          </a:p>
          <a:p>
            <a:pPr lvl="1"/>
            <a:r>
              <a:rPr lang="en-US" dirty="0"/>
              <a:t>You can use the unary scope operator if a namespace scope or global scope name is hidden by an explicit declaration of the same name in a block or class.</a:t>
            </a:r>
          </a:p>
          <a:p>
            <a:r>
              <a:rPr lang="en-US" dirty="0"/>
              <a:t>Use cases of the Binary scope resolution operator:</a:t>
            </a:r>
          </a:p>
        </p:txBody>
      </p:sp>
      <p:sp>
        <p:nvSpPr>
          <p:cNvPr id="2" name="Title 1"/>
          <p:cNvSpPr>
            <a:spLocks noGrp="1"/>
          </p:cNvSpPr>
          <p:nvPr>
            <p:ph type="title"/>
          </p:nvPr>
        </p:nvSpPr>
        <p:spPr/>
        <p:txBody>
          <a:bodyPr/>
          <a:lstStyle/>
          <a:p>
            <a:r>
              <a:rPr lang="en-US" dirty="0"/>
              <a:t>Resolution Operator</a:t>
            </a:r>
          </a:p>
        </p:txBody>
      </p:sp>
      <p:sp>
        <p:nvSpPr>
          <p:cNvPr id="6" name="Content Placeholder 2"/>
          <p:cNvSpPr txBox="1">
            <a:spLocks/>
          </p:cNvSpPr>
          <p:nvPr/>
        </p:nvSpPr>
        <p:spPr bwMode="auto">
          <a:xfrm>
            <a:off x="548143" y="3510020"/>
            <a:ext cx="5041223" cy="49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3913" lvl="1" indent="-457200">
              <a:buSzPct val="100000"/>
              <a:buFont typeface="+mj-lt"/>
              <a:buAutoNum type="arabicPeriod"/>
            </a:pPr>
            <a:r>
              <a:rPr lang="en-US" dirty="0"/>
              <a:t>To define your functions outside the class.</a:t>
            </a:r>
          </a:p>
        </p:txBody>
      </p:sp>
      <p:sp>
        <p:nvSpPr>
          <p:cNvPr id="7" name="Content Placeholder 2"/>
          <p:cNvSpPr txBox="1">
            <a:spLocks/>
          </p:cNvSpPr>
          <p:nvPr/>
        </p:nvSpPr>
        <p:spPr bwMode="auto">
          <a:xfrm>
            <a:off x="543148" y="4301762"/>
            <a:ext cx="5041223" cy="1084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3913" lvl="1" indent="-457200">
              <a:buSzPct val="100000"/>
              <a:buFont typeface="+mj-lt"/>
              <a:buAutoNum type="arabicPeriod" startAt="2"/>
            </a:pPr>
            <a:r>
              <a:rPr lang="en-US" dirty="0"/>
              <a:t>To resolve ambiguity between two functions with same template which are derived from different classes.</a:t>
            </a:r>
          </a:p>
        </p:txBody>
      </p:sp>
      <p:sp>
        <p:nvSpPr>
          <p:cNvPr id="8" name="Content Placeholder 2"/>
          <p:cNvSpPr txBox="1">
            <a:spLocks/>
          </p:cNvSpPr>
          <p:nvPr/>
        </p:nvSpPr>
        <p:spPr bwMode="auto">
          <a:xfrm>
            <a:off x="545648" y="5532679"/>
            <a:ext cx="5041223" cy="49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3913" lvl="1" indent="-457200">
              <a:buSzPct val="100000"/>
              <a:buFont typeface="+mj-lt"/>
              <a:buAutoNum type="arabicPeriod" startAt="3"/>
            </a:pPr>
            <a:r>
              <a:rPr lang="en-US" dirty="0"/>
              <a:t>To override the overridden function.</a:t>
            </a:r>
          </a:p>
        </p:txBody>
      </p:sp>
      <p:sp>
        <p:nvSpPr>
          <p:cNvPr id="9" name="Content Placeholder 2"/>
          <p:cNvSpPr txBox="1">
            <a:spLocks/>
          </p:cNvSpPr>
          <p:nvPr/>
        </p:nvSpPr>
        <p:spPr bwMode="auto">
          <a:xfrm>
            <a:off x="546893" y="5997847"/>
            <a:ext cx="5483793" cy="49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3913" lvl="1" indent="-457200">
              <a:buSzPct val="100000"/>
              <a:buFont typeface="+mj-lt"/>
              <a:buAutoNum type="arabicPeriod" startAt="4"/>
            </a:pPr>
            <a:r>
              <a:rPr lang="en-US" dirty="0"/>
              <a:t>To access static / global data members.</a:t>
            </a:r>
          </a:p>
          <a:p>
            <a:pPr lvl="1"/>
            <a:endParaRPr lang="en-US" dirty="0"/>
          </a:p>
        </p:txBody>
      </p:sp>
      <p:sp>
        <p:nvSpPr>
          <p:cNvPr id="14" name="Footer Placeholder 13"/>
          <p:cNvSpPr>
            <a:spLocks noGrp="1"/>
          </p:cNvSpPr>
          <p:nvPr>
            <p:ph type="ftr" sz="quarter" idx="11"/>
          </p:nvPr>
        </p:nvSpPr>
        <p:spPr/>
        <p:txBody>
          <a:bodyPr/>
          <a:lstStyle/>
          <a:p>
            <a:pPr>
              <a:defRPr/>
            </a:pPr>
            <a:r>
              <a:rPr lang="en-US"/>
              <a:t>C++ Primer (03)</a:t>
            </a:r>
            <a:endParaRPr lang="en-US" dirty="0"/>
          </a:p>
        </p:txBody>
      </p:sp>
      <p:sp>
        <p:nvSpPr>
          <p:cNvPr id="15" name="Slide Number Placeholder 14"/>
          <p:cNvSpPr>
            <a:spLocks noGrp="1"/>
          </p:cNvSpPr>
          <p:nvPr>
            <p:ph type="sldNum" sz="quarter" idx="12"/>
          </p:nvPr>
        </p:nvSpPr>
        <p:spPr/>
        <p:txBody>
          <a:bodyPr/>
          <a:lstStyle/>
          <a:p>
            <a:pPr>
              <a:defRPr/>
            </a:pPr>
            <a:fld id="{0D7B5496-982B-480A-8085-B08F2CA91C21}" type="slidenum">
              <a:rPr lang="en-US" smtClean="0"/>
              <a:pPr>
                <a:defRPr/>
              </a:pPr>
              <a:t>9</a:t>
            </a:fld>
            <a:endParaRPr lang="en-US" dirty="0"/>
          </a:p>
        </p:txBody>
      </p:sp>
      <p:sp>
        <p:nvSpPr>
          <p:cNvPr id="11" name="TextBox 10"/>
          <p:cNvSpPr txBox="1"/>
          <p:nvPr/>
        </p:nvSpPr>
        <p:spPr>
          <a:xfrm>
            <a:off x="5268686" y="1442622"/>
            <a:ext cx="5410200" cy="5262979"/>
          </a:xfrm>
          <a:prstGeom prst="rect">
            <a:avLst/>
          </a:prstGeom>
          <a:solidFill>
            <a:srgbClr val="FFFF00"/>
          </a:solidFill>
        </p:spPr>
        <p:txBody>
          <a:bodyPr wrap="square" rtlCol="0">
            <a:spAutoFit/>
          </a:bodyPr>
          <a:lstStyle/>
          <a:p>
            <a:r>
              <a:rPr lang="en-US" sz="1600" b="1" dirty="0">
                <a:latin typeface="Courier New" panose="02070309020205020404" pitchFamily="49" charset="0"/>
                <a:cs typeface="Courier New" panose="02070309020205020404" pitchFamily="49" charset="0"/>
              </a:rPr>
              <a:t>class Vehicle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public:</a:t>
            </a:r>
          </a:p>
          <a:p>
            <a:r>
              <a:rPr lang="en-US" sz="1600" b="1" dirty="0">
                <a:latin typeface="Courier New" panose="02070309020205020404" pitchFamily="49" charset="0"/>
                <a:cs typeface="Courier New" panose="02070309020205020404" pitchFamily="49" charset="0"/>
              </a:rPr>
              <a:t>   void drive() { cout &lt;&lt; "Vehicle"; }</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class Car</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public:</a:t>
            </a:r>
          </a:p>
          <a:p>
            <a:r>
              <a:rPr lang="en-US" sz="1600" b="1" dirty="0">
                <a:latin typeface="Courier New" panose="02070309020205020404" pitchFamily="49" charset="0"/>
                <a:cs typeface="Courier New" panose="02070309020205020404" pitchFamily="49" charset="0"/>
              </a:rPr>
              <a:t>   void drive() { cout &lt;&lt; "Car"; }</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class BMW : public Car, public Vehicle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 BMW specific functions.</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int main(int arc, char* </a:t>
            </a:r>
            <a:r>
              <a:rPr lang="en-US" sz="1600" b="1" dirty="0" err="1">
                <a:latin typeface="Courier New" panose="02070309020205020404" pitchFamily="49" charset="0"/>
                <a:cs typeface="Courier New" panose="02070309020205020404" pitchFamily="49" charset="0"/>
              </a:rPr>
              <a:t>argv</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BMW </a:t>
            </a:r>
            <a:r>
              <a:rPr lang="en-US" sz="1600" b="1" dirty="0" err="1">
                <a:latin typeface="Courier New" panose="02070309020205020404" pitchFamily="49" charset="0"/>
                <a:cs typeface="Courier New" panose="02070309020205020404" pitchFamily="49" charset="0"/>
              </a:rPr>
              <a:t>bmw</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bmw.drive</a:t>
            </a:r>
            <a:r>
              <a:rPr lang="en-US" sz="1600" b="1" dirty="0">
                <a:latin typeface="Courier New" panose="02070309020205020404" pitchFamily="49" charset="0"/>
                <a:cs typeface="Courier New" panose="02070309020205020404" pitchFamily="49" charset="0"/>
              </a:rPr>
              <a:t>();          // ERROR!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bmw.Car</a:t>
            </a:r>
            <a:r>
              <a:rPr lang="en-US" sz="1600" b="1" dirty="0">
                <a:latin typeface="Courier New" panose="02070309020205020404" pitchFamily="49" charset="0"/>
                <a:cs typeface="Courier New" panose="02070309020205020404" pitchFamily="49" charset="0"/>
              </a:rPr>
              <a:t>::drive();     // Drive Car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bmw.Vehicle</a:t>
            </a:r>
            <a:r>
              <a:rPr lang="en-US" sz="1600" b="1" dirty="0">
                <a:latin typeface="Courier New" panose="02070309020205020404" pitchFamily="49" charset="0"/>
                <a:cs typeface="Courier New" panose="02070309020205020404" pitchFamily="49" charset="0"/>
              </a:rPr>
              <a:t>::drive(); // Drive Vehicle</a:t>
            </a:r>
          </a:p>
          <a:p>
            <a:r>
              <a:rPr lang="en-US" sz="1600" b="1" dirty="0">
                <a:latin typeface="Courier New" panose="02070309020205020404" pitchFamily="49" charset="0"/>
                <a:cs typeface="Courier New" panose="02070309020205020404" pitchFamily="49" charset="0"/>
              </a:rPr>
              <a:t>}</a:t>
            </a:r>
          </a:p>
        </p:txBody>
      </p:sp>
      <p:sp>
        <p:nvSpPr>
          <p:cNvPr id="16" name="TextBox 15">
            <a:extLst>
              <a:ext uri="{FF2B5EF4-FFF2-40B4-BE49-F238E27FC236}">
                <a16:creationId xmlns:a16="http://schemas.microsoft.com/office/drawing/2014/main" id="{2B347254-F493-40B8-A225-22658E8C82F4}"/>
              </a:ext>
            </a:extLst>
          </p:cNvPr>
          <p:cNvSpPr txBox="1"/>
          <p:nvPr/>
        </p:nvSpPr>
        <p:spPr>
          <a:xfrm>
            <a:off x="8011886" y="4127923"/>
            <a:ext cx="2667000" cy="2554545"/>
          </a:xfrm>
          <a:prstGeom prst="rect">
            <a:avLst/>
          </a:prstGeom>
          <a:solidFill>
            <a:srgbClr val="FFFF00"/>
          </a:solidFill>
        </p:spPr>
        <p:txBody>
          <a:bodyPr wrap="square" rtlCol="0">
            <a:spAutoFit/>
          </a:bodyPr>
          <a:lstStyle/>
          <a:p>
            <a:r>
              <a:rPr lang="en-US" sz="1600" b="1" dirty="0">
                <a:latin typeface="Courier New" panose="02070309020205020404" pitchFamily="49" charset="0"/>
                <a:cs typeface="Courier New" panose="02070309020205020404" pitchFamily="49" charset="0"/>
              </a:rPr>
              <a:t>class Car</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public:</a:t>
            </a:r>
          </a:p>
          <a:p>
            <a:r>
              <a:rPr lang="en-US" sz="1600" b="1" dirty="0">
                <a:latin typeface="Courier New" panose="02070309020205020404" pitchFamily="49" charset="0"/>
                <a:cs typeface="Courier New" panose="02070309020205020404" pitchFamily="49" charset="0"/>
              </a:rPr>
              <a:t>   void drive();</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Car::drive()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 Driving logic.</a:t>
            </a:r>
          </a:p>
          <a:p>
            <a:r>
              <a:rPr lang="en-US" sz="1600" b="1" dirty="0">
                <a:latin typeface="Courier New" panose="02070309020205020404" pitchFamily="49" charset="0"/>
                <a:cs typeface="Courier New" panose="02070309020205020404" pitchFamily="49" charset="0"/>
              </a:rPr>
              <a:t>}</a:t>
            </a:r>
          </a:p>
        </p:txBody>
      </p:sp>
      <p:sp>
        <p:nvSpPr>
          <p:cNvPr id="13" name="TextBox 12"/>
          <p:cNvSpPr txBox="1"/>
          <p:nvPr/>
        </p:nvSpPr>
        <p:spPr>
          <a:xfrm>
            <a:off x="6183086" y="2895600"/>
            <a:ext cx="4495800" cy="3785652"/>
          </a:xfrm>
          <a:prstGeom prst="rect">
            <a:avLst/>
          </a:prstGeom>
          <a:solidFill>
            <a:srgbClr val="FFFF00"/>
          </a:solidFill>
        </p:spPr>
        <p:txBody>
          <a:bodyPr wrap="square" rtlCol="0">
            <a:spAutoFit/>
          </a:bodyPr>
          <a:lstStyle/>
          <a:p>
            <a:r>
              <a:rPr lang="en-US" sz="1600" b="1" dirty="0">
                <a:latin typeface="Courier New" panose="02070309020205020404" pitchFamily="49" charset="0"/>
                <a:cs typeface="Courier New" panose="02070309020205020404" pitchFamily="49" charset="0"/>
              </a:rPr>
              <a:t>class Car</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public:</a:t>
            </a:r>
          </a:p>
          <a:p>
            <a:r>
              <a:rPr lang="en-US" sz="1600" b="1" dirty="0">
                <a:latin typeface="Courier New" panose="02070309020205020404" pitchFamily="49" charset="0"/>
                <a:cs typeface="Courier New" panose="02070309020205020404" pitchFamily="49" charset="0"/>
              </a:rPr>
              <a:t>   static int </a:t>
            </a:r>
            <a:r>
              <a:rPr lang="en-US" sz="1600" b="1" dirty="0" err="1">
                <a:latin typeface="Courier New" panose="02070309020205020404" pitchFamily="49" charset="0"/>
                <a:cs typeface="Courier New" panose="02070309020205020404" pitchFamily="49" charset="0"/>
              </a:rPr>
              <a:t>car_var</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int Car::</a:t>
            </a:r>
            <a:r>
              <a:rPr lang="en-US" sz="1600" b="1" dirty="0" err="1">
                <a:latin typeface="Courier New" panose="02070309020205020404" pitchFamily="49" charset="0"/>
                <a:cs typeface="Courier New" panose="02070309020205020404" pitchFamily="49" charset="0"/>
              </a:rPr>
              <a:t>car_var</a:t>
            </a:r>
            <a:r>
              <a:rPr lang="en-US" sz="1600" b="1" dirty="0">
                <a:latin typeface="Courier New" panose="02070309020205020404" pitchFamily="49" charset="0"/>
                <a:cs typeface="Courier New" panose="02070309020205020404" pitchFamily="49" charset="0"/>
              </a:rPr>
              <a:t> = 99;</a:t>
            </a:r>
          </a:p>
          <a:p>
            <a:r>
              <a:rPr lang="en-US" sz="1600" b="1" dirty="0">
                <a:latin typeface="Courier New" panose="02070309020205020404" pitchFamily="49" charset="0"/>
                <a:cs typeface="Courier New" panose="02070309020205020404" pitchFamily="49" charset="0"/>
              </a:rPr>
              <a:t>int </a:t>
            </a:r>
            <a:r>
              <a:rPr lang="en-US" sz="1600" b="1" dirty="0" err="1">
                <a:latin typeface="Courier New" panose="02070309020205020404" pitchFamily="49" charset="0"/>
                <a:cs typeface="Courier New" panose="02070309020205020404" pitchFamily="49" charset="0"/>
              </a:rPr>
              <a:t>car_var</a:t>
            </a:r>
            <a:r>
              <a:rPr lang="en-US" sz="1600" b="1" dirty="0">
                <a:latin typeface="Courier New" panose="02070309020205020404" pitchFamily="49" charset="0"/>
                <a:cs typeface="Courier New" panose="02070309020205020404" pitchFamily="49" charset="0"/>
              </a:rPr>
              <a:t> = 1000;</a:t>
            </a:r>
          </a:p>
          <a:p>
            <a:r>
              <a:rPr lang="en-US" sz="1600" b="1" dirty="0">
                <a:latin typeface="Courier New" panose="02070309020205020404" pitchFamily="49" charset="0"/>
                <a:cs typeface="Courier New" panose="02070309020205020404" pitchFamily="49" charset="0"/>
              </a:rPr>
              <a:t>int main()</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cout &lt;&lt; Car::</a:t>
            </a:r>
            <a:r>
              <a:rPr lang="en-US" sz="1600" b="1" dirty="0" err="1">
                <a:latin typeface="Courier New" panose="02070309020205020404" pitchFamily="49" charset="0"/>
                <a:cs typeface="Courier New" panose="02070309020205020404" pitchFamily="49" charset="0"/>
              </a:rPr>
              <a:t>car_var</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Car::</a:t>
            </a:r>
            <a:r>
              <a:rPr lang="en-US" sz="1600" b="1" dirty="0" err="1">
                <a:latin typeface="Courier New" panose="02070309020205020404" pitchFamily="49" charset="0"/>
                <a:cs typeface="Courier New" panose="02070309020205020404" pitchFamily="49" charset="0"/>
              </a:rPr>
              <a:t>car_var</a:t>
            </a:r>
            <a:r>
              <a:rPr lang="en-US" sz="1600" b="1" dirty="0">
                <a:latin typeface="Courier New" panose="02070309020205020404" pitchFamily="49" charset="0"/>
                <a:cs typeface="Courier New" panose="02070309020205020404" pitchFamily="49" charset="0"/>
              </a:rPr>
              <a:t> = 10;</a:t>
            </a:r>
          </a:p>
          <a:p>
            <a:r>
              <a:rPr lang="en-US" sz="1600" b="1" dirty="0">
                <a:latin typeface="Courier New" panose="02070309020205020404" pitchFamily="49" charset="0"/>
                <a:cs typeface="Courier New" panose="02070309020205020404" pitchFamily="49" charset="0"/>
              </a:rPr>
              <a:t>   cout &lt;&lt; Car::</a:t>
            </a:r>
            <a:r>
              <a:rPr lang="en-US" sz="1600" b="1" dirty="0" err="1">
                <a:latin typeface="Courier New" panose="02070309020205020404" pitchFamily="49" charset="0"/>
                <a:cs typeface="Courier New" panose="02070309020205020404" pitchFamily="49" charset="0"/>
              </a:rPr>
              <a:t>car_var</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cout &lt;&lt; ::</a:t>
            </a:r>
            <a:r>
              <a:rPr lang="en-US" sz="1600" b="1" dirty="0" err="1">
                <a:latin typeface="Courier New" panose="02070309020205020404" pitchFamily="49" charset="0"/>
                <a:cs typeface="Courier New" panose="02070309020205020404" pitchFamily="49" charset="0"/>
              </a:rPr>
              <a:t>car_var</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return 0;</a:t>
            </a:r>
          </a:p>
          <a:p>
            <a:r>
              <a:rPr lang="en-US" sz="1600" b="1" dirty="0">
                <a:latin typeface="Courier New" panose="02070309020205020404" pitchFamily="49" charset="0"/>
                <a:cs typeface="Courier New" panose="02070309020205020404" pitchFamily="49" charset="0"/>
              </a:rPr>
              <a:t>}</a:t>
            </a:r>
          </a:p>
        </p:txBody>
      </p:sp>
      <p:sp>
        <p:nvSpPr>
          <p:cNvPr id="12" name="TextBox 11"/>
          <p:cNvSpPr txBox="1"/>
          <p:nvPr/>
        </p:nvSpPr>
        <p:spPr>
          <a:xfrm>
            <a:off x="6030686" y="2673728"/>
            <a:ext cx="4648200" cy="4031873"/>
          </a:xfrm>
          <a:prstGeom prst="rect">
            <a:avLst/>
          </a:prstGeom>
          <a:solidFill>
            <a:srgbClr val="FFFF00"/>
          </a:solidFill>
        </p:spPr>
        <p:txBody>
          <a:bodyPr wrap="square" rtlCol="0">
            <a:spAutoFit/>
          </a:bodyPr>
          <a:lstStyle/>
          <a:p>
            <a:r>
              <a:rPr lang="en-US" sz="1600" b="1" dirty="0">
                <a:latin typeface="Courier New" panose="02070309020205020404" pitchFamily="49" charset="0"/>
                <a:cs typeface="Courier New" panose="02070309020205020404" pitchFamily="49" charset="0"/>
              </a:rPr>
              <a:t>class Car</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public:</a:t>
            </a:r>
          </a:p>
          <a:p>
            <a:r>
              <a:rPr lang="en-US" sz="1600" b="1" dirty="0">
                <a:latin typeface="Courier New" panose="02070309020205020404" pitchFamily="49" charset="0"/>
                <a:cs typeface="Courier New" panose="02070309020205020404" pitchFamily="49" charset="0"/>
              </a:rPr>
              <a:t>   void drive() { cout &lt;&lt; "Car"; }</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class BMW : public Car</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public:</a:t>
            </a:r>
          </a:p>
          <a:p>
            <a:r>
              <a:rPr lang="en-US" sz="1600" b="1" dirty="0">
                <a:latin typeface="Courier New" panose="02070309020205020404" pitchFamily="49" charset="0"/>
                <a:cs typeface="Courier New" panose="02070309020205020404" pitchFamily="49" charset="0"/>
              </a:rPr>
              <a:t>   void drive() { cout &lt;&lt; "BMW"; }</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int main(int </a:t>
            </a:r>
            <a:r>
              <a:rPr lang="en-US" sz="1600" b="1" dirty="0" err="1">
                <a:latin typeface="Courier New" panose="02070309020205020404" pitchFamily="49" charset="0"/>
                <a:cs typeface="Courier New" panose="02070309020205020404" pitchFamily="49" charset="0"/>
              </a:rPr>
              <a:t>argc</a:t>
            </a:r>
            <a:r>
              <a:rPr lang="en-US" sz="1600" b="1" dirty="0">
                <a:latin typeface="Courier New" panose="02070309020205020404" pitchFamily="49" charset="0"/>
                <a:cs typeface="Courier New" panose="02070309020205020404" pitchFamily="49" charset="0"/>
              </a:rPr>
              <a:t>, char* </a:t>
            </a:r>
            <a:r>
              <a:rPr lang="en-US" sz="1600" b="1" dirty="0" err="1">
                <a:latin typeface="Courier New" panose="02070309020205020404" pitchFamily="49" charset="0"/>
                <a:cs typeface="Courier New" panose="02070309020205020404" pitchFamily="49" charset="0"/>
              </a:rPr>
              <a:t>argv</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BMW </a:t>
            </a:r>
            <a:r>
              <a:rPr lang="en-US" sz="1600" b="1" dirty="0" err="1">
                <a:latin typeface="Courier New" panose="02070309020205020404" pitchFamily="49" charset="0"/>
                <a:cs typeface="Courier New" panose="02070309020205020404" pitchFamily="49" charset="0"/>
              </a:rPr>
              <a:t>bmw</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bmw.drive</a:t>
            </a:r>
            <a:r>
              <a:rPr lang="en-US" sz="1600" b="1" dirty="0">
                <a:latin typeface="Courier New" panose="02070309020205020404" pitchFamily="49" charset="0"/>
                <a:cs typeface="Courier New" panose="02070309020205020404" pitchFamily="49" charset="0"/>
              </a:rPr>
              <a:t>();       // Drive BMW</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bmw.Car</a:t>
            </a:r>
            <a:r>
              <a:rPr lang="en-US" sz="1600" b="1" dirty="0">
                <a:latin typeface="Courier New" panose="02070309020205020404" pitchFamily="49" charset="0"/>
                <a:cs typeface="Courier New" panose="02070309020205020404" pitchFamily="49" charset="0"/>
              </a:rPr>
              <a:t>::drive();  // Drive Car</a:t>
            </a:r>
          </a:p>
          <a:p>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3342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1" grpId="0" animBg="1"/>
      <p:bldP spid="16" grpId="0" animBg="1"/>
      <p:bldP spid="13" grpId="0" animBg="1"/>
      <p:bldP spid="1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1877</TotalTime>
  <Words>5223</Words>
  <Application>Microsoft Office PowerPoint</Application>
  <PresentationFormat>Custom</PresentationFormat>
  <Paragraphs>1048</Paragraphs>
  <Slides>39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Comic Sans MS</vt:lpstr>
      <vt:lpstr>Consolas</vt:lpstr>
      <vt:lpstr>Courier New</vt:lpstr>
      <vt:lpstr>Tahoma</vt:lpstr>
      <vt:lpstr>Tw Cen MT</vt:lpstr>
      <vt:lpstr>Wingdings</vt:lpstr>
      <vt:lpstr>CS 235 Theme</vt:lpstr>
      <vt:lpstr>PowerPoint Presentation</vt:lpstr>
      <vt:lpstr>Friday, April 29, 2022</vt:lpstr>
      <vt:lpstr>Anything Wrong?</vt:lpstr>
      <vt:lpstr>Tip #03: C Header Files</vt:lpstr>
      <vt:lpstr>Follow-up Questions...</vt:lpstr>
      <vt:lpstr>C++ Memory Model</vt:lpstr>
      <vt:lpstr>C++ Memory Model</vt:lpstr>
      <vt:lpstr>C++ Memory Model</vt:lpstr>
      <vt:lpstr>Resolution Operator</vt:lpstr>
      <vt:lpstr>You try it…</vt:lpstr>
      <vt:lpstr>PowerPoint Presentation</vt:lpstr>
      <vt:lpstr>PowerPoint Presentation</vt:lpstr>
      <vt:lpstr>Conditional Compilation</vt:lpstr>
      <vt:lpstr>PowerPoint Presentation</vt:lpstr>
      <vt:lpstr>Control Statements</vt:lpstr>
      <vt:lpstr>Switch</vt:lpstr>
      <vt:lpstr>Conditional Expressions</vt:lpstr>
      <vt:lpstr>Main Function Arguments</vt:lpstr>
      <vt:lpstr>Argc and argv</vt:lpstr>
      <vt:lpstr>Tip #04: Chunking</vt:lpstr>
      <vt:lpstr>Follow-up Questions...</vt:lpstr>
      <vt:lpstr>C++ Translation Units</vt:lpstr>
      <vt:lpstr>PowerPoint Presentation</vt:lpstr>
      <vt:lpstr>C++ Data Types</vt:lpstr>
      <vt:lpstr>Operator Precedence/Associativity</vt:lpstr>
      <vt:lpstr>PowerPoint Presentation</vt:lpstr>
      <vt:lpstr>Pointers</vt:lpstr>
      <vt:lpstr>Dynamic Objects</vt:lpstr>
      <vt:lpstr>PowerPoint Presentation</vt:lpstr>
      <vt:lpstr>Call by Value</vt:lpstr>
      <vt:lpstr>Pointers vs References</vt:lpstr>
      <vt:lpstr>Pointers vs References</vt:lpstr>
      <vt:lpstr>Call by Reference</vt:lpstr>
      <vt:lpstr>References vs Pointers</vt:lpstr>
      <vt:lpstr>Call by Constant Reference</vt:lpstr>
      <vt:lpstr>Operator Functions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106</cp:revision>
  <dcterms:created xsi:type="dcterms:W3CDTF">2020-07-19T21:27:39Z</dcterms:created>
  <dcterms:modified xsi:type="dcterms:W3CDTF">2022-05-08T16:05:14Z</dcterms:modified>
</cp:coreProperties>
</file>