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1"/>
  </p:notesMasterIdLst>
  <p:handoutMasterIdLst>
    <p:handoutMasterId r:id="rId22"/>
  </p:handoutMasterIdLst>
  <p:sldIdLst>
    <p:sldId id="2857" r:id="rId2"/>
    <p:sldId id="3277" r:id="rId3"/>
    <p:sldId id="2859" r:id="rId4"/>
    <p:sldId id="3282" r:id="rId5"/>
    <p:sldId id="3636" r:id="rId6"/>
    <p:sldId id="3279" r:id="rId7"/>
    <p:sldId id="3637" r:id="rId8"/>
    <p:sldId id="3634" r:id="rId9"/>
    <p:sldId id="2741" r:id="rId10"/>
    <p:sldId id="3280" r:id="rId11"/>
    <p:sldId id="3281" r:id="rId12"/>
    <p:sldId id="2744" r:id="rId13"/>
    <p:sldId id="2745" r:id="rId14"/>
    <p:sldId id="2919" r:id="rId15"/>
    <p:sldId id="2749" r:id="rId16"/>
    <p:sldId id="2914" r:id="rId17"/>
    <p:sldId id="2915" r:id="rId18"/>
    <p:sldId id="2917" r:id="rId19"/>
    <p:sldId id="2918"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66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868" autoAdjust="0"/>
  </p:normalViewPr>
  <p:slideViewPr>
    <p:cSldViewPr>
      <p:cViewPr varScale="1">
        <p:scale>
          <a:sx n="88" d="100"/>
          <a:sy n="88" d="100"/>
        </p:scale>
        <p:origin x="1434" y="90"/>
      </p:cViewPr>
      <p:guideLst>
        <p:guide orient="horz" pos="2160"/>
        <p:guide pos="2880"/>
      </p:guideLst>
    </p:cSldViewPr>
  </p:slideViewPr>
  <p:outlineViewPr>
    <p:cViewPr>
      <p:scale>
        <a:sx n="33" d="100"/>
        <a:sy n="33" d="100"/>
      </p:scale>
      <p:origin x="48" y="41844"/>
    </p:cViewPr>
  </p:outlineViewPr>
  <p:notesTextViewPr>
    <p:cViewPr>
      <p:scale>
        <a:sx n="3" d="2"/>
        <a:sy n="3" d="2"/>
      </p:scale>
      <p:origin x="0" y="0"/>
    </p:cViewPr>
  </p:notesTextViewPr>
  <p:notesViewPr>
    <p:cSldViewPr>
      <p:cViewPr varScale="1">
        <p:scale>
          <a:sx n="70" d="100"/>
          <a:sy n="70" d="100"/>
        </p:scale>
        <p:origin x="2583"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92DA8BC-0A41-41D4-B977-9A44C3187158}" type="datetimeFigureOut">
              <a:rPr lang="en-US" smtClean="0"/>
              <a:t>4/4/2020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D2C70D9-57AA-4BC4-A1A7-6673B6EA9EB2}" type="slidenum">
              <a:rPr lang="en-US" smtClean="0"/>
              <a:t>‹#›</a:t>
            </a:fld>
            <a:endParaRPr lang="en-US" dirty="0"/>
          </a:p>
        </p:txBody>
      </p:sp>
    </p:spTree>
    <p:extLst>
      <p:ext uri="{BB962C8B-B14F-4D97-AF65-F5344CB8AC3E}">
        <p14:creationId xmlns:p14="http://schemas.microsoft.com/office/powerpoint/2010/main" val="598241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4099" name="Rectangle 3"/>
          <p:cNvSpPr>
            <a:spLocks noGrp="1" noChangeArrowheads="1"/>
          </p:cNvSpPr>
          <p:nvPr>
            <p:ph type="dt" idx="1"/>
          </p:nvPr>
        </p:nvSpPr>
        <p:spPr bwMode="auto">
          <a:xfrm>
            <a:off x="3970938"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7632894-2F5A-46FE-8A2B-89B309465481}" type="slidenum">
              <a:rPr lang="en-US"/>
              <a:pPr>
                <a:defRPr/>
              </a:pPr>
              <a:t>‹#›</a:t>
            </a:fld>
            <a:endParaRPr lang="en-US" dirty="0"/>
          </a:p>
        </p:txBody>
      </p:sp>
    </p:spTree>
    <p:extLst>
      <p:ext uri="{BB962C8B-B14F-4D97-AF65-F5344CB8AC3E}">
        <p14:creationId xmlns:p14="http://schemas.microsoft.com/office/powerpoint/2010/main" val="939343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632894-2F5A-46FE-8A2B-89B309465481}" type="slidenum">
              <a:rPr lang="en-US" smtClean="0"/>
              <a:pPr>
                <a:defRPr/>
              </a:pPr>
              <a:t>7</a:t>
            </a:fld>
            <a:endParaRPr lang="en-US" dirty="0"/>
          </a:p>
        </p:txBody>
      </p:sp>
    </p:spTree>
    <p:extLst>
      <p:ext uri="{BB962C8B-B14F-4D97-AF65-F5344CB8AC3E}">
        <p14:creationId xmlns:p14="http://schemas.microsoft.com/office/powerpoint/2010/main" val="7449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3598" y="170156"/>
            <a:ext cx="8153400" cy="731520"/>
          </a:xfrm>
        </p:spPr>
        <p:txBody>
          <a:bodyPr/>
          <a:lstStyle>
            <a:lvl1pPr>
              <a:defRPr sz="3600" b="1">
                <a:solidFill>
                  <a:srgbClr val="0000CC"/>
                </a:solidFill>
              </a:defRPr>
            </a:lvl1pPr>
          </a:lstStyle>
          <a:p>
            <a:r>
              <a:rPr lang="en-US"/>
              <a:t>Click to edit Master title style</a:t>
            </a:r>
            <a:endParaRPr lang="en-US" dirty="0"/>
          </a:p>
        </p:txBody>
      </p:sp>
      <p:sp>
        <p:nvSpPr>
          <p:cNvPr id="8" name="Content Placeholder 7"/>
          <p:cNvSpPr>
            <a:spLocks noGrp="1"/>
          </p:cNvSpPr>
          <p:nvPr>
            <p:ph sz="quarter" idx="1"/>
          </p:nvPr>
        </p:nvSpPr>
        <p:spPr>
          <a:xfrm>
            <a:off x="477078" y="1295400"/>
            <a:ext cx="8362122" cy="5454359"/>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3429000" y="908818"/>
            <a:ext cx="5421313" cy="317525"/>
          </a:xfrm>
        </p:spPr>
        <p:txBody>
          <a:bodyPr/>
          <a:lstStyle>
            <a:lvl1pPr>
              <a:defRPr/>
            </a:lvl1pPr>
          </a:lstStyle>
          <a:p>
            <a:pPr>
              <a:defRPr/>
            </a:pPr>
            <a:r>
              <a:rPr lang="en-US"/>
              <a:t>Sorting</a:t>
            </a:r>
            <a:endParaRPr lang="en-US" dirty="0"/>
          </a:p>
        </p:txBody>
      </p:sp>
      <p:sp>
        <p:nvSpPr>
          <p:cNvPr id="6" name="Slide Number Placeholder 22"/>
          <p:cNvSpPr>
            <a:spLocks noGrp="1"/>
          </p:cNvSpPr>
          <p:nvPr>
            <p:ph type="sldNum" sz="quarter" idx="12"/>
          </p:nvPr>
        </p:nvSpPr>
        <p:spPr>
          <a:xfrm>
            <a:off x="0" y="914400"/>
            <a:ext cx="533400" cy="30480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63757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457200" y="1261362"/>
            <a:ext cx="4114800" cy="5520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4724400" y="1261362"/>
            <a:ext cx="4070499"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Sorting</a:t>
            </a:r>
            <a:endParaRPr lang="en-US" dirty="0"/>
          </a:p>
        </p:txBody>
      </p:sp>
    </p:spTree>
    <p:extLst>
      <p:ext uri="{BB962C8B-B14F-4D97-AF65-F5344CB8AC3E}">
        <p14:creationId xmlns:p14="http://schemas.microsoft.com/office/powerpoint/2010/main" val="1187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Sorting</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142926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62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696119" y="6210300"/>
            <a:ext cx="83820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7056207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Sorting</a:t>
            </a:r>
            <a:endParaRPr lang="en-US" dirty="0"/>
          </a:p>
        </p:txBody>
      </p:sp>
    </p:spTree>
    <p:extLst>
      <p:ext uri="{BB962C8B-B14F-4D97-AF65-F5344CB8AC3E}">
        <p14:creationId xmlns:p14="http://schemas.microsoft.com/office/powerpoint/2010/main" val="246848985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65559366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696119" y="6210300"/>
            <a:ext cx="83820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21645231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594360" y="169342"/>
            <a:ext cx="8153400"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12"/>
          <p:cNvSpPr>
            <a:spLocks noGrp="1"/>
          </p:cNvSpPr>
          <p:nvPr>
            <p:ph type="body" idx="1"/>
          </p:nvPr>
        </p:nvSpPr>
        <p:spPr bwMode="auto">
          <a:xfrm>
            <a:off x="477078" y="1295400"/>
            <a:ext cx="8305800" cy="5396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3340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14400"/>
            <a:ext cx="533400" cy="30480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590550" y="914400"/>
            <a:ext cx="855345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Footer Placeholder 2"/>
          <p:cNvSpPr>
            <a:spLocks noGrp="1"/>
          </p:cNvSpPr>
          <p:nvPr>
            <p:ph type="ftr" sz="quarter" idx="3"/>
          </p:nvPr>
        </p:nvSpPr>
        <p:spPr>
          <a:xfrm>
            <a:off x="3429000" y="919164"/>
            <a:ext cx="5421313"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Sorting</a:t>
            </a:r>
            <a:endParaRPr lang="en-US" dirty="0"/>
          </a:p>
        </p:txBody>
      </p:sp>
    </p:spTree>
    <p:extLst>
      <p:ext uri="{BB962C8B-B14F-4D97-AF65-F5344CB8AC3E}">
        <p14:creationId xmlns:p14="http://schemas.microsoft.com/office/powerpoint/2010/main" val="303986979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students.cs.byu.edu/~cs235ta/labs/L10-Quicksort/QSInterface.h"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963415" y="609600"/>
            <a:ext cx="5181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3200" dirty="0"/>
              <a:t>Lab 10 - Quicksort</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1</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057400"/>
            <a:ext cx="4536430" cy="3200400"/>
          </a:xfrm>
          <a:prstGeom prst="rect">
            <a:avLst/>
          </a:prstGeom>
        </p:spPr>
      </p:pic>
    </p:spTree>
    <p:extLst>
      <p:ext uri="{BB962C8B-B14F-4D97-AF65-F5344CB8AC3E}">
        <p14:creationId xmlns:p14="http://schemas.microsoft.com/office/powerpoint/2010/main" val="262751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 Pivot</a:t>
            </a:r>
          </a:p>
        </p:txBody>
      </p:sp>
      <p:sp>
        <p:nvSpPr>
          <p:cNvPr id="3" name="Footer Placeholder 2"/>
          <p:cNvSpPr>
            <a:spLocks noGrp="1"/>
          </p:cNvSpPr>
          <p:nvPr>
            <p:ph type="ftr" sz="quarter" idx="11"/>
          </p:nvPr>
        </p:nvSpPr>
        <p:spPr/>
        <p:txBody>
          <a:bodyPr/>
          <a:lstStyle/>
          <a:p>
            <a:pPr>
              <a:defRPr/>
            </a:pPr>
            <a:r>
              <a:rPr lang="en-US"/>
              <a:t>Self-Balancing Trees (38)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10</a:t>
            </a:fld>
            <a:endParaRPr lang="en-US" dirty="0"/>
          </a:p>
        </p:txBody>
      </p:sp>
      <p:graphicFrame>
        <p:nvGraphicFramePr>
          <p:cNvPr id="5" name="Table 4"/>
          <p:cNvGraphicFramePr>
            <a:graphicFrameLocks noGrp="1"/>
          </p:cNvGraphicFramePr>
          <p:nvPr/>
        </p:nvGraphicFramePr>
        <p:xfrm>
          <a:off x="228600" y="1295400"/>
          <a:ext cx="8077201" cy="816736"/>
        </p:xfrm>
        <a:graphic>
          <a:graphicData uri="http://schemas.openxmlformats.org/drawingml/2006/table">
            <a:tbl>
              <a:tblPr bandRow="1">
                <a:tableStyleId>{5C22544A-7EE6-4342-B048-85BDC9FD1C3A}</a:tableStyleId>
              </a:tblPr>
              <a:tblGrid>
                <a:gridCol w="734291">
                  <a:extLst>
                    <a:ext uri="{9D8B030D-6E8A-4147-A177-3AD203B41FA5}">
                      <a16:colId xmlns:a16="http://schemas.microsoft.com/office/drawing/2014/main" val="20000"/>
                    </a:ext>
                  </a:extLst>
                </a:gridCol>
                <a:gridCol w="734291">
                  <a:extLst>
                    <a:ext uri="{9D8B030D-6E8A-4147-A177-3AD203B41FA5}">
                      <a16:colId xmlns:a16="http://schemas.microsoft.com/office/drawing/2014/main" val="20001"/>
                    </a:ext>
                  </a:extLst>
                </a:gridCol>
                <a:gridCol w="734291">
                  <a:extLst>
                    <a:ext uri="{9D8B030D-6E8A-4147-A177-3AD203B41FA5}">
                      <a16:colId xmlns:a16="http://schemas.microsoft.com/office/drawing/2014/main" val="20002"/>
                    </a:ext>
                  </a:extLst>
                </a:gridCol>
                <a:gridCol w="734291">
                  <a:extLst>
                    <a:ext uri="{9D8B030D-6E8A-4147-A177-3AD203B41FA5}">
                      <a16:colId xmlns:a16="http://schemas.microsoft.com/office/drawing/2014/main" val="20003"/>
                    </a:ext>
                  </a:extLst>
                </a:gridCol>
                <a:gridCol w="734291">
                  <a:extLst>
                    <a:ext uri="{9D8B030D-6E8A-4147-A177-3AD203B41FA5}">
                      <a16:colId xmlns:a16="http://schemas.microsoft.com/office/drawing/2014/main" val="20004"/>
                    </a:ext>
                  </a:extLst>
                </a:gridCol>
                <a:gridCol w="734291">
                  <a:extLst>
                    <a:ext uri="{9D8B030D-6E8A-4147-A177-3AD203B41FA5}">
                      <a16:colId xmlns:a16="http://schemas.microsoft.com/office/drawing/2014/main" val="20005"/>
                    </a:ext>
                  </a:extLst>
                </a:gridCol>
                <a:gridCol w="734291">
                  <a:extLst>
                    <a:ext uri="{9D8B030D-6E8A-4147-A177-3AD203B41FA5}">
                      <a16:colId xmlns:a16="http://schemas.microsoft.com/office/drawing/2014/main" val="20006"/>
                    </a:ext>
                  </a:extLst>
                </a:gridCol>
                <a:gridCol w="734291">
                  <a:extLst>
                    <a:ext uri="{9D8B030D-6E8A-4147-A177-3AD203B41FA5}">
                      <a16:colId xmlns:a16="http://schemas.microsoft.com/office/drawing/2014/main" val="20007"/>
                    </a:ext>
                  </a:extLst>
                </a:gridCol>
                <a:gridCol w="734291">
                  <a:extLst>
                    <a:ext uri="{9D8B030D-6E8A-4147-A177-3AD203B41FA5}">
                      <a16:colId xmlns:a16="http://schemas.microsoft.com/office/drawing/2014/main" val="20008"/>
                    </a:ext>
                  </a:extLst>
                </a:gridCol>
                <a:gridCol w="734291">
                  <a:extLst>
                    <a:ext uri="{9D8B030D-6E8A-4147-A177-3AD203B41FA5}">
                      <a16:colId xmlns:a16="http://schemas.microsoft.com/office/drawing/2014/main" val="20009"/>
                    </a:ext>
                  </a:extLst>
                </a:gridCol>
                <a:gridCol w="734291">
                  <a:extLst>
                    <a:ext uri="{9D8B030D-6E8A-4147-A177-3AD203B41FA5}">
                      <a16:colId xmlns:a16="http://schemas.microsoft.com/office/drawing/2014/main" val="20010"/>
                    </a:ext>
                  </a:extLst>
                </a:gridCol>
              </a:tblGrid>
              <a:tr h="365777">
                <a:tc>
                  <a:txBody>
                    <a:bodyPr/>
                    <a:lstStyle/>
                    <a:p>
                      <a:pPr algn="ctr"/>
                      <a:r>
                        <a:rPr lang="en-US" sz="1000" b="1" dirty="0"/>
                        <a:t>0</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1</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2</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3</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4</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5</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6</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7</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8</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9</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t>10</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50959">
                <a:tc>
                  <a:txBody>
                    <a:bodyPr/>
                    <a:lstStyle/>
                    <a:p>
                      <a:pPr algn="ctr"/>
                      <a:r>
                        <a:rPr lang="en-US" b="1"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1"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bl>
          </a:graphicData>
        </a:graphic>
      </p:graphicFrame>
      <p:grpSp>
        <p:nvGrpSpPr>
          <p:cNvPr id="6" name="Group 5"/>
          <p:cNvGrpSpPr/>
          <p:nvPr/>
        </p:nvGrpSpPr>
        <p:grpSpPr>
          <a:xfrm>
            <a:off x="282224" y="2157288"/>
            <a:ext cx="838200" cy="859068"/>
            <a:chOff x="282224" y="1219200"/>
            <a:chExt cx="838200" cy="859068"/>
          </a:xfrm>
        </p:grpSpPr>
        <p:sp>
          <p:nvSpPr>
            <p:cNvPr id="7" name="Down Arrow 6"/>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82224" y="1555048"/>
              <a:ext cx="838200" cy="523220"/>
            </a:xfrm>
            <a:prstGeom prst="rect">
              <a:avLst/>
            </a:prstGeom>
            <a:noFill/>
          </p:spPr>
          <p:txBody>
            <a:bodyPr wrap="square" rtlCol="0">
              <a:spAutoFit/>
            </a:bodyPr>
            <a:lstStyle/>
            <a:p>
              <a:pPr algn="ctr"/>
              <a:r>
                <a:rPr lang="en-US" sz="1400" b="1" dirty="0"/>
                <a:t>Up</a:t>
              </a:r>
            </a:p>
            <a:p>
              <a:pPr algn="ctr"/>
              <a:r>
                <a:rPr lang="en-US" sz="1400" b="1" dirty="0"/>
                <a:t>Pivot</a:t>
              </a:r>
            </a:p>
          </p:txBody>
        </p:sp>
      </p:grpSp>
      <p:grpSp>
        <p:nvGrpSpPr>
          <p:cNvPr id="9" name="Group 8"/>
          <p:cNvGrpSpPr/>
          <p:nvPr/>
        </p:nvGrpSpPr>
        <p:grpSpPr>
          <a:xfrm>
            <a:off x="8229600" y="2157288"/>
            <a:ext cx="838200" cy="643625"/>
            <a:chOff x="282224" y="1219200"/>
            <a:chExt cx="838200" cy="643625"/>
          </a:xfrm>
        </p:grpSpPr>
        <p:sp>
          <p:nvSpPr>
            <p:cNvPr id="10" name="Down Arrow 9"/>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82224" y="1555048"/>
              <a:ext cx="838200" cy="307777"/>
            </a:xfrm>
            <a:prstGeom prst="rect">
              <a:avLst/>
            </a:prstGeom>
            <a:noFill/>
          </p:spPr>
          <p:txBody>
            <a:bodyPr wrap="square" rtlCol="0">
              <a:spAutoFit/>
            </a:bodyPr>
            <a:lstStyle/>
            <a:p>
              <a:pPr algn="ctr"/>
              <a:r>
                <a:rPr lang="en-US" sz="1400" b="1" dirty="0"/>
                <a:t>Down</a:t>
              </a:r>
            </a:p>
          </p:txBody>
        </p:sp>
      </p:grpSp>
      <p:grpSp>
        <p:nvGrpSpPr>
          <p:cNvPr id="12" name="Group 11"/>
          <p:cNvGrpSpPr/>
          <p:nvPr/>
        </p:nvGrpSpPr>
        <p:grpSpPr>
          <a:xfrm>
            <a:off x="1676400" y="2157288"/>
            <a:ext cx="838200" cy="643625"/>
            <a:chOff x="282224" y="1219200"/>
            <a:chExt cx="838200" cy="643625"/>
          </a:xfrm>
        </p:grpSpPr>
        <p:sp>
          <p:nvSpPr>
            <p:cNvPr id="13" name="Down Arrow 12"/>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82224" y="1555048"/>
              <a:ext cx="838200" cy="307777"/>
            </a:xfrm>
            <a:prstGeom prst="rect">
              <a:avLst/>
            </a:prstGeom>
            <a:noFill/>
          </p:spPr>
          <p:txBody>
            <a:bodyPr wrap="square" rtlCol="0">
              <a:spAutoFit/>
            </a:bodyPr>
            <a:lstStyle/>
            <a:p>
              <a:pPr algn="ctr"/>
              <a:r>
                <a:rPr lang="en-US" sz="1400" b="1" dirty="0"/>
                <a:t>Up</a:t>
              </a:r>
            </a:p>
          </p:txBody>
        </p:sp>
      </p:grpSp>
      <p:grpSp>
        <p:nvGrpSpPr>
          <p:cNvPr id="15" name="Group 14"/>
          <p:cNvGrpSpPr/>
          <p:nvPr/>
        </p:nvGrpSpPr>
        <p:grpSpPr>
          <a:xfrm>
            <a:off x="6096000" y="2157288"/>
            <a:ext cx="838200" cy="643625"/>
            <a:chOff x="282224" y="1219200"/>
            <a:chExt cx="838200" cy="643625"/>
          </a:xfrm>
        </p:grpSpPr>
        <p:sp>
          <p:nvSpPr>
            <p:cNvPr id="16" name="Down Arrow 15"/>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2224" y="1555048"/>
              <a:ext cx="838200" cy="307777"/>
            </a:xfrm>
            <a:prstGeom prst="rect">
              <a:avLst/>
            </a:prstGeom>
            <a:noFill/>
          </p:spPr>
          <p:txBody>
            <a:bodyPr wrap="square" rtlCol="0">
              <a:spAutoFit/>
            </a:bodyPr>
            <a:lstStyle/>
            <a:p>
              <a:pPr algn="ctr"/>
              <a:r>
                <a:rPr lang="en-US" sz="1400" b="1" dirty="0"/>
                <a:t>Down</a:t>
              </a:r>
            </a:p>
          </p:txBody>
        </p:sp>
      </p:grpSp>
      <p:graphicFrame>
        <p:nvGraphicFramePr>
          <p:cNvPr id="18" name="Table 17"/>
          <p:cNvGraphicFramePr>
            <a:graphicFrameLocks noGrp="1"/>
          </p:cNvGraphicFramePr>
          <p:nvPr/>
        </p:nvGraphicFramePr>
        <p:xfrm>
          <a:off x="228600" y="3134380"/>
          <a:ext cx="8077201" cy="450959"/>
        </p:xfrm>
        <a:graphic>
          <a:graphicData uri="http://schemas.openxmlformats.org/drawingml/2006/table">
            <a:tbl>
              <a:tblPr bandRow="1">
                <a:tableStyleId>{5C22544A-7EE6-4342-B048-85BDC9FD1C3A}</a:tableStyleId>
              </a:tblPr>
              <a:tblGrid>
                <a:gridCol w="734291">
                  <a:extLst>
                    <a:ext uri="{9D8B030D-6E8A-4147-A177-3AD203B41FA5}">
                      <a16:colId xmlns:a16="http://schemas.microsoft.com/office/drawing/2014/main" val="20000"/>
                    </a:ext>
                  </a:extLst>
                </a:gridCol>
                <a:gridCol w="734291">
                  <a:extLst>
                    <a:ext uri="{9D8B030D-6E8A-4147-A177-3AD203B41FA5}">
                      <a16:colId xmlns:a16="http://schemas.microsoft.com/office/drawing/2014/main" val="20001"/>
                    </a:ext>
                  </a:extLst>
                </a:gridCol>
                <a:gridCol w="734291">
                  <a:extLst>
                    <a:ext uri="{9D8B030D-6E8A-4147-A177-3AD203B41FA5}">
                      <a16:colId xmlns:a16="http://schemas.microsoft.com/office/drawing/2014/main" val="20002"/>
                    </a:ext>
                  </a:extLst>
                </a:gridCol>
                <a:gridCol w="734291">
                  <a:extLst>
                    <a:ext uri="{9D8B030D-6E8A-4147-A177-3AD203B41FA5}">
                      <a16:colId xmlns:a16="http://schemas.microsoft.com/office/drawing/2014/main" val="20003"/>
                    </a:ext>
                  </a:extLst>
                </a:gridCol>
                <a:gridCol w="734291">
                  <a:extLst>
                    <a:ext uri="{9D8B030D-6E8A-4147-A177-3AD203B41FA5}">
                      <a16:colId xmlns:a16="http://schemas.microsoft.com/office/drawing/2014/main" val="20004"/>
                    </a:ext>
                  </a:extLst>
                </a:gridCol>
                <a:gridCol w="734291">
                  <a:extLst>
                    <a:ext uri="{9D8B030D-6E8A-4147-A177-3AD203B41FA5}">
                      <a16:colId xmlns:a16="http://schemas.microsoft.com/office/drawing/2014/main" val="20005"/>
                    </a:ext>
                  </a:extLst>
                </a:gridCol>
                <a:gridCol w="734291">
                  <a:extLst>
                    <a:ext uri="{9D8B030D-6E8A-4147-A177-3AD203B41FA5}">
                      <a16:colId xmlns:a16="http://schemas.microsoft.com/office/drawing/2014/main" val="20006"/>
                    </a:ext>
                  </a:extLst>
                </a:gridCol>
                <a:gridCol w="734291">
                  <a:extLst>
                    <a:ext uri="{9D8B030D-6E8A-4147-A177-3AD203B41FA5}">
                      <a16:colId xmlns:a16="http://schemas.microsoft.com/office/drawing/2014/main" val="20007"/>
                    </a:ext>
                  </a:extLst>
                </a:gridCol>
                <a:gridCol w="734291">
                  <a:extLst>
                    <a:ext uri="{9D8B030D-6E8A-4147-A177-3AD203B41FA5}">
                      <a16:colId xmlns:a16="http://schemas.microsoft.com/office/drawing/2014/main" val="20008"/>
                    </a:ext>
                  </a:extLst>
                </a:gridCol>
                <a:gridCol w="734291">
                  <a:extLst>
                    <a:ext uri="{9D8B030D-6E8A-4147-A177-3AD203B41FA5}">
                      <a16:colId xmlns:a16="http://schemas.microsoft.com/office/drawing/2014/main" val="20009"/>
                    </a:ext>
                  </a:extLst>
                </a:gridCol>
                <a:gridCol w="734291">
                  <a:extLst>
                    <a:ext uri="{9D8B030D-6E8A-4147-A177-3AD203B41FA5}">
                      <a16:colId xmlns:a16="http://schemas.microsoft.com/office/drawing/2014/main" val="20010"/>
                    </a:ext>
                  </a:extLst>
                </a:gridCol>
              </a:tblGrid>
              <a:tr h="450959">
                <a:tc>
                  <a:txBody>
                    <a:bodyPr/>
                    <a:lstStyle/>
                    <a:p>
                      <a:pPr algn="ctr"/>
                      <a:r>
                        <a:rPr lang="en-US" b="1"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1"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bl>
          </a:graphicData>
        </a:graphic>
      </p:graphicFrame>
      <p:grpSp>
        <p:nvGrpSpPr>
          <p:cNvPr id="19" name="Group 18"/>
          <p:cNvGrpSpPr/>
          <p:nvPr/>
        </p:nvGrpSpPr>
        <p:grpSpPr>
          <a:xfrm>
            <a:off x="287868" y="3615268"/>
            <a:ext cx="838200" cy="643625"/>
            <a:chOff x="282224" y="1219200"/>
            <a:chExt cx="838200" cy="643625"/>
          </a:xfrm>
        </p:grpSpPr>
        <p:sp>
          <p:nvSpPr>
            <p:cNvPr id="20" name="Down Arrow 19"/>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82224" y="1555048"/>
              <a:ext cx="838200" cy="307777"/>
            </a:xfrm>
            <a:prstGeom prst="rect">
              <a:avLst/>
            </a:prstGeom>
            <a:noFill/>
          </p:spPr>
          <p:txBody>
            <a:bodyPr wrap="square" rtlCol="0">
              <a:spAutoFit/>
            </a:bodyPr>
            <a:lstStyle/>
            <a:p>
              <a:pPr algn="ctr"/>
              <a:r>
                <a:rPr lang="en-US" sz="1400" b="1" dirty="0"/>
                <a:t>Pivot</a:t>
              </a:r>
            </a:p>
          </p:txBody>
        </p:sp>
      </p:grpSp>
      <p:grpSp>
        <p:nvGrpSpPr>
          <p:cNvPr id="22" name="Group 21"/>
          <p:cNvGrpSpPr/>
          <p:nvPr/>
        </p:nvGrpSpPr>
        <p:grpSpPr>
          <a:xfrm>
            <a:off x="3124200" y="3615268"/>
            <a:ext cx="838200" cy="643625"/>
            <a:chOff x="282224" y="1219200"/>
            <a:chExt cx="838200" cy="643625"/>
          </a:xfrm>
        </p:grpSpPr>
        <p:sp>
          <p:nvSpPr>
            <p:cNvPr id="23" name="Down Arrow 22"/>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82224" y="1555048"/>
              <a:ext cx="838200" cy="307777"/>
            </a:xfrm>
            <a:prstGeom prst="rect">
              <a:avLst/>
            </a:prstGeom>
            <a:noFill/>
          </p:spPr>
          <p:txBody>
            <a:bodyPr wrap="square" rtlCol="0">
              <a:spAutoFit/>
            </a:bodyPr>
            <a:lstStyle/>
            <a:p>
              <a:pPr algn="ctr"/>
              <a:r>
                <a:rPr lang="en-US" sz="1400" b="1" dirty="0"/>
                <a:t>Up</a:t>
              </a:r>
            </a:p>
          </p:txBody>
        </p:sp>
      </p:grpSp>
      <p:grpSp>
        <p:nvGrpSpPr>
          <p:cNvPr id="25" name="Group 24"/>
          <p:cNvGrpSpPr/>
          <p:nvPr/>
        </p:nvGrpSpPr>
        <p:grpSpPr>
          <a:xfrm>
            <a:off x="5334000" y="3615268"/>
            <a:ext cx="838200" cy="643625"/>
            <a:chOff x="282224" y="1219200"/>
            <a:chExt cx="838200" cy="643625"/>
          </a:xfrm>
        </p:grpSpPr>
        <p:sp>
          <p:nvSpPr>
            <p:cNvPr id="26" name="Down Arrow 25"/>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82224" y="1555048"/>
              <a:ext cx="838200" cy="307777"/>
            </a:xfrm>
            <a:prstGeom prst="rect">
              <a:avLst/>
            </a:prstGeom>
            <a:noFill/>
          </p:spPr>
          <p:txBody>
            <a:bodyPr wrap="square" rtlCol="0">
              <a:spAutoFit/>
            </a:bodyPr>
            <a:lstStyle/>
            <a:p>
              <a:pPr algn="ctr"/>
              <a:r>
                <a:rPr lang="en-US" sz="1400" b="1" dirty="0"/>
                <a:t>Down</a:t>
              </a:r>
            </a:p>
          </p:txBody>
        </p:sp>
      </p:grpSp>
      <p:graphicFrame>
        <p:nvGraphicFramePr>
          <p:cNvPr id="28" name="Table 27"/>
          <p:cNvGraphicFramePr>
            <a:graphicFrameLocks noGrp="1"/>
          </p:cNvGraphicFramePr>
          <p:nvPr/>
        </p:nvGraphicFramePr>
        <p:xfrm>
          <a:off x="228600" y="4343400"/>
          <a:ext cx="8077201" cy="450959"/>
        </p:xfrm>
        <a:graphic>
          <a:graphicData uri="http://schemas.openxmlformats.org/drawingml/2006/table">
            <a:tbl>
              <a:tblPr bandRow="1">
                <a:tableStyleId>{5C22544A-7EE6-4342-B048-85BDC9FD1C3A}</a:tableStyleId>
              </a:tblPr>
              <a:tblGrid>
                <a:gridCol w="734291">
                  <a:extLst>
                    <a:ext uri="{9D8B030D-6E8A-4147-A177-3AD203B41FA5}">
                      <a16:colId xmlns:a16="http://schemas.microsoft.com/office/drawing/2014/main" val="20000"/>
                    </a:ext>
                  </a:extLst>
                </a:gridCol>
                <a:gridCol w="734291">
                  <a:extLst>
                    <a:ext uri="{9D8B030D-6E8A-4147-A177-3AD203B41FA5}">
                      <a16:colId xmlns:a16="http://schemas.microsoft.com/office/drawing/2014/main" val="20001"/>
                    </a:ext>
                  </a:extLst>
                </a:gridCol>
                <a:gridCol w="734291">
                  <a:extLst>
                    <a:ext uri="{9D8B030D-6E8A-4147-A177-3AD203B41FA5}">
                      <a16:colId xmlns:a16="http://schemas.microsoft.com/office/drawing/2014/main" val="20002"/>
                    </a:ext>
                  </a:extLst>
                </a:gridCol>
                <a:gridCol w="734291">
                  <a:extLst>
                    <a:ext uri="{9D8B030D-6E8A-4147-A177-3AD203B41FA5}">
                      <a16:colId xmlns:a16="http://schemas.microsoft.com/office/drawing/2014/main" val="20003"/>
                    </a:ext>
                  </a:extLst>
                </a:gridCol>
                <a:gridCol w="734291">
                  <a:extLst>
                    <a:ext uri="{9D8B030D-6E8A-4147-A177-3AD203B41FA5}">
                      <a16:colId xmlns:a16="http://schemas.microsoft.com/office/drawing/2014/main" val="20004"/>
                    </a:ext>
                  </a:extLst>
                </a:gridCol>
                <a:gridCol w="734291">
                  <a:extLst>
                    <a:ext uri="{9D8B030D-6E8A-4147-A177-3AD203B41FA5}">
                      <a16:colId xmlns:a16="http://schemas.microsoft.com/office/drawing/2014/main" val="20005"/>
                    </a:ext>
                  </a:extLst>
                </a:gridCol>
                <a:gridCol w="734291">
                  <a:extLst>
                    <a:ext uri="{9D8B030D-6E8A-4147-A177-3AD203B41FA5}">
                      <a16:colId xmlns:a16="http://schemas.microsoft.com/office/drawing/2014/main" val="20006"/>
                    </a:ext>
                  </a:extLst>
                </a:gridCol>
                <a:gridCol w="734291">
                  <a:extLst>
                    <a:ext uri="{9D8B030D-6E8A-4147-A177-3AD203B41FA5}">
                      <a16:colId xmlns:a16="http://schemas.microsoft.com/office/drawing/2014/main" val="20007"/>
                    </a:ext>
                  </a:extLst>
                </a:gridCol>
                <a:gridCol w="734291">
                  <a:extLst>
                    <a:ext uri="{9D8B030D-6E8A-4147-A177-3AD203B41FA5}">
                      <a16:colId xmlns:a16="http://schemas.microsoft.com/office/drawing/2014/main" val="20008"/>
                    </a:ext>
                  </a:extLst>
                </a:gridCol>
                <a:gridCol w="734291">
                  <a:extLst>
                    <a:ext uri="{9D8B030D-6E8A-4147-A177-3AD203B41FA5}">
                      <a16:colId xmlns:a16="http://schemas.microsoft.com/office/drawing/2014/main" val="20009"/>
                    </a:ext>
                  </a:extLst>
                </a:gridCol>
                <a:gridCol w="734291">
                  <a:extLst>
                    <a:ext uri="{9D8B030D-6E8A-4147-A177-3AD203B41FA5}">
                      <a16:colId xmlns:a16="http://schemas.microsoft.com/office/drawing/2014/main" val="20010"/>
                    </a:ext>
                  </a:extLst>
                </a:gridCol>
              </a:tblGrid>
              <a:tr h="450959">
                <a:tc>
                  <a:txBody>
                    <a:bodyPr/>
                    <a:lstStyle/>
                    <a:p>
                      <a:pPr algn="ctr"/>
                      <a:r>
                        <a:rPr lang="en-US" b="1"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1"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bl>
          </a:graphicData>
        </a:graphic>
      </p:graphicFrame>
      <p:grpSp>
        <p:nvGrpSpPr>
          <p:cNvPr id="29" name="Group 28"/>
          <p:cNvGrpSpPr/>
          <p:nvPr/>
        </p:nvGrpSpPr>
        <p:grpSpPr>
          <a:xfrm>
            <a:off x="287868" y="4824288"/>
            <a:ext cx="838200" cy="643625"/>
            <a:chOff x="282224" y="1219200"/>
            <a:chExt cx="838200" cy="643625"/>
          </a:xfrm>
        </p:grpSpPr>
        <p:sp>
          <p:nvSpPr>
            <p:cNvPr id="30" name="Down Arrow 29"/>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82224" y="1555048"/>
              <a:ext cx="838200" cy="307777"/>
            </a:xfrm>
            <a:prstGeom prst="rect">
              <a:avLst/>
            </a:prstGeom>
            <a:noFill/>
          </p:spPr>
          <p:txBody>
            <a:bodyPr wrap="square" rtlCol="0">
              <a:spAutoFit/>
            </a:bodyPr>
            <a:lstStyle/>
            <a:p>
              <a:pPr algn="ctr"/>
              <a:r>
                <a:rPr lang="en-US" sz="1400" b="1" dirty="0"/>
                <a:t>Pivot</a:t>
              </a:r>
            </a:p>
          </p:txBody>
        </p:sp>
      </p:grpSp>
      <p:grpSp>
        <p:nvGrpSpPr>
          <p:cNvPr id="32" name="Group 31"/>
          <p:cNvGrpSpPr/>
          <p:nvPr/>
        </p:nvGrpSpPr>
        <p:grpSpPr>
          <a:xfrm>
            <a:off x="3841048" y="4824288"/>
            <a:ext cx="838200" cy="643625"/>
            <a:chOff x="282224" y="1219200"/>
            <a:chExt cx="838200" cy="643625"/>
          </a:xfrm>
        </p:grpSpPr>
        <p:sp>
          <p:nvSpPr>
            <p:cNvPr id="33" name="Down Arrow 32"/>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82224" y="1555048"/>
              <a:ext cx="838200" cy="307777"/>
            </a:xfrm>
            <a:prstGeom prst="rect">
              <a:avLst/>
            </a:prstGeom>
            <a:noFill/>
          </p:spPr>
          <p:txBody>
            <a:bodyPr wrap="square" rtlCol="0">
              <a:spAutoFit/>
            </a:bodyPr>
            <a:lstStyle/>
            <a:p>
              <a:pPr algn="ctr"/>
              <a:r>
                <a:rPr lang="en-US" sz="1400" b="1" dirty="0"/>
                <a:t>Up</a:t>
              </a:r>
            </a:p>
          </p:txBody>
        </p:sp>
      </p:grpSp>
      <p:grpSp>
        <p:nvGrpSpPr>
          <p:cNvPr id="35" name="Group 34"/>
          <p:cNvGrpSpPr/>
          <p:nvPr/>
        </p:nvGrpSpPr>
        <p:grpSpPr>
          <a:xfrm>
            <a:off x="3124200" y="4824288"/>
            <a:ext cx="838200" cy="643625"/>
            <a:chOff x="282224" y="1219200"/>
            <a:chExt cx="838200" cy="643625"/>
          </a:xfrm>
        </p:grpSpPr>
        <p:sp>
          <p:nvSpPr>
            <p:cNvPr id="36" name="Down Arrow 35"/>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82224" y="1555048"/>
              <a:ext cx="838200" cy="307777"/>
            </a:xfrm>
            <a:prstGeom prst="rect">
              <a:avLst/>
            </a:prstGeom>
            <a:noFill/>
          </p:spPr>
          <p:txBody>
            <a:bodyPr wrap="square" rtlCol="0">
              <a:spAutoFit/>
            </a:bodyPr>
            <a:lstStyle/>
            <a:p>
              <a:pPr algn="ctr"/>
              <a:r>
                <a:rPr lang="en-US" sz="1400" b="1" dirty="0"/>
                <a:t>Down</a:t>
              </a:r>
            </a:p>
          </p:txBody>
        </p:sp>
      </p:grpSp>
      <p:graphicFrame>
        <p:nvGraphicFramePr>
          <p:cNvPr id="38" name="Table 37"/>
          <p:cNvGraphicFramePr>
            <a:graphicFrameLocks noGrp="1"/>
          </p:cNvGraphicFramePr>
          <p:nvPr/>
        </p:nvGraphicFramePr>
        <p:xfrm>
          <a:off x="228600" y="5638800"/>
          <a:ext cx="8077201" cy="450959"/>
        </p:xfrm>
        <a:graphic>
          <a:graphicData uri="http://schemas.openxmlformats.org/drawingml/2006/table">
            <a:tbl>
              <a:tblPr bandRow="1">
                <a:tableStyleId>{5C22544A-7EE6-4342-B048-85BDC9FD1C3A}</a:tableStyleId>
              </a:tblPr>
              <a:tblGrid>
                <a:gridCol w="734291">
                  <a:extLst>
                    <a:ext uri="{9D8B030D-6E8A-4147-A177-3AD203B41FA5}">
                      <a16:colId xmlns:a16="http://schemas.microsoft.com/office/drawing/2014/main" val="20000"/>
                    </a:ext>
                  </a:extLst>
                </a:gridCol>
                <a:gridCol w="734291">
                  <a:extLst>
                    <a:ext uri="{9D8B030D-6E8A-4147-A177-3AD203B41FA5}">
                      <a16:colId xmlns:a16="http://schemas.microsoft.com/office/drawing/2014/main" val="20001"/>
                    </a:ext>
                  </a:extLst>
                </a:gridCol>
                <a:gridCol w="734291">
                  <a:extLst>
                    <a:ext uri="{9D8B030D-6E8A-4147-A177-3AD203B41FA5}">
                      <a16:colId xmlns:a16="http://schemas.microsoft.com/office/drawing/2014/main" val="20002"/>
                    </a:ext>
                  </a:extLst>
                </a:gridCol>
                <a:gridCol w="734291">
                  <a:extLst>
                    <a:ext uri="{9D8B030D-6E8A-4147-A177-3AD203B41FA5}">
                      <a16:colId xmlns:a16="http://schemas.microsoft.com/office/drawing/2014/main" val="20003"/>
                    </a:ext>
                  </a:extLst>
                </a:gridCol>
                <a:gridCol w="734291">
                  <a:extLst>
                    <a:ext uri="{9D8B030D-6E8A-4147-A177-3AD203B41FA5}">
                      <a16:colId xmlns:a16="http://schemas.microsoft.com/office/drawing/2014/main" val="20004"/>
                    </a:ext>
                  </a:extLst>
                </a:gridCol>
                <a:gridCol w="734291">
                  <a:extLst>
                    <a:ext uri="{9D8B030D-6E8A-4147-A177-3AD203B41FA5}">
                      <a16:colId xmlns:a16="http://schemas.microsoft.com/office/drawing/2014/main" val="20005"/>
                    </a:ext>
                  </a:extLst>
                </a:gridCol>
                <a:gridCol w="734291">
                  <a:extLst>
                    <a:ext uri="{9D8B030D-6E8A-4147-A177-3AD203B41FA5}">
                      <a16:colId xmlns:a16="http://schemas.microsoft.com/office/drawing/2014/main" val="20006"/>
                    </a:ext>
                  </a:extLst>
                </a:gridCol>
                <a:gridCol w="734291">
                  <a:extLst>
                    <a:ext uri="{9D8B030D-6E8A-4147-A177-3AD203B41FA5}">
                      <a16:colId xmlns:a16="http://schemas.microsoft.com/office/drawing/2014/main" val="20007"/>
                    </a:ext>
                  </a:extLst>
                </a:gridCol>
                <a:gridCol w="734291">
                  <a:extLst>
                    <a:ext uri="{9D8B030D-6E8A-4147-A177-3AD203B41FA5}">
                      <a16:colId xmlns:a16="http://schemas.microsoft.com/office/drawing/2014/main" val="20008"/>
                    </a:ext>
                  </a:extLst>
                </a:gridCol>
                <a:gridCol w="734291">
                  <a:extLst>
                    <a:ext uri="{9D8B030D-6E8A-4147-A177-3AD203B41FA5}">
                      <a16:colId xmlns:a16="http://schemas.microsoft.com/office/drawing/2014/main" val="20009"/>
                    </a:ext>
                  </a:extLst>
                </a:gridCol>
                <a:gridCol w="734291">
                  <a:extLst>
                    <a:ext uri="{9D8B030D-6E8A-4147-A177-3AD203B41FA5}">
                      <a16:colId xmlns:a16="http://schemas.microsoft.com/office/drawing/2014/main" val="20010"/>
                    </a:ext>
                  </a:extLst>
                </a:gridCol>
              </a:tblGrid>
              <a:tr h="450959">
                <a:tc>
                  <a:txBody>
                    <a:bodyPr/>
                    <a:lstStyle/>
                    <a:p>
                      <a:pPr algn="ctr"/>
                      <a:r>
                        <a:rPr lang="en-US" b="1"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bl>
          </a:graphicData>
        </a:graphic>
      </p:graphicFrame>
      <p:grpSp>
        <p:nvGrpSpPr>
          <p:cNvPr id="39" name="Group 38"/>
          <p:cNvGrpSpPr/>
          <p:nvPr/>
        </p:nvGrpSpPr>
        <p:grpSpPr>
          <a:xfrm>
            <a:off x="3124200" y="6119688"/>
            <a:ext cx="838200" cy="643625"/>
            <a:chOff x="282224" y="1219200"/>
            <a:chExt cx="838200" cy="643625"/>
          </a:xfrm>
        </p:grpSpPr>
        <p:sp>
          <p:nvSpPr>
            <p:cNvPr id="40" name="Down Arrow 39"/>
            <p:cNvSpPr/>
            <p:nvPr/>
          </p:nvSpPr>
          <p:spPr>
            <a:xfrm flipV="1">
              <a:off x="533400" y="1219200"/>
              <a:ext cx="3048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82224" y="1555048"/>
              <a:ext cx="838200" cy="307777"/>
            </a:xfrm>
            <a:prstGeom prst="rect">
              <a:avLst/>
            </a:prstGeom>
            <a:noFill/>
          </p:spPr>
          <p:txBody>
            <a:bodyPr wrap="square" rtlCol="0">
              <a:spAutoFit/>
            </a:bodyPr>
            <a:lstStyle/>
            <a:p>
              <a:pPr algn="ctr"/>
              <a:r>
                <a:rPr lang="en-US" sz="1400" b="1" dirty="0"/>
                <a:t>Pivot</a:t>
              </a:r>
            </a:p>
          </p:txBody>
        </p:sp>
      </p:grpSp>
    </p:spTree>
    <p:extLst>
      <p:ext uri="{BB962C8B-B14F-4D97-AF65-F5344CB8AC3E}">
        <p14:creationId xmlns:p14="http://schemas.microsoft.com/office/powerpoint/2010/main" val="296976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7250" name="Picture 2"/>
          <p:cNvPicPr>
            <a:picLocks noChangeAspect="1" noChangeArrowheads="1"/>
          </p:cNvPicPr>
          <p:nvPr/>
        </p:nvPicPr>
        <p:blipFill>
          <a:blip r:embed="rId2"/>
          <a:srcRect/>
          <a:stretch>
            <a:fillRect/>
          </a:stretch>
        </p:blipFill>
        <p:spPr bwMode="auto">
          <a:xfrm>
            <a:off x="1100138" y="1752600"/>
            <a:ext cx="6867525" cy="408622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11</a:t>
            </a:fld>
            <a:endParaRPr lang="en-US"/>
          </a:p>
        </p:txBody>
      </p:sp>
      <p:sp>
        <p:nvSpPr>
          <p:cNvPr id="4" name="Title 3"/>
          <p:cNvSpPr>
            <a:spLocks noGrp="1"/>
          </p:cNvSpPr>
          <p:nvPr>
            <p:ph type="title"/>
          </p:nvPr>
        </p:nvSpPr>
        <p:spPr/>
        <p:txBody>
          <a:bodyPr/>
          <a:lstStyle/>
          <a:p>
            <a:r>
              <a:rPr lang="en-US" dirty="0"/>
              <a:t>A Revised Partition Algorithm</a:t>
            </a:r>
          </a:p>
        </p:txBody>
      </p:sp>
    </p:spTree>
    <p:extLst>
      <p:ext uri="{BB962C8B-B14F-4D97-AF65-F5344CB8AC3E}">
        <p14:creationId xmlns:p14="http://schemas.microsoft.com/office/powerpoint/2010/main" val="400831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9298" name="Group 7"/>
          <p:cNvGrpSpPr>
            <a:grpSpLocks/>
          </p:cNvGrpSpPr>
          <p:nvPr/>
        </p:nvGrpSpPr>
        <p:grpSpPr bwMode="auto">
          <a:xfrm>
            <a:off x="2533650" y="2760663"/>
            <a:ext cx="4076700" cy="457200"/>
            <a:chOff x="940761" y="3218432"/>
            <a:chExt cx="4076700" cy="457200"/>
          </a:xfrm>
        </p:grpSpPr>
        <p:grpSp>
          <p:nvGrpSpPr>
            <p:cNvPr id="439305"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nvGrpSpPr>
            <p:cNvPr id="439306"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grpSp>
        <p:nvGrpSpPr>
          <p:cNvPr id="6" name="Group 5"/>
          <p:cNvGrpSpPr/>
          <p:nvPr/>
        </p:nvGrpSpPr>
        <p:grpSpPr>
          <a:xfrm>
            <a:off x="4044950" y="2020888"/>
            <a:ext cx="1063625" cy="739775"/>
            <a:chOff x="4044950" y="2020888"/>
            <a:chExt cx="1063625" cy="739775"/>
          </a:xfrm>
        </p:grpSpPr>
        <p:sp>
          <p:nvSpPr>
            <p:cNvPr id="21" name="Down Arrow 20"/>
            <p:cNvSpPr/>
            <p:nvPr/>
          </p:nvSpPr>
          <p:spPr>
            <a:xfrm>
              <a:off x="4462463"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39300" name="TextBox 21"/>
            <p:cNvSpPr txBox="1">
              <a:spLocks noChangeArrowheads="1"/>
            </p:cNvSpPr>
            <p:nvPr/>
          </p:nvSpPr>
          <p:spPr bwMode="auto">
            <a:xfrm>
              <a:off x="4044950" y="2020888"/>
              <a:ext cx="1063625"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middle</a:t>
              </a:r>
            </a:p>
          </p:txBody>
        </p:sp>
      </p:grpSp>
      <p:grpSp>
        <p:nvGrpSpPr>
          <p:cNvPr id="8" name="Group 7"/>
          <p:cNvGrpSpPr/>
          <p:nvPr/>
        </p:nvGrpSpPr>
        <p:grpSpPr>
          <a:xfrm>
            <a:off x="2352675" y="2019300"/>
            <a:ext cx="4406900" cy="741363"/>
            <a:chOff x="2352675" y="2019300"/>
            <a:chExt cx="4406900" cy="741363"/>
          </a:xfrm>
        </p:grpSpPr>
        <p:grpSp>
          <p:nvGrpSpPr>
            <p:cNvPr id="5" name="Group 4"/>
            <p:cNvGrpSpPr/>
            <p:nvPr/>
          </p:nvGrpSpPr>
          <p:grpSpPr>
            <a:xfrm>
              <a:off x="2352675" y="2035175"/>
              <a:ext cx="819150" cy="725488"/>
              <a:chOff x="2352675" y="2035175"/>
              <a:chExt cx="819150" cy="725488"/>
            </a:xfrm>
          </p:grpSpPr>
          <p:sp>
            <p:nvSpPr>
              <p:cNvPr id="23" name="Down Arrow 22"/>
              <p:cNvSpPr/>
              <p:nvPr/>
            </p:nvSpPr>
            <p:spPr>
              <a:xfrm>
                <a:off x="26479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39302" name="TextBox 23"/>
              <p:cNvSpPr txBox="1">
                <a:spLocks noChangeArrowheads="1"/>
              </p:cNvSpPr>
              <p:nvPr/>
            </p:nvSpPr>
            <p:spPr bwMode="auto">
              <a:xfrm>
                <a:off x="2352675" y="2035175"/>
                <a:ext cx="8191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first</a:t>
                </a:r>
              </a:p>
            </p:txBody>
          </p:sp>
        </p:grpSp>
        <p:grpSp>
          <p:nvGrpSpPr>
            <p:cNvPr id="7" name="Group 6"/>
            <p:cNvGrpSpPr/>
            <p:nvPr/>
          </p:nvGrpSpPr>
          <p:grpSpPr>
            <a:xfrm>
              <a:off x="6003925" y="2019300"/>
              <a:ext cx="755650" cy="725488"/>
              <a:chOff x="6003925" y="2019300"/>
              <a:chExt cx="755650" cy="725488"/>
            </a:xfrm>
          </p:grpSpPr>
          <p:sp>
            <p:nvSpPr>
              <p:cNvPr id="25" name="Down Arrow 24"/>
              <p:cNvSpPr/>
              <p:nvPr/>
            </p:nvSpPr>
            <p:spPr>
              <a:xfrm>
                <a:off x="6267450" y="2363788"/>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39304" name="TextBox 25"/>
              <p:cNvSpPr txBox="1">
                <a:spLocks noChangeArrowheads="1"/>
              </p:cNvSpPr>
              <p:nvPr/>
            </p:nvSpPr>
            <p:spPr bwMode="auto">
              <a:xfrm>
                <a:off x="6003925" y="2019300"/>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last</a:t>
                </a:r>
              </a:p>
            </p:txBody>
          </p:sp>
        </p:grpSp>
      </p:gr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12</a:t>
            </a:fld>
            <a:endParaRPr lang="en-US"/>
          </a:p>
        </p:txBody>
      </p:sp>
      <p:sp>
        <p:nvSpPr>
          <p:cNvPr id="4" name="Title 3"/>
          <p:cNvSpPr>
            <a:spLocks noGrp="1"/>
          </p:cNvSpPr>
          <p:nvPr>
            <p:ph type="title"/>
          </p:nvPr>
        </p:nvSpPr>
        <p:spPr/>
        <p:txBody>
          <a:bodyPr/>
          <a:lstStyle/>
          <a:p>
            <a:r>
              <a:rPr lang="en-US" dirty="0"/>
              <a:t>Median of Three</a:t>
            </a:r>
          </a:p>
        </p:txBody>
      </p:sp>
      <p:sp>
        <p:nvSpPr>
          <p:cNvPr id="26" name="Rectangle 25"/>
          <p:cNvSpPr/>
          <p:nvPr/>
        </p:nvSpPr>
        <p:spPr>
          <a:xfrm>
            <a:off x="2859054" y="3810000"/>
            <a:ext cx="3636995"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800" dirty="0"/>
              <a:t>middle = (last – first) / 2</a:t>
            </a:r>
          </a:p>
          <a:p>
            <a:pPr algn="ctr">
              <a:defRPr/>
            </a:pPr>
            <a:r>
              <a:rPr lang="en-US" dirty="0"/>
              <a:t>      = (8 – 0) / 2 = 4</a:t>
            </a:r>
            <a:endParaRPr lang="en-US" sz="1800" dirty="0"/>
          </a:p>
        </p:txBody>
      </p:sp>
    </p:spTree>
    <p:extLst>
      <p:ext uri="{BB962C8B-B14F-4D97-AF65-F5344CB8AC3E}">
        <p14:creationId xmlns:p14="http://schemas.microsoft.com/office/powerpoint/2010/main" val="153738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22" name="Group 7"/>
          <p:cNvGrpSpPr>
            <a:grpSpLocks/>
          </p:cNvGrpSpPr>
          <p:nvPr/>
        </p:nvGrpSpPr>
        <p:grpSpPr bwMode="auto">
          <a:xfrm>
            <a:off x="2533650" y="2760663"/>
            <a:ext cx="4076700" cy="457200"/>
            <a:chOff x="940761" y="3218432"/>
            <a:chExt cx="4076700" cy="457200"/>
          </a:xfrm>
        </p:grpSpPr>
        <p:grpSp>
          <p:nvGrpSpPr>
            <p:cNvPr id="44033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grpSp>
        <p:grpSp>
          <p:nvGrpSpPr>
            <p:cNvPr id="44033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1" name="Down Arrow 20"/>
          <p:cNvSpPr/>
          <p:nvPr/>
        </p:nvSpPr>
        <p:spPr>
          <a:xfrm>
            <a:off x="4462463"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40325" name="TextBox 21"/>
          <p:cNvSpPr txBox="1">
            <a:spLocks noChangeArrowheads="1"/>
          </p:cNvSpPr>
          <p:nvPr/>
        </p:nvSpPr>
        <p:spPr bwMode="auto">
          <a:xfrm>
            <a:off x="4044950" y="2020888"/>
            <a:ext cx="1063625"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middle</a:t>
            </a:r>
          </a:p>
        </p:txBody>
      </p:sp>
      <p:sp>
        <p:nvSpPr>
          <p:cNvPr id="23" name="Down Arrow 22"/>
          <p:cNvSpPr/>
          <p:nvPr/>
        </p:nvSpPr>
        <p:spPr>
          <a:xfrm>
            <a:off x="26479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40327" name="TextBox 23"/>
          <p:cNvSpPr txBox="1">
            <a:spLocks noChangeArrowheads="1"/>
          </p:cNvSpPr>
          <p:nvPr/>
        </p:nvSpPr>
        <p:spPr bwMode="auto">
          <a:xfrm>
            <a:off x="2352675" y="2035175"/>
            <a:ext cx="8191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first</a:t>
            </a:r>
          </a:p>
        </p:txBody>
      </p:sp>
      <p:sp>
        <p:nvSpPr>
          <p:cNvPr id="25" name="Down Arrow 24"/>
          <p:cNvSpPr/>
          <p:nvPr/>
        </p:nvSpPr>
        <p:spPr>
          <a:xfrm>
            <a:off x="6267450" y="2363788"/>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40329" name="TextBox 25"/>
          <p:cNvSpPr txBox="1">
            <a:spLocks noChangeArrowheads="1"/>
          </p:cNvSpPr>
          <p:nvPr/>
        </p:nvSpPr>
        <p:spPr bwMode="auto">
          <a:xfrm>
            <a:off x="6003925" y="2019300"/>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last</a:t>
            </a:r>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13</a:t>
            </a:fld>
            <a:endParaRPr lang="en-US"/>
          </a:p>
        </p:txBody>
      </p:sp>
      <p:sp>
        <p:nvSpPr>
          <p:cNvPr id="4" name="Title 3"/>
          <p:cNvSpPr>
            <a:spLocks noGrp="1"/>
          </p:cNvSpPr>
          <p:nvPr>
            <p:ph type="title"/>
          </p:nvPr>
        </p:nvSpPr>
        <p:spPr/>
        <p:txBody>
          <a:bodyPr/>
          <a:lstStyle/>
          <a:p>
            <a:r>
              <a:rPr lang="en-US" dirty="0"/>
              <a:t>Median of Three</a:t>
            </a:r>
          </a:p>
        </p:txBody>
      </p:sp>
      <p:sp>
        <p:nvSpPr>
          <p:cNvPr id="24" name="Rectangle 23"/>
          <p:cNvSpPr/>
          <p:nvPr/>
        </p:nvSpPr>
        <p:spPr>
          <a:xfrm>
            <a:off x="2859054" y="3810000"/>
            <a:ext cx="3636995"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Sort these values</a:t>
            </a:r>
            <a:endParaRPr lang="en-US" sz="1800" dirty="0"/>
          </a:p>
        </p:txBody>
      </p:sp>
    </p:spTree>
    <p:extLst>
      <p:ext uri="{BB962C8B-B14F-4D97-AF65-F5344CB8AC3E}">
        <p14:creationId xmlns:p14="http://schemas.microsoft.com/office/powerpoint/2010/main" val="324618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22" name="Group 7"/>
          <p:cNvGrpSpPr>
            <a:grpSpLocks/>
          </p:cNvGrpSpPr>
          <p:nvPr/>
        </p:nvGrpSpPr>
        <p:grpSpPr bwMode="auto">
          <a:xfrm>
            <a:off x="2533650" y="2760663"/>
            <a:ext cx="4076700" cy="457200"/>
            <a:chOff x="940761" y="3218432"/>
            <a:chExt cx="4076700" cy="457200"/>
          </a:xfrm>
        </p:grpSpPr>
        <p:grpSp>
          <p:nvGrpSpPr>
            <p:cNvPr id="44033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nvGrpSpPr>
            <p:cNvPr id="44033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a:solidFill>
                <a:schemeClr val="bg1">
                  <a:lumMod val="75000"/>
                </a:schemeClr>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1" name="Down Arrow 20"/>
          <p:cNvSpPr/>
          <p:nvPr/>
        </p:nvSpPr>
        <p:spPr>
          <a:xfrm>
            <a:off x="4462463"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40325" name="TextBox 21"/>
          <p:cNvSpPr txBox="1">
            <a:spLocks noChangeArrowheads="1"/>
          </p:cNvSpPr>
          <p:nvPr/>
        </p:nvSpPr>
        <p:spPr bwMode="auto">
          <a:xfrm>
            <a:off x="4044950" y="2020888"/>
            <a:ext cx="1063625"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middle</a:t>
            </a:r>
          </a:p>
        </p:txBody>
      </p:sp>
      <p:sp>
        <p:nvSpPr>
          <p:cNvPr id="23" name="Down Arrow 22"/>
          <p:cNvSpPr/>
          <p:nvPr/>
        </p:nvSpPr>
        <p:spPr>
          <a:xfrm>
            <a:off x="26479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440327" name="TextBox 23"/>
          <p:cNvSpPr txBox="1">
            <a:spLocks noChangeArrowheads="1"/>
          </p:cNvSpPr>
          <p:nvPr/>
        </p:nvSpPr>
        <p:spPr bwMode="auto">
          <a:xfrm>
            <a:off x="2352675" y="2035175"/>
            <a:ext cx="8191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first</a:t>
            </a:r>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14</a:t>
            </a:fld>
            <a:endParaRPr lang="en-US"/>
          </a:p>
        </p:txBody>
      </p:sp>
      <p:sp>
        <p:nvSpPr>
          <p:cNvPr id="4" name="Title 3"/>
          <p:cNvSpPr>
            <a:spLocks noGrp="1"/>
          </p:cNvSpPr>
          <p:nvPr>
            <p:ph type="title"/>
          </p:nvPr>
        </p:nvSpPr>
        <p:spPr/>
        <p:txBody>
          <a:bodyPr/>
          <a:lstStyle/>
          <a:p>
            <a:r>
              <a:rPr lang="en-US" dirty="0"/>
              <a:t>Revised Partitioning</a:t>
            </a:r>
          </a:p>
        </p:txBody>
      </p:sp>
      <p:sp>
        <p:nvSpPr>
          <p:cNvPr id="24" name="Rectangle 23"/>
          <p:cNvSpPr/>
          <p:nvPr/>
        </p:nvSpPr>
        <p:spPr>
          <a:xfrm>
            <a:off x="2859054" y="3810000"/>
            <a:ext cx="3636995"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Exchange middle and first</a:t>
            </a:r>
            <a:endParaRPr lang="en-US" sz="1800" dirty="0"/>
          </a:p>
        </p:txBody>
      </p:sp>
    </p:spTree>
    <p:extLst>
      <p:ext uri="{BB962C8B-B14F-4D97-AF65-F5344CB8AC3E}">
        <p14:creationId xmlns:p14="http://schemas.microsoft.com/office/powerpoint/2010/main" val="3700264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418" name="Group 7"/>
          <p:cNvGrpSpPr>
            <a:grpSpLocks/>
          </p:cNvGrpSpPr>
          <p:nvPr/>
        </p:nvGrpSpPr>
        <p:grpSpPr bwMode="auto">
          <a:xfrm>
            <a:off x="2533650" y="2760663"/>
            <a:ext cx="4076700" cy="457200"/>
            <a:chOff x="940761" y="3218432"/>
            <a:chExt cx="4076700" cy="457200"/>
          </a:xfrm>
        </p:grpSpPr>
        <p:grpSp>
          <p:nvGrpSpPr>
            <p:cNvPr id="44442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nvGrpSpPr>
            <p:cNvPr id="44442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15</a:t>
            </a:fld>
            <a:endParaRPr lang="en-US"/>
          </a:p>
        </p:txBody>
      </p:sp>
      <p:sp>
        <p:nvSpPr>
          <p:cNvPr id="4" name="Title 3"/>
          <p:cNvSpPr>
            <a:spLocks noGrp="1"/>
          </p:cNvSpPr>
          <p:nvPr>
            <p:ph type="title"/>
          </p:nvPr>
        </p:nvSpPr>
        <p:spPr/>
        <p:txBody>
          <a:bodyPr/>
          <a:lstStyle/>
          <a:p>
            <a:r>
              <a:rPr lang="en-US" dirty="0"/>
              <a:t>Revised Partitioning</a:t>
            </a:r>
          </a:p>
        </p:txBody>
      </p:sp>
      <p:grpSp>
        <p:nvGrpSpPr>
          <p:cNvPr id="6" name="Group 5"/>
          <p:cNvGrpSpPr/>
          <p:nvPr/>
        </p:nvGrpSpPr>
        <p:grpSpPr>
          <a:xfrm>
            <a:off x="2860675" y="2027238"/>
            <a:ext cx="755650" cy="733425"/>
            <a:chOff x="2860675" y="2027238"/>
            <a:chExt cx="755650" cy="733425"/>
          </a:xfrm>
        </p:grpSpPr>
        <p:sp>
          <p:nvSpPr>
            <p:cNvPr id="21" name="Down Arrow 20"/>
            <p:cNvSpPr/>
            <p:nvPr/>
          </p:nvSpPr>
          <p:spPr>
            <a:xfrm>
              <a:off x="3124200" y="2379663"/>
              <a:ext cx="228600" cy="381000"/>
            </a:xfrm>
            <a:prstGeom prst="downArrow">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3" name="TextBox 18"/>
            <p:cNvSpPr txBox="1">
              <a:spLocks noChangeArrowheads="1"/>
            </p:cNvSpPr>
            <p:nvPr/>
          </p:nvSpPr>
          <p:spPr bwMode="auto">
            <a:xfrm>
              <a:off x="2860675" y="2027238"/>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up</a:t>
              </a:r>
            </a:p>
          </p:txBody>
        </p:sp>
      </p:grpSp>
      <p:grpSp>
        <p:nvGrpSpPr>
          <p:cNvPr id="5" name="Group 4"/>
          <p:cNvGrpSpPr/>
          <p:nvPr/>
        </p:nvGrpSpPr>
        <p:grpSpPr>
          <a:xfrm>
            <a:off x="6483350" y="2027238"/>
            <a:ext cx="755650" cy="733425"/>
            <a:chOff x="6003925" y="2027238"/>
            <a:chExt cx="755650" cy="733425"/>
          </a:xfrm>
        </p:grpSpPr>
        <p:sp>
          <p:nvSpPr>
            <p:cNvPr id="22" name="Down Arrow 21"/>
            <p:cNvSpPr/>
            <p:nvPr/>
          </p:nvSpPr>
          <p:spPr>
            <a:xfrm>
              <a:off x="62674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4" name="TextBox 19"/>
            <p:cNvSpPr txBox="1">
              <a:spLocks noChangeArrowheads="1"/>
            </p:cNvSpPr>
            <p:nvPr/>
          </p:nvSpPr>
          <p:spPr bwMode="auto">
            <a:xfrm>
              <a:off x="6003925" y="2027238"/>
              <a:ext cx="7556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down</a:t>
              </a:r>
            </a:p>
          </p:txBody>
        </p:sp>
      </p:grpSp>
      <p:sp>
        <p:nvSpPr>
          <p:cNvPr id="25" name="Rectangle 24"/>
          <p:cNvSpPr/>
          <p:nvPr/>
        </p:nvSpPr>
        <p:spPr>
          <a:xfrm>
            <a:off x="2859054" y="3810000"/>
            <a:ext cx="3636995"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Run the partition algorithm using the first element as the pivot</a:t>
            </a:r>
          </a:p>
        </p:txBody>
      </p:sp>
    </p:spTree>
    <p:extLst>
      <p:ext uri="{BB962C8B-B14F-4D97-AF65-F5344CB8AC3E}">
        <p14:creationId xmlns:p14="http://schemas.microsoft.com/office/powerpoint/2010/main" val="217534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418" name="Group 7"/>
          <p:cNvGrpSpPr>
            <a:grpSpLocks/>
          </p:cNvGrpSpPr>
          <p:nvPr/>
        </p:nvGrpSpPr>
        <p:grpSpPr bwMode="auto">
          <a:xfrm>
            <a:off x="2533650" y="2760663"/>
            <a:ext cx="4076700" cy="457200"/>
            <a:chOff x="940761" y="3218432"/>
            <a:chExt cx="4076700" cy="457200"/>
          </a:xfrm>
        </p:grpSpPr>
        <p:grpSp>
          <p:nvGrpSpPr>
            <p:cNvPr id="44442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nvGrpSpPr>
            <p:cNvPr id="44442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0" name="Rectangle 19"/>
          <p:cNvSpPr/>
          <p:nvPr/>
        </p:nvSpPr>
        <p:spPr>
          <a:xfrm>
            <a:off x="2697230" y="3810000"/>
            <a:ext cx="3619500" cy="99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800" dirty="0"/>
              <a:t>up moves right until &gt; 44</a:t>
            </a:r>
          </a:p>
          <a:p>
            <a:pPr algn="ctr">
              <a:defRPr/>
            </a:pPr>
            <a:r>
              <a:rPr lang="en-US" dirty="0"/>
              <a:t>down move left until &lt;= 44</a:t>
            </a:r>
            <a:endParaRPr lang="en-US" sz="1800" dirty="0"/>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16</a:t>
            </a:fld>
            <a:endParaRPr lang="en-US"/>
          </a:p>
        </p:txBody>
      </p:sp>
      <p:sp>
        <p:nvSpPr>
          <p:cNvPr id="4" name="Title 3"/>
          <p:cNvSpPr>
            <a:spLocks noGrp="1"/>
          </p:cNvSpPr>
          <p:nvPr>
            <p:ph type="title"/>
          </p:nvPr>
        </p:nvSpPr>
        <p:spPr/>
        <p:txBody>
          <a:bodyPr/>
          <a:lstStyle/>
          <a:p>
            <a:r>
              <a:rPr lang="en-US" dirty="0"/>
              <a:t>Revised Partitioning</a:t>
            </a:r>
          </a:p>
        </p:txBody>
      </p:sp>
      <p:grpSp>
        <p:nvGrpSpPr>
          <p:cNvPr id="6" name="Group 5"/>
          <p:cNvGrpSpPr/>
          <p:nvPr/>
        </p:nvGrpSpPr>
        <p:grpSpPr>
          <a:xfrm>
            <a:off x="2860675" y="2027238"/>
            <a:ext cx="755650" cy="733425"/>
            <a:chOff x="2860675" y="2027238"/>
            <a:chExt cx="755650" cy="733425"/>
          </a:xfrm>
        </p:grpSpPr>
        <p:sp>
          <p:nvSpPr>
            <p:cNvPr id="21" name="Down Arrow 20"/>
            <p:cNvSpPr/>
            <p:nvPr/>
          </p:nvSpPr>
          <p:spPr>
            <a:xfrm>
              <a:off x="3124200" y="2379663"/>
              <a:ext cx="228600" cy="381000"/>
            </a:xfrm>
            <a:prstGeom prst="downArrow">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3" name="TextBox 18"/>
            <p:cNvSpPr txBox="1">
              <a:spLocks noChangeArrowheads="1"/>
            </p:cNvSpPr>
            <p:nvPr/>
          </p:nvSpPr>
          <p:spPr bwMode="auto">
            <a:xfrm>
              <a:off x="2860675" y="2027238"/>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up</a:t>
              </a:r>
            </a:p>
          </p:txBody>
        </p:sp>
      </p:grpSp>
      <p:grpSp>
        <p:nvGrpSpPr>
          <p:cNvPr id="5" name="Group 4"/>
          <p:cNvGrpSpPr/>
          <p:nvPr/>
        </p:nvGrpSpPr>
        <p:grpSpPr>
          <a:xfrm>
            <a:off x="4648200" y="2027238"/>
            <a:ext cx="755650" cy="733425"/>
            <a:chOff x="6003925" y="2027238"/>
            <a:chExt cx="755650" cy="733425"/>
          </a:xfrm>
        </p:grpSpPr>
        <p:sp>
          <p:nvSpPr>
            <p:cNvPr id="22" name="Down Arrow 21"/>
            <p:cNvSpPr/>
            <p:nvPr/>
          </p:nvSpPr>
          <p:spPr>
            <a:xfrm>
              <a:off x="62674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4" name="TextBox 19"/>
            <p:cNvSpPr txBox="1">
              <a:spLocks noChangeArrowheads="1"/>
            </p:cNvSpPr>
            <p:nvPr/>
          </p:nvSpPr>
          <p:spPr bwMode="auto">
            <a:xfrm>
              <a:off x="6003925" y="2027238"/>
              <a:ext cx="7556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down</a:t>
              </a:r>
            </a:p>
          </p:txBody>
        </p:sp>
      </p:grpSp>
    </p:spTree>
    <p:extLst>
      <p:ext uri="{BB962C8B-B14F-4D97-AF65-F5344CB8AC3E}">
        <p14:creationId xmlns:p14="http://schemas.microsoft.com/office/powerpoint/2010/main" val="124347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418" name="Group 7"/>
          <p:cNvGrpSpPr>
            <a:grpSpLocks/>
          </p:cNvGrpSpPr>
          <p:nvPr/>
        </p:nvGrpSpPr>
        <p:grpSpPr bwMode="auto">
          <a:xfrm>
            <a:off x="2533650" y="2760663"/>
            <a:ext cx="4076700" cy="457200"/>
            <a:chOff x="940761" y="3218432"/>
            <a:chExt cx="4076700" cy="457200"/>
          </a:xfrm>
        </p:grpSpPr>
        <p:grpSp>
          <p:nvGrpSpPr>
            <p:cNvPr id="44442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nvGrpSpPr>
            <p:cNvPr id="44442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0" name="Rectangle 19"/>
          <p:cNvSpPr/>
          <p:nvPr/>
        </p:nvSpPr>
        <p:spPr>
          <a:xfrm>
            <a:off x="2697230" y="3810000"/>
            <a:ext cx="3619500" cy="99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800" dirty="0"/>
              <a:t>then exchange</a:t>
            </a:r>
            <a:r>
              <a:rPr lang="en-US" dirty="0"/>
              <a:t> and</a:t>
            </a:r>
          </a:p>
          <a:p>
            <a:pPr algn="ctr">
              <a:defRPr/>
            </a:pPr>
            <a:r>
              <a:rPr lang="en-US" sz="1800" dirty="0"/>
              <a:t>continue until down &lt;= up</a:t>
            </a:r>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17</a:t>
            </a:fld>
            <a:endParaRPr lang="en-US"/>
          </a:p>
        </p:txBody>
      </p:sp>
      <p:sp>
        <p:nvSpPr>
          <p:cNvPr id="4" name="Title 3"/>
          <p:cNvSpPr>
            <a:spLocks noGrp="1"/>
          </p:cNvSpPr>
          <p:nvPr>
            <p:ph type="title"/>
          </p:nvPr>
        </p:nvSpPr>
        <p:spPr/>
        <p:txBody>
          <a:bodyPr/>
          <a:lstStyle/>
          <a:p>
            <a:r>
              <a:rPr lang="en-US" dirty="0"/>
              <a:t>Revised Partitioning</a:t>
            </a:r>
          </a:p>
        </p:txBody>
      </p:sp>
      <p:grpSp>
        <p:nvGrpSpPr>
          <p:cNvPr id="6" name="Group 5"/>
          <p:cNvGrpSpPr/>
          <p:nvPr/>
        </p:nvGrpSpPr>
        <p:grpSpPr>
          <a:xfrm>
            <a:off x="2860675" y="2027238"/>
            <a:ext cx="755650" cy="733425"/>
            <a:chOff x="2860675" y="2027238"/>
            <a:chExt cx="755650" cy="733425"/>
          </a:xfrm>
        </p:grpSpPr>
        <p:sp>
          <p:nvSpPr>
            <p:cNvPr id="21" name="Down Arrow 20"/>
            <p:cNvSpPr/>
            <p:nvPr/>
          </p:nvSpPr>
          <p:spPr>
            <a:xfrm>
              <a:off x="3124200" y="2379663"/>
              <a:ext cx="228600" cy="381000"/>
            </a:xfrm>
            <a:prstGeom prst="downArrow">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3" name="TextBox 18"/>
            <p:cNvSpPr txBox="1">
              <a:spLocks noChangeArrowheads="1"/>
            </p:cNvSpPr>
            <p:nvPr/>
          </p:nvSpPr>
          <p:spPr bwMode="auto">
            <a:xfrm>
              <a:off x="2860675" y="2027238"/>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up</a:t>
              </a:r>
            </a:p>
          </p:txBody>
        </p:sp>
      </p:grpSp>
      <p:grpSp>
        <p:nvGrpSpPr>
          <p:cNvPr id="5" name="Group 4"/>
          <p:cNvGrpSpPr/>
          <p:nvPr/>
        </p:nvGrpSpPr>
        <p:grpSpPr>
          <a:xfrm>
            <a:off x="4648200" y="2027238"/>
            <a:ext cx="755650" cy="733425"/>
            <a:chOff x="6003925" y="2027238"/>
            <a:chExt cx="755650" cy="733425"/>
          </a:xfrm>
        </p:grpSpPr>
        <p:sp>
          <p:nvSpPr>
            <p:cNvPr id="22" name="Down Arrow 21"/>
            <p:cNvSpPr/>
            <p:nvPr/>
          </p:nvSpPr>
          <p:spPr>
            <a:xfrm>
              <a:off x="62674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4" name="TextBox 19"/>
            <p:cNvSpPr txBox="1">
              <a:spLocks noChangeArrowheads="1"/>
            </p:cNvSpPr>
            <p:nvPr/>
          </p:nvSpPr>
          <p:spPr bwMode="auto">
            <a:xfrm>
              <a:off x="6003925" y="2027238"/>
              <a:ext cx="7556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down</a:t>
              </a:r>
            </a:p>
          </p:txBody>
        </p:sp>
      </p:grpSp>
    </p:spTree>
    <p:extLst>
      <p:ext uri="{BB962C8B-B14F-4D97-AF65-F5344CB8AC3E}">
        <p14:creationId xmlns:p14="http://schemas.microsoft.com/office/powerpoint/2010/main" val="1583807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418" name="Group 7"/>
          <p:cNvGrpSpPr>
            <a:grpSpLocks/>
          </p:cNvGrpSpPr>
          <p:nvPr/>
        </p:nvGrpSpPr>
        <p:grpSpPr bwMode="auto">
          <a:xfrm>
            <a:off x="2533650" y="2760663"/>
            <a:ext cx="4076700" cy="457200"/>
            <a:chOff x="940761" y="3218432"/>
            <a:chExt cx="4076700" cy="457200"/>
          </a:xfrm>
        </p:grpSpPr>
        <p:grpSp>
          <p:nvGrpSpPr>
            <p:cNvPr id="44442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grpSp>
        <p:grpSp>
          <p:nvGrpSpPr>
            <p:cNvPr id="44442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0" name="Rectangle 19"/>
          <p:cNvSpPr/>
          <p:nvPr/>
        </p:nvSpPr>
        <p:spPr>
          <a:xfrm>
            <a:off x="2697230" y="3810000"/>
            <a:ext cx="3619500" cy="99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800" dirty="0"/>
              <a:t>When down and up cross…</a:t>
            </a:r>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18</a:t>
            </a:fld>
            <a:endParaRPr lang="en-US"/>
          </a:p>
        </p:txBody>
      </p:sp>
      <p:sp>
        <p:nvSpPr>
          <p:cNvPr id="4" name="Title 3"/>
          <p:cNvSpPr>
            <a:spLocks noGrp="1"/>
          </p:cNvSpPr>
          <p:nvPr>
            <p:ph type="title"/>
          </p:nvPr>
        </p:nvSpPr>
        <p:spPr/>
        <p:txBody>
          <a:bodyPr/>
          <a:lstStyle/>
          <a:p>
            <a:r>
              <a:rPr lang="en-US" dirty="0"/>
              <a:t>Revised Partitioning</a:t>
            </a:r>
          </a:p>
        </p:txBody>
      </p:sp>
      <p:grpSp>
        <p:nvGrpSpPr>
          <p:cNvPr id="6" name="Group 5"/>
          <p:cNvGrpSpPr/>
          <p:nvPr/>
        </p:nvGrpSpPr>
        <p:grpSpPr>
          <a:xfrm>
            <a:off x="4654550" y="2027238"/>
            <a:ext cx="755650" cy="733425"/>
            <a:chOff x="2860675" y="2027238"/>
            <a:chExt cx="755650" cy="733425"/>
          </a:xfrm>
        </p:grpSpPr>
        <p:sp>
          <p:nvSpPr>
            <p:cNvPr id="21" name="Down Arrow 20"/>
            <p:cNvSpPr/>
            <p:nvPr/>
          </p:nvSpPr>
          <p:spPr>
            <a:xfrm>
              <a:off x="3124200" y="2379663"/>
              <a:ext cx="228600" cy="381000"/>
            </a:xfrm>
            <a:prstGeom prst="downArrow">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3" name="TextBox 18"/>
            <p:cNvSpPr txBox="1">
              <a:spLocks noChangeArrowheads="1"/>
            </p:cNvSpPr>
            <p:nvPr/>
          </p:nvSpPr>
          <p:spPr bwMode="auto">
            <a:xfrm>
              <a:off x="2860675" y="2027238"/>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up</a:t>
              </a:r>
            </a:p>
          </p:txBody>
        </p:sp>
      </p:grpSp>
      <p:grpSp>
        <p:nvGrpSpPr>
          <p:cNvPr id="5" name="Group 4"/>
          <p:cNvGrpSpPr/>
          <p:nvPr/>
        </p:nvGrpSpPr>
        <p:grpSpPr>
          <a:xfrm>
            <a:off x="4191000" y="2027238"/>
            <a:ext cx="755650" cy="733425"/>
            <a:chOff x="6003925" y="2027238"/>
            <a:chExt cx="755650" cy="733425"/>
          </a:xfrm>
        </p:grpSpPr>
        <p:sp>
          <p:nvSpPr>
            <p:cNvPr id="22" name="Down Arrow 21"/>
            <p:cNvSpPr/>
            <p:nvPr/>
          </p:nvSpPr>
          <p:spPr>
            <a:xfrm>
              <a:off x="62674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4" name="TextBox 19"/>
            <p:cNvSpPr txBox="1">
              <a:spLocks noChangeArrowheads="1"/>
            </p:cNvSpPr>
            <p:nvPr/>
          </p:nvSpPr>
          <p:spPr bwMode="auto">
            <a:xfrm>
              <a:off x="6003925" y="2027238"/>
              <a:ext cx="7556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down</a:t>
              </a:r>
            </a:p>
          </p:txBody>
        </p:sp>
      </p:grpSp>
    </p:spTree>
    <p:extLst>
      <p:ext uri="{BB962C8B-B14F-4D97-AF65-F5344CB8AC3E}">
        <p14:creationId xmlns:p14="http://schemas.microsoft.com/office/powerpoint/2010/main" val="134717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418" name="Group 7"/>
          <p:cNvGrpSpPr>
            <a:grpSpLocks/>
          </p:cNvGrpSpPr>
          <p:nvPr/>
        </p:nvGrpSpPr>
        <p:grpSpPr bwMode="auto">
          <a:xfrm>
            <a:off x="2533650" y="2760663"/>
            <a:ext cx="4076700" cy="457200"/>
            <a:chOff x="940761" y="3218432"/>
            <a:chExt cx="4076700" cy="457200"/>
          </a:xfrm>
        </p:grpSpPr>
        <p:grpSp>
          <p:nvGrpSpPr>
            <p:cNvPr id="444420" name="Group 8"/>
            <p:cNvGrpSpPr>
              <a:grpSpLocks/>
            </p:cNvGrpSpPr>
            <p:nvPr/>
          </p:nvGrpSpPr>
          <p:grpSpPr bwMode="auto">
            <a:xfrm>
              <a:off x="940761" y="3218432"/>
              <a:ext cx="2272048" cy="457200"/>
              <a:chOff x="1524000" y="3505200"/>
              <a:chExt cx="2272048" cy="457200"/>
            </a:xfrm>
          </p:grpSpPr>
          <p:sp>
            <p:nvSpPr>
              <p:cNvPr id="15" name="Rectangle 14"/>
              <p:cNvSpPr/>
              <p:nvPr/>
            </p:nvSpPr>
            <p:spPr>
              <a:xfrm>
                <a:off x="1524000" y="3505200"/>
                <a:ext cx="457200" cy="457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prstClr val="black"/>
                    </a:solidFill>
                    <a:latin typeface="Consolas" panose="020B0609020204030204" pitchFamily="49" charset="0"/>
                    <a:cs typeface="Courier New" pitchFamily="49" charset="0"/>
                  </a:rPr>
                  <a:t>33</a:t>
                </a:r>
              </a:p>
            </p:txBody>
          </p:sp>
          <p:sp>
            <p:nvSpPr>
              <p:cNvPr id="16" name="Rectangle 15"/>
              <p:cNvSpPr/>
              <p:nvPr/>
            </p:nvSpPr>
            <p:spPr>
              <a:xfrm>
                <a:off x="19669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12</a:t>
                </a:r>
              </a:p>
            </p:txBody>
          </p:sp>
          <p:sp>
            <p:nvSpPr>
              <p:cNvPr id="17" name="Rectangle 16"/>
              <p:cNvSpPr/>
              <p:nvPr/>
            </p:nvSpPr>
            <p:spPr>
              <a:xfrm>
                <a:off x="24241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23</a:t>
                </a:r>
              </a:p>
            </p:txBody>
          </p:sp>
          <p:sp>
            <p:nvSpPr>
              <p:cNvPr id="18" name="Rectangle 17"/>
              <p:cNvSpPr/>
              <p:nvPr/>
            </p:nvSpPr>
            <p:spPr>
              <a:xfrm>
                <a:off x="2881313"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43</a:t>
                </a:r>
              </a:p>
            </p:txBody>
          </p:sp>
          <p:sp>
            <p:nvSpPr>
              <p:cNvPr id="19" name="Rectangle 18"/>
              <p:cNvSpPr/>
              <p:nvPr/>
            </p:nvSpPr>
            <p:spPr>
              <a:xfrm>
                <a:off x="3338513" y="3505200"/>
                <a:ext cx="457200" cy="457200"/>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44</a:t>
                </a:r>
              </a:p>
            </p:txBody>
          </p:sp>
        </p:grpSp>
        <p:grpSp>
          <p:nvGrpSpPr>
            <p:cNvPr id="444421" name="Group 9"/>
            <p:cNvGrpSpPr>
              <a:grpSpLocks/>
            </p:cNvGrpSpPr>
            <p:nvPr/>
          </p:nvGrpSpPr>
          <p:grpSpPr bwMode="auto">
            <a:xfrm>
              <a:off x="3202613" y="3218432"/>
              <a:ext cx="1814848" cy="457200"/>
              <a:chOff x="1524000" y="3505200"/>
              <a:chExt cx="1814848" cy="457200"/>
            </a:xfrm>
          </p:grpSpPr>
          <p:sp>
            <p:nvSpPr>
              <p:cNvPr id="11" name="Rectangle 10"/>
              <p:cNvSpPr/>
              <p:nvPr/>
            </p:nvSpPr>
            <p:spPr>
              <a:xfrm>
                <a:off x="1524336"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75</a:t>
                </a:r>
              </a:p>
            </p:txBody>
          </p:sp>
          <p:sp>
            <p:nvSpPr>
              <p:cNvPr id="12" name="Rectangle 11"/>
              <p:cNvSpPr/>
              <p:nvPr/>
            </p:nvSpPr>
            <p:spPr>
              <a:xfrm>
                <a:off x="19672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64</a:t>
                </a:r>
              </a:p>
            </p:txBody>
          </p:sp>
          <p:sp>
            <p:nvSpPr>
              <p:cNvPr id="13" name="Rectangle 12"/>
              <p:cNvSpPr/>
              <p:nvPr/>
            </p:nvSpPr>
            <p:spPr>
              <a:xfrm>
                <a:off x="24244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77</a:t>
                </a:r>
              </a:p>
            </p:txBody>
          </p:sp>
          <p:sp>
            <p:nvSpPr>
              <p:cNvPr id="14" name="Rectangle 13"/>
              <p:cNvSpPr/>
              <p:nvPr/>
            </p:nvSpPr>
            <p:spPr>
              <a:xfrm>
                <a:off x="2881648" y="35052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solidFill>
                      <a:prstClr val="black"/>
                    </a:solidFill>
                    <a:latin typeface="Consolas" panose="020B0609020204030204" pitchFamily="49" charset="0"/>
                    <a:cs typeface="Courier New" pitchFamily="49" charset="0"/>
                  </a:rPr>
                  <a:t>55</a:t>
                </a:r>
              </a:p>
            </p:txBody>
          </p:sp>
        </p:grpSp>
      </p:grpSp>
      <p:sp>
        <p:nvSpPr>
          <p:cNvPr id="20" name="Rectangle 19"/>
          <p:cNvSpPr/>
          <p:nvPr/>
        </p:nvSpPr>
        <p:spPr>
          <a:xfrm>
            <a:off x="2697230" y="3810000"/>
            <a:ext cx="3619500" cy="99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800" dirty="0"/>
              <a:t>Exchange first with down</a:t>
            </a:r>
          </a:p>
          <a:p>
            <a:pPr algn="ctr">
              <a:defRPr/>
            </a:pPr>
            <a:r>
              <a:rPr lang="en-US" dirty="0"/>
              <a:t>down becomes pivot</a:t>
            </a:r>
            <a:endParaRPr lang="en-US" sz="1800" dirty="0"/>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19</a:t>
            </a:fld>
            <a:endParaRPr lang="en-US"/>
          </a:p>
        </p:txBody>
      </p:sp>
      <p:sp>
        <p:nvSpPr>
          <p:cNvPr id="4" name="Title 3"/>
          <p:cNvSpPr>
            <a:spLocks noGrp="1"/>
          </p:cNvSpPr>
          <p:nvPr>
            <p:ph type="title"/>
          </p:nvPr>
        </p:nvSpPr>
        <p:spPr/>
        <p:txBody>
          <a:bodyPr/>
          <a:lstStyle/>
          <a:p>
            <a:r>
              <a:rPr lang="en-US" dirty="0"/>
              <a:t>Revised Partitioning</a:t>
            </a:r>
          </a:p>
        </p:txBody>
      </p:sp>
      <p:grpSp>
        <p:nvGrpSpPr>
          <p:cNvPr id="6" name="Group 5"/>
          <p:cNvGrpSpPr/>
          <p:nvPr/>
        </p:nvGrpSpPr>
        <p:grpSpPr>
          <a:xfrm>
            <a:off x="4654550" y="2027238"/>
            <a:ext cx="755650" cy="733425"/>
            <a:chOff x="2860675" y="2027238"/>
            <a:chExt cx="755650" cy="733425"/>
          </a:xfrm>
        </p:grpSpPr>
        <p:sp>
          <p:nvSpPr>
            <p:cNvPr id="21" name="Down Arrow 20"/>
            <p:cNvSpPr/>
            <p:nvPr/>
          </p:nvSpPr>
          <p:spPr>
            <a:xfrm>
              <a:off x="3124200" y="2379663"/>
              <a:ext cx="228600" cy="381000"/>
            </a:xfrm>
            <a:prstGeom prst="downArrow">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3" name="TextBox 18"/>
            <p:cNvSpPr txBox="1">
              <a:spLocks noChangeArrowheads="1"/>
            </p:cNvSpPr>
            <p:nvPr/>
          </p:nvSpPr>
          <p:spPr bwMode="auto">
            <a:xfrm>
              <a:off x="2860675" y="2027238"/>
              <a:ext cx="755650" cy="369332"/>
            </a:xfrm>
            <a:prstGeom prst="rect">
              <a:avLst/>
            </a:prstGeom>
            <a:noFill/>
            <a:ln w="9525">
              <a:noFill/>
              <a:miter lim="800000"/>
              <a:headEnd/>
              <a:tailEnd/>
            </a:ln>
          </p:spPr>
          <p:txBody>
            <a:bodyPr>
              <a:spAutoFit/>
            </a:bodyPr>
            <a:lstStyle/>
            <a:p>
              <a:pPr algn="ctr"/>
              <a:r>
                <a:rPr lang="en-US" b="1">
                  <a:latin typeface="Consolas" panose="020B0609020204030204" pitchFamily="49" charset="0"/>
                  <a:cs typeface="Courier New" pitchFamily="49" charset="0"/>
                </a:rPr>
                <a:t>up</a:t>
              </a:r>
            </a:p>
          </p:txBody>
        </p:sp>
      </p:grpSp>
      <p:grpSp>
        <p:nvGrpSpPr>
          <p:cNvPr id="5" name="Group 4"/>
          <p:cNvGrpSpPr/>
          <p:nvPr/>
        </p:nvGrpSpPr>
        <p:grpSpPr>
          <a:xfrm>
            <a:off x="4191000" y="2027238"/>
            <a:ext cx="755650" cy="733425"/>
            <a:chOff x="6003925" y="2027238"/>
            <a:chExt cx="755650" cy="733425"/>
          </a:xfrm>
        </p:grpSpPr>
        <p:sp>
          <p:nvSpPr>
            <p:cNvPr id="22" name="Down Arrow 21"/>
            <p:cNvSpPr/>
            <p:nvPr/>
          </p:nvSpPr>
          <p:spPr>
            <a:xfrm>
              <a:off x="6267450" y="2379663"/>
              <a:ext cx="228600" cy="381000"/>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atin typeface="Consolas" panose="020B0609020204030204" pitchFamily="49" charset="0"/>
              </a:endParaRPr>
            </a:p>
          </p:txBody>
        </p:sp>
        <p:sp>
          <p:nvSpPr>
            <p:cNvPr id="24" name="TextBox 19"/>
            <p:cNvSpPr txBox="1">
              <a:spLocks noChangeArrowheads="1"/>
            </p:cNvSpPr>
            <p:nvPr/>
          </p:nvSpPr>
          <p:spPr bwMode="auto">
            <a:xfrm>
              <a:off x="6003925" y="2027238"/>
              <a:ext cx="755650" cy="369332"/>
            </a:xfrm>
            <a:prstGeom prst="rect">
              <a:avLst/>
            </a:prstGeom>
            <a:noFill/>
            <a:ln w="9525">
              <a:noFill/>
              <a:miter lim="800000"/>
              <a:headEnd/>
              <a:tailEnd/>
            </a:ln>
          </p:spPr>
          <p:txBody>
            <a:bodyPr>
              <a:spAutoFit/>
            </a:bodyPr>
            <a:lstStyle/>
            <a:p>
              <a:pPr algn="ctr"/>
              <a:r>
                <a:rPr lang="en-US" b="1" dirty="0">
                  <a:latin typeface="Consolas" panose="020B0609020204030204" pitchFamily="49" charset="0"/>
                  <a:cs typeface="Courier New" pitchFamily="49" charset="0"/>
                </a:rPr>
                <a:t>down</a:t>
              </a:r>
            </a:p>
          </p:txBody>
        </p:sp>
      </p:grpSp>
    </p:spTree>
    <p:extLst>
      <p:ext uri="{BB962C8B-B14F-4D97-AF65-F5344CB8AC3E}">
        <p14:creationId xmlns:p14="http://schemas.microsoft.com/office/powerpoint/2010/main" val="169411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10 - Quicksort</a:t>
            </a:r>
          </a:p>
        </p:txBody>
      </p:sp>
      <p:sp>
        <p:nvSpPr>
          <p:cNvPr id="4" name="Footer Placeholder 3"/>
          <p:cNvSpPr>
            <a:spLocks noGrp="1"/>
          </p:cNvSpPr>
          <p:nvPr>
            <p:ph type="ftr" sz="quarter" idx="11"/>
          </p:nvPr>
        </p:nvSpPr>
        <p:spPr/>
        <p:txBody>
          <a:bodyPr/>
          <a:lstStyle/>
          <a:p>
            <a:pPr>
              <a:defRPr/>
            </a:pPr>
            <a:r>
              <a:rPr lang="en-US"/>
              <a:t>Self-Balancing Trees (38)</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
        <p:nvSpPr>
          <p:cNvPr id="6" name="TextBox 5"/>
          <p:cNvSpPr txBox="1"/>
          <p:nvPr/>
        </p:nvSpPr>
        <p:spPr>
          <a:xfrm>
            <a:off x="838200" y="1676400"/>
            <a:ext cx="7467600" cy="4832092"/>
          </a:xfrm>
          <a:prstGeom prst="rect">
            <a:avLst/>
          </a:prstGeom>
          <a:noFill/>
        </p:spPr>
        <p:txBody>
          <a:bodyPr wrap="square" rtlCol="0">
            <a:spAutoFit/>
          </a:bodyPr>
          <a:lstStyle/>
          <a:p>
            <a:pPr>
              <a:spcAft>
                <a:spcPts val="1200"/>
              </a:spcAft>
            </a:pPr>
            <a:r>
              <a:rPr lang="en-US" sz="2400" b="1" dirty="0"/>
              <a:t>"Quicksort is a sorting algorithm developed by Tony Hoare that, on average, makes O(n log n) comparisons to sort n items.  It is also known as partition-exchange sort.</a:t>
            </a:r>
          </a:p>
          <a:p>
            <a:pPr>
              <a:spcAft>
                <a:spcPts val="1200"/>
              </a:spcAft>
            </a:pPr>
            <a:r>
              <a:rPr lang="en-US" sz="2400" b="1" dirty="0"/>
              <a:t>In the worst case, Quicksort makes O(n</a:t>
            </a:r>
            <a:r>
              <a:rPr lang="en-US" sz="2400" b="1" baseline="30000" dirty="0"/>
              <a:t>2</a:t>
            </a:r>
            <a:r>
              <a:rPr lang="en-US" sz="2400" b="1" dirty="0"/>
              <a:t>) comparisons, though this behavior is rare. Quicksort is typically faster in practice than other O(n log n) algorithms.</a:t>
            </a:r>
          </a:p>
          <a:p>
            <a:pPr>
              <a:spcAft>
                <a:spcPts val="1200"/>
              </a:spcAft>
            </a:pPr>
            <a:r>
              <a:rPr lang="en-US" sz="2400" b="1" dirty="0"/>
              <a:t>Additionally, quicksort's sequential and localized memory references work well with a cache. Quicksort can be implemented as an in-place partitioning algorithm."</a:t>
            </a:r>
            <a:endParaRPr lang="en-US" sz="2400" dirty="0"/>
          </a:p>
        </p:txBody>
      </p:sp>
    </p:spTree>
    <p:extLst>
      <p:ext uri="{BB962C8B-B14F-4D97-AF65-F5344CB8AC3E}">
        <p14:creationId xmlns:p14="http://schemas.microsoft.com/office/powerpoint/2010/main" val="395781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Quicksort Commands</a:t>
            </a:r>
          </a:p>
        </p:txBody>
      </p:sp>
      <p:sp>
        <p:nvSpPr>
          <p:cNvPr id="3" name="Footer Placeholder 2"/>
          <p:cNvSpPr>
            <a:spLocks noGrp="1"/>
          </p:cNvSpPr>
          <p:nvPr>
            <p:ph type="ftr" sz="quarter" idx="11"/>
          </p:nvPr>
        </p:nvSpPr>
        <p:spPr/>
        <p:txBody>
          <a:bodyPr/>
          <a:lstStyle/>
          <a:p>
            <a:pPr>
              <a:defRPr/>
            </a:pPr>
            <a:r>
              <a:rPr lang="en-US"/>
              <a:t>Self-Balancing Trees (38)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a:t>
            </a:fld>
            <a:endParaRPr lang="en-US" dirty="0"/>
          </a:p>
        </p:txBody>
      </p:sp>
      <p:graphicFrame>
        <p:nvGraphicFramePr>
          <p:cNvPr id="5" name="Table 4"/>
          <p:cNvGraphicFramePr>
            <a:graphicFrameLocks noGrp="1"/>
          </p:cNvGraphicFramePr>
          <p:nvPr/>
        </p:nvGraphicFramePr>
        <p:xfrm>
          <a:off x="418700" y="1334695"/>
          <a:ext cx="8420500" cy="65913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205002">
                <a:tc>
                  <a:txBody>
                    <a:bodyPr/>
                    <a:lstStyle/>
                    <a:p>
                      <a:r>
                        <a:rPr lang="en-US" sz="1000" b="1" dirty="0">
                          <a:solidFill>
                            <a:schemeClr val="bg1"/>
                          </a:solidFill>
                          <a:effectLst/>
                        </a:rPr>
                        <a:t>COMMAND</a:t>
                      </a:r>
                      <a:endParaRPr lang="en-US" sz="1000" dirty="0">
                        <a:solidFill>
                          <a:schemeClr val="bg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sz="1000" b="1" dirty="0">
                          <a:solidFill>
                            <a:schemeClr val="bg1"/>
                          </a:solidFill>
                        </a:rPr>
                        <a:t>DESCRIPTION</a:t>
                      </a:r>
                      <a:endParaRPr 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sz="1000" b="1" dirty="0">
                          <a:solidFill>
                            <a:schemeClr val="bg1"/>
                          </a:solidFill>
                        </a:rPr>
                        <a:t>OUTPUT</a:t>
                      </a:r>
                      <a:endParaRPr 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96892">
                <a:tc>
                  <a:txBody>
                    <a:bodyPr/>
                    <a:lstStyle/>
                    <a:p>
                      <a:pPr fontAlgn="t"/>
                      <a:r>
                        <a:rPr lang="en-US" sz="1050" b="1" dirty="0">
                          <a:effectLst/>
                        </a:rPr>
                        <a:t>QuickSort &lt;capacity&gt;</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050" dirty="0">
                          <a:effectLst/>
                        </a:rPr>
                        <a:t>Dynamically allocate a QuickSort array of size capacity. Set current number of elements (Size) to 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050" dirty="0">
                          <a:effectLst/>
                        </a:rPr>
                        <a:t>OK</a:t>
                      </a:r>
                    </a:p>
                    <a:p>
                      <a:pPr fontAlgn="t"/>
                      <a:r>
                        <a:rPr lang="en-US" sz="1050" dirty="0">
                          <a:effectLst/>
                        </a:rPr>
                        <a:t>Error</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418700" y="1996229"/>
          <a:ext cx="8420500" cy="41529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0">
                <a:tc>
                  <a:txBody>
                    <a:bodyPr/>
                    <a:lstStyle/>
                    <a:p>
                      <a:pPr fontAlgn="t"/>
                      <a:r>
                        <a:rPr lang="en-US" sz="1050" b="1" dirty="0" err="1">
                          <a:effectLst/>
                        </a:rPr>
                        <a:t>AddToArray</a:t>
                      </a:r>
                      <a:r>
                        <a:rPr lang="en-US" sz="1050" b="1" dirty="0">
                          <a:effectLst/>
                        </a:rPr>
                        <a:t> &lt;data1&gt; &lt;data2&gt;...</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Add data element(s) to QuickSort array. Duplicates are allowed. Dynamically increase array size as needed (by doubling array capacity.)</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OK</a:t>
                      </a:r>
                    </a:p>
                    <a:p>
                      <a:pPr fontAlgn="t"/>
                      <a:r>
                        <a:rPr lang="en-US" sz="1050" dirty="0">
                          <a:effectLst/>
                        </a:rPr>
                        <a:t>Error</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418700" y="2410923"/>
          <a:ext cx="8420500" cy="25527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0">
                <a:tc>
                  <a:txBody>
                    <a:bodyPr/>
                    <a:lstStyle/>
                    <a:p>
                      <a:pPr fontAlgn="t"/>
                      <a:r>
                        <a:rPr lang="en-US" sz="1050" b="1" dirty="0">
                          <a:effectLst/>
                        </a:rPr>
                        <a:t>Capacity</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Return the size of the QuickSort array.</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size</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418700" y="3168785"/>
          <a:ext cx="8420500" cy="57531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297590">
                <a:tc>
                  <a:txBody>
                    <a:bodyPr/>
                    <a:lstStyle/>
                    <a:p>
                      <a:pPr fontAlgn="t"/>
                      <a:r>
                        <a:rPr lang="en-US" sz="1050" b="1" dirty="0">
                          <a:effectLst/>
                        </a:rPr>
                        <a:t>Sort &lt;left&gt; &lt;right&gt;</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QuickSort the elements in the QuickSort array from index &lt;left&gt; to index &lt;right&gt; (where &lt;right&gt; is one past last element) using median and partition functions.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OK</a:t>
                      </a:r>
                    </a:p>
                    <a:p>
                      <a:pPr fontAlgn="t"/>
                      <a:r>
                        <a:rPr lang="en-US" sz="1050" dirty="0">
                          <a:effectLst/>
                        </a:rPr>
                        <a:t>Error</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nvGraphicFramePr>
        <p:xfrm>
          <a:off x="418700" y="4146967"/>
          <a:ext cx="8420500" cy="57531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2167">
                <a:tc>
                  <a:txBody>
                    <a:bodyPr/>
                    <a:lstStyle/>
                    <a:p>
                      <a:pPr fontAlgn="t"/>
                      <a:r>
                        <a:rPr lang="en-US" sz="1050" b="1" dirty="0">
                          <a:effectLst/>
                        </a:rPr>
                        <a:t>MedianOfThree &lt;left&gt; &lt;right&gt;</a:t>
                      </a:r>
                      <a:endParaRPr lang="en-US" sz="1050" b="1" dirty="0">
                        <a:solidFill>
                          <a:srgbClr val="FF0000"/>
                        </a:solidFill>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1) Calculate the middle index (middle = (left + right)/2), then 2) bubble-sort the values at the left, middle, and right indices. (&lt;right&gt; is one past last element.)</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Pivot</a:t>
                      </a:r>
                      <a:r>
                        <a:rPr lang="en-US" sz="1050" baseline="0" dirty="0">
                          <a:effectLst/>
                        </a:rPr>
                        <a:t> Index</a:t>
                      </a:r>
                    </a:p>
                    <a:p>
                      <a:pPr fontAlgn="t"/>
                      <a:r>
                        <a:rPr lang="en-US" sz="1050" baseline="0" dirty="0">
                          <a:effectLst/>
                        </a:rPr>
                        <a:t>-1 error</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418700" y="6035951"/>
          <a:ext cx="8420500" cy="41529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295477">
                <a:tc>
                  <a:txBody>
                    <a:bodyPr/>
                    <a:lstStyle/>
                    <a:p>
                      <a:pPr fontAlgn="t"/>
                      <a:r>
                        <a:rPr lang="en-US" sz="1050" b="1" dirty="0">
                          <a:effectLst/>
                        </a:rPr>
                        <a:t>Stats</a:t>
                      </a:r>
                      <a:endParaRPr lang="en-US" sz="1050" b="1" i="1" dirty="0">
                        <a:effectLst/>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050" b="1" dirty="0">
                          <a:solidFill>
                            <a:srgbClr val="FF0000"/>
                          </a:solidFill>
                          <a:effectLst/>
                        </a:rPr>
                        <a:t>(Bonus)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Output the number of comparisons and exchanges used by the </a:t>
                      </a:r>
                      <a:r>
                        <a:rPr lang="en-US" sz="1050" dirty="0" err="1">
                          <a:effectLst/>
                        </a:rPr>
                        <a:t>SortAll</a:t>
                      </a:r>
                      <a:r>
                        <a:rPr lang="en-US" sz="1050" dirty="0">
                          <a:effectLst/>
                        </a:rPr>
                        <a:t> command.</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err="1">
                          <a:effectLst/>
                        </a:rPr>
                        <a:t>Comparisons,Exchanges</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418700" y="2667071"/>
          <a:ext cx="8420500" cy="25527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0">
                <a:tc>
                  <a:txBody>
                    <a:bodyPr/>
                    <a:lstStyle/>
                    <a:p>
                      <a:pPr fontAlgn="t"/>
                      <a:r>
                        <a:rPr lang="en-US" sz="1050" b="1" dirty="0">
                          <a:effectLst/>
                        </a:rPr>
                        <a:t>Clear</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Delete all nodes from the QuickSort array.</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OK</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nvGraphicFramePr>
        <p:xfrm>
          <a:off x="418700" y="2922740"/>
          <a:ext cx="8420500" cy="25527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0">
                <a:tc>
                  <a:txBody>
                    <a:bodyPr/>
                    <a:lstStyle/>
                    <a:p>
                      <a:pPr fontAlgn="t"/>
                      <a:r>
                        <a:rPr lang="en-US" sz="1050" b="1" dirty="0">
                          <a:effectLst/>
                        </a:rPr>
                        <a:t>Size</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Return the number of elements currently in the QuickSort array.</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elements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418700" y="3748523"/>
          <a:ext cx="8420500" cy="41529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200525">
                <a:tc>
                  <a:txBody>
                    <a:bodyPr/>
                    <a:lstStyle/>
                    <a:p>
                      <a:pPr fontAlgn="t"/>
                      <a:r>
                        <a:rPr lang="en-US" sz="1050" b="1" dirty="0" err="1">
                          <a:effectLst/>
                        </a:rPr>
                        <a:t>SortAll</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QuickSort all the elements in the QuickSort array using median and partition functions.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OK</a:t>
                      </a:r>
                    </a:p>
                    <a:p>
                      <a:pPr fontAlgn="t"/>
                      <a:r>
                        <a:rPr lang="en-US" sz="1050" dirty="0">
                          <a:effectLst/>
                        </a:rPr>
                        <a:t>Error</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418700" y="4724114"/>
          <a:ext cx="8420500" cy="89535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673566">
                <a:tc>
                  <a:txBody>
                    <a:bodyPr/>
                    <a:lstStyle/>
                    <a:p>
                      <a:pPr fontAlgn="t"/>
                      <a:r>
                        <a:rPr lang="en-US" sz="1050" b="1" dirty="0">
                          <a:effectLst/>
                        </a:rPr>
                        <a:t>Partition &lt;left&gt; &lt;right&gt; &lt;pivot&gt;</a:t>
                      </a:r>
                      <a:endParaRPr lang="en-US" sz="1050" b="1" dirty="0">
                        <a:solidFill>
                          <a:srgbClr val="FF0000"/>
                        </a:solidFill>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Using the revised pivot algorithm, partition the QuickSort array (&lt;left&gt;, &lt;right&gt; and &lt;pivot&gt; indexes) around the pivot value. Values smaller than the pivot should be placed to the left of the pivot while values larger than the pivot should be placed to the right of the pivot. (&lt;right&gt; is one past last element.)</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Pivot</a:t>
                      </a:r>
                      <a:r>
                        <a:rPr lang="en-US" sz="1050" baseline="0" dirty="0">
                          <a:effectLst/>
                        </a:rPr>
                        <a:t> Index</a:t>
                      </a:r>
                    </a:p>
                    <a:p>
                      <a:pPr fontAlgn="t"/>
                      <a:r>
                        <a:rPr lang="en-US" sz="1050" baseline="0" dirty="0">
                          <a:effectLst/>
                        </a:rPr>
                        <a:t>-1 error</a:t>
                      </a:r>
                      <a:endParaRPr lang="en-US" sz="105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418700" y="5618258"/>
          <a:ext cx="8420500" cy="415290"/>
        </p:xfrm>
        <a:graphic>
          <a:graphicData uri="http://schemas.openxmlformats.org/drawingml/2006/table">
            <a:tbl>
              <a:tblPr/>
              <a:tblGrid>
                <a:gridCol w="20959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0">
                <a:tc>
                  <a:txBody>
                    <a:bodyPr/>
                    <a:lstStyle/>
                    <a:p>
                      <a:pPr fontAlgn="t"/>
                      <a:r>
                        <a:rPr lang="en-US" sz="1050" b="1" dirty="0" err="1">
                          <a:effectLst/>
                        </a:rPr>
                        <a:t>PrintArray</a:t>
                      </a:r>
                      <a:endParaRPr lang="en-US" sz="1050" b="1" dirty="0">
                        <a:solidFill>
                          <a:srgbClr val="FF0000"/>
                        </a:solidFill>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Print the contents of the QuickSort array as comma separated values (using a friend insertion (&lt;&lt;) operator and toString() function.)</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050" dirty="0">
                          <a:effectLst/>
                        </a:rPr>
                        <a:t>Array values. </a:t>
                      </a:r>
                    </a:p>
                    <a:p>
                      <a:pPr fontAlgn="t"/>
                      <a:r>
                        <a:rPr lang="en-US" sz="1050" dirty="0">
                          <a:effectLst/>
                        </a:rPr>
                        <a:t>Empty</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9922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Quicksort Example</a:t>
            </a:r>
          </a:p>
        </p:txBody>
      </p:sp>
      <p:sp>
        <p:nvSpPr>
          <p:cNvPr id="3" name="Footer Placeholder 2"/>
          <p:cNvSpPr>
            <a:spLocks noGrp="1"/>
          </p:cNvSpPr>
          <p:nvPr>
            <p:ph type="ftr" sz="quarter" idx="11"/>
          </p:nvPr>
        </p:nvSpPr>
        <p:spPr/>
        <p:txBody>
          <a:bodyPr/>
          <a:lstStyle/>
          <a:p>
            <a:pPr>
              <a:defRPr/>
            </a:pPr>
            <a:r>
              <a:rPr lang="en-US"/>
              <a:t>Self-Balancing Trees (38)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a:t>
            </a:fld>
            <a:endParaRPr lang="en-US" dirty="0"/>
          </a:p>
        </p:txBody>
      </p:sp>
      <p:sp>
        <p:nvSpPr>
          <p:cNvPr id="5" name="TextBox 4"/>
          <p:cNvSpPr txBox="1"/>
          <p:nvPr/>
        </p:nvSpPr>
        <p:spPr>
          <a:xfrm>
            <a:off x="457200" y="1524000"/>
            <a:ext cx="3352800" cy="4770537"/>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QuickSort 2</a:t>
            </a:r>
          </a:p>
          <a:p>
            <a:r>
              <a:rPr lang="en-US" sz="1600" b="1" dirty="0" err="1">
                <a:latin typeface="Consolas" panose="020B0609020204030204" pitchFamily="49" charset="0"/>
                <a:cs typeface="Consolas" panose="020B0609020204030204" pitchFamily="49" charset="0"/>
              </a:rPr>
              <a:t>AddToArray</a:t>
            </a:r>
            <a:r>
              <a:rPr lang="en-US" sz="1600" b="1" dirty="0">
                <a:latin typeface="Consolas" panose="020B0609020204030204" pitchFamily="49" charset="0"/>
                <a:cs typeface="Consolas" panose="020B0609020204030204" pitchFamily="49" charset="0"/>
              </a:rPr>
              <a:t> 1 6 5 4 2 8</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Capacity</a:t>
            </a:r>
          </a:p>
          <a:p>
            <a:r>
              <a:rPr lang="en-US" sz="1600" b="1" dirty="0">
                <a:latin typeface="Consolas" panose="020B0609020204030204" pitchFamily="49" charset="0"/>
                <a:cs typeface="Consolas" panose="020B0609020204030204" pitchFamily="49" charset="0"/>
              </a:rPr>
              <a:t>Size</a:t>
            </a:r>
          </a:p>
          <a:p>
            <a:r>
              <a:rPr lang="en-US" sz="1600" b="1" dirty="0">
                <a:latin typeface="Consolas" panose="020B0609020204030204" pitchFamily="49" charset="0"/>
                <a:cs typeface="Consolas" panose="020B0609020204030204" pitchFamily="49" charset="0"/>
              </a:rPr>
              <a:t>Sort 0 3</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err="1">
                <a:latin typeface="Consolas" panose="020B0609020204030204" pitchFamily="49" charset="0"/>
                <a:cs typeface="Consolas" panose="020B0609020204030204" pitchFamily="49" charset="0"/>
              </a:rPr>
              <a:t>AddToArray</a:t>
            </a:r>
            <a:r>
              <a:rPr lang="en-US" sz="1600" b="1" dirty="0">
                <a:latin typeface="Consolas" panose="020B0609020204030204" pitchFamily="49" charset="0"/>
                <a:cs typeface="Consolas" panose="020B0609020204030204" pitchFamily="49" charset="0"/>
              </a:rPr>
              <a:t> 6 -5 -1 -3 -2 -4</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MedianOfThree 0 12</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Partition 0 12 4</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Size</a:t>
            </a:r>
          </a:p>
          <a:p>
            <a:r>
              <a:rPr lang="en-US" sz="1600" b="1" dirty="0" err="1">
                <a:latin typeface="Consolas" panose="020B0609020204030204" pitchFamily="49" charset="0"/>
                <a:cs typeface="Consolas" panose="020B0609020204030204" pitchFamily="49" charset="0"/>
              </a:rPr>
              <a:t>SortAll</a:t>
            </a:r>
            <a:endParaRPr lang="en-US" sz="1600" b="1" dirty="0">
              <a:latin typeface="Consolas" panose="020B0609020204030204" pitchFamily="49" charset="0"/>
              <a:cs typeface="Consolas" panose="020B0609020204030204" pitchFamily="49" charset="0"/>
            </a:endParaRP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Stats</a:t>
            </a:r>
          </a:p>
          <a:p>
            <a:r>
              <a:rPr lang="en-US" sz="1600" b="1" dirty="0">
                <a:latin typeface="Consolas" panose="020B0609020204030204" pitchFamily="49" charset="0"/>
                <a:cs typeface="Consolas" panose="020B0609020204030204" pitchFamily="49" charset="0"/>
              </a:rPr>
              <a:t>Clear </a:t>
            </a:r>
          </a:p>
          <a:p>
            <a:r>
              <a:rPr lang="en-US" sz="1600" b="1" dirty="0" err="1">
                <a:latin typeface="Consolas" panose="020B0609020204030204" pitchFamily="49" charset="0"/>
                <a:cs typeface="Consolas" panose="020B0609020204030204" pitchFamily="49" charset="0"/>
              </a:rPr>
              <a:t>PrintArray</a:t>
            </a:r>
            <a:endParaRPr lang="en-US" sz="1600" b="1" dirty="0">
              <a:latin typeface="Consolas" panose="020B0609020204030204" pitchFamily="49" charset="0"/>
              <a:cs typeface="Consolas" panose="020B0609020204030204" pitchFamily="49" charset="0"/>
            </a:endParaRPr>
          </a:p>
        </p:txBody>
      </p:sp>
      <p:sp>
        <p:nvSpPr>
          <p:cNvPr id="18" name="Rectangle 17"/>
          <p:cNvSpPr/>
          <p:nvPr/>
        </p:nvSpPr>
        <p:spPr>
          <a:xfrm>
            <a:off x="4106693" y="1524000"/>
            <a:ext cx="4572000" cy="2554545"/>
          </a:xfrm>
          <a:prstGeom prst="rect">
            <a:avLst/>
          </a:prstGeom>
        </p:spPr>
        <p:txBody>
          <a:bodyPr>
            <a:spAutoFit/>
          </a:bodyPr>
          <a:lstStyle/>
          <a:p>
            <a:r>
              <a:rPr lang="en-US" sz="1600" b="1" dirty="0">
                <a:latin typeface="Consolas" panose="020B0609020204030204" pitchFamily="49" charset="0"/>
                <a:cs typeface="Consolas" panose="020B0609020204030204" pitchFamily="49" charset="0"/>
              </a:rPr>
              <a:t>QuickSort 2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AddToArray</a:t>
            </a:r>
            <a:r>
              <a:rPr lang="en-US" sz="1600" b="1" dirty="0">
                <a:latin typeface="Consolas" panose="020B0609020204030204" pitchFamily="49" charset="0"/>
                <a:cs typeface="Consolas" panose="020B0609020204030204" pitchFamily="49" charset="0"/>
              </a:rPr>
              <a:t>  1,6,5,4,2,8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1,6,5,4,2,8</a:t>
            </a:r>
          </a:p>
          <a:p>
            <a:r>
              <a:rPr lang="en-US" sz="1600" b="1" dirty="0">
                <a:latin typeface="Consolas" panose="020B0609020204030204" pitchFamily="49" charset="0"/>
                <a:cs typeface="Consolas" panose="020B0609020204030204" pitchFamily="49" charset="0"/>
              </a:rPr>
              <a:t>Capacity </a:t>
            </a:r>
            <a:r>
              <a:rPr lang="en-US" sz="1600" b="1" dirty="0">
                <a:solidFill>
                  <a:srgbClr val="FF0000"/>
                </a:solidFill>
                <a:latin typeface="Consolas" panose="020B0609020204030204" pitchFamily="49" charset="0"/>
                <a:cs typeface="Consolas" panose="020B0609020204030204" pitchFamily="49" charset="0"/>
              </a:rPr>
              <a:t>8</a:t>
            </a:r>
          </a:p>
          <a:p>
            <a:r>
              <a:rPr lang="en-US" sz="1600" b="1" dirty="0">
                <a:latin typeface="Consolas" panose="020B0609020204030204" pitchFamily="49" charset="0"/>
                <a:cs typeface="Consolas" panose="020B0609020204030204" pitchFamily="49" charset="0"/>
              </a:rPr>
              <a:t>Size </a:t>
            </a:r>
            <a:r>
              <a:rPr lang="en-US" sz="1600" b="1" dirty="0">
                <a:solidFill>
                  <a:srgbClr val="FF0000"/>
                </a:solidFill>
                <a:latin typeface="Consolas" panose="020B0609020204030204" pitchFamily="49" charset="0"/>
                <a:cs typeface="Consolas" panose="020B0609020204030204" pitchFamily="49" charset="0"/>
              </a:rPr>
              <a:t>6</a:t>
            </a:r>
          </a:p>
          <a:p>
            <a:r>
              <a:rPr lang="en-US" sz="1600" b="1" dirty="0">
                <a:latin typeface="Consolas" panose="020B0609020204030204" pitchFamily="49" charset="0"/>
                <a:cs typeface="Consolas" panose="020B0609020204030204" pitchFamily="49" charset="0"/>
              </a:rPr>
              <a:t>Sort 0,3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1,5,6,4,2,8</a:t>
            </a:r>
          </a:p>
          <a:p>
            <a:r>
              <a:rPr lang="en-US" sz="1600" b="1" dirty="0" err="1">
                <a:latin typeface="Consolas" panose="020B0609020204030204" pitchFamily="49" charset="0"/>
                <a:cs typeface="Consolas" panose="020B0609020204030204" pitchFamily="49" charset="0"/>
              </a:rPr>
              <a:t>AddToArray</a:t>
            </a:r>
            <a:r>
              <a:rPr lang="en-US" sz="1600" b="1" dirty="0">
                <a:latin typeface="Consolas" panose="020B0609020204030204" pitchFamily="49" charset="0"/>
                <a:cs typeface="Consolas" panose="020B0609020204030204" pitchFamily="49" charset="0"/>
              </a:rPr>
              <a:t>  6,-5,-1,-3,-2,-4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1,5,6,4,2,8,6,-5,-1,-3,-2,-4</a:t>
            </a:r>
          </a:p>
          <a:p>
            <a:r>
              <a:rPr lang="en-US" sz="1600" b="1" dirty="0">
                <a:latin typeface="Consolas" panose="020B0609020204030204" pitchFamily="49" charset="0"/>
                <a:cs typeface="Consolas" panose="020B0609020204030204" pitchFamily="49" charset="0"/>
              </a:rPr>
              <a:t>MedianOfThree 0,12 =</a:t>
            </a:r>
            <a:r>
              <a:rPr lang="en-US" sz="1600" b="1" dirty="0">
                <a:solidFill>
                  <a:srgbClr val="FF0000"/>
                </a:solidFill>
                <a:latin typeface="Consolas" panose="020B0609020204030204" pitchFamily="49" charset="0"/>
                <a:cs typeface="Consolas" panose="020B0609020204030204" pitchFamily="49" charset="0"/>
              </a:rPr>
              <a:t> 6</a:t>
            </a:r>
          </a:p>
        </p:txBody>
      </p:sp>
      <p:grpSp>
        <p:nvGrpSpPr>
          <p:cNvPr id="14" name="Group 13"/>
          <p:cNvGrpSpPr/>
          <p:nvPr/>
        </p:nvGrpSpPr>
        <p:grpSpPr>
          <a:xfrm>
            <a:off x="5352023" y="3513641"/>
            <a:ext cx="3230826" cy="256519"/>
            <a:chOff x="5352023" y="3513641"/>
            <a:chExt cx="3230826" cy="256519"/>
          </a:xfrm>
        </p:grpSpPr>
        <p:sp>
          <p:nvSpPr>
            <p:cNvPr id="19" name="Oval 18"/>
            <p:cNvSpPr/>
            <p:nvPr/>
          </p:nvSpPr>
          <p:spPr>
            <a:xfrm rot="21369655">
              <a:off x="5352023" y="3513641"/>
              <a:ext cx="260752" cy="256519"/>
            </a:xfrm>
            <a:prstGeom prst="ellipse">
              <a:avLst/>
            </a:prstGeom>
            <a:noFill/>
            <a:ln w="25400">
              <a:solidFill>
                <a:srgbClr val="33339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21369655">
              <a:off x="6694337" y="3513641"/>
              <a:ext cx="260752" cy="256519"/>
            </a:xfrm>
            <a:prstGeom prst="ellipse">
              <a:avLst/>
            </a:prstGeom>
            <a:noFill/>
            <a:ln w="25400">
              <a:solidFill>
                <a:srgbClr val="33339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rot="21369655">
              <a:off x="8322097" y="3513641"/>
              <a:ext cx="260752" cy="256519"/>
            </a:xfrm>
            <a:prstGeom prst="ellipse">
              <a:avLst/>
            </a:prstGeom>
            <a:noFill/>
            <a:ln w="25400">
              <a:solidFill>
                <a:srgbClr val="33339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4114799" y="3952672"/>
            <a:ext cx="4572000" cy="830997"/>
          </a:xfrm>
          <a:prstGeom prst="rect">
            <a:avLst/>
          </a:prstGeom>
        </p:spPr>
        <p:txBody>
          <a:bodyPr>
            <a:spAutoFit/>
          </a:bodyPr>
          <a:lstStyle/>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-4,5,6,4,2,8,1,-5,-1,-3,-2,6</a:t>
            </a:r>
          </a:p>
          <a:p>
            <a:r>
              <a:rPr lang="en-US" sz="1600" b="1" dirty="0">
                <a:latin typeface="Consolas" panose="020B0609020204030204" pitchFamily="49" charset="0"/>
                <a:cs typeface="Consolas" panose="020B0609020204030204" pitchFamily="49" charset="0"/>
              </a:rPr>
              <a:t>Partition 0,12,4 = </a:t>
            </a:r>
            <a:r>
              <a:rPr lang="en-US" sz="1600" b="1" dirty="0">
                <a:solidFill>
                  <a:srgbClr val="FF0000"/>
                </a:solidFill>
                <a:latin typeface="Consolas" panose="020B0609020204030204" pitchFamily="49" charset="0"/>
                <a:cs typeface="Consolas" panose="020B0609020204030204" pitchFamily="49" charset="0"/>
              </a:rPr>
              <a:t>6</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1,-2,-3,-1,-4,-5,2,8,4,6,5,6</a:t>
            </a:r>
          </a:p>
        </p:txBody>
      </p:sp>
      <p:sp>
        <p:nvSpPr>
          <p:cNvPr id="23" name="Rectangle 22"/>
          <p:cNvSpPr/>
          <p:nvPr/>
        </p:nvSpPr>
        <p:spPr>
          <a:xfrm>
            <a:off x="4114800" y="4677384"/>
            <a:ext cx="4572000" cy="1569660"/>
          </a:xfrm>
          <a:prstGeom prst="rect">
            <a:avLst/>
          </a:prstGeom>
        </p:spPr>
        <p:txBody>
          <a:bodyPr>
            <a:spAutoFit/>
          </a:bodyPr>
          <a:lstStyle/>
          <a:p>
            <a:r>
              <a:rPr lang="en-US" sz="1600" b="1" dirty="0">
                <a:latin typeface="Consolas" panose="020B0609020204030204" pitchFamily="49" charset="0"/>
                <a:cs typeface="Consolas" panose="020B0609020204030204" pitchFamily="49" charset="0"/>
              </a:rPr>
              <a:t>Size </a:t>
            </a:r>
            <a:r>
              <a:rPr lang="en-US" sz="1600" b="1" dirty="0">
                <a:solidFill>
                  <a:srgbClr val="FF0000"/>
                </a:solidFill>
                <a:latin typeface="Consolas" panose="020B0609020204030204" pitchFamily="49" charset="0"/>
                <a:cs typeface="Consolas" panose="020B0609020204030204" pitchFamily="49" charset="0"/>
              </a:rPr>
              <a:t>12</a:t>
            </a:r>
          </a:p>
          <a:p>
            <a:r>
              <a:rPr lang="en-US" sz="1600" b="1" dirty="0" err="1">
                <a:latin typeface="Consolas" panose="020B0609020204030204" pitchFamily="49" charset="0"/>
                <a:cs typeface="Consolas" panose="020B0609020204030204" pitchFamily="49" charset="0"/>
              </a:rPr>
              <a:t>SortAll</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-5,-4,-3,-2,-1,1,2,4,5,6,6,8</a:t>
            </a:r>
          </a:p>
          <a:p>
            <a:r>
              <a:rPr lang="en-US" sz="1600" b="1" dirty="0">
                <a:latin typeface="Consolas" panose="020B0609020204030204" pitchFamily="49" charset="0"/>
                <a:cs typeface="Consolas" panose="020B0609020204030204" pitchFamily="49" charset="0"/>
              </a:rPr>
              <a:t>Stats </a:t>
            </a:r>
            <a:r>
              <a:rPr lang="en-US" sz="1600" b="1" dirty="0">
                <a:solidFill>
                  <a:srgbClr val="FF0000"/>
                </a:solidFill>
                <a:latin typeface="Consolas" panose="020B0609020204030204" pitchFamily="49" charset="0"/>
                <a:cs typeface="Consolas" panose="020B0609020204030204" pitchFamily="49" charset="0"/>
              </a:rPr>
              <a:t>53,22</a:t>
            </a:r>
          </a:p>
          <a:p>
            <a:r>
              <a:rPr lang="en-US" sz="1600" b="1" dirty="0">
                <a:latin typeface="Consolas" panose="020B0609020204030204" pitchFamily="49" charset="0"/>
                <a:cs typeface="Consolas" panose="020B0609020204030204" pitchFamily="49" charset="0"/>
              </a:rPr>
              <a:t>Clear </a:t>
            </a:r>
            <a:r>
              <a:rPr lang="en-US" sz="1600" b="1" dirty="0">
                <a:solidFill>
                  <a:srgbClr val="FF0000"/>
                </a:solidFill>
                <a:latin typeface="Consolas" panose="020B0609020204030204" pitchFamily="49" charset="0"/>
                <a:cs typeface="Consolas" panose="020B0609020204030204" pitchFamily="49" charset="0"/>
              </a:rPr>
              <a:t>OK</a:t>
            </a:r>
          </a:p>
          <a:p>
            <a:r>
              <a:rPr lang="en-US" sz="1600" b="1" dirty="0" err="1">
                <a:latin typeface="Consolas" panose="020B0609020204030204" pitchFamily="49" charset="0"/>
                <a:cs typeface="Consolas" panose="020B0609020204030204" pitchFamily="49" charset="0"/>
              </a:rPr>
              <a:t>PrintArray</a:t>
            </a:r>
            <a:r>
              <a:rPr lang="en-US" sz="1600" b="1" dirty="0">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Empty</a:t>
            </a:r>
          </a:p>
        </p:txBody>
      </p:sp>
      <p:grpSp>
        <p:nvGrpSpPr>
          <p:cNvPr id="11" name="Group 10"/>
          <p:cNvGrpSpPr/>
          <p:nvPr/>
        </p:nvGrpSpPr>
        <p:grpSpPr>
          <a:xfrm>
            <a:off x="6352093" y="4010164"/>
            <a:ext cx="963107" cy="561836"/>
            <a:chOff x="6275893" y="3495614"/>
            <a:chExt cx="963107" cy="561836"/>
          </a:xfrm>
        </p:grpSpPr>
        <p:sp>
          <p:nvSpPr>
            <p:cNvPr id="12" name="Oval 11"/>
            <p:cNvSpPr/>
            <p:nvPr/>
          </p:nvSpPr>
          <p:spPr>
            <a:xfrm rot="852478">
              <a:off x="6275893" y="3495614"/>
              <a:ext cx="260752" cy="256519"/>
            </a:xfrm>
            <a:prstGeom prst="ellipse">
              <a:avLst/>
            </a:prstGeom>
            <a:noFill/>
            <a:ln w="25400">
              <a:solidFill>
                <a:srgbClr val="33339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2" idx="6"/>
            </p:cNvCxnSpPr>
            <p:nvPr/>
          </p:nvCxnSpPr>
          <p:spPr>
            <a:xfrm>
              <a:off x="6532657" y="3655874"/>
              <a:ext cx="706343" cy="401576"/>
            </a:xfrm>
            <a:prstGeom prst="line">
              <a:avLst/>
            </a:prstGeom>
            <a:ln w="25400">
              <a:solidFill>
                <a:srgbClr val="333399"/>
              </a:solidFill>
              <a:tailEnd type="arrow" w="sm"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2531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fade">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fade">
                                      <p:cBhvr>
                                        <p:cTn id="27" dur="500"/>
                                        <p:tgtEl>
                                          <p:spTgt spid="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5" end="5"/>
                                            </p:txEl>
                                          </p:spTgt>
                                        </p:tgtEl>
                                        <p:attrNameLst>
                                          <p:attrName>style.visibility</p:attrName>
                                        </p:attrNameLst>
                                      </p:cBhvr>
                                      <p:to>
                                        <p:strVal val="visible"/>
                                      </p:to>
                                    </p:set>
                                    <p:animEffect transition="in" filter="fade">
                                      <p:cBhvr>
                                        <p:cTn id="32" dur="500"/>
                                        <p:tgtEl>
                                          <p:spTgt spid="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Effect transition="in" filter="fade">
                                      <p:cBhvr>
                                        <p:cTn id="37" dur="500"/>
                                        <p:tgtEl>
                                          <p:spTgt spid="1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xEl>
                                              <p:pRg st="7" end="7"/>
                                            </p:txEl>
                                          </p:spTgt>
                                        </p:tgtEl>
                                        <p:attrNameLst>
                                          <p:attrName>style.visibility</p:attrName>
                                        </p:attrNameLst>
                                      </p:cBhvr>
                                      <p:to>
                                        <p:strVal val="visible"/>
                                      </p:to>
                                    </p:set>
                                    <p:animEffect transition="in" filter="fade">
                                      <p:cBhvr>
                                        <p:cTn id="42" dur="500"/>
                                        <p:tgtEl>
                                          <p:spTgt spid="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xEl>
                                              <p:pRg st="8" end="8"/>
                                            </p:txEl>
                                          </p:spTgt>
                                        </p:tgtEl>
                                        <p:attrNameLst>
                                          <p:attrName>style.visibility</p:attrName>
                                        </p:attrNameLst>
                                      </p:cBhvr>
                                      <p:to>
                                        <p:strVal val="visible"/>
                                      </p:to>
                                    </p:set>
                                    <p:animEffect transition="in" filter="fade">
                                      <p:cBhvr>
                                        <p:cTn id="47" dur="500"/>
                                        <p:tgtEl>
                                          <p:spTgt spid="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xEl>
                                              <p:pRg st="9" end="9"/>
                                            </p:txEl>
                                          </p:spTgt>
                                        </p:tgtEl>
                                        <p:attrNameLst>
                                          <p:attrName>style.visibility</p:attrName>
                                        </p:attrNameLst>
                                      </p:cBhvr>
                                      <p:to>
                                        <p:strVal val="visible"/>
                                      </p:to>
                                    </p:set>
                                    <p:animEffect transition="in" filter="fade">
                                      <p:cBhvr>
                                        <p:cTn id="52" dur="500"/>
                                        <p:tgtEl>
                                          <p:spTgt spid="1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xEl>
                                              <p:pRg st="0" end="0"/>
                                            </p:txEl>
                                          </p:spTgt>
                                        </p:tgtEl>
                                        <p:attrNameLst>
                                          <p:attrName>style.visibility</p:attrName>
                                        </p:attrNameLst>
                                      </p:cBhvr>
                                      <p:to>
                                        <p:strVal val="visible"/>
                                      </p:to>
                                    </p:set>
                                    <p:animEffect transition="in" filter="fade">
                                      <p:cBhvr>
                                        <p:cTn id="62" dur="500"/>
                                        <p:tgtEl>
                                          <p:spTgt spid="1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xEl>
                                              <p:pRg st="1" end="1"/>
                                            </p:txEl>
                                          </p:spTgt>
                                        </p:tgtEl>
                                        <p:attrNameLst>
                                          <p:attrName>style.visibility</p:attrName>
                                        </p:attrNameLst>
                                      </p:cBhvr>
                                      <p:to>
                                        <p:strVal val="visible"/>
                                      </p:to>
                                    </p:set>
                                    <p:animEffect transition="in" filter="fade">
                                      <p:cBhvr>
                                        <p:cTn id="67" dur="500"/>
                                        <p:tgtEl>
                                          <p:spTgt spid="15">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xEl>
                                              <p:pRg st="2" end="2"/>
                                            </p:txEl>
                                          </p:spTgt>
                                        </p:tgtEl>
                                        <p:attrNameLst>
                                          <p:attrName>style.visibility</p:attrName>
                                        </p:attrNameLst>
                                      </p:cBhvr>
                                      <p:to>
                                        <p:strVal val="visible"/>
                                      </p:to>
                                    </p:set>
                                    <p:animEffect transition="in" filter="fade">
                                      <p:cBhvr>
                                        <p:cTn id="72" dur="500"/>
                                        <p:tgtEl>
                                          <p:spTgt spid="15">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left)">
                                      <p:cBhvr>
                                        <p:cTn id="7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3">
                                            <p:txEl>
                                              <p:pRg st="0" end="0"/>
                                            </p:txEl>
                                          </p:spTgt>
                                        </p:tgtEl>
                                        <p:attrNameLst>
                                          <p:attrName>style.visibility</p:attrName>
                                        </p:attrNameLst>
                                      </p:cBhvr>
                                      <p:to>
                                        <p:strVal val="visible"/>
                                      </p:to>
                                    </p:set>
                                    <p:animEffect transition="in" filter="fade">
                                      <p:cBhvr>
                                        <p:cTn id="82" dur="500"/>
                                        <p:tgtEl>
                                          <p:spTgt spid="23">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3">
                                            <p:txEl>
                                              <p:pRg st="1" end="1"/>
                                            </p:txEl>
                                          </p:spTgt>
                                        </p:tgtEl>
                                        <p:attrNameLst>
                                          <p:attrName>style.visibility</p:attrName>
                                        </p:attrNameLst>
                                      </p:cBhvr>
                                      <p:to>
                                        <p:strVal val="visible"/>
                                      </p:to>
                                    </p:set>
                                    <p:animEffect transition="in" filter="fade">
                                      <p:cBhvr>
                                        <p:cTn id="87" dur="500"/>
                                        <p:tgtEl>
                                          <p:spTgt spid="23">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3">
                                            <p:txEl>
                                              <p:pRg st="2" end="2"/>
                                            </p:txEl>
                                          </p:spTgt>
                                        </p:tgtEl>
                                        <p:attrNameLst>
                                          <p:attrName>style.visibility</p:attrName>
                                        </p:attrNameLst>
                                      </p:cBhvr>
                                      <p:to>
                                        <p:strVal val="visible"/>
                                      </p:to>
                                    </p:set>
                                    <p:animEffect transition="in" filter="fade">
                                      <p:cBhvr>
                                        <p:cTn id="92" dur="500"/>
                                        <p:tgtEl>
                                          <p:spTgt spid="23">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3">
                                            <p:txEl>
                                              <p:pRg st="3" end="3"/>
                                            </p:txEl>
                                          </p:spTgt>
                                        </p:tgtEl>
                                        <p:attrNameLst>
                                          <p:attrName>style.visibility</p:attrName>
                                        </p:attrNameLst>
                                      </p:cBhvr>
                                      <p:to>
                                        <p:strVal val="visible"/>
                                      </p:to>
                                    </p:set>
                                    <p:animEffect transition="in" filter="fade">
                                      <p:cBhvr>
                                        <p:cTn id="97" dur="500"/>
                                        <p:tgtEl>
                                          <p:spTgt spid="23">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3">
                                            <p:txEl>
                                              <p:pRg st="4" end="4"/>
                                            </p:txEl>
                                          </p:spTgt>
                                        </p:tgtEl>
                                        <p:attrNameLst>
                                          <p:attrName>style.visibility</p:attrName>
                                        </p:attrNameLst>
                                      </p:cBhvr>
                                      <p:to>
                                        <p:strVal val="visible"/>
                                      </p:to>
                                    </p:set>
                                    <p:animEffect transition="in" filter="fade">
                                      <p:cBhvr>
                                        <p:cTn id="102" dur="500"/>
                                        <p:tgtEl>
                                          <p:spTgt spid="23">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3">
                                            <p:txEl>
                                              <p:pRg st="5" end="5"/>
                                            </p:txEl>
                                          </p:spTgt>
                                        </p:tgtEl>
                                        <p:attrNameLst>
                                          <p:attrName>style.visibility</p:attrName>
                                        </p:attrNameLst>
                                      </p:cBhvr>
                                      <p:to>
                                        <p:strVal val="visible"/>
                                      </p:to>
                                    </p:set>
                                    <p:animEffect transition="in" filter="fade">
                                      <p:cBhvr>
                                        <p:cTn id="107" dur="500"/>
                                        <p:tgtEl>
                                          <p:spTgt spid="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15" grpId="0" build="p"/>
      <p:bldP spid="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Success</a:t>
            </a:r>
          </a:p>
        </p:txBody>
      </p:sp>
      <p:sp>
        <p:nvSpPr>
          <p:cNvPr id="3" name="Content Placeholder 2"/>
          <p:cNvSpPr>
            <a:spLocks noGrp="1"/>
          </p:cNvSpPr>
          <p:nvPr>
            <p:ph sz="quarter" idx="1"/>
          </p:nvPr>
        </p:nvSpPr>
        <p:spPr/>
        <p:txBody>
          <a:bodyPr/>
          <a:lstStyle/>
          <a:p>
            <a:r>
              <a:rPr lang="en-US" sz="1600" b="1" dirty="0"/>
              <a:t>Step 1</a:t>
            </a:r>
            <a:r>
              <a:rPr lang="en-US" sz="1600" dirty="0"/>
              <a:t> - Begin with a main function.</a:t>
            </a:r>
          </a:p>
          <a:p>
            <a:pPr lvl="1"/>
            <a:r>
              <a:rPr lang="en-US" sz="1600" dirty="0"/>
              <a:t>As with all labs this semester, you will need to write your own main function.</a:t>
            </a:r>
          </a:p>
          <a:p>
            <a:pPr lvl="1">
              <a:spcBef>
                <a:spcPts val="400"/>
              </a:spcBef>
            </a:pPr>
            <a:r>
              <a:rPr lang="en-US" sz="1600" dirty="0"/>
              <a:t>Use command line arguments for input and output files.</a:t>
            </a:r>
          </a:p>
          <a:p>
            <a:r>
              <a:rPr lang="en-US" sz="1600" b="1" dirty="0"/>
              <a:t>Step 2</a:t>
            </a:r>
            <a:r>
              <a:rPr lang="en-US" sz="1600" dirty="0"/>
              <a:t> - Add your QuickSort class.</a:t>
            </a:r>
          </a:p>
          <a:p>
            <a:pPr lvl="1"/>
            <a:r>
              <a:rPr lang="en-US" sz="1600" dirty="0"/>
              <a:t>The templated QuickSort class is derived from the abstract template interface class (</a:t>
            </a:r>
            <a:r>
              <a:rPr lang="en-US" sz="1600" dirty="0" err="1">
                <a:hlinkClick r:id="rId2"/>
              </a:rPr>
              <a:t>QSInterface</a:t>
            </a:r>
            <a:r>
              <a:rPr lang="en-US" sz="1600" dirty="0"/>
              <a:t>.)</a:t>
            </a:r>
          </a:p>
          <a:p>
            <a:pPr lvl="1">
              <a:spcBef>
                <a:spcPts val="400"/>
              </a:spcBef>
            </a:pPr>
            <a:r>
              <a:rPr lang="en-US" sz="1600" dirty="0"/>
              <a:t>Your QuickSort class should contain a dynamically-allocated templated array. Before you focus too much on the actual sorting algorithm, make sure the logistics of the class work correctly. Focus on </a:t>
            </a:r>
            <a:r>
              <a:rPr lang="en-US" sz="1600" i="1" dirty="0" err="1"/>
              <a:t>addToArray</a:t>
            </a:r>
            <a:r>
              <a:rPr lang="en-US" sz="1600" i="1" dirty="0"/>
              <a:t>(), clear(), </a:t>
            </a:r>
            <a:r>
              <a:rPr lang="en-US" sz="1600" i="1" dirty="0" err="1"/>
              <a:t>getSize</a:t>
            </a:r>
            <a:r>
              <a:rPr lang="en-US" sz="1600" i="1" dirty="0"/>
              <a:t>(), </a:t>
            </a:r>
            <a:r>
              <a:rPr lang="en-US" sz="1600" dirty="0"/>
              <a:t>and </a:t>
            </a:r>
            <a:r>
              <a:rPr lang="en-US" sz="1600" i="1" dirty="0"/>
              <a:t>toString()</a:t>
            </a:r>
            <a:r>
              <a:rPr lang="en-US" sz="1600" dirty="0"/>
              <a:t> member functions.</a:t>
            </a:r>
          </a:p>
          <a:p>
            <a:r>
              <a:rPr lang="en-US" sz="1600" b="1" dirty="0"/>
              <a:t>Step 3</a:t>
            </a:r>
            <a:r>
              <a:rPr lang="en-US" sz="1600" dirty="0"/>
              <a:t> - Write your </a:t>
            </a:r>
            <a:r>
              <a:rPr lang="en-US" sz="1600" i="1" dirty="0" err="1"/>
              <a:t>medianOfThree</a:t>
            </a:r>
            <a:r>
              <a:rPr lang="en-US" sz="1600" i="1" dirty="0"/>
              <a:t>()</a:t>
            </a:r>
            <a:r>
              <a:rPr lang="en-US" sz="1600" dirty="0"/>
              <a:t> function in the QuickSort class.</a:t>
            </a:r>
          </a:p>
          <a:p>
            <a:pPr lvl="1"/>
            <a:r>
              <a:rPr lang="en-US" sz="1600" dirty="0"/>
              <a:t>The Median-of-Three function takes left and right indexes as parameters and then calculates the index in the middle of the indexes (rounding down if necessary).</a:t>
            </a:r>
          </a:p>
          <a:p>
            <a:pPr lvl="1">
              <a:spcBef>
                <a:spcPts val="400"/>
              </a:spcBef>
            </a:pPr>
            <a:r>
              <a:rPr lang="en-US" sz="1600" dirty="0"/>
              <a:t>Sort the left, middle, and right numbers from smallest to largest in the array.</a:t>
            </a:r>
          </a:p>
          <a:p>
            <a:pPr lvl="1">
              <a:spcBef>
                <a:spcPts val="400"/>
              </a:spcBef>
            </a:pPr>
            <a:r>
              <a:rPr lang="en-US" sz="1600" dirty="0"/>
              <a:t>Finally, return the index of the middle value. This will be your pivot value in the </a:t>
            </a:r>
            <a:r>
              <a:rPr lang="en-US" sz="1600" dirty="0" err="1"/>
              <a:t>sortAll</a:t>
            </a:r>
            <a:r>
              <a:rPr lang="en-US" sz="1600" dirty="0"/>
              <a:t>() function.</a:t>
            </a:r>
          </a:p>
          <a:p>
            <a:pPr lvl="1">
              <a:spcBef>
                <a:spcPts val="400"/>
              </a:spcBef>
            </a:pPr>
            <a:r>
              <a:rPr lang="en-US" sz="1600" u="sng" dirty="0"/>
              <a:t>Note that </a:t>
            </a:r>
            <a:r>
              <a:rPr lang="en-US" sz="1600" u="sng" dirty="0" err="1"/>
              <a:t>medianOfThree</a:t>
            </a:r>
            <a:r>
              <a:rPr lang="en-US" sz="1600" u="sng" dirty="0"/>
              <a:t>() is not used in your partition() function. The pivot value will be supplied by a input file command.</a:t>
            </a:r>
            <a:endParaRPr lang="en-US" sz="1600" dirty="0"/>
          </a:p>
        </p:txBody>
      </p:sp>
      <p:sp>
        <p:nvSpPr>
          <p:cNvPr id="4" name="Footer Placeholder 3"/>
          <p:cNvSpPr>
            <a:spLocks noGrp="1"/>
          </p:cNvSpPr>
          <p:nvPr>
            <p:ph type="ftr" sz="quarter" idx="11"/>
          </p:nvPr>
        </p:nvSpPr>
        <p:spPr/>
        <p:txBody>
          <a:bodyPr/>
          <a:lstStyle/>
          <a:p>
            <a:pPr>
              <a:defRPr/>
            </a:pPr>
            <a:r>
              <a:rPr lang="en-US"/>
              <a:t>Self-Balancing Trees (38)</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Tree>
    <p:extLst>
      <p:ext uri="{BB962C8B-B14F-4D97-AF65-F5344CB8AC3E}">
        <p14:creationId xmlns:p14="http://schemas.microsoft.com/office/powerpoint/2010/main" val="26359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Success</a:t>
            </a:r>
          </a:p>
        </p:txBody>
      </p:sp>
      <p:sp>
        <p:nvSpPr>
          <p:cNvPr id="3" name="Content Placeholder 2"/>
          <p:cNvSpPr>
            <a:spLocks noGrp="1"/>
          </p:cNvSpPr>
          <p:nvPr>
            <p:ph sz="quarter" idx="1"/>
          </p:nvPr>
        </p:nvSpPr>
        <p:spPr/>
        <p:txBody>
          <a:bodyPr/>
          <a:lstStyle/>
          <a:p>
            <a:pPr>
              <a:spcBef>
                <a:spcPts val="0"/>
              </a:spcBef>
              <a:spcAft>
                <a:spcPts val="600"/>
              </a:spcAft>
            </a:pPr>
            <a:r>
              <a:rPr lang="en-US" sz="1600" b="1" dirty="0"/>
              <a:t>Step 4</a:t>
            </a:r>
            <a:r>
              <a:rPr lang="en-US" sz="1600" dirty="0"/>
              <a:t> - Write your </a:t>
            </a:r>
            <a:r>
              <a:rPr lang="en-US" sz="1600" i="1" dirty="0"/>
              <a:t>partition()</a:t>
            </a:r>
            <a:r>
              <a:rPr lang="en-US" sz="1600" dirty="0"/>
              <a:t> function in the QuickSort class. </a:t>
            </a:r>
          </a:p>
          <a:p>
            <a:pPr lvl="1">
              <a:spcBef>
                <a:spcPts val="0"/>
              </a:spcBef>
            </a:pPr>
            <a:r>
              <a:rPr lang="en-US" sz="1600" dirty="0"/>
              <a:t>The partition() function should begin by swapping the leftmost element from the array with whatever value is contained at the pivot index.</a:t>
            </a:r>
          </a:p>
          <a:p>
            <a:pPr lvl="1">
              <a:spcBef>
                <a:spcPts val="400"/>
              </a:spcBef>
            </a:pPr>
            <a:r>
              <a:rPr lang="en-US" sz="1600" dirty="0"/>
              <a:t>Now, follow the revised pivot algorithm presented in the textbook (pg. 611) to arrange the array such that all elements lower than the given pivot are at its left and all elements higher are at its right.</a:t>
            </a:r>
          </a:p>
          <a:p>
            <a:pPr lvl="1">
              <a:spcBef>
                <a:spcPts val="400"/>
              </a:spcBef>
            </a:pPr>
            <a:r>
              <a:rPr lang="en-US" sz="1600" dirty="0"/>
              <a:t>The partition() function should return the location of the pivot index.</a:t>
            </a:r>
          </a:p>
          <a:p>
            <a:pPr>
              <a:spcBef>
                <a:spcPts val="600"/>
              </a:spcBef>
              <a:spcAft>
                <a:spcPts val="600"/>
              </a:spcAft>
            </a:pPr>
            <a:r>
              <a:rPr lang="en-US" sz="1600" b="1" dirty="0"/>
              <a:t>Step 5</a:t>
            </a:r>
            <a:r>
              <a:rPr lang="en-US" sz="1600" dirty="0"/>
              <a:t> - Write the </a:t>
            </a:r>
            <a:r>
              <a:rPr lang="en-US" sz="1600" i="1" dirty="0" err="1"/>
              <a:t>sortAll</a:t>
            </a:r>
            <a:r>
              <a:rPr lang="en-US" sz="1600" i="1" dirty="0"/>
              <a:t>()</a:t>
            </a:r>
            <a:r>
              <a:rPr lang="en-US" sz="1600" dirty="0"/>
              <a:t> function, using your </a:t>
            </a:r>
            <a:r>
              <a:rPr lang="en-US" sz="1600" i="1" dirty="0"/>
              <a:t>medianOfThree()</a:t>
            </a:r>
            <a:r>
              <a:rPr lang="en-US" sz="1600" dirty="0"/>
              <a:t> and </a:t>
            </a:r>
            <a:r>
              <a:rPr lang="en-US" sz="1600" i="1" dirty="0"/>
              <a:t>partition()</a:t>
            </a:r>
            <a:r>
              <a:rPr lang="en-US" sz="1600" dirty="0"/>
              <a:t> functions. </a:t>
            </a:r>
          </a:p>
          <a:p>
            <a:pPr lvl="1">
              <a:spcBef>
                <a:spcPts val="0"/>
              </a:spcBef>
            </a:pPr>
            <a:r>
              <a:rPr lang="en-US" sz="1600" dirty="0"/>
              <a:t>Note that this function will be recursive. Most people use </a:t>
            </a:r>
            <a:r>
              <a:rPr lang="en-US" sz="1600" i="1" dirty="0" err="1"/>
              <a:t>sortAll</a:t>
            </a:r>
            <a:r>
              <a:rPr lang="en-US" sz="1600" i="1" dirty="0"/>
              <a:t>()</a:t>
            </a:r>
            <a:r>
              <a:rPr lang="en-US" sz="1600" dirty="0"/>
              <a:t> as a recursive starter function that then calls another function to do the sorting.</a:t>
            </a:r>
          </a:p>
          <a:p>
            <a:pPr lvl="1">
              <a:spcBef>
                <a:spcPts val="400"/>
              </a:spcBef>
            </a:pPr>
            <a:r>
              <a:rPr lang="en-US" sz="1600" dirty="0"/>
              <a:t>To sort, you should first call your </a:t>
            </a:r>
            <a:r>
              <a:rPr lang="en-US" sz="1600" i="1" dirty="0"/>
              <a:t>medianOfThree()</a:t>
            </a:r>
            <a:r>
              <a:rPr lang="en-US" sz="1600" dirty="0"/>
              <a:t> function and sort the first, middle, and last elements. This function returns the pivot index.</a:t>
            </a:r>
          </a:p>
          <a:p>
            <a:pPr lvl="1">
              <a:spcBef>
                <a:spcPts val="400"/>
              </a:spcBef>
            </a:pPr>
            <a:r>
              <a:rPr lang="en-US" sz="1600" dirty="0"/>
              <a:t>Now, call your </a:t>
            </a:r>
            <a:r>
              <a:rPr lang="en-US" sz="1600" i="1" dirty="0"/>
              <a:t>partition()</a:t>
            </a:r>
            <a:r>
              <a:rPr lang="en-US" sz="1600" dirty="0"/>
              <a:t> function, using the number returned from </a:t>
            </a:r>
            <a:r>
              <a:rPr lang="en-US" sz="1600" i="1" dirty="0"/>
              <a:t>medianOfThree()</a:t>
            </a:r>
            <a:r>
              <a:rPr lang="en-US" sz="1600" dirty="0"/>
              <a:t> as the pivot index. This function will return a pivot index, or the index where your array is split.</a:t>
            </a:r>
          </a:p>
          <a:p>
            <a:pPr lvl="1">
              <a:spcBef>
                <a:spcPts val="400"/>
              </a:spcBef>
            </a:pPr>
            <a:r>
              <a:rPr lang="en-US" sz="1600" dirty="0"/>
              <a:t>Finally, you will recursively call your </a:t>
            </a:r>
            <a:r>
              <a:rPr lang="en-US" sz="1600" i="1" dirty="0"/>
              <a:t>sort()</a:t>
            </a:r>
            <a:r>
              <a:rPr lang="en-US" sz="1600" dirty="0"/>
              <a:t> function on two halves of your array, with one half from the left until the pivot, and the other half from the pivot to the right</a:t>
            </a:r>
          </a:p>
          <a:p>
            <a:pPr lvl="1">
              <a:spcBef>
                <a:spcPts val="400"/>
              </a:spcBef>
            </a:pPr>
            <a:r>
              <a:rPr lang="en-US" sz="1600" dirty="0"/>
              <a:t>Reset exchange and comparison counters at the beginning of each command for the Bonus test.</a:t>
            </a:r>
          </a:p>
          <a:p>
            <a:pPr>
              <a:spcBef>
                <a:spcPts val="0"/>
              </a:spcBef>
            </a:pPr>
            <a:endParaRPr lang="en-US" sz="1600" dirty="0"/>
          </a:p>
        </p:txBody>
      </p:sp>
      <p:sp>
        <p:nvSpPr>
          <p:cNvPr id="4" name="Footer Placeholder 3"/>
          <p:cNvSpPr>
            <a:spLocks noGrp="1"/>
          </p:cNvSpPr>
          <p:nvPr>
            <p:ph type="ftr" sz="quarter" idx="11"/>
          </p:nvPr>
        </p:nvSpPr>
        <p:spPr/>
        <p:txBody>
          <a:bodyPr/>
          <a:lstStyle/>
          <a:p>
            <a:pPr>
              <a:defRPr/>
            </a:pPr>
            <a:r>
              <a:rPr lang="en-US"/>
              <a:t>Self-Balancing Trees (38)</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Tree>
    <p:extLst>
      <p:ext uri="{BB962C8B-B14F-4D97-AF65-F5344CB8AC3E}">
        <p14:creationId xmlns:p14="http://schemas.microsoft.com/office/powerpoint/2010/main" val="11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Footer Placeholder 2"/>
          <p:cNvSpPr>
            <a:spLocks noGrp="1"/>
          </p:cNvSpPr>
          <p:nvPr>
            <p:ph type="ftr" sz="quarter" idx="11"/>
          </p:nvPr>
        </p:nvSpPr>
        <p:spPr/>
        <p:txBody>
          <a:bodyPr/>
          <a:lstStyle/>
          <a:p>
            <a:pPr>
              <a:defRPr/>
            </a:pPr>
            <a:r>
              <a:rPr lang="en-US"/>
              <a:t>Self-Balancing Trees (38)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7</a:t>
            </a:fld>
            <a:endParaRPr lang="en-US" dirty="0"/>
          </a:p>
        </p:txBody>
      </p:sp>
      <p:graphicFrame>
        <p:nvGraphicFramePr>
          <p:cNvPr id="5" name="Table 4"/>
          <p:cNvGraphicFramePr>
            <a:graphicFrameLocks noGrp="1"/>
          </p:cNvGraphicFramePr>
          <p:nvPr/>
        </p:nvGraphicFramePr>
        <p:xfrm>
          <a:off x="477838" y="1371600"/>
          <a:ext cx="8361362" cy="4957850"/>
        </p:xfrm>
        <a:graphic>
          <a:graphicData uri="http://schemas.openxmlformats.org/drawingml/2006/table">
            <a:tbl>
              <a:tblPr/>
              <a:tblGrid>
                <a:gridCol w="1030459">
                  <a:extLst>
                    <a:ext uri="{9D8B030D-6E8A-4147-A177-3AD203B41FA5}">
                      <a16:colId xmlns:a16="http://schemas.microsoft.com/office/drawing/2014/main" val="20000"/>
                    </a:ext>
                  </a:extLst>
                </a:gridCol>
                <a:gridCol w="7330903">
                  <a:extLst>
                    <a:ext uri="{9D8B030D-6E8A-4147-A177-3AD203B41FA5}">
                      <a16:colId xmlns:a16="http://schemas.microsoft.com/office/drawing/2014/main" val="20001"/>
                    </a:ext>
                  </a:extLst>
                </a:gridCol>
              </a:tblGrid>
              <a:tr h="0">
                <a:tc>
                  <a:txBody>
                    <a:bodyPr/>
                    <a:lstStyle/>
                    <a:p>
                      <a:pPr algn="ctr" fontAlgn="t"/>
                      <a:r>
                        <a:rPr lang="en-US" sz="1400" b="1" dirty="0">
                          <a:solidFill>
                            <a:schemeClr val="bg1"/>
                          </a:solidFill>
                          <a:effectLst/>
                          <a:latin typeface="Consolas" panose="020B0609020204030204" pitchFamily="49" charset="0"/>
                        </a:rPr>
                        <a:t>Points</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Requirement (48 + 8 Points)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Your template QuickSort class contains a dynamically-allocated element array and implements the abstract interface </a:t>
                      </a:r>
                      <a:r>
                        <a:rPr lang="en-US" sz="1100" b="1" dirty="0" err="1">
                          <a:effectLst/>
                          <a:latin typeface="Consolas" panose="020B0609020204030204" pitchFamily="49" charset="0"/>
                        </a:rPr>
                        <a:t>QSInterface</a:t>
                      </a:r>
                      <a:r>
                        <a:rPr lang="en-US" sz="1100" b="1" dirty="0">
                          <a:effectLst/>
                          <a:latin typeface="Consolas" panose="020B0609020204030204" pitchFamily="49" charset="0"/>
                        </a:rPr>
                        <a:t> class. The </a:t>
                      </a:r>
                      <a:r>
                        <a:rPr lang="en-US" sz="1100" b="1" u="sng" dirty="0">
                          <a:solidFill>
                            <a:srgbClr val="FF0000"/>
                          </a:solidFill>
                          <a:effectLst/>
                          <a:latin typeface="Consolas" panose="020B0609020204030204" pitchFamily="49" charset="0"/>
                        </a:rPr>
                        <a:t>QuickSort</a:t>
                      </a:r>
                      <a:r>
                        <a:rPr lang="en-US" sz="1100" b="1" dirty="0">
                          <a:effectLst/>
                          <a:latin typeface="Consolas" panose="020B0609020204030204" pitchFamily="49" charset="0"/>
                        </a:rPr>
                        <a:t> command deletes the current array and its elements (if any) and then dynamically allocates a new element array. The </a:t>
                      </a:r>
                      <a:r>
                        <a:rPr lang="en-US" sz="1100" b="1" u="sng" dirty="0">
                          <a:solidFill>
                            <a:srgbClr val="FF0000"/>
                          </a:solidFill>
                          <a:effectLst/>
                          <a:latin typeface="Consolas" panose="020B0609020204030204" pitchFamily="49" charset="0"/>
                        </a:rPr>
                        <a:t>Capacity</a:t>
                      </a:r>
                      <a:r>
                        <a:rPr lang="en-US" sz="1100" b="1" dirty="0">
                          <a:effectLst/>
                          <a:latin typeface="Consolas" panose="020B0609020204030204" pitchFamily="49" charset="0"/>
                        </a:rPr>
                        <a:t> and </a:t>
                      </a:r>
                      <a:r>
                        <a:rPr lang="en-US" sz="1100" b="1" u="sng" dirty="0">
                          <a:solidFill>
                            <a:srgbClr val="FF0000"/>
                          </a:solidFill>
                          <a:effectLst/>
                          <a:latin typeface="Consolas" panose="020B0609020204030204" pitchFamily="49" charset="0"/>
                        </a:rPr>
                        <a:t>Clear</a:t>
                      </a:r>
                      <a:r>
                        <a:rPr lang="en-US" sz="1100" b="1" dirty="0">
                          <a:effectLst/>
                          <a:latin typeface="Consolas" panose="020B0609020204030204" pitchFamily="49" charset="0"/>
                        </a:rPr>
                        <a:t> commands execute as described above. (lab10_in_01.txt).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Items are added to the QuickSort array using the </a:t>
                      </a:r>
                      <a:r>
                        <a:rPr lang="en-US" sz="1100" b="1" u="sng" dirty="0" err="1">
                          <a:solidFill>
                            <a:srgbClr val="FF0000"/>
                          </a:solidFill>
                          <a:effectLst/>
                          <a:latin typeface="Consolas" panose="020B0609020204030204" pitchFamily="49" charset="0"/>
                        </a:rPr>
                        <a:t>AddToArray</a:t>
                      </a:r>
                      <a:r>
                        <a:rPr lang="en-US" sz="1100" b="1" dirty="0">
                          <a:effectLst/>
                          <a:latin typeface="Consolas" panose="020B0609020204030204" pitchFamily="49" charset="0"/>
                        </a:rPr>
                        <a:t> command. Duplicate/multiple items can be added with one command. The QuickSort array dynamically grows (by doubling) as the number of items added exceeds the current array capacity. The </a:t>
                      </a:r>
                      <a:r>
                        <a:rPr lang="en-US" sz="1100" b="1" u="sng" dirty="0" err="1">
                          <a:solidFill>
                            <a:srgbClr val="FF0000"/>
                          </a:solidFill>
                          <a:effectLst/>
                          <a:latin typeface="Consolas" panose="020B0609020204030204" pitchFamily="49" charset="0"/>
                        </a:rPr>
                        <a:t>PrintArray</a:t>
                      </a:r>
                      <a:r>
                        <a:rPr lang="en-US" sz="1100" b="1" dirty="0">
                          <a:effectLst/>
                          <a:latin typeface="Consolas" panose="020B0609020204030204" pitchFamily="49" charset="0"/>
                        </a:rPr>
                        <a:t> command outputs a comma-separated string representation of the array using an insertion (&lt;&lt;) friend operator and the toString() method. The </a:t>
                      </a:r>
                      <a:r>
                        <a:rPr lang="en-US" sz="1100" b="1" u="sng" dirty="0">
                          <a:solidFill>
                            <a:srgbClr val="FF0000"/>
                          </a:solidFill>
                          <a:effectLst/>
                          <a:latin typeface="Consolas" panose="020B0609020204030204" pitchFamily="49" charset="0"/>
                        </a:rPr>
                        <a:t>Size</a:t>
                      </a:r>
                      <a:r>
                        <a:rPr lang="en-US" sz="1100" b="1" dirty="0">
                          <a:effectLst/>
                          <a:latin typeface="Consolas" panose="020B0609020204030204" pitchFamily="49" charset="0"/>
                        </a:rPr>
                        <a:t> command outputs the number of elements in the QuickSort array. (lab10_in_02.txt).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Your </a:t>
                      </a:r>
                      <a:r>
                        <a:rPr lang="en-US" sz="1100" b="1" u="sng" dirty="0">
                          <a:solidFill>
                            <a:srgbClr val="FF0000"/>
                          </a:solidFill>
                          <a:effectLst/>
                          <a:latin typeface="Consolas" panose="020B0609020204030204" pitchFamily="49" charset="0"/>
                        </a:rPr>
                        <a:t>MedianOfThree</a:t>
                      </a:r>
                      <a:r>
                        <a:rPr lang="en-US" sz="1100" b="1" dirty="0">
                          <a:effectLst/>
                          <a:latin typeface="Consolas" panose="020B0609020204030204" pitchFamily="49" charset="0"/>
                        </a:rPr>
                        <a:t> command (medianOfThree() function) properly sorts the first, middle, and last elements (as described above.) (lab10_in_03.txt).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Your </a:t>
                      </a:r>
                      <a:r>
                        <a:rPr lang="en-US" sz="1100" b="1" u="sng" dirty="0">
                          <a:solidFill>
                            <a:srgbClr val="FF0000"/>
                          </a:solidFill>
                          <a:effectLst/>
                          <a:latin typeface="Consolas" panose="020B0609020204030204" pitchFamily="49" charset="0"/>
                        </a:rPr>
                        <a:t>Partition</a:t>
                      </a:r>
                      <a:r>
                        <a:rPr lang="en-US" sz="1100" b="1" dirty="0">
                          <a:effectLst/>
                          <a:latin typeface="Consolas" panose="020B0609020204030204" pitchFamily="49" charset="0"/>
                        </a:rPr>
                        <a:t> command (partition() function) arranges the array such that all elements less than the given pivot are to the left and all elements greater than the given pivot are to the right (using the revised pivot algorithm.) (lab10_in_04.txt).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The </a:t>
                      </a:r>
                      <a:r>
                        <a:rPr lang="en-US" sz="1100" b="1" dirty="0" err="1">
                          <a:solidFill>
                            <a:srgbClr val="FF0000"/>
                          </a:solidFill>
                          <a:effectLst/>
                          <a:latin typeface="Consolas" panose="020B0609020204030204" pitchFamily="49" charset="0"/>
                        </a:rPr>
                        <a:t>SortAll</a:t>
                      </a:r>
                      <a:r>
                        <a:rPr lang="en-US" sz="1100" b="1" dirty="0">
                          <a:effectLst/>
                          <a:latin typeface="Consolas" panose="020B0609020204030204" pitchFamily="49" charset="0"/>
                        </a:rPr>
                        <a:t> command (</a:t>
                      </a:r>
                      <a:r>
                        <a:rPr lang="en-US" sz="1100" b="1" dirty="0" err="1">
                          <a:effectLst/>
                          <a:latin typeface="Consolas" panose="020B0609020204030204" pitchFamily="49" charset="0"/>
                        </a:rPr>
                        <a:t>sortAll</a:t>
                      </a:r>
                      <a:r>
                        <a:rPr lang="en-US" sz="1100" b="1" dirty="0">
                          <a:effectLst/>
                          <a:latin typeface="Consolas" panose="020B0609020204030204" pitchFamily="49" charset="0"/>
                        </a:rPr>
                        <a:t>() function) utilizes your medianOfThree() and partition() functions to recursively sort the entire array. (lab10_in_05.txt).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339">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solidFill>
                            <a:schemeClr val="tx1"/>
                          </a:solidFill>
                          <a:effectLst/>
                          <a:latin typeface="Consolas" panose="020B0609020204030204" pitchFamily="49" charset="0"/>
                        </a:rPr>
                        <a:t>The </a:t>
                      </a:r>
                      <a:r>
                        <a:rPr lang="en-US" sz="1100" b="1" u="sng" dirty="0">
                          <a:solidFill>
                            <a:srgbClr val="FF0000"/>
                          </a:solidFill>
                          <a:effectLst/>
                          <a:latin typeface="Consolas" panose="020B0609020204030204" pitchFamily="49" charset="0"/>
                        </a:rPr>
                        <a:t>Sort</a:t>
                      </a:r>
                      <a:r>
                        <a:rPr lang="en-US" sz="1100" b="1" dirty="0">
                          <a:solidFill>
                            <a:schemeClr val="tx1"/>
                          </a:solidFill>
                          <a:effectLst/>
                          <a:latin typeface="Consolas" panose="020B0609020204030204" pitchFamily="49" charset="0"/>
                        </a:rPr>
                        <a:t> command (sort() function) utilizes your medianOfThree() and partition() functions to recursively sort a QuickSort subarray. (lab10_in_06.txt).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fontAlgn="t"/>
                      <a:r>
                        <a:rPr lang="en-US" sz="1400" b="1" dirty="0">
                          <a:effectLst/>
                          <a:latin typeface="Consolas" panose="020B0609020204030204" pitchFamily="49" charset="0"/>
                        </a:rPr>
                        <a:t>8</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solidFill>
                            <a:srgbClr val="FF0000"/>
                          </a:solidFill>
                          <a:effectLst/>
                          <a:latin typeface="Consolas" panose="020B0609020204030204" pitchFamily="49" charset="0"/>
                        </a:rPr>
                        <a:t>BONUS</a:t>
                      </a:r>
                      <a:r>
                        <a:rPr lang="en-US" sz="1100" b="1" dirty="0">
                          <a:effectLst/>
                          <a:latin typeface="Consolas" panose="020B0609020204030204" pitchFamily="49" charset="0"/>
                        </a:rPr>
                        <a:t>: The </a:t>
                      </a:r>
                      <a:r>
                        <a:rPr lang="en-US" sz="1100" b="1" u="sng" dirty="0">
                          <a:solidFill>
                            <a:srgbClr val="FF0000"/>
                          </a:solidFill>
                          <a:effectLst/>
                          <a:latin typeface="Consolas" panose="020B0609020204030204" pitchFamily="49" charset="0"/>
                        </a:rPr>
                        <a:t>Stats</a:t>
                      </a:r>
                      <a:r>
                        <a:rPr lang="en-US" sz="1100" b="1" dirty="0">
                          <a:effectLst/>
                          <a:latin typeface="Consolas" panose="020B0609020204030204" pitchFamily="49" charset="0"/>
                        </a:rPr>
                        <a:t> command outputs the number of comparisons and exchanges used by the sort commands (</a:t>
                      </a:r>
                      <a:r>
                        <a:rPr lang="en-US" sz="1100" b="1" dirty="0">
                          <a:solidFill>
                            <a:srgbClr val="FF0000"/>
                          </a:solidFill>
                          <a:effectLst/>
                          <a:latin typeface="Consolas" panose="020B0609020204030204" pitchFamily="49" charset="0"/>
                        </a:rPr>
                        <a:t>Sort</a:t>
                      </a:r>
                      <a:r>
                        <a:rPr lang="en-US" sz="1100" b="1" dirty="0">
                          <a:effectLst/>
                          <a:latin typeface="Consolas" panose="020B0609020204030204" pitchFamily="49" charset="0"/>
                        </a:rPr>
                        <a:t> and </a:t>
                      </a:r>
                      <a:r>
                        <a:rPr lang="en-US" sz="1100" b="1" dirty="0" err="1">
                          <a:solidFill>
                            <a:srgbClr val="FF0000"/>
                          </a:solidFill>
                          <a:effectLst/>
                          <a:latin typeface="Consolas" panose="020B0609020204030204" pitchFamily="49" charset="0"/>
                        </a:rPr>
                        <a:t>SortAll</a:t>
                      </a:r>
                      <a:r>
                        <a:rPr lang="en-US" sz="1100" b="1">
                          <a:effectLst/>
                          <a:latin typeface="Consolas" panose="020B0609020204030204" pitchFamily="49" charset="0"/>
                        </a:rPr>
                        <a:t>.) (lab10_in_07.txt).</a:t>
                      </a:r>
                      <a:endParaRPr lang="en-US" sz="1100" b="1" dirty="0">
                        <a:effectLst/>
                        <a:latin typeface="Consolas" panose="020B0609020204030204" pitchFamily="49"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88911">
                <a:tc>
                  <a:txBody>
                    <a:bodyPr/>
                    <a:lstStyle/>
                    <a:p>
                      <a:pPr algn="ctr" fontAlgn="t"/>
                      <a:r>
                        <a:rPr lang="en-US" sz="1400" b="1" dirty="0">
                          <a:effectLst/>
                          <a:latin typeface="Consolas" panose="020B0609020204030204" pitchFamily="49" charset="0"/>
                        </a:rPr>
                        <a:t>-10</a:t>
                      </a:r>
                    </a:p>
                  </a:txBody>
                  <a:tcPr marL="19524" marR="10169" marT="10169" marB="10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1" dirty="0">
                          <a:effectLst/>
                          <a:latin typeface="Consolas" panose="020B0609020204030204" pitchFamily="49" charset="0"/>
                        </a:rPr>
                        <a:t>Memory leaks, g++ compiler warnings, array out-of-bounds, or use of STL container detected.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5652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10.9, pgs. 604-614</a:t>
            </a:r>
          </a:p>
        </p:txBody>
      </p:sp>
      <p:sp>
        <p:nvSpPr>
          <p:cNvPr id="7" name="Content Placeholder 2"/>
          <p:cNvSpPr txBox="1">
            <a:spLocks/>
          </p:cNvSpPr>
          <p:nvPr/>
        </p:nvSpPr>
        <p:spPr bwMode="auto">
          <a:xfrm>
            <a:off x="3048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10.9 Quicksort </a:t>
            </a:r>
          </a:p>
          <a:p>
            <a:pPr algn="ctr"/>
            <a:r>
              <a:rPr lang="en-US" sz="2400" dirty="0"/>
              <a:t>Algorithm for Quicksort</a:t>
            </a:r>
          </a:p>
          <a:p>
            <a:pPr algn="ctr"/>
            <a:r>
              <a:rPr lang="en-US" sz="2400" dirty="0"/>
              <a:t>Code for Quicksort</a:t>
            </a:r>
          </a:p>
          <a:p>
            <a:pPr algn="ctr"/>
            <a:r>
              <a:rPr lang="en-US" sz="2400" dirty="0"/>
              <a:t>Algorithm for Partitioning</a:t>
            </a:r>
          </a:p>
          <a:p>
            <a:pPr algn="ctr"/>
            <a:r>
              <a:rPr lang="en-US" sz="2400" dirty="0"/>
              <a:t>Code for partition</a:t>
            </a:r>
          </a:p>
          <a:p>
            <a:pPr algn="ctr"/>
            <a:r>
              <a:rPr lang="en-US" sz="2400" dirty="0"/>
              <a:t>A Revised Partition Algorithm</a:t>
            </a:r>
          </a:p>
          <a:p>
            <a:pPr algn="ctr"/>
            <a:r>
              <a:rPr lang="en-US" sz="2400" dirty="0"/>
              <a:t>Code for Revised partition Function </a:t>
            </a:r>
          </a:p>
        </p:txBody>
      </p:sp>
      <p:sp>
        <p:nvSpPr>
          <p:cNvPr id="5" name="Slide Number Placeholder 4"/>
          <p:cNvSpPr>
            <a:spLocks noGrp="1"/>
          </p:cNvSpPr>
          <p:nvPr>
            <p:ph type="sldNum" sz="quarter" idx="12"/>
          </p:nvPr>
        </p:nvSpPr>
        <p:spPr/>
        <p:txBody>
          <a:bodyPr/>
          <a:lstStyle/>
          <a:p>
            <a:pPr>
              <a:defRPr/>
            </a:pPr>
            <a:fld id="{A0C1462C-D640-45B3-901B-F425AA5C3674}" type="slidenum">
              <a:rPr lang="en-US" smtClean="0"/>
              <a:pPr>
                <a:defRPr/>
              </a:pPr>
              <a:t>8</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199" y="1087755"/>
            <a:ext cx="2968547" cy="3615690"/>
          </a:xfrm>
          <a:prstGeom prst="rect">
            <a:avLst/>
          </a:prstGeom>
        </p:spPr>
      </p:pic>
    </p:spTree>
    <p:extLst>
      <p:ext uri="{BB962C8B-B14F-4D97-AF65-F5344CB8AC3E}">
        <p14:creationId xmlns:p14="http://schemas.microsoft.com/office/powerpoint/2010/main" val="4121681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3"/>
          <p:cNvSpPr>
            <a:spLocks noGrp="1" noChangeArrowheads="1"/>
          </p:cNvSpPr>
          <p:nvPr>
            <p:ph sz="quarter" idx="1"/>
          </p:nvPr>
        </p:nvSpPr>
        <p:spPr>
          <a:xfrm>
            <a:off x="593598" y="1242326"/>
            <a:ext cx="8153400" cy="2796274"/>
          </a:xfrm>
        </p:spPr>
        <p:txBody>
          <a:bodyPr/>
          <a:lstStyle/>
          <a:p>
            <a:pPr eaLnBrk="1" hangingPunct="1"/>
            <a:r>
              <a:rPr lang="en-US" sz="2000" dirty="0"/>
              <a:t>Quicksort is O(</a:t>
            </a:r>
            <a:r>
              <a:rPr lang="en-US" sz="2000" i="1" dirty="0"/>
              <a:t>n</a:t>
            </a:r>
            <a:r>
              <a:rPr lang="en-US" sz="2000" baseline="30000" dirty="0"/>
              <a:t>2</a:t>
            </a:r>
            <a:r>
              <a:rPr lang="en-US" sz="2000" dirty="0"/>
              <a:t>) when each split yields one empty subarray, which is the case when the array is presorted.</a:t>
            </a:r>
          </a:p>
          <a:p>
            <a:pPr eaLnBrk="1" hangingPunct="1"/>
            <a:r>
              <a:rPr lang="en-US" sz="2000" dirty="0"/>
              <a:t>The worst possible performance occurs for a sorted array, which is not very desirable.</a:t>
            </a:r>
          </a:p>
          <a:p>
            <a:r>
              <a:rPr lang="en-US" sz="2000" dirty="0"/>
              <a:t>A better solution is to pick the pivot value in a way that is less likely to lead to a bad split.</a:t>
            </a:r>
          </a:p>
          <a:p>
            <a:pPr lvl="1"/>
            <a:r>
              <a:rPr lang="en-US" sz="1800" dirty="0"/>
              <a:t>Use three references: </a:t>
            </a:r>
            <a:r>
              <a:rPr lang="en-US" sz="1800" dirty="0">
                <a:latin typeface="Courier New" pitchFamily="49" charset="0"/>
                <a:cs typeface="Courier New" pitchFamily="49" charset="0"/>
              </a:rPr>
              <a:t>first, middle, last.</a:t>
            </a:r>
          </a:p>
          <a:p>
            <a:pPr lvl="1"/>
            <a:r>
              <a:rPr lang="en-US" sz="1800" dirty="0"/>
              <a:t>Select the median of the these items as the pivot.</a:t>
            </a:r>
          </a:p>
        </p:txBody>
      </p:sp>
      <p:sp>
        <p:nvSpPr>
          <p:cNvPr id="2" name="Footer Placeholder 1"/>
          <p:cNvSpPr>
            <a:spLocks noGrp="1"/>
          </p:cNvSpPr>
          <p:nvPr>
            <p:ph type="ftr" sz="quarter" idx="11"/>
          </p:nvPr>
        </p:nvSpPr>
        <p:spPr/>
        <p:txBody>
          <a:bodyPr/>
          <a:lstStyle/>
          <a:p>
            <a:pPr>
              <a:defRPr/>
            </a:pPr>
            <a:r>
              <a:rPr lang="en-US"/>
              <a:t>Self-Balancing Trees (38)</a:t>
            </a:r>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9</a:t>
            </a:fld>
            <a:endParaRPr lang="en-US"/>
          </a:p>
        </p:txBody>
      </p:sp>
      <p:sp>
        <p:nvSpPr>
          <p:cNvPr id="4" name="Title 3"/>
          <p:cNvSpPr>
            <a:spLocks noGrp="1"/>
          </p:cNvSpPr>
          <p:nvPr>
            <p:ph type="title"/>
          </p:nvPr>
        </p:nvSpPr>
        <p:spPr/>
        <p:txBody>
          <a:bodyPr/>
          <a:lstStyle/>
          <a:p>
            <a:r>
              <a:rPr lang="en-US" dirty="0"/>
              <a:t>A Revised Partition Algorithm</a:t>
            </a:r>
          </a:p>
        </p:txBody>
      </p:sp>
      <p:sp>
        <p:nvSpPr>
          <p:cNvPr id="5" name="TextBox 4"/>
          <p:cNvSpPr txBox="1"/>
          <p:nvPr/>
        </p:nvSpPr>
        <p:spPr>
          <a:xfrm>
            <a:off x="762000" y="4495800"/>
            <a:ext cx="8001000" cy="2308324"/>
          </a:xfrm>
          <a:prstGeom prst="rect">
            <a:avLst/>
          </a:prstGeom>
          <a:noFill/>
        </p:spPr>
        <p:txBody>
          <a:bodyPr wrap="square" rtlCol="0">
            <a:spAutoFit/>
          </a:bodyPr>
          <a:lstStyle/>
          <a:p>
            <a:pPr>
              <a:spcAft>
                <a:spcPts val="600"/>
              </a:spcAft>
            </a:pPr>
            <a:r>
              <a:rPr lang="en-US" sz="2000" b="1" dirty="0"/>
              <a:t>Revised Partition Algorithm</a:t>
            </a:r>
          </a:p>
          <a:p>
            <a:pPr>
              <a:spcAft>
                <a:spcPts val="600"/>
              </a:spcAft>
            </a:pPr>
            <a:r>
              <a:rPr lang="en-US" dirty="0">
                <a:latin typeface="Consolas" panose="020B0609020204030204" pitchFamily="49" charset="0"/>
                <a:cs typeface="Consolas" panose="020B0609020204030204" pitchFamily="49" charset="0"/>
              </a:rPr>
              <a:t>1. Sort table[first], table[middle], and table[last-1].</a:t>
            </a:r>
          </a:p>
          <a:p>
            <a:pPr>
              <a:spcAft>
                <a:spcPts val="600"/>
              </a:spcAft>
            </a:pPr>
            <a:r>
              <a:rPr lang="en-US" dirty="0">
                <a:latin typeface="Consolas" panose="020B0609020204030204" pitchFamily="49" charset="0"/>
                <a:cs typeface="Consolas" panose="020B0609020204030204" pitchFamily="49" charset="0"/>
              </a:rPr>
              <a:t>2. Move median value to first position (pivot value) by exchanging table[first] and table[middle].</a:t>
            </a:r>
          </a:p>
          <a:p>
            <a:pPr>
              <a:spcAft>
                <a:spcPts val="0"/>
              </a:spcAft>
            </a:pPr>
            <a:r>
              <a:rPr lang="en-US" dirty="0">
                <a:latin typeface="Consolas" panose="020B0609020204030204" pitchFamily="49" charset="0"/>
                <a:cs typeface="Consolas" panose="020B0609020204030204" pitchFamily="49" charset="0"/>
              </a:rPr>
              <a:t>3. Initialize up to first + 1 and down to last - 1.</a:t>
            </a:r>
          </a:p>
          <a:p>
            <a:pPr>
              <a:spcAft>
                <a:spcPts val="600"/>
              </a:spcAft>
            </a:pPr>
            <a:r>
              <a:rPr lang="en-US" dirty="0"/>
              <a:t>	</a:t>
            </a:r>
            <a:r>
              <a:rPr lang="en-US" sz="3200" dirty="0"/>
              <a:t>…</a:t>
            </a:r>
          </a:p>
        </p:txBody>
      </p:sp>
    </p:spTree>
    <p:extLst>
      <p:ext uri="{BB962C8B-B14F-4D97-AF65-F5344CB8AC3E}">
        <p14:creationId xmlns:p14="http://schemas.microsoft.com/office/powerpoint/2010/main" val="360960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6226">
                                            <p:txEl>
                                              <p:pRg st="0" end="0"/>
                                            </p:txEl>
                                          </p:spTgt>
                                        </p:tgtEl>
                                        <p:attrNameLst>
                                          <p:attrName>style.visibility</p:attrName>
                                        </p:attrNameLst>
                                      </p:cBhvr>
                                      <p:to>
                                        <p:strVal val="visible"/>
                                      </p:to>
                                    </p:set>
                                    <p:animEffect transition="in" filter="fade">
                                      <p:cBhvr>
                                        <p:cTn id="7" dur="500"/>
                                        <p:tgtEl>
                                          <p:spTgt spid="436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6226">
                                            <p:txEl>
                                              <p:pRg st="1" end="1"/>
                                            </p:txEl>
                                          </p:spTgt>
                                        </p:tgtEl>
                                        <p:attrNameLst>
                                          <p:attrName>style.visibility</p:attrName>
                                        </p:attrNameLst>
                                      </p:cBhvr>
                                      <p:to>
                                        <p:strVal val="visible"/>
                                      </p:to>
                                    </p:set>
                                    <p:animEffect transition="in" filter="fade">
                                      <p:cBhvr>
                                        <p:cTn id="12" dur="500"/>
                                        <p:tgtEl>
                                          <p:spTgt spid="4362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6226">
                                            <p:txEl>
                                              <p:pRg st="2" end="2"/>
                                            </p:txEl>
                                          </p:spTgt>
                                        </p:tgtEl>
                                        <p:attrNameLst>
                                          <p:attrName>style.visibility</p:attrName>
                                        </p:attrNameLst>
                                      </p:cBhvr>
                                      <p:to>
                                        <p:strVal val="visible"/>
                                      </p:to>
                                    </p:set>
                                    <p:animEffect transition="in" filter="fade">
                                      <p:cBhvr>
                                        <p:cTn id="17" dur="500"/>
                                        <p:tgtEl>
                                          <p:spTgt spid="436226">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36226">
                                            <p:txEl>
                                              <p:pRg st="3" end="3"/>
                                            </p:txEl>
                                          </p:spTgt>
                                        </p:tgtEl>
                                        <p:attrNameLst>
                                          <p:attrName>style.visibility</p:attrName>
                                        </p:attrNameLst>
                                      </p:cBhvr>
                                      <p:to>
                                        <p:strVal val="visible"/>
                                      </p:to>
                                    </p:set>
                                    <p:animEffect transition="in" filter="fade">
                                      <p:cBhvr>
                                        <p:cTn id="20" dur="500"/>
                                        <p:tgtEl>
                                          <p:spTgt spid="436226">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36226">
                                            <p:txEl>
                                              <p:pRg st="4" end="4"/>
                                            </p:txEl>
                                          </p:spTgt>
                                        </p:tgtEl>
                                        <p:attrNameLst>
                                          <p:attrName>style.visibility</p:attrName>
                                        </p:attrNameLst>
                                      </p:cBhvr>
                                      <p:to>
                                        <p:strVal val="visible"/>
                                      </p:to>
                                    </p:set>
                                    <p:animEffect transition="in" filter="fade">
                                      <p:cBhvr>
                                        <p:cTn id="23" dur="500"/>
                                        <p:tgtEl>
                                          <p:spTgt spid="43622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500"/>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fade">
                                      <p:cBhvr>
                                        <p:cTn id="43" dur="500"/>
                                        <p:tgtEl>
                                          <p:spTgt spid="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fade">
                                      <p:cBhvr>
                                        <p:cTn id="4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build="p"/>
      <p:bldP spid="5" grpId="0" build="p" bldLvl="2"/>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CS 235 Theme</Template>
  <TotalTime>47974</TotalTime>
  <Words>1951</Words>
  <Application>Microsoft Office PowerPoint</Application>
  <PresentationFormat>On-screen Show (4:3)</PresentationFormat>
  <Paragraphs>366</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Consolas</vt:lpstr>
      <vt:lpstr>Courier New</vt:lpstr>
      <vt:lpstr>Tw Cen MT</vt:lpstr>
      <vt:lpstr>Wingdings</vt:lpstr>
      <vt:lpstr>CS 235 Theme</vt:lpstr>
      <vt:lpstr>PowerPoint Presentation</vt:lpstr>
      <vt:lpstr>Lab 10 - Quicksort</vt:lpstr>
      <vt:lpstr>Quicksort Commands</vt:lpstr>
      <vt:lpstr>Quicksort Example</vt:lpstr>
      <vt:lpstr>Steps to Success</vt:lpstr>
      <vt:lpstr>Steps to Success</vt:lpstr>
      <vt:lpstr>Requirements</vt:lpstr>
      <vt:lpstr>PowerPoint Presentation</vt:lpstr>
      <vt:lpstr>A Revised Partition Algorithm</vt:lpstr>
      <vt:lpstr>Finding a Pivot</vt:lpstr>
      <vt:lpstr>A Revised Partition Algorithm</vt:lpstr>
      <vt:lpstr>Median of Three</vt:lpstr>
      <vt:lpstr>Median of Three</vt:lpstr>
      <vt:lpstr>Revised Partitioning</vt:lpstr>
      <vt:lpstr>Revised Partitioning</vt:lpstr>
      <vt:lpstr>Revised Partitioning</vt:lpstr>
      <vt:lpstr>Revised Partitioning</vt:lpstr>
      <vt:lpstr>Revised Partitioning</vt:lpstr>
      <vt:lpstr>Revised Partitioning</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elliot</dc:creator>
  <cp:lastModifiedBy>Paul Roper</cp:lastModifiedBy>
  <cp:revision>1161</cp:revision>
  <cp:lastPrinted>2018-04-11T02:01:24Z</cp:lastPrinted>
  <dcterms:created xsi:type="dcterms:W3CDTF">2009-08-26T14:55:55Z</dcterms:created>
  <dcterms:modified xsi:type="dcterms:W3CDTF">2020-04-05T04:22:21Z</dcterms:modified>
</cp:coreProperties>
</file>