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712" r:id="rId2"/>
    <p:sldId id="3614" r:id="rId3"/>
    <p:sldId id="3615" r:id="rId4"/>
    <p:sldId id="3895" r:id="rId5"/>
    <p:sldId id="3969" r:id="rId6"/>
    <p:sldId id="3616" r:id="rId7"/>
    <p:sldId id="2715" r:id="rId8"/>
    <p:sldId id="3726" r:id="rId9"/>
    <p:sldId id="2717" r:id="rId10"/>
    <p:sldId id="2718" r:id="rId11"/>
    <p:sldId id="2720" r:id="rId12"/>
    <p:sldId id="3581" r:id="rId13"/>
    <p:sldId id="3585" r:id="rId14"/>
    <p:sldId id="3586" r:id="rId15"/>
    <p:sldId id="3587" r:id="rId16"/>
    <p:sldId id="3588" r:id="rId17"/>
    <p:sldId id="3589" r:id="rId18"/>
    <p:sldId id="3625" r:id="rId19"/>
    <p:sldId id="3876" r:id="rId20"/>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E4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9" d="100"/>
          <a:sy n="79" d="100"/>
        </p:scale>
        <p:origin x="96" y="198"/>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11/16/2021</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11/16/2021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632894-2F5A-46FE-8A2B-89B30946548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1142925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7632894-2F5A-46FE-8A2B-89B30946548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566284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Pokemon Lab</a:t>
            </a:r>
            <a:endParaRPr lang="en-US" dirty="0"/>
          </a:p>
        </p:txBody>
      </p:sp>
      <p:sp>
        <p:nvSpPr>
          <p:cNvPr id="6" name="Slide Number Placeholder 22"/>
          <p:cNvSpPr>
            <a:spLocks noGrp="1"/>
          </p:cNvSpPr>
          <p:nvPr>
            <p:ph type="sldNum" sz="quarter" idx="12"/>
          </p:nvPr>
        </p:nvSpPr>
        <p:spPr>
          <a:xfrm>
            <a:off x="0" y="919577"/>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Pokemon Lab</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Pokemon Lab</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Pokemon Lab</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25158"/>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Pokemon Lab</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L09 - Pokémon</a:t>
            </a:r>
          </a:p>
        </p:txBody>
      </p:sp>
      <p:sp>
        <p:nvSpPr>
          <p:cNvPr id="5" name="Slide Number Placeholder 4"/>
          <p:cNvSpPr>
            <a:spLocks noGrp="1"/>
          </p:cNvSpPr>
          <p:nvPr>
            <p:ph type="sldNum" sz="quarter" idx="12"/>
          </p:nvPr>
        </p:nvSpPr>
        <p:spPr/>
        <p:txBody>
          <a:bodyPr/>
          <a:lstStyle/>
          <a:p>
            <a:pPr>
              <a:defRPr/>
            </a:pPr>
            <a:fld id="{A0C1462C-D640-45B3-901B-F425AA5C3674}" type="slidenum">
              <a:rPr lang="en-US" smtClean="0">
                <a:solidFill>
                  <a:srgbClr val="DEDEDE"/>
                </a:solidFill>
              </a:rPr>
              <a:pPr>
                <a:defRPr/>
              </a:pPr>
              <a:t>1</a:t>
            </a:fld>
            <a:endParaRPr lang="en-US" dirty="0">
              <a:solidFill>
                <a:srgbClr val="DEDEDE"/>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524000"/>
            <a:ext cx="5521354" cy="3102204"/>
          </a:xfrm>
          <a:prstGeom prst="rect">
            <a:avLst/>
          </a:prstGeom>
        </p:spPr>
      </p:pic>
    </p:spTree>
    <p:extLst>
      <p:ext uri="{BB962C8B-B14F-4D97-AF65-F5344CB8AC3E}">
        <p14:creationId xmlns:p14="http://schemas.microsoft.com/office/powerpoint/2010/main" val="3540003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Pokémon Maps and Sets</a:t>
            </a:r>
          </a:p>
        </p:txBody>
      </p:sp>
      <p:sp>
        <p:nvSpPr>
          <p:cNvPr id="5" name="TextBox 4"/>
          <p:cNvSpPr txBox="1"/>
          <p:nvPr/>
        </p:nvSpPr>
        <p:spPr>
          <a:xfrm>
            <a:off x="912475" y="1311464"/>
            <a:ext cx="2651760" cy="830997"/>
          </a:xfrm>
          <a:prstGeom prst="rect">
            <a:avLst/>
          </a:prstGeom>
          <a:noFill/>
        </p:spPr>
        <p:txBody>
          <a:bodyPr wrap="square" rtlCol="0">
            <a:spAutoFit/>
          </a:bodyPr>
          <a:lstStyle/>
          <a:p>
            <a:r>
              <a:rPr lang="en-US" sz="1200" b="1" u="sng" dirty="0">
                <a:solidFill>
                  <a:prstClr val="black"/>
                </a:solidFill>
                <a:latin typeface="Consolas" panose="020B0609020204030204" pitchFamily="49" charset="0"/>
              </a:rPr>
              <a:t>Pokemon</a:t>
            </a:r>
            <a:r>
              <a:rPr lang="en-US" sz="1200" b="1" dirty="0">
                <a:solidFill>
                  <a:prstClr val="black"/>
                </a:solidFill>
                <a:latin typeface="Consolas" panose="020B0609020204030204" pitchFamily="49" charset="0"/>
              </a:rPr>
              <a:t>:</a:t>
            </a:r>
          </a:p>
          <a:p>
            <a:r>
              <a:rPr lang="en-US" sz="1200" b="1" dirty="0" err="1">
                <a:solidFill>
                  <a:prstClr val="black"/>
                </a:solidFill>
                <a:latin typeface="Consolas" panose="020B0609020204030204" pitchFamily="49" charset="0"/>
              </a:rPr>
              <a:t>Charmander</a:t>
            </a:r>
            <a:r>
              <a:rPr lang="en-US" sz="1200" b="1" dirty="0">
                <a:solidFill>
                  <a:prstClr val="black"/>
                </a:solidFill>
                <a:latin typeface="Consolas" panose="020B0609020204030204" pitchFamily="49" charset="0"/>
              </a:rPr>
              <a:t> fire   </a:t>
            </a:r>
            <a:r>
              <a:rPr lang="en-US" sz="1200" b="1" dirty="0">
                <a:solidFill>
                  <a:srgbClr val="FF0000"/>
                </a:solidFill>
                <a:latin typeface="Consolas" panose="020B0609020204030204" pitchFamily="49" charset="0"/>
              </a:rPr>
              <a:t>(1)</a:t>
            </a:r>
          </a:p>
          <a:p>
            <a:r>
              <a:rPr lang="en-US" sz="1200" b="1" dirty="0" err="1">
                <a:solidFill>
                  <a:prstClr val="black"/>
                </a:solidFill>
                <a:latin typeface="Consolas" panose="020B0609020204030204" pitchFamily="49" charset="0"/>
              </a:rPr>
              <a:t>Bulbasaur</a:t>
            </a:r>
            <a:r>
              <a:rPr lang="en-US" sz="1200" b="1" dirty="0">
                <a:solidFill>
                  <a:prstClr val="black"/>
                </a:solidFill>
                <a:latin typeface="Consolas" panose="020B0609020204030204" pitchFamily="49" charset="0"/>
              </a:rPr>
              <a:t> grass   </a:t>
            </a:r>
            <a:r>
              <a:rPr lang="en-US" sz="1200" b="1" dirty="0">
                <a:solidFill>
                  <a:srgbClr val="FF0000"/>
                </a:solidFill>
                <a:latin typeface="Consolas" panose="020B0609020204030204" pitchFamily="49" charset="0"/>
              </a:rPr>
              <a:t>(1)</a:t>
            </a:r>
            <a:endParaRPr lang="en-US" sz="1200" b="1" dirty="0">
              <a:solidFill>
                <a:prstClr val="black"/>
              </a:solidFill>
              <a:latin typeface="Consolas" panose="020B0609020204030204" pitchFamily="49" charset="0"/>
            </a:endParaRPr>
          </a:p>
          <a:p>
            <a:r>
              <a:rPr lang="en-US" sz="1200" b="1" dirty="0" err="1">
                <a:solidFill>
                  <a:prstClr val="black"/>
                </a:solidFill>
                <a:latin typeface="Consolas" panose="020B0609020204030204" pitchFamily="49" charset="0"/>
              </a:rPr>
              <a:t>Squirtle</a:t>
            </a:r>
            <a:r>
              <a:rPr lang="en-US" sz="1200" b="1" dirty="0">
                <a:solidFill>
                  <a:prstClr val="black"/>
                </a:solidFill>
                <a:latin typeface="Consolas" panose="020B0609020204030204" pitchFamily="49" charset="0"/>
              </a:rPr>
              <a:t> water    </a:t>
            </a:r>
            <a:r>
              <a:rPr lang="en-US" sz="1200" b="1" dirty="0">
                <a:solidFill>
                  <a:srgbClr val="FF0000"/>
                </a:solidFill>
                <a:latin typeface="Consolas" panose="020B0609020204030204" pitchFamily="49" charset="0"/>
              </a:rPr>
              <a:t>(1)</a:t>
            </a:r>
            <a:endParaRPr lang="en-US" sz="1200" b="1" dirty="0">
              <a:solidFill>
                <a:prstClr val="black"/>
              </a:solidFill>
              <a:latin typeface="Consolas" panose="020B0609020204030204" pitchFamily="49" charset="0"/>
            </a:endParaRPr>
          </a:p>
        </p:txBody>
      </p:sp>
      <p:sp>
        <p:nvSpPr>
          <p:cNvPr id="110" name="TextBox 109"/>
          <p:cNvSpPr txBox="1"/>
          <p:nvPr/>
        </p:nvSpPr>
        <p:spPr>
          <a:xfrm>
            <a:off x="3716498" y="1217790"/>
            <a:ext cx="3253119" cy="307777"/>
          </a:xfrm>
          <a:prstGeom prst="rect">
            <a:avLst/>
          </a:prstGeom>
          <a:noFill/>
        </p:spPr>
        <p:txBody>
          <a:bodyPr wrap="square" rtlCol="0">
            <a:spAutoFit/>
          </a:bodyPr>
          <a:lstStyle/>
          <a:p>
            <a:r>
              <a:rPr lang="en-US" sz="1400" b="1" dirty="0">
                <a:solidFill>
                  <a:prstClr val="black"/>
                </a:solidFill>
                <a:latin typeface="Consolas" panose="020B0609020204030204" pitchFamily="49" charset="0"/>
              </a:rPr>
              <a:t>HashMap&lt;</a:t>
            </a:r>
            <a:r>
              <a:rPr lang="en-US" sz="1400" b="1" dirty="0" err="1">
                <a:solidFill>
                  <a:prstClr val="black"/>
                </a:solidFill>
                <a:latin typeface="Consolas" panose="020B0609020204030204" pitchFamily="49" charset="0"/>
              </a:rPr>
              <a:t>string,string</a:t>
            </a:r>
            <a:r>
              <a:rPr lang="en-US" sz="1400" b="1" dirty="0">
                <a:solidFill>
                  <a:prstClr val="black"/>
                </a:solidFill>
                <a:latin typeface="Consolas" panose="020B0609020204030204" pitchFamily="49" charset="0"/>
              </a:rPr>
              <a:t>&gt; pokemon;</a:t>
            </a:r>
          </a:p>
        </p:txBody>
      </p:sp>
      <p:sp>
        <p:nvSpPr>
          <p:cNvPr id="111" name="Rectangle 110"/>
          <p:cNvSpPr/>
          <p:nvPr/>
        </p:nvSpPr>
        <p:spPr>
          <a:xfrm>
            <a:off x="3797457" y="1547169"/>
            <a:ext cx="2895600" cy="1395716"/>
          </a:xfrm>
          <a:prstGeom prst="rect">
            <a:avLst/>
          </a:prstGeom>
          <a:solidFill>
            <a:schemeClr val="accent1">
              <a:alpha val="45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4697833" y="1570183"/>
            <a:ext cx="1614224" cy="184666"/>
          </a:xfrm>
          <a:prstGeom prst="rect">
            <a:avLst/>
          </a:prstGeom>
        </p:spPr>
        <p:txBody>
          <a:bodyPr wrap="none" lIns="0" tIns="0" rIns="0" bIns="0">
            <a:spAutoFit/>
          </a:bodyPr>
          <a:lstStyle/>
          <a:p>
            <a:r>
              <a:rPr lang="en-US" sz="1200" b="1" dirty="0">
                <a:solidFill>
                  <a:prstClr val="black"/>
                </a:solidFill>
                <a:latin typeface="Consolas" panose="020B0609020204030204" pitchFamily="49" charset="0"/>
              </a:rPr>
              <a:t>pair&lt;</a:t>
            </a:r>
            <a:r>
              <a:rPr lang="en-US" sz="1200" b="1" dirty="0" err="1">
                <a:solidFill>
                  <a:prstClr val="black"/>
                </a:solidFill>
                <a:latin typeface="Consolas" panose="020B0609020204030204" pitchFamily="49" charset="0"/>
              </a:rPr>
              <a:t>string,string</a:t>
            </a:r>
            <a:r>
              <a:rPr lang="en-US" sz="1200" b="1" dirty="0">
                <a:solidFill>
                  <a:prstClr val="black"/>
                </a:solidFill>
                <a:latin typeface="Consolas" panose="020B0609020204030204" pitchFamily="49" charset="0"/>
              </a:rPr>
              <a:t>&gt;</a:t>
            </a:r>
          </a:p>
        </p:txBody>
      </p:sp>
      <p:sp>
        <p:nvSpPr>
          <p:cNvPr id="27" name="TextBox 26"/>
          <p:cNvSpPr txBox="1"/>
          <p:nvPr/>
        </p:nvSpPr>
        <p:spPr>
          <a:xfrm>
            <a:off x="912476" y="4145556"/>
            <a:ext cx="2651760" cy="830997"/>
          </a:xfrm>
          <a:prstGeom prst="rect">
            <a:avLst/>
          </a:prstGeom>
          <a:noFill/>
        </p:spPr>
        <p:txBody>
          <a:bodyPr wrap="square" rtlCol="0">
            <a:spAutoFit/>
          </a:bodyPr>
          <a:lstStyle/>
          <a:p>
            <a:r>
              <a:rPr lang="en-US" sz="1200" b="1" u="sng" dirty="0">
                <a:solidFill>
                  <a:prstClr val="black"/>
                </a:solidFill>
                <a:latin typeface="Consolas" panose="020B0609020204030204" pitchFamily="49" charset="0"/>
              </a:rPr>
              <a:t>Effectivities</a:t>
            </a:r>
            <a:r>
              <a:rPr lang="en-US" sz="1200" b="1" dirty="0">
                <a:solidFill>
                  <a:prstClr val="black"/>
                </a:solidFill>
                <a:latin typeface="Consolas" panose="020B0609020204030204" pitchFamily="49" charset="0"/>
              </a:rPr>
              <a:t>:</a:t>
            </a:r>
          </a:p>
          <a:p>
            <a:r>
              <a:rPr lang="en-US" sz="1200" b="1" dirty="0">
                <a:solidFill>
                  <a:prstClr val="black"/>
                </a:solidFill>
                <a:latin typeface="Consolas" panose="020B0609020204030204" pitchFamily="49" charset="0"/>
              </a:rPr>
              <a:t>fire grass ice bug      </a:t>
            </a:r>
            <a:r>
              <a:rPr lang="en-US" sz="1200" b="1" dirty="0">
                <a:solidFill>
                  <a:srgbClr val="FF0000"/>
                </a:solidFill>
                <a:latin typeface="Consolas" panose="020B0609020204030204" pitchFamily="49" charset="0"/>
              </a:rPr>
              <a:t>(2)</a:t>
            </a:r>
            <a:endParaRPr lang="en-US" sz="1200" b="1" dirty="0">
              <a:solidFill>
                <a:prstClr val="black"/>
              </a:solidFill>
              <a:latin typeface="Consolas" panose="020B0609020204030204" pitchFamily="49" charset="0"/>
            </a:endParaRPr>
          </a:p>
          <a:p>
            <a:r>
              <a:rPr lang="en-US" sz="1200" b="1" dirty="0">
                <a:solidFill>
                  <a:prstClr val="black"/>
                </a:solidFill>
                <a:latin typeface="Consolas" panose="020B0609020204030204" pitchFamily="49" charset="0"/>
              </a:rPr>
              <a:t>water ground rock fire  </a:t>
            </a:r>
            <a:r>
              <a:rPr lang="en-US" sz="1200" b="1" dirty="0">
                <a:solidFill>
                  <a:srgbClr val="FF0000"/>
                </a:solidFill>
                <a:latin typeface="Consolas" panose="020B0609020204030204" pitchFamily="49" charset="0"/>
              </a:rPr>
              <a:t>(4)</a:t>
            </a:r>
            <a:endParaRPr lang="en-US" sz="1200" b="1" dirty="0">
              <a:solidFill>
                <a:prstClr val="black"/>
              </a:solidFill>
              <a:latin typeface="Consolas" panose="020B0609020204030204" pitchFamily="49" charset="0"/>
            </a:endParaRPr>
          </a:p>
          <a:p>
            <a:r>
              <a:rPr lang="en-US" sz="1200" b="1" dirty="0">
                <a:solidFill>
                  <a:prstClr val="black"/>
                </a:solidFill>
                <a:latin typeface="Consolas" panose="020B0609020204030204" pitchFamily="49" charset="0"/>
              </a:rPr>
              <a:t>grass water ground rock </a:t>
            </a:r>
            <a:r>
              <a:rPr lang="en-US" sz="1200" b="1" dirty="0">
                <a:solidFill>
                  <a:srgbClr val="FF0000"/>
                </a:solidFill>
                <a:latin typeface="Consolas" panose="020B0609020204030204" pitchFamily="49" charset="0"/>
              </a:rPr>
              <a:t>(4)</a:t>
            </a:r>
            <a:endParaRPr lang="en-US" sz="1200" b="1" dirty="0">
              <a:solidFill>
                <a:prstClr val="black"/>
              </a:solidFill>
              <a:latin typeface="Consolas" panose="020B0609020204030204" pitchFamily="49" charset="0"/>
            </a:endParaRPr>
          </a:p>
        </p:txBody>
      </p:sp>
      <p:sp>
        <p:nvSpPr>
          <p:cNvPr id="120" name="TextBox 119"/>
          <p:cNvSpPr txBox="1"/>
          <p:nvPr/>
        </p:nvSpPr>
        <p:spPr>
          <a:xfrm>
            <a:off x="912476" y="5562601"/>
            <a:ext cx="2651760" cy="830997"/>
          </a:xfrm>
          <a:prstGeom prst="rect">
            <a:avLst/>
          </a:prstGeom>
          <a:noFill/>
        </p:spPr>
        <p:txBody>
          <a:bodyPr wrap="square" rtlCol="0">
            <a:spAutoFit/>
          </a:bodyPr>
          <a:lstStyle/>
          <a:p>
            <a:r>
              <a:rPr lang="en-US" sz="1200" b="1" u="sng" dirty="0">
                <a:solidFill>
                  <a:prstClr val="black"/>
                </a:solidFill>
                <a:latin typeface="Consolas" panose="020B0609020204030204" pitchFamily="49" charset="0"/>
              </a:rPr>
              <a:t>Ineffectivities</a:t>
            </a:r>
            <a:r>
              <a:rPr lang="en-US" sz="1200" b="1" dirty="0">
                <a:solidFill>
                  <a:prstClr val="black"/>
                </a:solidFill>
                <a:latin typeface="Consolas" panose="020B0609020204030204" pitchFamily="49" charset="0"/>
              </a:rPr>
              <a:t>:</a:t>
            </a:r>
          </a:p>
          <a:p>
            <a:r>
              <a:rPr lang="en-US" sz="1200" b="1" dirty="0">
                <a:solidFill>
                  <a:prstClr val="black"/>
                </a:solidFill>
                <a:latin typeface="Consolas" panose="020B0609020204030204" pitchFamily="49" charset="0"/>
              </a:rPr>
              <a:t>fire </a:t>
            </a:r>
            <a:r>
              <a:rPr lang="en-US" sz="1200" b="1" dirty="0" err="1">
                <a:solidFill>
                  <a:prstClr val="black"/>
                </a:solidFill>
                <a:latin typeface="Consolas" panose="020B0609020204030204" pitchFamily="49" charset="0"/>
              </a:rPr>
              <a:t>fire</a:t>
            </a:r>
            <a:r>
              <a:rPr lang="en-US" sz="1200" b="1" dirty="0">
                <a:solidFill>
                  <a:prstClr val="black"/>
                </a:solidFill>
                <a:latin typeface="Consolas" panose="020B0609020204030204" pitchFamily="49" charset="0"/>
              </a:rPr>
              <a:t> water rock   </a:t>
            </a:r>
            <a:r>
              <a:rPr lang="en-US" sz="1200" b="1" dirty="0">
                <a:solidFill>
                  <a:srgbClr val="FF0000"/>
                </a:solidFill>
                <a:latin typeface="Consolas" panose="020B0609020204030204" pitchFamily="49" charset="0"/>
              </a:rPr>
              <a:t>(2)</a:t>
            </a:r>
            <a:endParaRPr lang="en-US" sz="1200" b="1" dirty="0">
              <a:solidFill>
                <a:prstClr val="black"/>
              </a:solidFill>
              <a:latin typeface="Consolas" panose="020B0609020204030204" pitchFamily="49" charset="0"/>
            </a:endParaRPr>
          </a:p>
          <a:p>
            <a:r>
              <a:rPr lang="en-US" sz="1200" b="1" dirty="0">
                <a:solidFill>
                  <a:prstClr val="black"/>
                </a:solidFill>
                <a:latin typeface="Consolas" panose="020B0609020204030204" pitchFamily="49" charset="0"/>
              </a:rPr>
              <a:t>water </a:t>
            </a:r>
            <a:r>
              <a:rPr lang="en-US" sz="1200" b="1" dirty="0" err="1">
                <a:solidFill>
                  <a:prstClr val="black"/>
                </a:solidFill>
                <a:latin typeface="Consolas" panose="020B0609020204030204" pitchFamily="49" charset="0"/>
              </a:rPr>
              <a:t>water</a:t>
            </a:r>
            <a:r>
              <a:rPr lang="en-US" sz="1200" b="1" dirty="0">
                <a:solidFill>
                  <a:prstClr val="black"/>
                </a:solidFill>
                <a:latin typeface="Consolas" panose="020B0609020204030204" pitchFamily="49" charset="0"/>
              </a:rPr>
              <a:t> grass      </a:t>
            </a:r>
            <a:r>
              <a:rPr lang="en-US" sz="1200" b="1" dirty="0">
                <a:solidFill>
                  <a:srgbClr val="FF0000"/>
                </a:solidFill>
                <a:latin typeface="Consolas" panose="020B0609020204030204" pitchFamily="49" charset="0"/>
              </a:rPr>
              <a:t>(4)</a:t>
            </a:r>
            <a:endParaRPr lang="en-US" sz="1200" b="1" dirty="0">
              <a:solidFill>
                <a:prstClr val="black"/>
              </a:solidFill>
              <a:latin typeface="Consolas" panose="020B0609020204030204" pitchFamily="49" charset="0"/>
            </a:endParaRPr>
          </a:p>
          <a:p>
            <a:r>
              <a:rPr lang="en-US" sz="1200" b="1" dirty="0">
                <a:solidFill>
                  <a:prstClr val="black"/>
                </a:solidFill>
                <a:latin typeface="Consolas" panose="020B0609020204030204" pitchFamily="49" charset="0"/>
              </a:rPr>
              <a:t>grass </a:t>
            </a:r>
            <a:r>
              <a:rPr lang="en-US" sz="1200" b="1" dirty="0" err="1">
                <a:solidFill>
                  <a:prstClr val="black"/>
                </a:solidFill>
                <a:latin typeface="Consolas" panose="020B0609020204030204" pitchFamily="49" charset="0"/>
              </a:rPr>
              <a:t>grass</a:t>
            </a:r>
            <a:r>
              <a:rPr lang="en-US" sz="1200" b="1" dirty="0">
                <a:solidFill>
                  <a:prstClr val="black"/>
                </a:solidFill>
                <a:latin typeface="Consolas" panose="020B0609020204030204" pitchFamily="49" charset="0"/>
              </a:rPr>
              <a:t> bug fire   </a:t>
            </a:r>
            <a:r>
              <a:rPr lang="en-US" sz="1200" b="1" dirty="0">
                <a:solidFill>
                  <a:srgbClr val="FF0000"/>
                </a:solidFill>
                <a:latin typeface="Consolas" panose="020B0609020204030204" pitchFamily="49" charset="0"/>
              </a:rPr>
              <a:t>(4)</a:t>
            </a:r>
            <a:endParaRPr lang="en-US" sz="1200" b="1" dirty="0">
              <a:solidFill>
                <a:prstClr val="black"/>
              </a:solidFill>
              <a:latin typeface="Consolas" panose="020B0609020204030204" pitchFamily="49" charset="0"/>
            </a:endParaRPr>
          </a:p>
        </p:txBody>
      </p:sp>
      <p:sp>
        <p:nvSpPr>
          <p:cNvPr id="118" name="TextBox 117"/>
          <p:cNvSpPr txBox="1"/>
          <p:nvPr/>
        </p:nvSpPr>
        <p:spPr>
          <a:xfrm>
            <a:off x="912476" y="2737810"/>
            <a:ext cx="2651760" cy="830997"/>
          </a:xfrm>
          <a:prstGeom prst="rect">
            <a:avLst/>
          </a:prstGeom>
          <a:noFill/>
        </p:spPr>
        <p:txBody>
          <a:bodyPr wrap="square" rtlCol="0">
            <a:spAutoFit/>
          </a:bodyPr>
          <a:lstStyle/>
          <a:p>
            <a:r>
              <a:rPr lang="en-US" sz="1200" b="1" u="sng" dirty="0">
                <a:solidFill>
                  <a:prstClr val="black"/>
                </a:solidFill>
                <a:latin typeface="Consolas" panose="020B0609020204030204" pitchFamily="49" charset="0"/>
              </a:rPr>
              <a:t>Moves</a:t>
            </a:r>
            <a:r>
              <a:rPr lang="en-US" sz="1200" b="1" dirty="0">
                <a:solidFill>
                  <a:prstClr val="black"/>
                </a:solidFill>
                <a:latin typeface="Consolas" panose="020B0609020204030204" pitchFamily="49" charset="0"/>
              </a:rPr>
              <a:t>:</a:t>
            </a:r>
          </a:p>
          <a:p>
            <a:r>
              <a:rPr lang="en-US" sz="1200" b="1" dirty="0">
                <a:solidFill>
                  <a:prstClr val="black"/>
                </a:solidFill>
                <a:latin typeface="Consolas" panose="020B0609020204030204" pitchFamily="49" charset="0"/>
              </a:rPr>
              <a:t>flamethrower fire </a:t>
            </a:r>
            <a:r>
              <a:rPr lang="en-US" sz="1200" b="1" dirty="0">
                <a:solidFill>
                  <a:srgbClr val="FF0000"/>
                </a:solidFill>
                <a:latin typeface="Consolas" panose="020B0609020204030204" pitchFamily="49" charset="0"/>
              </a:rPr>
              <a:t>(3)</a:t>
            </a:r>
            <a:endParaRPr lang="en-US" sz="1200" b="1" dirty="0">
              <a:solidFill>
                <a:prstClr val="black"/>
              </a:solidFill>
              <a:latin typeface="Consolas" panose="020B0609020204030204" pitchFamily="49" charset="0"/>
            </a:endParaRPr>
          </a:p>
          <a:p>
            <a:r>
              <a:rPr lang="en-US" sz="1200" b="1" dirty="0" err="1">
                <a:solidFill>
                  <a:prstClr val="black"/>
                </a:solidFill>
                <a:latin typeface="Consolas" panose="020B0609020204030204" pitchFamily="49" charset="0"/>
              </a:rPr>
              <a:t>water_gun</a:t>
            </a:r>
            <a:r>
              <a:rPr lang="en-US" sz="1200" b="1" dirty="0">
                <a:solidFill>
                  <a:prstClr val="black"/>
                </a:solidFill>
                <a:latin typeface="Consolas" panose="020B0609020204030204" pitchFamily="49" charset="0"/>
              </a:rPr>
              <a:t> water   </a:t>
            </a:r>
            <a:r>
              <a:rPr lang="en-US" sz="1200" b="1" dirty="0">
                <a:solidFill>
                  <a:srgbClr val="FF0000"/>
                </a:solidFill>
                <a:latin typeface="Consolas" panose="020B0609020204030204" pitchFamily="49" charset="0"/>
              </a:rPr>
              <a:t>(2)</a:t>
            </a:r>
            <a:endParaRPr lang="en-US" sz="1200" b="1" dirty="0">
              <a:solidFill>
                <a:prstClr val="black"/>
              </a:solidFill>
              <a:latin typeface="Consolas" panose="020B0609020204030204" pitchFamily="49" charset="0"/>
            </a:endParaRPr>
          </a:p>
          <a:p>
            <a:r>
              <a:rPr lang="en-US" sz="1200" b="1" dirty="0" err="1">
                <a:solidFill>
                  <a:prstClr val="black"/>
                </a:solidFill>
                <a:latin typeface="Consolas" panose="020B0609020204030204" pitchFamily="49" charset="0"/>
              </a:rPr>
              <a:t>razor_leaf</a:t>
            </a:r>
            <a:r>
              <a:rPr lang="en-US" sz="1200" b="1" dirty="0">
                <a:solidFill>
                  <a:prstClr val="black"/>
                </a:solidFill>
                <a:latin typeface="Consolas" panose="020B0609020204030204" pitchFamily="49" charset="0"/>
              </a:rPr>
              <a:t> grass  </a:t>
            </a:r>
            <a:r>
              <a:rPr lang="en-US" sz="1200" b="1" dirty="0">
                <a:solidFill>
                  <a:srgbClr val="FF0000"/>
                </a:solidFill>
                <a:latin typeface="Consolas" panose="020B0609020204030204" pitchFamily="49" charset="0"/>
              </a:rPr>
              <a:t>(2)</a:t>
            </a:r>
            <a:endParaRPr lang="en-US" sz="1200" b="1" dirty="0">
              <a:solidFill>
                <a:prstClr val="black"/>
              </a:solidFill>
              <a:latin typeface="Consolas" panose="020B0609020204030204" pitchFamily="49" charset="0"/>
            </a:endParaRPr>
          </a:p>
        </p:txBody>
      </p:sp>
      <p:sp>
        <p:nvSpPr>
          <p:cNvPr id="94" name="TextBox 93"/>
          <p:cNvSpPr txBox="1"/>
          <p:nvPr/>
        </p:nvSpPr>
        <p:spPr>
          <a:xfrm>
            <a:off x="7488925" y="1217791"/>
            <a:ext cx="3026158" cy="307777"/>
          </a:xfrm>
          <a:prstGeom prst="rect">
            <a:avLst/>
          </a:prstGeom>
          <a:noFill/>
        </p:spPr>
        <p:txBody>
          <a:bodyPr wrap="square" lIns="0" rIns="0" rtlCol="0">
            <a:spAutoFit/>
          </a:bodyPr>
          <a:lstStyle/>
          <a:p>
            <a:r>
              <a:rPr lang="en-US" sz="1400" b="1" dirty="0">
                <a:solidFill>
                  <a:prstClr val="black"/>
                </a:solidFill>
                <a:latin typeface="Consolas" panose="020B0609020204030204" pitchFamily="49" charset="0"/>
              </a:rPr>
              <a:t>HashMap&lt;</a:t>
            </a:r>
            <a:r>
              <a:rPr lang="en-US" sz="1400" b="1" dirty="0" err="1">
                <a:solidFill>
                  <a:prstClr val="black"/>
                </a:solidFill>
                <a:latin typeface="Consolas" panose="020B0609020204030204" pitchFamily="49" charset="0"/>
              </a:rPr>
              <a:t>string,string</a:t>
            </a:r>
            <a:r>
              <a:rPr lang="en-US" sz="1400" b="1" dirty="0">
                <a:solidFill>
                  <a:prstClr val="black"/>
                </a:solidFill>
                <a:latin typeface="Consolas" panose="020B0609020204030204" pitchFamily="49" charset="0"/>
              </a:rPr>
              <a:t>&gt; moves;</a:t>
            </a:r>
          </a:p>
        </p:txBody>
      </p:sp>
      <p:graphicFrame>
        <p:nvGraphicFramePr>
          <p:cNvPr id="14" name="Table 13"/>
          <p:cNvGraphicFramePr>
            <a:graphicFrameLocks noGrp="1"/>
          </p:cNvGraphicFramePr>
          <p:nvPr/>
        </p:nvGraphicFramePr>
        <p:xfrm>
          <a:off x="3826953" y="1784045"/>
          <a:ext cx="2791814" cy="1097280"/>
        </p:xfrm>
        <a:graphic>
          <a:graphicData uri="http://schemas.openxmlformats.org/drawingml/2006/table">
            <a:tbl>
              <a:tblPr firstRow="1" bandRow="1">
                <a:tableStyleId>{5C22544A-7EE6-4342-B048-85BDC9FD1C3A}</a:tableStyleId>
              </a:tblPr>
              <a:tblGrid>
                <a:gridCol w="351504">
                  <a:extLst>
                    <a:ext uri="{9D8B030D-6E8A-4147-A177-3AD203B41FA5}">
                      <a16:colId xmlns:a16="http://schemas.microsoft.com/office/drawing/2014/main" val="1750707491"/>
                    </a:ext>
                  </a:extLst>
                </a:gridCol>
                <a:gridCol w="1473903">
                  <a:extLst>
                    <a:ext uri="{9D8B030D-6E8A-4147-A177-3AD203B41FA5}">
                      <a16:colId xmlns:a16="http://schemas.microsoft.com/office/drawing/2014/main" val="20000"/>
                    </a:ext>
                  </a:extLst>
                </a:gridCol>
                <a:gridCol w="966407">
                  <a:extLst>
                    <a:ext uri="{9D8B030D-6E8A-4147-A177-3AD203B41FA5}">
                      <a16:colId xmlns:a16="http://schemas.microsoft.com/office/drawing/2014/main" val="20001"/>
                    </a:ext>
                  </a:extLst>
                </a:gridCol>
              </a:tblGrid>
              <a:tr h="219456">
                <a:tc>
                  <a:txBody>
                    <a:bodyPr/>
                    <a:lstStyle/>
                    <a:p>
                      <a:pPr algn="r"/>
                      <a:r>
                        <a:rPr lang="en-US" sz="800" b="1" dirty="0">
                          <a:solidFill>
                            <a:schemeClr val="tx1"/>
                          </a:solidFill>
                          <a:latin typeface="Consolas" panose="020B0609020204030204" pitchFamily="49" charset="0"/>
                        </a:rPr>
                        <a:t>[0]</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"Squirtle"</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"water"</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9456">
                <a:tc>
                  <a:txBody>
                    <a:bodyPr/>
                    <a:lstStyle/>
                    <a:p>
                      <a:pPr algn="r"/>
                      <a:r>
                        <a:rPr lang="en-US" sz="800" b="1" dirty="0">
                          <a:solidFill>
                            <a:schemeClr val="tx1"/>
                          </a:solidFill>
                          <a:latin typeface="Consolas" panose="020B0609020204030204" pitchFamily="49" charset="0"/>
                        </a:rPr>
                        <a:t>[1]</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r>
                        <a:rPr lang="en-US" sz="1200" b="1" dirty="0">
                          <a:solidFill>
                            <a:schemeClr val="tx1"/>
                          </a:solidFill>
                          <a:latin typeface="Consolas" panose="020B0609020204030204" pitchFamily="49" charset="0"/>
                        </a:rPr>
                        <a:t>"Charmander"</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"fire"</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9456">
                <a:tc>
                  <a:txBody>
                    <a:bodyPr/>
                    <a:lstStyle/>
                    <a:p>
                      <a:pPr algn="r"/>
                      <a:r>
                        <a:rPr lang="en-US" sz="800" b="1" dirty="0">
                          <a:solidFill>
                            <a:schemeClr val="tx1"/>
                          </a:solidFill>
                          <a:latin typeface="Consolas" panose="020B0609020204030204" pitchFamily="49" charset="0"/>
                        </a:rPr>
                        <a:t>[2]</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r>
                        <a:rPr lang="en-US" sz="1200" b="1" dirty="0">
                          <a:solidFill>
                            <a:schemeClr val="tx1"/>
                          </a:solidFill>
                          <a:latin typeface="Consolas" panose="020B0609020204030204" pitchFamily="49" charset="0"/>
                        </a:rPr>
                        <a:t>"Bulbasaur"</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"grass"</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9456">
                <a:tc>
                  <a:txBody>
                    <a:bodyPr/>
                    <a:lstStyle/>
                    <a:p>
                      <a:pPr algn="r"/>
                      <a:r>
                        <a:rPr lang="en-US" sz="800" b="1" dirty="0">
                          <a:solidFill>
                            <a:schemeClr val="tx1"/>
                          </a:solidFill>
                          <a:latin typeface="Consolas" panose="020B0609020204030204" pitchFamily="49" charset="0"/>
                        </a:rPr>
                        <a:t>[3]</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9456">
                <a:tc>
                  <a:txBody>
                    <a:bodyPr/>
                    <a:lstStyle/>
                    <a:p>
                      <a:pPr algn="r"/>
                      <a:r>
                        <a:rPr lang="en-US" sz="800" b="1" dirty="0">
                          <a:solidFill>
                            <a:schemeClr val="tx1"/>
                          </a:solidFill>
                          <a:latin typeface="Consolas" panose="020B0609020204030204" pitchFamily="49" charset="0"/>
                        </a:rPr>
                        <a:t>[4]</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57" name="TextBox 156"/>
          <p:cNvSpPr txBox="1"/>
          <p:nvPr/>
        </p:nvSpPr>
        <p:spPr>
          <a:xfrm>
            <a:off x="3715750" y="4950024"/>
            <a:ext cx="5696203" cy="307777"/>
          </a:xfrm>
          <a:prstGeom prst="rect">
            <a:avLst/>
          </a:prstGeom>
          <a:noFill/>
        </p:spPr>
        <p:txBody>
          <a:bodyPr wrap="square" rtlCol="0">
            <a:spAutoFit/>
          </a:bodyPr>
          <a:lstStyle/>
          <a:p>
            <a:r>
              <a:rPr lang="en-US" sz="1400" b="1" dirty="0">
                <a:solidFill>
                  <a:prstClr val="black"/>
                </a:solidFill>
                <a:latin typeface="Consolas" panose="020B0609020204030204" pitchFamily="49" charset="0"/>
              </a:rPr>
              <a:t>HashMap&lt;</a:t>
            </a:r>
            <a:r>
              <a:rPr lang="en-US" sz="1400" b="1" dirty="0" err="1">
                <a:solidFill>
                  <a:prstClr val="black"/>
                </a:solidFill>
                <a:latin typeface="Consolas" panose="020B0609020204030204" pitchFamily="49" charset="0"/>
              </a:rPr>
              <a:t>string,Set</a:t>
            </a:r>
            <a:r>
              <a:rPr lang="en-US" sz="1400" b="1" dirty="0">
                <a:solidFill>
                  <a:prstClr val="black"/>
                </a:solidFill>
                <a:latin typeface="Consolas" panose="020B0609020204030204" pitchFamily="49" charset="0"/>
              </a:rPr>
              <a:t>&lt;string&gt;&gt; ineffectivities;</a:t>
            </a:r>
          </a:p>
        </p:txBody>
      </p:sp>
      <p:sp>
        <p:nvSpPr>
          <p:cNvPr id="56" name="TextBox 55">
            <a:extLst>
              <a:ext uri="{FF2B5EF4-FFF2-40B4-BE49-F238E27FC236}">
                <a16:creationId xmlns:a16="http://schemas.microsoft.com/office/drawing/2014/main" id="{C16E656A-4664-4143-8A0F-FF92E88E3A28}"/>
              </a:ext>
            </a:extLst>
          </p:cNvPr>
          <p:cNvSpPr txBox="1"/>
          <p:nvPr/>
        </p:nvSpPr>
        <p:spPr>
          <a:xfrm>
            <a:off x="3711319" y="3082019"/>
            <a:ext cx="5696203" cy="307777"/>
          </a:xfrm>
          <a:prstGeom prst="rect">
            <a:avLst/>
          </a:prstGeom>
          <a:noFill/>
        </p:spPr>
        <p:txBody>
          <a:bodyPr wrap="square" rtlCol="0">
            <a:spAutoFit/>
          </a:bodyPr>
          <a:lstStyle/>
          <a:p>
            <a:r>
              <a:rPr lang="en-US" sz="1400" b="1" dirty="0">
                <a:solidFill>
                  <a:prstClr val="black"/>
                </a:solidFill>
                <a:latin typeface="Consolas" panose="020B0609020204030204" pitchFamily="49" charset="0"/>
              </a:rPr>
              <a:t>HashMap&lt;</a:t>
            </a:r>
            <a:r>
              <a:rPr lang="en-US" sz="1400" b="1" dirty="0" err="1">
                <a:solidFill>
                  <a:prstClr val="black"/>
                </a:solidFill>
                <a:latin typeface="Consolas" panose="020B0609020204030204" pitchFamily="49" charset="0"/>
              </a:rPr>
              <a:t>string,Set</a:t>
            </a:r>
            <a:r>
              <a:rPr lang="en-US" sz="1400" b="1" dirty="0">
                <a:solidFill>
                  <a:prstClr val="black"/>
                </a:solidFill>
                <a:latin typeface="Consolas" panose="020B0609020204030204" pitchFamily="49" charset="0"/>
              </a:rPr>
              <a:t>&lt;string&gt;&gt; effectivities;</a:t>
            </a:r>
          </a:p>
        </p:txBody>
      </p:sp>
      <p:sp>
        <p:nvSpPr>
          <p:cNvPr id="35" name="Rectangle 34">
            <a:extLst>
              <a:ext uri="{FF2B5EF4-FFF2-40B4-BE49-F238E27FC236}">
                <a16:creationId xmlns:a16="http://schemas.microsoft.com/office/drawing/2014/main" id="{7AF62B1A-2262-4532-A7B7-599021118261}"/>
              </a:ext>
            </a:extLst>
          </p:cNvPr>
          <p:cNvSpPr/>
          <p:nvPr/>
        </p:nvSpPr>
        <p:spPr>
          <a:xfrm>
            <a:off x="7460841" y="1545020"/>
            <a:ext cx="2895600" cy="1395716"/>
          </a:xfrm>
          <a:prstGeom prst="rect">
            <a:avLst/>
          </a:prstGeom>
          <a:solidFill>
            <a:schemeClr val="accent1">
              <a:alpha val="45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Rectangle 35">
            <a:extLst>
              <a:ext uri="{FF2B5EF4-FFF2-40B4-BE49-F238E27FC236}">
                <a16:creationId xmlns:a16="http://schemas.microsoft.com/office/drawing/2014/main" id="{3B04392E-BC4F-41DB-B062-4234F48766F8}"/>
              </a:ext>
            </a:extLst>
          </p:cNvPr>
          <p:cNvSpPr/>
          <p:nvPr/>
        </p:nvSpPr>
        <p:spPr>
          <a:xfrm>
            <a:off x="8361217" y="1568034"/>
            <a:ext cx="1614224" cy="184666"/>
          </a:xfrm>
          <a:prstGeom prst="rect">
            <a:avLst/>
          </a:prstGeom>
        </p:spPr>
        <p:txBody>
          <a:bodyPr wrap="none" lIns="0" tIns="0" rIns="0" bIns="0">
            <a:spAutoFit/>
          </a:bodyPr>
          <a:lstStyle/>
          <a:p>
            <a:r>
              <a:rPr lang="en-US" sz="1200" b="1" dirty="0">
                <a:solidFill>
                  <a:prstClr val="black"/>
                </a:solidFill>
                <a:latin typeface="Consolas" panose="020B0609020204030204" pitchFamily="49" charset="0"/>
              </a:rPr>
              <a:t>pair&lt;</a:t>
            </a:r>
            <a:r>
              <a:rPr lang="en-US" sz="1200" b="1" dirty="0" err="1">
                <a:solidFill>
                  <a:prstClr val="black"/>
                </a:solidFill>
                <a:latin typeface="Consolas" panose="020B0609020204030204" pitchFamily="49" charset="0"/>
              </a:rPr>
              <a:t>string,string</a:t>
            </a:r>
            <a:r>
              <a:rPr lang="en-US" sz="1200" b="1" dirty="0">
                <a:solidFill>
                  <a:prstClr val="black"/>
                </a:solidFill>
                <a:latin typeface="Consolas" panose="020B0609020204030204" pitchFamily="49" charset="0"/>
              </a:rPr>
              <a:t>&gt;</a:t>
            </a:r>
          </a:p>
        </p:txBody>
      </p:sp>
      <p:graphicFrame>
        <p:nvGraphicFramePr>
          <p:cNvPr id="37" name="Table 36">
            <a:extLst>
              <a:ext uri="{FF2B5EF4-FFF2-40B4-BE49-F238E27FC236}">
                <a16:creationId xmlns:a16="http://schemas.microsoft.com/office/drawing/2014/main" id="{9C3847F1-57FA-4C71-8B73-834954C8F5BA}"/>
              </a:ext>
            </a:extLst>
          </p:cNvPr>
          <p:cNvGraphicFramePr>
            <a:graphicFrameLocks noGrp="1"/>
          </p:cNvGraphicFramePr>
          <p:nvPr/>
        </p:nvGraphicFramePr>
        <p:xfrm>
          <a:off x="7490337" y="1781896"/>
          <a:ext cx="2791814" cy="1097280"/>
        </p:xfrm>
        <a:graphic>
          <a:graphicData uri="http://schemas.openxmlformats.org/drawingml/2006/table">
            <a:tbl>
              <a:tblPr firstRow="1" bandRow="1">
                <a:tableStyleId>{5C22544A-7EE6-4342-B048-85BDC9FD1C3A}</a:tableStyleId>
              </a:tblPr>
              <a:tblGrid>
                <a:gridCol w="351504">
                  <a:extLst>
                    <a:ext uri="{9D8B030D-6E8A-4147-A177-3AD203B41FA5}">
                      <a16:colId xmlns:a16="http://schemas.microsoft.com/office/drawing/2014/main" val="1750707491"/>
                    </a:ext>
                  </a:extLst>
                </a:gridCol>
                <a:gridCol w="1473903">
                  <a:extLst>
                    <a:ext uri="{9D8B030D-6E8A-4147-A177-3AD203B41FA5}">
                      <a16:colId xmlns:a16="http://schemas.microsoft.com/office/drawing/2014/main" val="20000"/>
                    </a:ext>
                  </a:extLst>
                </a:gridCol>
                <a:gridCol w="966407">
                  <a:extLst>
                    <a:ext uri="{9D8B030D-6E8A-4147-A177-3AD203B41FA5}">
                      <a16:colId xmlns:a16="http://schemas.microsoft.com/office/drawing/2014/main" val="20001"/>
                    </a:ext>
                  </a:extLst>
                </a:gridCol>
              </a:tblGrid>
              <a:tr h="219456">
                <a:tc>
                  <a:txBody>
                    <a:bodyPr/>
                    <a:lstStyle/>
                    <a:p>
                      <a:pPr algn="r"/>
                      <a:r>
                        <a:rPr lang="en-US" sz="800" b="1" dirty="0">
                          <a:solidFill>
                            <a:schemeClr val="tx1"/>
                          </a:solidFill>
                          <a:latin typeface="Consolas" panose="020B0609020204030204" pitchFamily="49" charset="0"/>
                        </a:rPr>
                        <a:t>[0]</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9456">
                <a:tc>
                  <a:txBody>
                    <a:bodyPr/>
                    <a:lstStyle/>
                    <a:p>
                      <a:pPr algn="r"/>
                      <a:r>
                        <a:rPr lang="en-US" sz="800" b="1" dirty="0">
                          <a:solidFill>
                            <a:schemeClr val="tx1"/>
                          </a:solidFill>
                          <a:latin typeface="Consolas" panose="020B0609020204030204" pitchFamily="49" charset="0"/>
                        </a:rPr>
                        <a:t>[1]</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r>
                        <a:rPr lang="en-US" sz="1200" b="1" dirty="0">
                          <a:solidFill>
                            <a:schemeClr val="tx1"/>
                          </a:solidFill>
                          <a:latin typeface="Consolas" panose="020B0609020204030204" pitchFamily="49" charset="0"/>
                        </a:rPr>
                        <a:t>"</a:t>
                      </a:r>
                      <a:r>
                        <a:rPr lang="en-US" sz="1200" b="1" dirty="0" err="1">
                          <a:solidFill>
                            <a:schemeClr val="tx1"/>
                          </a:solidFill>
                          <a:latin typeface="Consolas" panose="020B0609020204030204" pitchFamily="49" charset="0"/>
                        </a:rPr>
                        <a:t>razor_leaf</a:t>
                      </a:r>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"grass"</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9456">
                <a:tc>
                  <a:txBody>
                    <a:bodyPr/>
                    <a:lstStyle/>
                    <a:p>
                      <a:pPr algn="r"/>
                      <a:r>
                        <a:rPr lang="en-US" sz="800" b="1" dirty="0">
                          <a:solidFill>
                            <a:schemeClr val="tx1"/>
                          </a:solidFill>
                          <a:latin typeface="Consolas" panose="020B0609020204030204" pitchFamily="49" charset="0"/>
                        </a:rPr>
                        <a:t>[2]</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r>
                        <a:rPr lang="en-US" sz="1200" b="1" dirty="0">
                          <a:solidFill>
                            <a:schemeClr val="tx1"/>
                          </a:solidFill>
                          <a:latin typeface="Consolas" panose="020B0609020204030204" pitchFamily="49" charset="0"/>
                        </a:rPr>
                        <a:t>"</a:t>
                      </a:r>
                      <a:r>
                        <a:rPr lang="en-US" sz="1200" b="1" dirty="0" err="1">
                          <a:solidFill>
                            <a:schemeClr val="tx1"/>
                          </a:solidFill>
                          <a:latin typeface="Consolas" panose="020B0609020204030204" pitchFamily="49" charset="0"/>
                        </a:rPr>
                        <a:t>water_gun</a:t>
                      </a:r>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"water"</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9456">
                <a:tc>
                  <a:txBody>
                    <a:bodyPr/>
                    <a:lstStyle/>
                    <a:p>
                      <a:pPr algn="r"/>
                      <a:r>
                        <a:rPr lang="en-US" sz="800" b="1" dirty="0">
                          <a:solidFill>
                            <a:schemeClr val="tx1"/>
                          </a:solidFill>
                          <a:latin typeface="Consolas" panose="020B0609020204030204" pitchFamily="49" charset="0"/>
                        </a:rPr>
                        <a:t>[3]</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r>
                        <a:rPr lang="en-US" sz="1200" b="1" dirty="0">
                          <a:solidFill>
                            <a:schemeClr val="tx1"/>
                          </a:solidFill>
                          <a:latin typeface="Consolas" panose="020B0609020204030204" pitchFamily="49" charset="0"/>
                        </a:rPr>
                        <a:t>"flamethrower"</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"fire"</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9456">
                <a:tc>
                  <a:txBody>
                    <a:bodyPr/>
                    <a:lstStyle/>
                    <a:p>
                      <a:pPr algn="r"/>
                      <a:r>
                        <a:rPr lang="en-US" sz="800" b="1" dirty="0">
                          <a:solidFill>
                            <a:schemeClr val="tx1"/>
                          </a:solidFill>
                          <a:latin typeface="Consolas" panose="020B0609020204030204" pitchFamily="49" charset="0"/>
                        </a:rPr>
                        <a:t>[4]</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71" name="Rectangle 70">
            <a:extLst>
              <a:ext uri="{FF2B5EF4-FFF2-40B4-BE49-F238E27FC236}">
                <a16:creationId xmlns:a16="http://schemas.microsoft.com/office/drawing/2014/main" id="{B97889E1-9622-4024-A6F7-44D3CE2C468B}"/>
              </a:ext>
            </a:extLst>
          </p:cNvPr>
          <p:cNvSpPr/>
          <p:nvPr/>
        </p:nvSpPr>
        <p:spPr>
          <a:xfrm>
            <a:off x="3781338" y="3414043"/>
            <a:ext cx="6112119" cy="1414032"/>
          </a:xfrm>
          <a:prstGeom prst="rect">
            <a:avLst/>
          </a:prstGeom>
          <a:solidFill>
            <a:schemeClr val="accent1">
              <a:alpha val="45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Rectangle 71">
            <a:extLst>
              <a:ext uri="{FF2B5EF4-FFF2-40B4-BE49-F238E27FC236}">
                <a16:creationId xmlns:a16="http://schemas.microsoft.com/office/drawing/2014/main" id="{E32095F0-94C5-4633-9C64-A2044AB5D651}"/>
              </a:ext>
            </a:extLst>
          </p:cNvPr>
          <p:cNvSpPr/>
          <p:nvPr/>
        </p:nvSpPr>
        <p:spPr>
          <a:xfrm>
            <a:off x="4097826" y="3437057"/>
            <a:ext cx="2039020" cy="184666"/>
          </a:xfrm>
          <a:prstGeom prst="rect">
            <a:avLst/>
          </a:prstGeom>
        </p:spPr>
        <p:txBody>
          <a:bodyPr wrap="none" lIns="0" tIns="0" rIns="0" bIns="0">
            <a:spAutoFit/>
          </a:bodyPr>
          <a:lstStyle/>
          <a:p>
            <a:r>
              <a:rPr lang="en-US" sz="1200" b="1" dirty="0">
                <a:solidFill>
                  <a:prstClr val="black"/>
                </a:solidFill>
                <a:latin typeface="Consolas" panose="020B0609020204030204" pitchFamily="49" charset="0"/>
              </a:rPr>
              <a:t>pair&lt;</a:t>
            </a:r>
            <a:r>
              <a:rPr lang="en-US" sz="1200" b="1" dirty="0" err="1">
                <a:solidFill>
                  <a:prstClr val="black"/>
                </a:solidFill>
                <a:latin typeface="Consolas" panose="020B0609020204030204" pitchFamily="49" charset="0"/>
              </a:rPr>
              <a:t>string,Set</a:t>
            </a:r>
            <a:r>
              <a:rPr lang="en-US" sz="1200" b="1" dirty="0">
                <a:solidFill>
                  <a:prstClr val="black"/>
                </a:solidFill>
                <a:latin typeface="Consolas" panose="020B0609020204030204" pitchFamily="49" charset="0"/>
              </a:rPr>
              <a:t>&lt;string&gt;&gt;</a:t>
            </a:r>
          </a:p>
        </p:txBody>
      </p:sp>
      <p:graphicFrame>
        <p:nvGraphicFramePr>
          <p:cNvPr id="73" name="Table 72">
            <a:extLst>
              <a:ext uri="{FF2B5EF4-FFF2-40B4-BE49-F238E27FC236}">
                <a16:creationId xmlns:a16="http://schemas.microsoft.com/office/drawing/2014/main" id="{7FB06E6F-DEBC-4A5C-8629-1A0FBC2EEB4E}"/>
              </a:ext>
            </a:extLst>
          </p:cNvPr>
          <p:cNvGraphicFramePr>
            <a:graphicFrameLocks noGrp="1"/>
          </p:cNvGraphicFramePr>
          <p:nvPr/>
        </p:nvGraphicFramePr>
        <p:xfrm>
          <a:off x="6632099" y="3651959"/>
          <a:ext cx="3185159" cy="902208"/>
        </p:xfrm>
        <a:graphic>
          <a:graphicData uri="http://schemas.openxmlformats.org/drawingml/2006/table">
            <a:tbl>
              <a:tblPr firstRow="1" bandRow="1">
                <a:tableStyleId>{5C22544A-7EE6-4342-B048-85BDC9FD1C3A}</a:tableStyleId>
              </a:tblPr>
              <a:tblGrid>
                <a:gridCol w="1258437">
                  <a:extLst>
                    <a:ext uri="{9D8B030D-6E8A-4147-A177-3AD203B41FA5}">
                      <a16:colId xmlns:a16="http://schemas.microsoft.com/office/drawing/2014/main" val="20000"/>
                    </a:ext>
                  </a:extLst>
                </a:gridCol>
                <a:gridCol w="963361">
                  <a:extLst>
                    <a:ext uri="{9D8B030D-6E8A-4147-A177-3AD203B41FA5}">
                      <a16:colId xmlns:a16="http://schemas.microsoft.com/office/drawing/2014/main" val="20001"/>
                    </a:ext>
                  </a:extLst>
                </a:gridCol>
                <a:gridCol w="963361">
                  <a:extLst>
                    <a:ext uri="{9D8B030D-6E8A-4147-A177-3AD203B41FA5}">
                      <a16:colId xmlns:a16="http://schemas.microsoft.com/office/drawing/2014/main" val="20002"/>
                    </a:ext>
                  </a:extLst>
                </a:gridCol>
              </a:tblGrid>
              <a:tr h="219456">
                <a:tc>
                  <a:txBody>
                    <a:bodyPr/>
                    <a:lstStyle/>
                    <a:p>
                      <a:r>
                        <a:rPr lang="en-US" sz="1200" b="1" dirty="0">
                          <a:solidFill>
                            <a:schemeClr val="tx1"/>
                          </a:solidFill>
                          <a:latin typeface="Consolas" panose="020B0609020204030204" pitchFamily="49" charset="0"/>
                        </a:rPr>
                        <a:t>"ground"</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"rock"</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"water"</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4962">
                <a:tc>
                  <a:txBody>
                    <a:bodyPr/>
                    <a:lstStyle/>
                    <a:p>
                      <a:endParaRPr lang="en-US" sz="800" b="1" dirty="0">
                        <a:solidFill>
                          <a:schemeClr val="tx1"/>
                        </a:solidFill>
                        <a:latin typeface="Consolas" panose="020B0609020204030204" pitchFamily="49" charset="0"/>
                      </a:endParaRPr>
                    </a:p>
                  </a:txBody>
                  <a:tcPr marT="0"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endParaRPr lang="en-US" sz="800" b="1" dirty="0">
                        <a:solidFill>
                          <a:schemeClr val="tx1"/>
                        </a:solidFill>
                        <a:latin typeface="Consolas" panose="020B0609020204030204" pitchFamily="49"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endParaRPr lang="en-US" sz="800" b="1" dirty="0">
                        <a:solidFill>
                          <a:schemeClr val="tx1"/>
                        </a:solidFill>
                        <a:latin typeface="Consolas" panose="020B0609020204030204" pitchFamily="49" charset="0"/>
                      </a:endParaRPr>
                    </a:p>
                  </a:txBody>
                  <a:tcPr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3"/>
                  </a:ext>
                </a:extLst>
              </a:tr>
              <a:tr h="219456">
                <a:tc>
                  <a:txBody>
                    <a:bodyPr/>
                    <a:lstStyle/>
                    <a:p>
                      <a:r>
                        <a:rPr lang="en-US" sz="1200" b="1" dirty="0">
                          <a:solidFill>
                            <a:schemeClr val="tx1"/>
                          </a:solidFill>
                          <a:latin typeface="Consolas" panose="020B0609020204030204" pitchFamily="49" charset="0"/>
                        </a:rPr>
                        <a:t>"bug"</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a:solidFill>
                            <a:schemeClr val="tx1"/>
                          </a:solidFill>
                          <a:latin typeface="Consolas" panose="020B0609020204030204" pitchFamily="49" charset="0"/>
                        </a:rPr>
                        <a:t>"grass"</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"ice"</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64962">
                <a:tc>
                  <a:txBody>
                    <a:bodyPr/>
                    <a:lstStyle/>
                    <a:p>
                      <a:endParaRPr lang="en-US" sz="800" b="1" dirty="0">
                        <a:solidFill>
                          <a:schemeClr val="tx1"/>
                        </a:solidFill>
                        <a:latin typeface="Consolas" panose="020B0609020204030204" pitchFamily="49" charset="0"/>
                      </a:endParaRPr>
                    </a:p>
                  </a:txBody>
                  <a:tcPr marT="0"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endParaRPr lang="en-US" sz="800" b="1" dirty="0">
                        <a:solidFill>
                          <a:schemeClr val="tx1"/>
                        </a:solidFill>
                        <a:latin typeface="Consolas" panose="020B0609020204030204" pitchFamily="49"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endParaRPr lang="en-US" sz="800" b="1" dirty="0">
                        <a:solidFill>
                          <a:schemeClr val="tx1"/>
                        </a:solidFill>
                        <a:latin typeface="Consolas" panose="020B0609020204030204" pitchFamily="49" charset="0"/>
                      </a:endParaRPr>
                    </a:p>
                  </a:txBody>
                  <a:tcPr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5"/>
                  </a:ext>
                </a:extLst>
              </a:tr>
              <a:tr h="219456">
                <a:tc>
                  <a:txBody>
                    <a:bodyPr/>
                    <a:lstStyle/>
                    <a:p>
                      <a:r>
                        <a:rPr lang="en-US" sz="1200" b="1" dirty="0">
                          <a:solidFill>
                            <a:schemeClr val="tx1"/>
                          </a:solidFill>
                          <a:latin typeface="Consolas" panose="020B0609020204030204" pitchFamily="49" charset="0"/>
                        </a:rPr>
                        <a:t>"fire"</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"ground"</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"rock"</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74" name="Rectangle 73">
            <a:extLst>
              <a:ext uri="{FF2B5EF4-FFF2-40B4-BE49-F238E27FC236}">
                <a16:creationId xmlns:a16="http://schemas.microsoft.com/office/drawing/2014/main" id="{21561C40-59DF-47CF-97BD-B2BB1A273D4C}"/>
              </a:ext>
            </a:extLst>
          </p:cNvPr>
          <p:cNvSpPr/>
          <p:nvPr/>
        </p:nvSpPr>
        <p:spPr>
          <a:xfrm>
            <a:off x="7156042" y="3437057"/>
            <a:ext cx="934551" cy="184666"/>
          </a:xfrm>
          <a:prstGeom prst="rect">
            <a:avLst/>
          </a:prstGeom>
        </p:spPr>
        <p:txBody>
          <a:bodyPr wrap="none" lIns="0" tIns="0" rIns="0" bIns="0">
            <a:spAutoFit/>
          </a:bodyPr>
          <a:lstStyle/>
          <a:p>
            <a:r>
              <a:rPr lang="en-US" sz="1200" b="1" dirty="0">
                <a:solidFill>
                  <a:prstClr val="black"/>
                </a:solidFill>
                <a:latin typeface="Consolas" panose="020B0609020204030204" pitchFamily="49" charset="0"/>
              </a:rPr>
              <a:t>Set&lt;string&gt;</a:t>
            </a:r>
            <a:endParaRPr lang="en-US" sz="1200" dirty="0"/>
          </a:p>
        </p:txBody>
      </p:sp>
      <p:graphicFrame>
        <p:nvGraphicFramePr>
          <p:cNvPr id="75" name="Table 74">
            <a:extLst>
              <a:ext uri="{FF2B5EF4-FFF2-40B4-BE49-F238E27FC236}">
                <a16:creationId xmlns:a16="http://schemas.microsoft.com/office/drawing/2014/main" id="{98DED443-C68C-4727-A6C6-D359704702CE}"/>
              </a:ext>
            </a:extLst>
          </p:cNvPr>
          <p:cNvGraphicFramePr>
            <a:graphicFrameLocks noGrp="1"/>
          </p:cNvGraphicFramePr>
          <p:nvPr/>
        </p:nvGraphicFramePr>
        <p:xfrm>
          <a:off x="3815265" y="3658650"/>
          <a:ext cx="2403462" cy="1097280"/>
        </p:xfrm>
        <a:graphic>
          <a:graphicData uri="http://schemas.openxmlformats.org/drawingml/2006/table">
            <a:tbl>
              <a:tblPr firstRow="1" bandRow="1">
                <a:tableStyleId>{5C22544A-7EE6-4342-B048-85BDC9FD1C3A}</a:tableStyleId>
              </a:tblPr>
              <a:tblGrid>
                <a:gridCol w="351477">
                  <a:extLst>
                    <a:ext uri="{9D8B030D-6E8A-4147-A177-3AD203B41FA5}">
                      <a16:colId xmlns:a16="http://schemas.microsoft.com/office/drawing/2014/main" val="1750707491"/>
                    </a:ext>
                  </a:extLst>
                </a:gridCol>
                <a:gridCol w="1362800">
                  <a:extLst>
                    <a:ext uri="{9D8B030D-6E8A-4147-A177-3AD203B41FA5}">
                      <a16:colId xmlns:a16="http://schemas.microsoft.com/office/drawing/2014/main" val="20000"/>
                    </a:ext>
                  </a:extLst>
                </a:gridCol>
                <a:gridCol w="689185">
                  <a:extLst>
                    <a:ext uri="{9D8B030D-6E8A-4147-A177-3AD203B41FA5}">
                      <a16:colId xmlns:a16="http://schemas.microsoft.com/office/drawing/2014/main" val="20001"/>
                    </a:ext>
                  </a:extLst>
                </a:gridCol>
              </a:tblGrid>
              <a:tr h="219456">
                <a:tc>
                  <a:txBody>
                    <a:bodyPr/>
                    <a:lstStyle/>
                    <a:p>
                      <a:pPr algn="r"/>
                      <a:r>
                        <a:rPr lang="en-US" sz="800" b="1" dirty="0">
                          <a:solidFill>
                            <a:schemeClr val="tx1"/>
                          </a:solidFill>
                          <a:latin typeface="Consolas" panose="020B0609020204030204" pitchFamily="49" charset="0"/>
                        </a:rPr>
                        <a:t>[0]</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"grass"</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dirty="0">
                        <a:solidFill>
                          <a:schemeClr val="tx1"/>
                        </a:solidFill>
                        <a:latin typeface="Consolas" panose="020B0609020204030204" pitchFamily="49" charset="0"/>
                      </a:endParaRP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9456">
                <a:tc>
                  <a:txBody>
                    <a:bodyPr/>
                    <a:lstStyle/>
                    <a:p>
                      <a:pPr algn="r"/>
                      <a:r>
                        <a:rPr lang="en-US" sz="800" b="1" dirty="0">
                          <a:solidFill>
                            <a:schemeClr val="tx1"/>
                          </a:solidFill>
                          <a:latin typeface="Consolas" panose="020B0609020204030204" pitchFamily="49" charset="0"/>
                        </a:rPr>
                        <a:t>[1]</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latin typeface="Consolas" panose="020B0609020204030204" pitchFamily="49" charset="0"/>
                        </a:rPr>
                        <a:t>NULL</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9456">
                <a:tc>
                  <a:txBody>
                    <a:bodyPr/>
                    <a:lstStyle/>
                    <a:p>
                      <a:pPr algn="r"/>
                      <a:r>
                        <a:rPr lang="en-US" sz="800" b="1" dirty="0">
                          <a:solidFill>
                            <a:schemeClr val="tx1"/>
                          </a:solidFill>
                          <a:latin typeface="Consolas" panose="020B0609020204030204" pitchFamily="49" charset="0"/>
                        </a:rPr>
                        <a:t>[2]</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r>
                        <a:rPr lang="en-US" sz="1200" b="1" dirty="0">
                          <a:solidFill>
                            <a:schemeClr val="tx1"/>
                          </a:solidFill>
                          <a:latin typeface="Consolas" panose="020B0609020204030204" pitchFamily="49" charset="0"/>
                        </a:rPr>
                        <a:t>"fire"</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dirty="0">
                        <a:solidFill>
                          <a:schemeClr val="tx1"/>
                        </a:solidFill>
                        <a:latin typeface="Consolas" panose="020B0609020204030204" pitchFamily="49" charset="0"/>
                      </a:endParaRP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9456">
                <a:tc>
                  <a:txBody>
                    <a:bodyPr/>
                    <a:lstStyle/>
                    <a:p>
                      <a:pPr algn="r"/>
                      <a:r>
                        <a:rPr lang="en-US" sz="800" b="1" dirty="0">
                          <a:solidFill>
                            <a:schemeClr val="tx1"/>
                          </a:solidFill>
                          <a:latin typeface="Consolas" panose="020B0609020204030204" pitchFamily="49" charset="0"/>
                        </a:rPr>
                        <a:t>[3]</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NULL</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9456">
                <a:tc>
                  <a:txBody>
                    <a:bodyPr/>
                    <a:lstStyle/>
                    <a:p>
                      <a:pPr algn="r"/>
                      <a:r>
                        <a:rPr lang="en-US" sz="800" b="1" dirty="0">
                          <a:solidFill>
                            <a:schemeClr val="tx1"/>
                          </a:solidFill>
                          <a:latin typeface="Consolas" panose="020B0609020204030204" pitchFamily="49" charset="0"/>
                        </a:rPr>
                        <a:t>[4]</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"water"</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Consolas" panose="020B0609020204030204" pitchFamily="49" charset="0"/>
                      </a:endParaRP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cxnSp>
        <p:nvCxnSpPr>
          <p:cNvPr id="76" name="Straight Arrow Connector 75">
            <a:extLst>
              <a:ext uri="{FF2B5EF4-FFF2-40B4-BE49-F238E27FC236}">
                <a16:creationId xmlns:a16="http://schemas.microsoft.com/office/drawing/2014/main" id="{F408C41F-66E3-4D3C-AA34-88EE3136EA8B}"/>
              </a:ext>
            </a:extLst>
          </p:cNvPr>
          <p:cNvCxnSpPr>
            <a:cxnSpLocks/>
          </p:cNvCxnSpPr>
          <p:nvPr/>
        </p:nvCxnSpPr>
        <p:spPr>
          <a:xfrm>
            <a:off x="5854857" y="3775847"/>
            <a:ext cx="763910" cy="0"/>
          </a:xfrm>
          <a:prstGeom prst="straightConnector1">
            <a:avLst/>
          </a:prstGeom>
          <a:ln w="25400">
            <a:headEnd type="ova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E49AB5FA-8E16-44C5-B096-8597D67B3249}"/>
              </a:ext>
            </a:extLst>
          </p:cNvPr>
          <p:cNvCxnSpPr>
            <a:cxnSpLocks/>
            <a:endCxn id="73" idx="1"/>
          </p:cNvCxnSpPr>
          <p:nvPr/>
        </p:nvCxnSpPr>
        <p:spPr>
          <a:xfrm flipV="1">
            <a:off x="5854858" y="4103064"/>
            <a:ext cx="777241" cy="87937"/>
          </a:xfrm>
          <a:prstGeom prst="straightConnector1">
            <a:avLst/>
          </a:prstGeom>
          <a:ln w="25400">
            <a:headEnd type="ova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056D4411-5EA9-4D54-BB8A-86E05D115CCE}"/>
              </a:ext>
            </a:extLst>
          </p:cNvPr>
          <p:cNvCxnSpPr>
            <a:cxnSpLocks/>
          </p:cNvCxnSpPr>
          <p:nvPr/>
        </p:nvCxnSpPr>
        <p:spPr>
          <a:xfrm flipV="1">
            <a:off x="5854857" y="4435608"/>
            <a:ext cx="763910" cy="206497"/>
          </a:xfrm>
          <a:prstGeom prst="straightConnector1">
            <a:avLst/>
          </a:prstGeom>
          <a:ln w="25400">
            <a:headEnd type="oval"/>
            <a:tailEnd type="triangle"/>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B97889E1-9622-4024-A6F7-44D3CE2C468B}"/>
              </a:ext>
            </a:extLst>
          </p:cNvPr>
          <p:cNvSpPr/>
          <p:nvPr/>
        </p:nvSpPr>
        <p:spPr>
          <a:xfrm>
            <a:off x="3785086" y="5279179"/>
            <a:ext cx="6112119" cy="1414032"/>
          </a:xfrm>
          <a:prstGeom prst="rect">
            <a:avLst/>
          </a:prstGeom>
          <a:solidFill>
            <a:schemeClr val="accent1">
              <a:alpha val="45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a:extLst>
              <a:ext uri="{FF2B5EF4-FFF2-40B4-BE49-F238E27FC236}">
                <a16:creationId xmlns:a16="http://schemas.microsoft.com/office/drawing/2014/main" id="{E32095F0-94C5-4633-9C64-A2044AB5D651}"/>
              </a:ext>
            </a:extLst>
          </p:cNvPr>
          <p:cNvSpPr/>
          <p:nvPr/>
        </p:nvSpPr>
        <p:spPr>
          <a:xfrm>
            <a:off x="4101574" y="5302193"/>
            <a:ext cx="2039020" cy="184666"/>
          </a:xfrm>
          <a:prstGeom prst="rect">
            <a:avLst/>
          </a:prstGeom>
        </p:spPr>
        <p:txBody>
          <a:bodyPr wrap="none" lIns="0" tIns="0" rIns="0" bIns="0">
            <a:spAutoFit/>
          </a:bodyPr>
          <a:lstStyle/>
          <a:p>
            <a:r>
              <a:rPr lang="en-US" sz="1200" b="1" dirty="0">
                <a:solidFill>
                  <a:prstClr val="black"/>
                </a:solidFill>
                <a:latin typeface="Consolas" panose="020B0609020204030204" pitchFamily="49" charset="0"/>
              </a:rPr>
              <a:t>pair&lt;</a:t>
            </a:r>
            <a:r>
              <a:rPr lang="en-US" sz="1200" b="1" dirty="0" err="1">
                <a:solidFill>
                  <a:prstClr val="black"/>
                </a:solidFill>
                <a:latin typeface="Consolas" panose="020B0609020204030204" pitchFamily="49" charset="0"/>
              </a:rPr>
              <a:t>string,Set</a:t>
            </a:r>
            <a:r>
              <a:rPr lang="en-US" sz="1200" b="1" dirty="0">
                <a:solidFill>
                  <a:prstClr val="black"/>
                </a:solidFill>
                <a:latin typeface="Consolas" panose="020B0609020204030204" pitchFamily="49" charset="0"/>
              </a:rPr>
              <a:t>&lt;string&gt;&gt;</a:t>
            </a:r>
          </a:p>
        </p:txBody>
      </p:sp>
      <p:graphicFrame>
        <p:nvGraphicFramePr>
          <p:cNvPr id="81" name="Table 80">
            <a:extLst>
              <a:ext uri="{FF2B5EF4-FFF2-40B4-BE49-F238E27FC236}">
                <a16:creationId xmlns:a16="http://schemas.microsoft.com/office/drawing/2014/main" id="{7FB06E6F-DEBC-4A5C-8629-1A0FBC2EEB4E}"/>
              </a:ext>
            </a:extLst>
          </p:cNvPr>
          <p:cNvGraphicFramePr>
            <a:graphicFrameLocks noGrp="1"/>
          </p:cNvGraphicFramePr>
          <p:nvPr/>
        </p:nvGraphicFramePr>
        <p:xfrm>
          <a:off x="6635847" y="5517095"/>
          <a:ext cx="3185159" cy="902208"/>
        </p:xfrm>
        <a:graphic>
          <a:graphicData uri="http://schemas.openxmlformats.org/drawingml/2006/table">
            <a:tbl>
              <a:tblPr firstRow="1" bandRow="1">
                <a:tableStyleId>{5C22544A-7EE6-4342-B048-85BDC9FD1C3A}</a:tableStyleId>
              </a:tblPr>
              <a:tblGrid>
                <a:gridCol w="1258437">
                  <a:extLst>
                    <a:ext uri="{9D8B030D-6E8A-4147-A177-3AD203B41FA5}">
                      <a16:colId xmlns:a16="http://schemas.microsoft.com/office/drawing/2014/main" val="20000"/>
                    </a:ext>
                  </a:extLst>
                </a:gridCol>
                <a:gridCol w="963361">
                  <a:extLst>
                    <a:ext uri="{9D8B030D-6E8A-4147-A177-3AD203B41FA5}">
                      <a16:colId xmlns:a16="http://schemas.microsoft.com/office/drawing/2014/main" val="20001"/>
                    </a:ext>
                  </a:extLst>
                </a:gridCol>
                <a:gridCol w="963361">
                  <a:extLst>
                    <a:ext uri="{9D8B030D-6E8A-4147-A177-3AD203B41FA5}">
                      <a16:colId xmlns:a16="http://schemas.microsoft.com/office/drawing/2014/main" val="20002"/>
                    </a:ext>
                  </a:extLst>
                </a:gridCol>
              </a:tblGrid>
              <a:tr h="219456">
                <a:tc>
                  <a:txBody>
                    <a:bodyPr/>
                    <a:lstStyle/>
                    <a:p>
                      <a:r>
                        <a:rPr lang="en-US" sz="1200" b="1" dirty="0">
                          <a:solidFill>
                            <a:schemeClr val="tx1"/>
                          </a:solidFill>
                          <a:latin typeface="Consolas" panose="020B0609020204030204" pitchFamily="49" charset="0"/>
                        </a:rPr>
                        <a:t>"bug"</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"fire"</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"grass"</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4962">
                <a:tc>
                  <a:txBody>
                    <a:bodyPr/>
                    <a:lstStyle/>
                    <a:p>
                      <a:endParaRPr lang="en-US" sz="800" b="1" dirty="0">
                        <a:solidFill>
                          <a:schemeClr val="tx1"/>
                        </a:solidFill>
                        <a:latin typeface="Consolas" panose="020B0609020204030204" pitchFamily="49" charset="0"/>
                      </a:endParaRPr>
                    </a:p>
                  </a:txBody>
                  <a:tcPr marT="0"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endParaRPr lang="en-US" sz="800" b="1" dirty="0">
                        <a:solidFill>
                          <a:schemeClr val="tx1"/>
                        </a:solidFill>
                        <a:latin typeface="Consolas" panose="020B0609020204030204" pitchFamily="49"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endParaRPr lang="en-US" sz="800" b="1" dirty="0">
                        <a:solidFill>
                          <a:schemeClr val="tx1"/>
                        </a:solidFill>
                        <a:latin typeface="Consolas" panose="020B0609020204030204" pitchFamily="49" charset="0"/>
                      </a:endParaRPr>
                    </a:p>
                  </a:txBody>
                  <a:tcPr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3"/>
                  </a:ext>
                </a:extLst>
              </a:tr>
              <a:tr h="219456">
                <a:tc>
                  <a:txBody>
                    <a:bodyPr/>
                    <a:lstStyle/>
                    <a:p>
                      <a:r>
                        <a:rPr lang="en-US" sz="1200" b="1" dirty="0">
                          <a:solidFill>
                            <a:schemeClr val="tx1"/>
                          </a:solidFill>
                          <a:latin typeface="Consolas" panose="020B0609020204030204" pitchFamily="49" charset="0"/>
                        </a:rPr>
                        <a:t>"fire"</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a:solidFill>
                            <a:schemeClr val="tx1"/>
                          </a:solidFill>
                          <a:latin typeface="Consolas" panose="020B0609020204030204" pitchFamily="49" charset="0"/>
                        </a:rPr>
                        <a:t>"water"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a:solidFill>
                            <a:schemeClr val="tx1"/>
                          </a:solidFill>
                          <a:latin typeface="Consolas" panose="020B0609020204030204" pitchFamily="49" charset="0"/>
                        </a:rPr>
                        <a:t>"rock"</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64962">
                <a:tc>
                  <a:txBody>
                    <a:bodyPr/>
                    <a:lstStyle/>
                    <a:p>
                      <a:endParaRPr lang="en-US" sz="800" b="1" dirty="0">
                        <a:solidFill>
                          <a:schemeClr val="tx1"/>
                        </a:solidFill>
                        <a:latin typeface="Consolas" panose="020B0609020204030204" pitchFamily="49" charset="0"/>
                      </a:endParaRPr>
                    </a:p>
                  </a:txBody>
                  <a:tcPr marT="0"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endParaRPr lang="en-US" sz="800" b="1" dirty="0">
                        <a:solidFill>
                          <a:schemeClr val="tx1"/>
                        </a:solidFill>
                        <a:latin typeface="Consolas" panose="020B0609020204030204" pitchFamily="49"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endParaRPr lang="en-US" sz="800" b="1" dirty="0">
                        <a:solidFill>
                          <a:schemeClr val="tx1"/>
                        </a:solidFill>
                        <a:latin typeface="Consolas" panose="020B0609020204030204" pitchFamily="49" charset="0"/>
                      </a:endParaRPr>
                    </a:p>
                  </a:txBody>
                  <a:tcPr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5"/>
                  </a:ext>
                </a:extLst>
              </a:tr>
              <a:tr h="219456">
                <a:tc>
                  <a:txBody>
                    <a:bodyPr/>
                    <a:lstStyle/>
                    <a:p>
                      <a:r>
                        <a:rPr lang="en-US" sz="1200" b="1" dirty="0">
                          <a:solidFill>
                            <a:schemeClr val="tx1"/>
                          </a:solidFill>
                          <a:latin typeface="Consolas" panose="020B0609020204030204" pitchFamily="49" charset="0"/>
                        </a:rPr>
                        <a:t>"grass"</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lang="en-US" sz="1200" b="1" dirty="0">
                          <a:solidFill>
                            <a:schemeClr val="tx1"/>
                          </a:solidFill>
                          <a:latin typeface="Consolas" panose="020B0609020204030204" pitchFamily="49" charset="0"/>
                        </a:rPr>
                        <a:t>"water"</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200" b="1" dirty="0">
                        <a:solidFill>
                          <a:schemeClr val="tx1"/>
                        </a:solidFill>
                        <a:latin typeface="Consolas" panose="020B0609020204030204" pitchFamily="49" charset="0"/>
                      </a:endParaRPr>
                    </a:p>
                  </a:txBody>
                  <a:tcPr marT="0" marB="0"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6"/>
                  </a:ext>
                </a:extLst>
              </a:tr>
            </a:tbl>
          </a:graphicData>
        </a:graphic>
      </p:graphicFrame>
      <p:sp>
        <p:nvSpPr>
          <p:cNvPr id="82" name="Rectangle 81">
            <a:extLst>
              <a:ext uri="{FF2B5EF4-FFF2-40B4-BE49-F238E27FC236}">
                <a16:creationId xmlns:a16="http://schemas.microsoft.com/office/drawing/2014/main" id="{21561C40-59DF-47CF-97BD-B2BB1A273D4C}"/>
              </a:ext>
            </a:extLst>
          </p:cNvPr>
          <p:cNvSpPr/>
          <p:nvPr/>
        </p:nvSpPr>
        <p:spPr>
          <a:xfrm>
            <a:off x="6696806" y="5302193"/>
            <a:ext cx="934551" cy="184666"/>
          </a:xfrm>
          <a:prstGeom prst="rect">
            <a:avLst/>
          </a:prstGeom>
        </p:spPr>
        <p:txBody>
          <a:bodyPr wrap="none" lIns="0" tIns="0" rIns="0" bIns="0">
            <a:spAutoFit/>
          </a:bodyPr>
          <a:lstStyle/>
          <a:p>
            <a:r>
              <a:rPr lang="en-US" sz="1200" b="1" dirty="0">
                <a:solidFill>
                  <a:prstClr val="black"/>
                </a:solidFill>
                <a:latin typeface="Consolas" panose="020B0609020204030204" pitchFamily="49" charset="0"/>
              </a:rPr>
              <a:t>Set&lt;string&gt;</a:t>
            </a:r>
            <a:endParaRPr lang="en-US" sz="1200" dirty="0"/>
          </a:p>
        </p:txBody>
      </p:sp>
      <p:graphicFrame>
        <p:nvGraphicFramePr>
          <p:cNvPr id="83" name="Table 82">
            <a:extLst>
              <a:ext uri="{FF2B5EF4-FFF2-40B4-BE49-F238E27FC236}">
                <a16:creationId xmlns:a16="http://schemas.microsoft.com/office/drawing/2014/main" id="{98DED443-C68C-4727-A6C6-D359704702CE}"/>
              </a:ext>
            </a:extLst>
          </p:cNvPr>
          <p:cNvGraphicFramePr>
            <a:graphicFrameLocks noGrp="1"/>
          </p:cNvGraphicFramePr>
          <p:nvPr/>
        </p:nvGraphicFramePr>
        <p:xfrm>
          <a:off x="3819013" y="5523786"/>
          <a:ext cx="2403462" cy="1097280"/>
        </p:xfrm>
        <a:graphic>
          <a:graphicData uri="http://schemas.openxmlformats.org/drawingml/2006/table">
            <a:tbl>
              <a:tblPr firstRow="1" bandRow="1">
                <a:tableStyleId>{5C22544A-7EE6-4342-B048-85BDC9FD1C3A}</a:tableStyleId>
              </a:tblPr>
              <a:tblGrid>
                <a:gridCol w="351477">
                  <a:extLst>
                    <a:ext uri="{9D8B030D-6E8A-4147-A177-3AD203B41FA5}">
                      <a16:colId xmlns:a16="http://schemas.microsoft.com/office/drawing/2014/main" val="1750707491"/>
                    </a:ext>
                  </a:extLst>
                </a:gridCol>
                <a:gridCol w="1362800">
                  <a:extLst>
                    <a:ext uri="{9D8B030D-6E8A-4147-A177-3AD203B41FA5}">
                      <a16:colId xmlns:a16="http://schemas.microsoft.com/office/drawing/2014/main" val="20000"/>
                    </a:ext>
                  </a:extLst>
                </a:gridCol>
                <a:gridCol w="689185">
                  <a:extLst>
                    <a:ext uri="{9D8B030D-6E8A-4147-A177-3AD203B41FA5}">
                      <a16:colId xmlns:a16="http://schemas.microsoft.com/office/drawing/2014/main" val="20001"/>
                    </a:ext>
                  </a:extLst>
                </a:gridCol>
              </a:tblGrid>
              <a:tr h="219456">
                <a:tc>
                  <a:txBody>
                    <a:bodyPr/>
                    <a:lstStyle/>
                    <a:p>
                      <a:pPr algn="r"/>
                      <a:r>
                        <a:rPr lang="en-US" sz="800" b="1" dirty="0">
                          <a:solidFill>
                            <a:schemeClr val="tx1"/>
                          </a:solidFill>
                          <a:latin typeface="Consolas" panose="020B0609020204030204" pitchFamily="49" charset="0"/>
                        </a:rPr>
                        <a:t>[0]</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"grass"</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dirty="0">
                        <a:solidFill>
                          <a:schemeClr val="tx1"/>
                        </a:solidFill>
                        <a:latin typeface="Consolas" panose="020B0609020204030204" pitchFamily="49" charset="0"/>
                      </a:endParaRP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9456">
                <a:tc>
                  <a:txBody>
                    <a:bodyPr/>
                    <a:lstStyle/>
                    <a:p>
                      <a:pPr algn="r"/>
                      <a:r>
                        <a:rPr lang="en-US" sz="800" b="1" dirty="0">
                          <a:solidFill>
                            <a:schemeClr val="tx1"/>
                          </a:solidFill>
                          <a:latin typeface="Consolas" panose="020B0609020204030204" pitchFamily="49" charset="0"/>
                        </a:rPr>
                        <a:t>[1]</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latin typeface="Consolas" panose="020B0609020204030204" pitchFamily="49" charset="0"/>
                        </a:rPr>
                        <a:t>NULL</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9456">
                <a:tc>
                  <a:txBody>
                    <a:bodyPr/>
                    <a:lstStyle/>
                    <a:p>
                      <a:pPr algn="r"/>
                      <a:r>
                        <a:rPr lang="en-US" sz="800" b="1" dirty="0">
                          <a:solidFill>
                            <a:schemeClr val="tx1"/>
                          </a:solidFill>
                          <a:latin typeface="Consolas" panose="020B0609020204030204" pitchFamily="49" charset="0"/>
                        </a:rPr>
                        <a:t>[2]</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r>
                        <a:rPr lang="en-US" sz="1200" b="1" dirty="0">
                          <a:solidFill>
                            <a:schemeClr val="tx1"/>
                          </a:solidFill>
                          <a:latin typeface="Consolas" panose="020B0609020204030204" pitchFamily="49" charset="0"/>
                        </a:rPr>
                        <a:t>"fire"</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dirty="0">
                        <a:solidFill>
                          <a:schemeClr val="tx1"/>
                        </a:solidFill>
                        <a:latin typeface="Consolas" panose="020B0609020204030204" pitchFamily="49" charset="0"/>
                      </a:endParaRP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9456">
                <a:tc>
                  <a:txBody>
                    <a:bodyPr/>
                    <a:lstStyle/>
                    <a:p>
                      <a:pPr algn="r"/>
                      <a:r>
                        <a:rPr lang="en-US" sz="800" b="1" dirty="0">
                          <a:solidFill>
                            <a:schemeClr val="tx1"/>
                          </a:solidFill>
                          <a:latin typeface="Consolas" panose="020B0609020204030204" pitchFamily="49" charset="0"/>
                        </a:rPr>
                        <a:t>[3]</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NULL</a:t>
                      </a: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9456">
                <a:tc>
                  <a:txBody>
                    <a:bodyPr/>
                    <a:lstStyle/>
                    <a:p>
                      <a:pPr algn="r"/>
                      <a:r>
                        <a:rPr lang="en-US" sz="800" b="1" dirty="0">
                          <a:solidFill>
                            <a:schemeClr val="tx1"/>
                          </a:solidFill>
                          <a:latin typeface="Consolas" panose="020B0609020204030204" pitchFamily="49" charset="0"/>
                        </a:rPr>
                        <a:t>[4]</a:t>
                      </a:r>
                    </a:p>
                  </a:txBody>
                  <a:tcPr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rPr>
                        <a:t>"water"</a:t>
                      </a:r>
                    </a:p>
                  </a:txBody>
                  <a:tcPr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Consolas" panose="020B0609020204030204" pitchFamily="49" charset="0"/>
                      </a:endParaRPr>
                    </a:p>
                  </a:txBody>
                  <a:tcPr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cxnSp>
        <p:nvCxnSpPr>
          <p:cNvPr id="84" name="Straight Arrow Connector 83">
            <a:extLst>
              <a:ext uri="{FF2B5EF4-FFF2-40B4-BE49-F238E27FC236}">
                <a16:creationId xmlns:a16="http://schemas.microsoft.com/office/drawing/2014/main" id="{F408C41F-66E3-4D3C-AA34-88EE3136EA8B}"/>
              </a:ext>
            </a:extLst>
          </p:cNvPr>
          <p:cNvCxnSpPr>
            <a:cxnSpLocks/>
          </p:cNvCxnSpPr>
          <p:nvPr/>
        </p:nvCxnSpPr>
        <p:spPr>
          <a:xfrm>
            <a:off x="5858605" y="5640983"/>
            <a:ext cx="763910" cy="0"/>
          </a:xfrm>
          <a:prstGeom prst="straightConnector1">
            <a:avLst/>
          </a:prstGeom>
          <a:ln w="25400">
            <a:headEnd type="ova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49AB5FA-8E16-44C5-B096-8597D67B3249}"/>
              </a:ext>
            </a:extLst>
          </p:cNvPr>
          <p:cNvCxnSpPr>
            <a:cxnSpLocks/>
            <a:endCxn id="81" idx="1"/>
          </p:cNvCxnSpPr>
          <p:nvPr/>
        </p:nvCxnSpPr>
        <p:spPr>
          <a:xfrm flipV="1">
            <a:off x="5858606" y="5968200"/>
            <a:ext cx="777241" cy="87937"/>
          </a:xfrm>
          <a:prstGeom prst="straightConnector1">
            <a:avLst/>
          </a:prstGeom>
          <a:ln w="25400">
            <a:headEnd type="ova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056D4411-5EA9-4D54-BB8A-86E05D115CCE}"/>
              </a:ext>
            </a:extLst>
          </p:cNvPr>
          <p:cNvCxnSpPr>
            <a:cxnSpLocks/>
          </p:cNvCxnSpPr>
          <p:nvPr/>
        </p:nvCxnSpPr>
        <p:spPr>
          <a:xfrm flipV="1">
            <a:off x="5858605" y="6300744"/>
            <a:ext cx="763910" cy="206497"/>
          </a:xfrm>
          <a:prstGeom prst="straightConnector1">
            <a:avLst/>
          </a:prstGeom>
          <a:ln w="25400">
            <a:headEnd type="oval"/>
            <a:tailEnd type="triangle"/>
          </a:ln>
        </p:spPr>
        <p:style>
          <a:lnRef idx="1">
            <a:schemeClr val="accent1"/>
          </a:lnRef>
          <a:fillRef idx="0">
            <a:schemeClr val="accent1"/>
          </a:fillRef>
          <a:effectRef idx="0">
            <a:schemeClr val="accent1"/>
          </a:effectRef>
          <a:fontRef idx="minor">
            <a:schemeClr val="tx1"/>
          </a:fontRef>
        </p:style>
      </p:cxnSp>
      <p:sp>
        <p:nvSpPr>
          <p:cNvPr id="38" name="Footer Placeholder 3">
            <a:extLst>
              <a:ext uri="{FF2B5EF4-FFF2-40B4-BE49-F238E27FC236}">
                <a16:creationId xmlns:a16="http://schemas.microsoft.com/office/drawing/2014/main" id="{09768F5C-AA62-48DD-B1DB-8942CDB6A0E6}"/>
              </a:ext>
            </a:extLst>
          </p:cNvPr>
          <p:cNvSpPr>
            <a:spLocks noGrp="1"/>
          </p:cNvSpPr>
          <p:nvPr>
            <p:ph type="ftr" sz="quarter" idx="11"/>
          </p:nvPr>
        </p:nvSpPr>
        <p:spPr>
          <a:xfrm>
            <a:off x="4114802" y="908820"/>
            <a:ext cx="6505575" cy="317525"/>
          </a:xfrm>
        </p:spPr>
        <p:txBody>
          <a:bodyPr/>
          <a:lstStyle/>
          <a:p>
            <a:pPr>
              <a:defRPr/>
            </a:pPr>
            <a:r>
              <a:rPr lang="en-US">
                <a:solidFill>
                  <a:prstClr val="white"/>
                </a:solidFill>
              </a:rPr>
              <a:t>Pokemon Lab</a:t>
            </a:r>
            <a:endParaRPr lang="en-US" dirty="0">
              <a:solidFill>
                <a:prstClr val="white"/>
              </a:solidFill>
            </a:endParaRPr>
          </a:p>
        </p:txBody>
      </p:sp>
      <p:sp>
        <p:nvSpPr>
          <p:cNvPr id="39" name="Slide Number Placeholder 4">
            <a:extLst>
              <a:ext uri="{FF2B5EF4-FFF2-40B4-BE49-F238E27FC236}">
                <a16:creationId xmlns:a16="http://schemas.microsoft.com/office/drawing/2014/main" id="{45D28368-3DD7-4F8C-A9CB-131ABB94D83A}"/>
              </a:ext>
            </a:extLst>
          </p:cNvPr>
          <p:cNvSpPr>
            <a:spLocks noGrp="1"/>
          </p:cNvSpPr>
          <p:nvPr>
            <p:ph type="sldNum" sz="quarter" idx="12"/>
          </p:nvPr>
        </p:nvSpPr>
        <p:spPr>
          <a:xfrm>
            <a:off x="0" y="919577"/>
            <a:ext cx="658368" cy="274320"/>
          </a:xfrm>
        </p:spPr>
        <p:txBody>
          <a:bodyPr/>
          <a:lstStyle/>
          <a:p>
            <a:pPr>
              <a:defRPr/>
            </a:pPr>
            <a:fld id="{0D7B5496-982B-480A-8085-B08F2CA91C21}" type="slidenum">
              <a:rPr lang="en-US" smtClean="0"/>
              <a:pPr>
                <a:defRPr/>
              </a:pPr>
              <a:t>10</a:t>
            </a:fld>
            <a:endParaRPr lang="en-US" dirty="0"/>
          </a:p>
        </p:txBody>
      </p:sp>
    </p:spTree>
    <p:extLst>
      <p:ext uri="{BB962C8B-B14F-4D97-AF65-F5344CB8AC3E}">
        <p14:creationId xmlns:p14="http://schemas.microsoft.com/office/powerpoint/2010/main" val="104014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0"/>
                                        </p:tgtEl>
                                        <p:attrNameLst>
                                          <p:attrName>style.visibility</p:attrName>
                                        </p:attrNameLst>
                                      </p:cBhvr>
                                      <p:to>
                                        <p:strVal val="visible"/>
                                      </p:to>
                                    </p:set>
                                    <p:animEffect transition="in" filter="fade">
                                      <p:cBhvr>
                                        <p:cTn id="10" dur="500"/>
                                        <p:tgtEl>
                                          <p:spTgt spid="1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1"/>
                                        </p:tgtEl>
                                        <p:attrNameLst>
                                          <p:attrName>style.visibility</p:attrName>
                                        </p:attrNameLst>
                                      </p:cBhvr>
                                      <p:to>
                                        <p:strVal val="visible"/>
                                      </p:to>
                                    </p:set>
                                    <p:animEffect transition="in" filter="fade">
                                      <p:cBhvr>
                                        <p:cTn id="13" dur="500"/>
                                        <p:tgtEl>
                                          <p:spTgt spid="1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fade">
                                      <p:cBhvr>
                                        <p:cTn id="16" dur="500"/>
                                        <p:tgtEl>
                                          <p:spTgt spid="112"/>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4"/>
                                        </p:tgtEl>
                                        <p:attrNameLst>
                                          <p:attrName>style.visibility</p:attrName>
                                        </p:attrNameLst>
                                      </p:cBhvr>
                                      <p:to>
                                        <p:strVal val="visible"/>
                                      </p:to>
                                    </p:set>
                                    <p:animEffect transition="in" filter="fade">
                                      <p:cBhvr>
                                        <p:cTn id="24" dur="500"/>
                                        <p:tgtEl>
                                          <p:spTgt spid="9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500"/>
                                        <p:tgtEl>
                                          <p:spTgt spid="36"/>
                                        </p:tgtEl>
                                      </p:cBhvr>
                                    </p:animEffect>
                                  </p:childTnLst>
                                </p:cTn>
                              </p:par>
                              <p:par>
                                <p:cTn id="31" presetID="10" presetClass="entr" presetSubtype="0" fill="hold"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8"/>
                                        </p:tgtEl>
                                        <p:attrNameLst>
                                          <p:attrName>style.visibility</p:attrName>
                                        </p:attrNameLst>
                                      </p:cBhvr>
                                      <p:to>
                                        <p:strVal val="visible"/>
                                      </p:to>
                                    </p:set>
                                    <p:animEffect transition="in" filter="fade">
                                      <p:cBhvr>
                                        <p:cTn id="36" dur="500"/>
                                        <p:tgtEl>
                                          <p:spTgt spid="11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500"/>
                                        <p:tgtEl>
                                          <p:spTgt spid="2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fade">
                                      <p:cBhvr>
                                        <p:cTn id="44" dur="500"/>
                                        <p:tgtEl>
                                          <p:spTgt spid="5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fade">
                                      <p:cBhvr>
                                        <p:cTn id="47" dur="500"/>
                                        <p:tgtEl>
                                          <p:spTgt spid="7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72"/>
                                        </p:tgtEl>
                                        <p:attrNameLst>
                                          <p:attrName>style.visibility</p:attrName>
                                        </p:attrNameLst>
                                      </p:cBhvr>
                                      <p:to>
                                        <p:strVal val="visible"/>
                                      </p:to>
                                    </p:set>
                                    <p:animEffect transition="in" filter="fade">
                                      <p:cBhvr>
                                        <p:cTn id="50" dur="500"/>
                                        <p:tgtEl>
                                          <p:spTgt spid="72"/>
                                        </p:tgtEl>
                                      </p:cBhvr>
                                    </p:animEffect>
                                  </p:childTnLst>
                                </p:cTn>
                              </p:par>
                              <p:par>
                                <p:cTn id="51" presetID="10" presetClass="entr" presetSubtype="0"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500"/>
                                        <p:tgtEl>
                                          <p:spTgt spid="7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74"/>
                                        </p:tgtEl>
                                        <p:attrNameLst>
                                          <p:attrName>style.visibility</p:attrName>
                                        </p:attrNameLst>
                                      </p:cBhvr>
                                      <p:to>
                                        <p:strVal val="visible"/>
                                      </p:to>
                                    </p:set>
                                    <p:animEffect transition="in" filter="fade">
                                      <p:cBhvr>
                                        <p:cTn id="56" dur="500"/>
                                        <p:tgtEl>
                                          <p:spTgt spid="74"/>
                                        </p:tgtEl>
                                      </p:cBhvr>
                                    </p:animEffect>
                                  </p:childTnLst>
                                </p:cTn>
                              </p:par>
                              <p:par>
                                <p:cTn id="57" presetID="10" presetClass="entr" presetSubtype="0" fill="hold" nodeType="withEffect">
                                  <p:stCondLst>
                                    <p:cond delay="0"/>
                                  </p:stCondLst>
                                  <p:childTnLst>
                                    <p:set>
                                      <p:cBhvr>
                                        <p:cTn id="58" dur="1" fill="hold">
                                          <p:stCondLst>
                                            <p:cond delay="0"/>
                                          </p:stCondLst>
                                        </p:cTn>
                                        <p:tgtEl>
                                          <p:spTgt spid="75"/>
                                        </p:tgtEl>
                                        <p:attrNameLst>
                                          <p:attrName>style.visibility</p:attrName>
                                        </p:attrNameLst>
                                      </p:cBhvr>
                                      <p:to>
                                        <p:strVal val="visible"/>
                                      </p:to>
                                    </p:set>
                                    <p:animEffect transition="in" filter="fade">
                                      <p:cBhvr>
                                        <p:cTn id="59" dur="500"/>
                                        <p:tgtEl>
                                          <p:spTgt spid="75"/>
                                        </p:tgtEl>
                                      </p:cBhvr>
                                    </p:animEffect>
                                  </p:childTnLst>
                                </p:cTn>
                              </p:par>
                              <p:par>
                                <p:cTn id="60" presetID="10" presetClass="entr" presetSubtype="0" fill="hold" nodeType="withEffect">
                                  <p:stCondLst>
                                    <p:cond delay="0"/>
                                  </p:stCondLst>
                                  <p:childTnLst>
                                    <p:set>
                                      <p:cBhvr>
                                        <p:cTn id="61" dur="1" fill="hold">
                                          <p:stCondLst>
                                            <p:cond delay="0"/>
                                          </p:stCondLst>
                                        </p:cTn>
                                        <p:tgtEl>
                                          <p:spTgt spid="76"/>
                                        </p:tgtEl>
                                        <p:attrNameLst>
                                          <p:attrName>style.visibility</p:attrName>
                                        </p:attrNameLst>
                                      </p:cBhvr>
                                      <p:to>
                                        <p:strVal val="visible"/>
                                      </p:to>
                                    </p:set>
                                    <p:animEffect transition="in" filter="fade">
                                      <p:cBhvr>
                                        <p:cTn id="62" dur="500"/>
                                        <p:tgtEl>
                                          <p:spTgt spid="76"/>
                                        </p:tgtEl>
                                      </p:cBhvr>
                                    </p:animEffect>
                                  </p:childTnLst>
                                </p:cTn>
                              </p:par>
                              <p:par>
                                <p:cTn id="63" presetID="10" presetClass="entr" presetSubtype="0" fill="hold" nodeType="withEffect">
                                  <p:stCondLst>
                                    <p:cond delay="0"/>
                                  </p:stCondLst>
                                  <p:childTnLst>
                                    <p:set>
                                      <p:cBhvr>
                                        <p:cTn id="64" dur="1" fill="hold">
                                          <p:stCondLst>
                                            <p:cond delay="0"/>
                                          </p:stCondLst>
                                        </p:cTn>
                                        <p:tgtEl>
                                          <p:spTgt spid="77"/>
                                        </p:tgtEl>
                                        <p:attrNameLst>
                                          <p:attrName>style.visibility</p:attrName>
                                        </p:attrNameLst>
                                      </p:cBhvr>
                                      <p:to>
                                        <p:strVal val="visible"/>
                                      </p:to>
                                    </p:set>
                                    <p:animEffect transition="in" filter="fade">
                                      <p:cBhvr>
                                        <p:cTn id="65" dur="500"/>
                                        <p:tgtEl>
                                          <p:spTgt spid="77"/>
                                        </p:tgtEl>
                                      </p:cBhvr>
                                    </p:animEffect>
                                  </p:childTnLst>
                                </p:cTn>
                              </p:par>
                              <p:par>
                                <p:cTn id="66" presetID="10" presetClass="entr" presetSubtype="0" fill="hold" nodeType="withEffect">
                                  <p:stCondLst>
                                    <p:cond delay="0"/>
                                  </p:stCondLst>
                                  <p:childTnLst>
                                    <p:set>
                                      <p:cBhvr>
                                        <p:cTn id="67" dur="1" fill="hold">
                                          <p:stCondLst>
                                            <p:cond delay="0"/>
                                          </p:stCondLst>
                                        </p:cTn>
                                        <p:tgtEl>
                                          <p:spTgt spid="78"/>
                                        </p:tgtEl>
                                        <p:attrNameLst>
                                          <p:attrName>style.visibility</p:attrName>
                                        </p:attrNameLst>
                                      </p:cBhvr>
                                      <p:to>
                                        <p:strVal val="visible"/>
                                      </p:to>
                                    </p:set>
                                    <p:animEffect transition="in" filter="fade">
                                      <p:cBhvr>
                                        <p:cTn id="68" dur="500"/>
                                        <p:tgtEl>
                                          <p:spTgt spid="7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20"/>
                                        </p:tgtEl>
                                        <p:attrNameLst>
                                          <p:attrName>style.visibility</p:attrName>
                                        </p:attrNameLst>
                                      </p:cBhvr>
                                      <p:to>
                                        <p:strVal val="visible"/>
                                      </p:to>
                                    </p:set>
                                    <p:animEffect transition="in" filter="fade">
                                      <p:cBhvr>
                                        <p:cTn id="73" dur="500"/>
                                        <p:tgtEl>
                                          <p:spTgt spid="12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57"/>
                                        </p:tgtEl>
                                        <p:attrNameLst>
                                          <p:attrName>style.visibility</p:attrName>
                                        </p:attrNameLst>
                                      </p:cBhvr>
                                      <p:to>
                                        <p:strVal val="visible"/>
                                      </p:to>
                                    </p:set>
                                    <p:animEffect transition="in" filter="fade">
                                      <p:cBhvr>
                                        <p:cTn id="76" dur="500"/>
                                        <p:tgtEl>
                                          <p:spTgt spid="15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fade">
                                      <p:cBhvr>
                                        <p:cTn id="79" dur="500"/>
                                        <p:tgtEl>
                                          <p:spTgt spid="7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80"/>
                                        </p:tgtEl>
                                        <p:attrNameLst>
                                          <p:attrName>style.visibility</p:attrName>
                                        </p:attrNameLst>
                                      </p:cBhvr>
                                      <p:to>
                                        <p:strVal val="visible"/>
                                      </p:to>
                                    </p:set>
                                    <p:animEffect transition="in" filter="fade">
                                      <p:cBhvr>
                                        <p:cTn id="82" dur="500"/>
                                        <p:tgtEl>
                                          <p:spTgt spid="80"/>
                                        </p:tgtEl>
                                      </p:cBhvr>
                                    </p:animEffect>
                                  </p:childTnLst>
                                </p:cTn>
                              </p:par>
                              <p:par>
                                <p:cTn id="83" presetID="10" presetClass="entr" presetSubtype="0" fill="hold" nodeType="withEffect">
                                  <p:stCondLst>
                                    <p:cond delay="0"/>
                                  </p:stCondLst>
                                  <p:childTnLst>
                                    <p:set>
                                      <p:cBhvr>
                                        <p:cTn id="84" dur="1" fill="hold">
                                          <p:stCondLst>
                                            <p:cond delay="0"/>
                                          </p:stCondLst>
                                        </p:cTn>
                                        <p:tgtEl>
                                          <p:spTgt spid="81"/>
                                        </p:tgtEl>
                                        <p:attrNameLst>
                                          <p:attrName>style.visibility</p:attrName>
                                        </p:attrNameLst>
                                      </p:cBhvr>
                                      <p:to>
                                        <p:strVal val="visible"/>
                                      </p:to>
                                    </p:set>
                                    <p:animEffect transition="in" filter="fade">
                                      <p:cBhvr>
                                        <p:cTn id="85" dur="500"/>
                                        <p:tgtEl>
                                          <p:spTgt spid="8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82"/>
                                        </p:tgtEl>
                                        <p:attrNameLst>
                                          <p:attrName>style.visibility</p:attrName>
                                        </p:attrNameLst>
                                      </p:cBhvr>
                                      <p:to>
                                        <p:strVal val="visible"/>
                                      </p:to>
                                    </p:set>
                                    <p:animEffect transition="in" filter="fade">
                                      <p:cBhvr>
                                        <p:cTn id="88" dur="500"/>
                                        <p:tgtEl>
                                          <p:spTgt spid="82"/>
                                        </p:tgtEl>
                                      </p:cBhvr>
                                    </p:animEffect>
                                  </p:childTnLst>
                                </p:cTn>
                              </p:par>
                              <p:par>
                                <p:cTn id="89" presetID="10" presetClass="entr" presetSubtype="0" fill="hold" nodeType="withEffect">
                                  <p:stCondLst>
                                    <p:cond delay="0"/>
                                  </p:stCondLst>
                                  <p:childTnLst>
                                    <p:set>
                                      <p:cBhvr>
                                        <p:cTn id="90" dur="1" fill="hold">
                                          <p:stCondLst>
                                            <p:cond delay="0"/>
                                          </p:stCondLst>
                                        </p:cTn>
                                        <p:tgtEl>
                                          <p:spTgt spid="83"/>
                                        </p:tgtEl>
                                        <p:attrNameLst>
                                          <p:attrName>style.visibility</p:attrName>
                                        </p:attrNameLst>
                                      </p:cBhvr>
                                      <p:to>
                                        <p:strVal val="visible"/>
                                      </p:to>
                                    </p:set>
                                    <p:animEffect transition="in" filter="fade">
                                      <p:cBhvr>
                                        <p:cTn id="91" dur="500"/>
                                        <p:tgtEl>
                                          <p:spTgt spid="83"/>
                                        </p:tgtEl>
                                      </p:cBhvr>
                                    </p:animEffect>
                                  </p:childTnLst>
                                </p:cTn>
                              </p:par>
                              <p:par>
                                <p:cTn id="92" presetID="10" presetClass="entr" presetSubtype="0" fill="hold" nodeType="withEffect">
                                  <p:stCondLst>
                                    <p:cond delay="0"/>
                                  </p:stCondLst>
                                  <p:childTnLst>
                                    <p:set>
                                      <p:cBhvr>
                                        <p:cTn id="93" dur="1" fill="hold">
                                          <p:stCondLst>
                                            <p:cond delay="0"/>
                                          </p:stCondLst>
                                        </p:cTn>
                                        <p:tgtEl>
                                          <p:spTgt spid="84"/>
                                        </p:tgtEl>
                                        <p:attrNameLst>
                                          <p:attrName>style.visibility</p:attrName>
                                        </p:attrNameLst>
                                      </p:cBhvr>
                                      <p:to>
                                        <p:strVal val="visible"/>
                                      </p:to>
                                    </p:set>
                                    <p:animEffect transition="in" filter="fade">
                                      <p:cBhvr>
                                        <p:cTn id="94" dur="500"/>
                                        <p:tgtEl>
                                          <p:spTgt spid="84"/>
                                        </p:tgtEl>
                                      </p:cBhvr>
                                    </p:animEffect>
                                  </p:childTnLst>
                                </p:cTn>
                              </p:par>
                              <p:par>
                                <p:cTn id="95" presetID="10" presetClass="entr" presetSubtype="0" fill="hold" nodeType="withEffect">
                                  <p:stCondLst>
                                    <p:cond delay="0"/>
                                  </p:stCondLst>
                                  <p:childTnLst>
                                    <p:set>
                                      <p:cBhvr>
                                        <p:cTn id="96" dur="1" fill="hold">
                                          <p:stCondLst>
                                            <p:cond delay="0"/>
                                          </p:stCondLst>
                                        </p:cTn>
                                        <p:tgtEl>
                                          <p:spTgt spid="85"/>
                                        </p:tgtEl>
                                        <p:attrNameLst>
                                          <p:attrName>style.visibility</p:attrName>
                                        </p:attrNameLst>
                                      </p:cBhvr>
                                      <p:to>
                                        <p:strVal val="visible"/>
                                      </p:to>
                                    </p:set>
                                    <p:animEffect transition="in" filter="fade">
                                      <p:cBhvr>
                                        <p:cTn id="97" dur="500"/>
                                        <p:tgtEl>
                                          <p:spTgt spid="85"/>
                                        </p:tgtEl>
                                      </p:cBhvr>
                                    </p:animEffect>
                                  </p:childTnLst>
                                </p:cTn>
                              </p:par>
                              <p:par>
                                <p:cTn id="98" presetID="10" presetClass="entr" presetSubtype="0" fill="hold" nodeType="withEffect">
                                  <p:stCondLst>
                                    <p:cond delay="0"/>
                                  </p:stCondLst>
                                  <p:childTnLst>
                                    <p:set>
                                      <p:cBhvr>
                                        <p:cTn id="99" dur="1" fill="hold">
                                          <p:stCondLst>
                                            <p:cond delay="0"/>
                                          </p:stCondLst>
                                        </p:cTn>
                                        <p:tgtEl>
                                          <p:spTgt spid="86"/>
                                        </p:tgtEl>
                                        <p:attrNameLst>
                                          <p:attrName>style.visibility</p:attrName>
                                        </p:attrNameLst>
                                      </p:cBhvr>
                                      <p:to>
                                        <p:strVal val="visible"/>
                                      </p:to>
                                    </p:set>
                                    <p:animEffect transition="in" filter="fade">
                                      <p:cBhvr>
                                        <p:cTn id="100"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0" grpId="0"/>
      <p:bldP spid="111" grpId="0" animBg="1"/>
      <p:bldP spid="112" grpId="0"/>
      <p:bldP spid="27" grpId="0"/>
      <p:bldP spid="120" grpId="0"/>
      <p:bldP spid="118" grpId="0"/>
      <p:bldP spid="94" grpId="0"/>
      <p:bldP spid="157" grpId="0"/>
      <p:bldP spid="56" grpId="0"/>
      <p:bldP spid="35" grpId="0" animBg="1"/>
      <p:bldP spid="36" grpId="0"/>
      <p:bldP spid="71" grpId="0" animBg="1"/>
      <p:bldP spid="72" grpId="0"/>
      <p:bldP spid="74" grpId="0"/>
      <p:bldP spid="79" grpId="0" animBg="1"/>
      <p:bldP spid="80" grpId="0"/>
      <p:bldP spid="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Battles</a:t>
            </a:r>
          </a:p>
        </p:txBody>
      </p:sp>
      <p:sp>
        <p:nvSpPr>
          <p:cNvPr id="3" name="Content Placeholder 2"/>
          <p:cNvSpPr>
            <a:spLocks noGrp="1"/>
          </p:cNvSpPr>
          <p:nvPr>
            <p:ph sz="quarter" idx="1"/>
          </p:nvPr>
        </p:nvSpPr>
        <p:spPr/>
        <p:txBody>
          <a:bodyPr/>
          <a:lstStyle/>
          <a:p>
            <a:r>
              <a:rPr lang="en-US" sz="2000" dirty="0"/>
              <a:t>Battles will be much simpler than they are in the actual games. Each Pokémon has a single type (fire, water, rock). Each move (attack) is a single type. </a:t>
            </a:r>
          </a:p>
          <a:p>
            <a:pPr lvl="1"/>
            <a:r>
              <a:rPr lang="en-US" sz="1600" dirty="0"/>
              <a:t>The </a:t>
            </a:r>
            <a:r>
              <a:rPr lang="en-US" sz="1600" b="1" u="sng" dirty="0"/>
              <a:t>pokemon map</a:t>
            </a:r>
            <a:r>
              <a:rPr lang="en-US" sz="1600" dirty="0"/>
              <a:t> specifies the Pokémon  type. </a:t>
            </a:r>
          </a:p>
          <a:p>
            <a:pPr lvl="1"/>
            <a:r>
              <a:rPr lang="en-US" sz="1600" dirty="0"/>
              <a:t>The </a:t>
            </a:r>
            <a:r>
              <a:rPr lang="en-US" sz="1600" b="1" u="sng" dirty="0"/>
              <a:t>move map</a:t>
            </a:r>
            <a:r>
              <a:rPr lang="en-US" sz="1600" dirty="0"/>
              <a:t> specifies the move type. (For example "flamethrower" is move type "fire" and </a:t>
            </a:r>
            <a:r>
              <a:rPr lang="en-US" sz="1600" dirty="0" err="1"/>
              <a:t>Charmander</a:t>
            </a:r>
            <a:r>
              <a:rPr lang="en-US" sz="1600" dirty="0"/>
              <a:t> uses "fire", hence </a:t>
            </a:r>
            <a:r>
              <a:rPr lang="en-US" sz="1600" dirty="0" err="1"/>
              <a:t>Charmander</a:t>
            </a:r>
            <a:r>
              <a:rPr lang="en-US" sz="1600" dirty="0"/>
              <a:t> can attack using a "flamethrower".)</a:t>
            </a:r>
          </a:p>
          <a:p>
            <a:pPr lvl="1"/>
            <a:r>
              <a:rPr lang="en-US" sz="1600" dirty="0"/>
              <a:t>The </a:t>
            </a:r>
            <a:r>
              <a:rPr lang="en-US" sz="1600" b="1" u="sng" dirty="0"/>
              <a:t>effectivities map</a:t>
            </a:r>
            <a:r>
              <a:rPr lang="en-US" sz="1600" dirty="0"/>
              <a:t> specifies which move types are more effective.  (For example, water is super effective against fire.)</a:t>
            </a:r>
          </a:p>
          <a:p>
            <a:pPr lvl="1"/>
            <a:r>
              <a:rPr lang="en-US" sz="1600" dirty="0"/>
              <a:t>The </a:t>
            </a:r>
            <a:r>
              <a:rPr lang="en-US" sz="1600" b="1" u="sng" dirty="0"/>
              <a:t>ineffectivities map</a:t>
            </a:r>
            <a:r>
              <a:rPr lang="en-US" sz="1600" dirty="0"/>
              <a:t> specifies which move types are less effective. (For example, fire is not very effective against water.)</a:t>
            </a:r>
          </a:p>
          <a:p>
            <a:pPr lvl="1"/>
            <a:r>
              <a:rPr lang="en-US" sz="1600" dirty="0"/>
              <a:t>Any move type that is neither strong nor weak against a Pokémon of a certain type is considered effective.  (For example, rock is regularly effective against water because it has no advantage or disadvantage against it.)</a:t>
            </a:r>
          </a:p>
          <a:p>
            <a:r>
              <a:rPr lang="en-US" sz="2000" dirty="0"/>
              <a:t>In a single battle, two Pokémon are chosen, and each Pokémon chooses one move to attack the other one with. Whichever Pokémon attacks with the more effective move wins the battle. If the two moves have equal effectiveness, then the battle ends in a tie.</a:t>
            </a:r>
          </a:p>
        </p:txBody>
      </p:sp>
      <p:sp>
        <p:nvSpPr>
          <p:cNvPr id="4" name="Footer Placeholder 3"/>
          <p:cNvSpPr>
            <a:spLocks noGrp="1"/>
          </p:cNvSpPr>
          <p:nvPr>
            <p:ph type="ftr" sz="quarter" idx="11"/>
          </p:nvPr>
        </p:nvSpPr>
        <p:spPr/>
        <p:txBody>
          <a:bodyPr/>
          <a:lstStyle/>
          <a:p>
            <a:pPr>
              <a:defRPr/>
            </a:pPr>
            <a:r>
              <a:rPr lang="en-US">
                <a:solidFill>
                  <a:prstClr val="white"/>
                </a:solidFill>
              </a:rPr>
              <a:t>Pokemon Lab</a:t>
            </a:r>
            <a:endParaRPr lang="en-US" dirty="0">
              <a:solidFill>
                <a:prstClr val="white"/>
              </a:solidFill>
            </a:endParaRPr>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11</a:t>
            </a:fld>
            <a:endParaRPr lang="en-US" dirty="0"/>
          </a:p>
        </p:txBody>
      </p:sp>
    </p:spTree>
    <p:extLst>
      <p:ext uri="{BB962C8B-B14F-4D97-AF65-F5344CB8AC3E}">
        <p14:creationId xmlns:p14="http://schemas.microsoft.com/office/powerpoint/2010/main" val="394704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a:t>Charmander</a:t>
            </a:r>
            <a:r>
              <a:rPr lang="en-US" sz="3200" dirty="0"/>
              <a:t>: flamethrower </a:t>
            </a:r>
            <a:r>
              <a:rPr lang="en-US" sz="3200" dirty="0" err="1"/>
              <a:t>Squirtle</a:t>
            </a:r>
            <a:r>
              <a:rPr lang="en-US" sz="3200" dirty="0"/>
              <a:t>: </a:t>
            </a:r>
            <a:r>
              <a:rPr lang="en-US" sz="3200" dirty="0" err="1"/>
              <a:t>water_gun</a:t>
            </a:r>
            <a:endParaRPr lang="en-US" sz="3200" dirty="0"/>
          </a:p>
        </p:txBody>
      </p:sp>
      <p:sp>
        <p:nvSpPr>
          <p:cNvPr id="4" name="Footer Placeholder 3"/>
          <p:cNvSpPr>
            <a:spLocks noGrp="1"/>
          </p:cNvSpPr>
          <p:nvPr>
            <p:ph type="ftr" sz="quarter" idx="11"/>
          </p:nvPr>
        </p:nvSpPr>
        <p:spPr/>
        <p:txBody>
          <a:bodyPr/>
          <a:lstStyle/>
          <a:p>
            <a:pPr>
              <a:defRPr/>
            </a:pPr>
            <a:r>
              <a:rPr lang="en-US">
                <a:solidFill>
                  <a:prstClr val="white"/>
                </a:solidFill>
              </a:rPr>
              <a:t>Pokemon Lab</a:t>
            </a:r>
            <a:endParaRPr lang="en-US" dirty="0">
              <a:solidFill>
                <a:prstClr val="white"/>
              </a:solidFill>
            </a:endParaRPr>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12</a:t>
            </a:fld>
            <a:endParaRPr lang="en-US" dirty="0"/>
          </a:p>
        </p:txBody>
      </p:sp>
      <p:sp>
        <p:nvSpPr>
          <p:cNvPr id="6" name="TextBox 5"/>
          <p:cNvSpPr txBox="1"/>
          <p:nvPr/>
        </p:nvSpPr>
        <p:spPr>
          <a:xfrm>
            <a:off x="658368" y="1295400"/>
            <a:ext cx="8778240" cy="369332"/>
          </a:xfrm>
          <a:prstGeom prst="rect">
            <a:avLst/>
          </a:prstGeom>
          <a:noFill/>
        </p:spPr>
        <p:txBody>
          <a:bodyPr wrap="square" rtlCol="0">
            <a:spAutoFit/>
          </a:bodyPr>
          <a:lstStyle/>
          <a:p>
            <a:pPr marL="342900" indent="-342900">
              <a:spcAft>
                <a:spcPts val="800"/>
              </a:spcAft>
              <a:buFont typeface="+mj-lt"/>
              <a:buAutoNum type="arabicPeriod"/>
            </a:pPr>
            <a:r>
              <a:rPr lang="en-US" dirty="0" err="1">
                <a:solidFill>
                  <a:prstClr val="black"/>
                </a:solidFill>
              </a:rPr>
              <a:t>Charmander</a:t>
            </a:r>
            <a:r>
              <a:rPr lang="en-US" dirty="0">
                <a:solidFill>
                  <a:prstClr val="black"/>
                </a:solidFill>
              </a:rPr>
              <a:t> is a Pokémon of type fire.</a:t>
            </a:r>
          </a:p>
        </p:txBody>
      </p:sp>
      <p:sp>
        <p:nvSpPr>
          <p:cNvPr id="7" name="TextBox 6"/>
          <p:cNvSpPr txBox="1"/>
          <p:nvPr/>
        </p:nvSpPr>
        <p:spPr>
          <a:xfrm>
            <a:off x="5647862" y="1295400"/>
            <a:ext cx="4410538" cy="369332"/>
          </a:xfrm>
          <a:prstGeom prst="rect">
            <a:avLst/>
          </a:prstGeom>
          <a:noFill/>
        </p:spPr>
        <p:txBody>
          <a:bodyPr wrap="square" rtlCol="0">
            <a:spAutoFit/>
          </a:bodyPr>
          <a:lstStyle/>
          <a:p>
            <a:r>
              <a:rPr lang="en-US" dirty="0">
                <a:solidFill>
                  <a:srgbClr val="FF0000"/>
                </a:solidFill>
                <a:latin typeface="Comic Sans MS" panose="030F0702030302020204" pitchFamily="66" charset="0"/>
              </a:rPr>
              <a:t>pokemon map (</a:t>
            </a:r>
            <a:r>
              <a:rPr lang="en-US" dirty="0" err="1">
                <a:solidFill>
                  <a:srgbClr val="FF0000"/>
                </a:solidFill>
                <a:latin typeface="Comic Sans MS" panose="030F0702030302020204" pitchFamily="66" charset="0"/>
              </a:rPr>
              <a:t>Charmander</a:t>
            </a:r>
            <a:r>
              <a:rPr lang="en-US" dirty="0">
                <a:solidFill>
                  <a:srgbClr val="FF0000"/>
                </a:solidFill>
                <a:latin typeface="Comic Sans MS" panose="030F0702030302020204" pitchFamily="66" charset="0"/>
              </a:rPr>
              <a:t> -&gt; fire)</a:t>
            </a:r>
          </a:p>
        </p:txBody>
      </p:sp>
      <p:sp>
        <p:nvSpPr>
          <p:cNvPr id="8" name="TextBox 7"/>
          <p:cNvSpPr txBox="1"/>
          <p:nvPr/>
        </p:nvSpPr>
        <p:spPr>
          <a:xfrm>
            <a:off x="5647862" y="1676400"/>
            <a:ext cx="4410538" cy="369332"/>
          </a:xfrm>
          <a:prstGeom prst="rect">
            <a:avLst/>
          </a:prstGeom>
          <a:noFill/>
        </p:spPr>
        <p:txBody>
          <a:bodyPr wrap="square" rtlCol="0">
            <a:spAutoFit/>
          </a:bodyPr>
          <a:lstStyle/>
          <a:p>
            <a:r>
              <a:rPr lang="en-US" dirty="0">
                <a:solidFill>
                  <a:srgbClr val="FF0000"/>
                </a:solidFill>
                <a:latin typeface="Comic Sans MS" panose="030F0702030302020204" pitchFamily="66" charset="0"/>
              </a:rPr>
              <a:t>pokemon map (</a:t>
            </a:r>
            <a:r>
              <a:rPr lang="en-US" dirty="0" err="1">
                <a:solidFill>
                  <a:srgbClr val="FF0000"/>
                </a:solidFill>
                <a:latin typeface="Comic Sans MS" panose="030F0702030302020204" pitchFamily="66" charset="0"/>
              </a:rPr>
              <a:t>Squirtle</a:t>
            </a:r>
            <a:r>
              <a:rPr lang="en-US" dirty="0">
                <a:solidFill>
                  <a:srgbClr val="FF0000"/>
                </a:solidFill>
                <a:latin typeface="Comic Sans MS" panose="030F0702030302020204" pitchFamily="66" charset="0"/>
              </a:rPr>
              <a:t> -&gt; water)</a:t>
            </a:r>
          </a:p>
        </p:txBody>
      </p:sp>
      <p:sp>
        <p:nvSpPr>
          <p:cNvPr id="9" name="TextBox 8"/>
          <p:cNvSpPr txBox="1"/>
          <p:nvPr/>
        </p:nvSpPr>
        <p:spPr>
          <a:xfrm>
            <a:off x="5647862" y="2362200"/>
            <a:ext cx="4972514" cy="369332"/>
          </a:xfrm>
          <a:prstGeom prst="rect">
            <a:avLst/>
          </a:prstGeom>
          <a:noFill/>
        </p:spPr>
        <p:txBody>
          <a:bodyPr wrap="square" rtlCol="0">
            <a:spAutoFit/>
          </a:bodyPr>
          <a:lstStyle/>
          <a:p>
            <a:r>
              <a:rPr lang="en-US" dirty="0">
                <a:solidFill>
                  <a:srgbClr val="FF0000"/>
                </a:solidFill>
                <a:latin typeface="Comic Sans MS" panose="030F0702030302020204" pitchFamily="66" charset="0"/>
              </a:rPr>
              <a:t>moves map (flamethrower -&gt; fire)</a:t>
            </a:r>
          </a:p>
        </p:txBody>
      </p:sp>
      <p:sp>
        <p:nvSpPr>
          <p:cNvPr id="11" name="TextBox 10"/>
          <p:cNvSpPr txBox="1"/>
          <p:nvPr/>
        </p:nvSpPr>
        <p:spPr>
          <a:xfrm>
            <a:off x="5647861" y="3288268"/>
            <a:ext cx="5154457" cy="369332"/>
          </a:xfrm>
          <a:prstGeom prst="rect">
            <a:avLst/>
          </a:prstGeom>
          <a:noFill/>
        </p:spPr>
        <p:txBody>
          <a:bodyPr wrap="square" rtlCol="0">
            <a:spAutoFit/>
          </a:bodyPr>
          <a:lstStyle/>
          <a:p>
            <a:r>
              <a:rPr lang="en-US" dirty="0">
                <a:solidFill>
                  <a:srgbClr val="FF0000"/>
                </a:solidFill>
                <a:latin typeface="Comic Sans MS" panose="030F0702030302020204" pitchFamily="66" charset="0"/>
              </a:rPr>
              <a:t>ineffectivities map (fire -&gt; </a:t>
            </a:r>
            <a:r>
              <a:rPr lang="en-US" dirty="0" err="1">
                <a:solidFill>
                  <a:srgbClr val="FF0000"/>
                </a:solidFill>
                <a:latin typeface="Comic Sans MS" panose="030F0702030302020204" pitchFamily="66" charset="0"/>
              </a:rPr>
              <a:t>rock,fire,water</a:t>
            </a:r>
            <a:r>
              <a:rPr lang="en-US" dirty="0">
                <a:solidFill>
                  <a:srgbClr val="FF0000"/>
                </a:solidFill>
                <a:latin typeface="Comic Sans MS" panose="030F0702030302020204" pitchFamily="66" charset="0"/>
              </a:rPr>
              <a:t>)</a:t>
            </a:r>
          </a:p>
        </p:txBody>
      </p:sp>
      <p:sp>
        <p:nvSpPr>
          <p:cNvPr id="12" name="TextBox 11"/>
          <p:cNvSpPr txBox="1"/>
          <p:nvPr/>
        </p:nvSpPr>
        <p:spPr>
          <a:xfrm>
            <a:off x="5647860" y="4733488"/>
            <a:ext cx="5154457" cy="369332"/>
          </a:xfrm>
          <a:prstGeom prst="rect">
            <a:avLst/>
          </a:prstGeom>
          <a:noFill/>
        </p:spPr>
        <p:txBody>
          <a:bodyPr wrap="square" rtlCol="0">
            <a:spAutoFit/>
          </a:bodyPr>
          <a:lstStyle/>
          <a:p>
            <a:r>
              <a:rPr lang="en-US" dirty="0">
                <a:solidFill>
                  <a:srgbClr val="FF0000"/>
                </a:solidFill>
                <a:latin typeface="Comic Sans MS" panose="030F0702030302020204" pitchFamily="66" charset="0"/>
              </a:rPr>
              <a:t>effectivities map (water-&gt; </a:t>
            </a:r>
            <a:r>
              <a:rPr lang="en-US" dirty="0" err="1">
                <a:solidFill>
                  <a:srgbClr val="FF0000"/>
                </a:solidFill>
                <a:latin typeface="Comic Sans MS" panose="030F0702030302020204" pitchFamily="66" charset="0"/>
              </a:rPr>
              <a:t>ground,rock,fire</a:t>
            </a:r>
            <a:r>
              <a:rPr lang="en-US" dirty="0">
                <a:solidFill>
                  <a:srgbClr val="FF0000"/>
                </a:solidFill>
                <a:latin typeface="Comic Sans MS" panose="030F0702030302020204" pitchFamily="66" charset="0"/>
              </a:rPr>
              <a:t>)</a:t>
            </a:r>
          </a:p>
        </p:txBody>
      </p:sp>
      <p:sp>
        <p:nvSpPr>
          <p:cNvPr id="13" name="TextBox 12"/>
          <p:cNvSpPr txBox="1"/>
          <p:nvPr/>
        </p:nvSpPr>
        <p:spPr>
          <a:xfrm>
            <a:off x="5647860" y="5038288"/>
            <a:ext cx="5154456" cy="369332"/>
          </a:xfrm>
          <a:prstGeom prst="rect">
            <a:avLst/>
          </a:prstGeom>
          <a:noFill/>
        </p:spPr>
        <p:txBody>
          <a:bodyPr wrap="square" rtlCol="0">
            <a:spAutoFit/>
          </a:bodyPr>
          <a:lstStyle/>
          <a:p>
            <a:r>
              <a:rPr lang="en-US" dirty="0">
                <a:solidFill>
                  <a:srgbClr val="FF0000"/>
                </a:solidFill>
                <a:latin typeface="Comic Sans MS" panose="030F0702030302020204" pitchFamily="66" charset="0"/>
              </a:rPr>
              <a:t>ineffectivities map (water-&gt; </a:t>
            </a:r>
            <a:r>
              <a:rPr lang="en-US" dirty="0" err="1">
                <a:solidFill>
                  <a:srgbClr val="FF0000"/>
                </a:solidFill>
                <a:latin typeface="Comic Sans MS" panose="030F0702030302020204" pitchFamily="66" charset="0"/>
              </a:rPr>
              <a:t>water,grass</a:t>
            </a:r>
            <a:r>
              <a:rPr lang="en-US" dirty="0">
                <a:solidFill>
                  <a:srgbClr val="FF0000"/>
                </a:solidFill>
                <a:latin typeface="Comic Sans MS" panose="030F0702030302020204" pitchFamily="66" charset="0"/>
              </a:rPr>
              <a:t>)</a:t>
            </a:r>
          </a:p>
        </p:txBody>
      </p:sp>
      <p:sp>
        <p:nvSpPr>
          <p:cNvPr id="14" name="TextBox 13"/>
          <p:cNvSpPr txBox="1"/>
          <p:nvPr/>
        </p:nvSpPr>
        <p:spPr>
          <a:xfrm>
            <a:off x="658368" y="1684333"/>
            <a:ext cx="8778240" cy="369332"/>
          </a:xfrm>
          <a:prstGeom prst="rect">
            <a:avLst/>
          </a:prstGeom>
          <a:noFill/>
        </p:spPr>
        <p:txBody>
          <a:bodyPr wrap="square" rtlCol="0">
            <a:spAutoFit/>
          </a:bodyPr>
          <a:lstStyle/>
          <a:p>
            <a:pPr marL="342900" indent="-342900">
              <a:spcAft>
                <a:spcPts val="800"/>
              </a:spcAft>
              <a:buFont typeface="+mj-lt"/>
              <a:buAutoNum type="arabicPeriod" startAt="2"/>
            </a:pPr>
            <a:r>
              <a:rPr lang="en-US" dirty="0" err="1">
                <a:solidFill>
                  <a:prstClr val="black"/>
                </a:solidFill>
              </a:rPr>
              <a:t>Squirtle</a:t>
            </a:r>
            <a:r>
              <a:rPr lang="en-US" dirty="0">
                <a:solidFill>
                  <a:prstClr val="black"/>
                </a:solidFill>
              </a:rPr>
              <a:t> a Pokémon of type water.</a:t>
            </a:r>
          </a:p>
        </p:txBody>
      </p:sp>
      <p:sp>
        <p:nvSpPr>
          <p:cNvPr id="15" name="TextBox 14"/>
          <p:cNvSpPr txBox="1"/>
          <p:nvPr/>
        </p:nvSpPr>
        <p:spPr>
          <a:xfrm>
            <a:off x="658368" y="2042214"/>
            <a:ext cx="8778240" cy="369332"/>
          </a:xfrm>
          <a:prstGeom prst="rect">
            <a:avLst/>
          </a:prstGeom>
          <a:noFill/>
        </p:spPr>
        <p:txBody>
          <a:bodyPr wrap="square" rtlCol="0">
            <a:spAutoFit/>
          </a:bodyPr>
          <a:lstStyle/>
          <a:p>
            <a:pPr marL="342900" indent="-342900">
              <a:spcAft>
                <a:spcPts val="800"/>
              </a:spcAft>
              <a:buFont typeface="+mj-lt"/>
              <a:buAutoNum type="arabicPeriod" startAt="3"/>
            </a:pPr>
            <a:r>
              <a:rPr lang="en-US" dirty="0">
                <a:solidFill>
                  <a:prstClr val="black"/>
                </a:solidFill>
              </a:rPr>
              <a:t>In the battle, </a:t>
            </a:r>
            <a:r>
              <a:rPr lang="en-US" dirty="0" err="1">
                <a:solidFill>
                  <a:prstClr val="black"/>
                </a:solidFill>
              </a:rPr>
              <a:t>Charmander</a:t>
            </a:r>
            <a:r>
              <a:rPr lang="en-US" dirty="0">
                <a:solidFill>
                  <a:prstClr val="black"/>
                </a:solidFill>
              </a:rPr>
              <a:t> uses flamethrower (fire) and </a:t>
            </a:r>
            <a:r>
              <a:rPr lang="en-US" dirty="0" err="1">
                <a:solidFill>
                  <a:prstClr val="black"/>
                </a:solidFill>
              </a:rPr>
              <a:t>Squirtle</a:t>
            </a:r>
            <a:r>
              <a:rPr lang="en-US" dirty="0">
                <a:solidFill>
                  <a:prstClr val="black"/>
                </a:solidFill>
              </a:rPr>
              <a:t> uses </a:t>
            </a:r>
            <a:r>
              <a:rPr lang="en-US" dirty="0" err="1">
                <a:solidFill>
                  <a:prstClr val="black"/>
                </a:solidFill>
              </a:rPr>
              <a:t>water_gun</a:t>
            </a:r>
            <a:r>
              <a:rPr lang="en-US" dirty="0">
                <a:solidFill>
                  <a:prstClr val="black"/>
                </a:solidFill>
              </a:rPr>
              <a:t> (water).</a:t>
            </a:r>
          </a:p>
        </p:txBody>
      </p:sp>
      <p:sp>
        <p:nvSpPr>
          <p:cNvPr id="16" name="TextBox 15"/>
          <p:cNvSpPr txBox="1"/>
          <p:nvPr/>
        </p:nvSpPr>
        <p:spPr>
          <a:xfrm>
            <a:off x="658368" y="2687766"/>
            <a:ext cx="8778240" cy="646331"/>
          </a:xfrm>
          <a:prstGeom prst="rect">
            <a:avLst/>
          </a:prstGeom>
          <a:noFill/>
        </p:spPr>
        <p:txBody>
          <a:bodyPr wrap="square" rtlCol="0">
            <a:spAutoFit/>
          </a:bodyPr>
          <a:lstStyle/>
          <a:p>
            <a:pPr marL="342900" indent="-342900">
              <a:spcAft>
                <a:spcPts val="800"/>
              </a:spcAft>
              <a:buFont typeface="+mj-lt"/>
              <a:buAutoNum type="arabicPeriod" startAt="4"/>
            </a:pPr>
            <a:r>
              <a:rPr lang="en-US" i="1" dirty="0">
                <a:solidFill>
                  <a:prstClr val="black"/>
                </a:solidFill>
              </a:rPr>
              <a:t>Fire</a:t>
            </a:r>
            <a:r>
              <a:rPr lang="en-US" dirty="0">
                <a:solidFill>
                  <a:prstClr val="black"/>
                </a:solidFill>
              </a:rPr>
              <a:t> type moves are effective against </a:t>
            </a:r>
            <a:r>
              <a:rPr lang="en-US" i="1" dirty="0">
                <a:solidFill>
                  <a:prstClr val="black"/>
                </a:solidFill>
              </a:rPr>
              <a:t>bug, grass</a:t>
            </a:r>
            <a:r>
              <a:rPr lang="en-US" dirty="0">
                <a:solidFill>
                  <a:prstClr val="black"/>
                </a:solidFill>
              </a:rPr>
              <a:t> and </a:t>
            </a:r>
            <a:r>
              <a:rPr lang="en-US" i="1" dirty="0">
                <a:solidFill>
                  <a:prstClr val="black"/>
                </a:solidFill>
              </a:rPr>
              <a:t>ice</a:t>
            </a:r>
            <a:r>
              <a:rPr lang="en-US" dirty="0">
                <a:solidFill>
                  <a:prstClr val="black"/>
                </a:solidFill>
              </a:rPr>
              <a:t>, but are ineffective against </a:t>
            </a:r>
            <a:r>
              <a:rPr lang="en-US" i="1" dirty="0">
                <a:solidFill>
                  <a:prstClr val="black"/>
                </a:solidFill>
              </a:rPr>
              <a:t>rock</a:t>
            </a:r>
            <a:r>
              <a:rPr lang="en-US" dirty="0">
                <a:solidFill>
                  <a:prstClr val="black"/>
                </a:solidFill>
              </a:rPr>
              <a:t>, </a:t>
            </a:r>
            <a:r>
              <a:rPr lang="en-US" i="1" dirty="0">
                <a:solidFill>
                  <a:prstClr val="black"/>
                </a:solidFill>
              </a:rPr>
              <a:t>fire</a:t>
            </a:r>
            <a:r>
              <a:rPr lang="en-US" dirty="0">
                <a:solidFill>
                  <a:prstClr val="black"/>
                </a:solidFill>
              </a:rPr>
              <a:t>, and </a:t>
            </a:r>
            <a:r>
              <a:rPr lang="en-US" i="1" dirty="0">
                <a:solidFill>
                  <a:prstClr val="black"/>
                </a:solidFill>
              </a:rPr>
              <a:t>water</a:t>
            </a:r>
            <a:r>
              <a:rPr lang="en-US" dirty="0">
                <a:solidFill>
                  <a:prstClr val="black"/>
                </a:solidFill>
              </a:rPr>
              <a:t>.</a:t>
            </a:r>
          </a:p>
        </p:txBody>
      </p:sp>
      <p:sp>
        <p:nvSpPr>
          <p:cNvPr id="17" name="TextBox 16"/>
          <p:cNvSpPr txBox="1"/>
          <p:nvPr/>
        </p:nvSpPr>
        <p:spPr>
          <a:xfrm>
            <a:off x="658368" y="3713469"/>
            <a:ext cx="8778240" cy="646331"/>
          </a:xfrm>
          <a:prstGeom prst="rect">
            <a:avLst/>
          </a:prstGeom>
          <a:noFill/>
        </p:spPr>
        <p:txBody>
          <a:bodyPr wrap="square" rtlCol="0">
            <a:spAutoFit/>
          </a:bodyPr>
          <a:lstStyle/>
          <a:p>
            <a:pPr marL="342900" indent="-342900">
              <a:spcAft>
                <a:spcPts val="800"/>
              </a:spcAft>
              <a:buFont typeface="+mj-lt"/>
              <a:buAutoNum type="arabicPeriod" startAt="5"/>
            </a:pPr>
            <a:r>
              <a:rPr lang="en-US" dirty="0">
                <a:solidFill>
                  <a:prstClr val="black"/>
                </a:solidFill>
              </a:rPr>
              <a:t>Hence, </a:t>
            </a:r>
            <a:r>
              <a:rPr lang="en-US" dirty="0" err="1">
                <a:solidFill>
                  <a:prstClr val="black"/>
                </a:solidFill>
              </a:rPr>
              <a:t>Charmander</a:t>
            </a:r>
            <a:r>
              <a:rPr lang="en-US" dirty="0">
                <a:solidFill>
                  <a:prstClr val="black"/>
                </a:solidFill>
              </a:rPr>
              <a:t> (of type </a:t>
            </a:r>
            <a:r>
              <a:rPr lang="en-US" i="1" dirty="0">
                <a:solidFill>
                  <a:prstClr val="black"/>
                </a:solidFill>
              </a:rPr>
              <a:t>fire</a:t>
            </a:r>
            <a:r>
              <a:rPr lang="en-US" dirty="0">
                <a:solidFill>
                  <a:prstClr val="black"/>
                </a:solidFill>
              </a:rPr>
              <a:t>) using a flamethrower (fire) is </a:t>
            </a:r>
            <a:r>
              <a:rPr lang="en-US" b="1" u="sng" dirty="0">
                <a:solidFill>
                  <a:prstClr val="black"/>
                </a:solidFill>
              </a:rPr>
              <a:t>ineffective</a:t>
            </a:r>
            <a:r>
              <a:rPr lang="en-US" dirty="0">
                <a:solidFill>
                  <a:prstClr val="black"/>
                </a:solidFill>
              </a:rPr>
              <a:t> against </a:t>
            </a:r>
            <a:r>
              <a:rPr lang="en-US" dirty="0" err="1">
                <a:solidFill>
                  <a:prstClr val="black"/>
                </a:solidFill>
              </a:rPr>
              <a:t>Squirtle</a:t>
            </a:r>
            <a:r>
              <a:rPr lang="en-US" dirty="0">
                <a:solidFill>
                  <a:prstClr val="black"/>
                </a:solidFill>
              </a:rPr>
              <a:t> (of type </a:t>
            </a:r>
            <a:r>
              <a:rPr lang="en-US" i="1" dirty="0">
                <a:solidFill>
                  <a:prstClr val="black"/>
                </a:solidFill>
              </a:rPr>
              <a:t>water</a:t>
            </a:r>
            <a:r>
              <a:rPr lang="en-US" dirty="0">
                <a:solidFill>
                  <a:prstClr val="black"/>
                </a:solidFill>
              </a:rPr>
              <a:t>) using a </a:t>
            </a:r>
            <a:r>
              <a:rPr lang="en-US" dirty="0" err="1">
                <a:solidFill>
                  <a:prstClr val="black"/>
                </a:solidFill>
              </a:rPr>
              <a:t>water_gun</a:t>
            </a:r>
            <a:r>
              <a:rPr lang="en-US" dirty="0">
                <a:solidFill>
                  <a:prstClr val="black"/>
                </a:solidFill>
              </a:rPr>
              <a:t> (water)</a:t>
            </a:r>
          </a:p>
        </p:txBody>
      </p:sp>
      <p:sp>
        <p:nvSpPr>
          <p:cNvPr id="18" name="TextBox 17"/>
          <p:cNvSpPr txBox="1"/>
          <p:nvPr/>
        </p:nvSpPr>
        <p:spPr>
          <a:xfrm>
            <a:off x="658368" y="4359021"/>
            <a:ext cx="8778240" cy="646331"/>
          </a:xfrm>
          <a:prstGeom prst="rect">
            <a:avLst/>
          </a:prstGeom>
          <a:noFill/>
        </p:spPr>
        <p:txBody>
          <a:bodyPr wrap="square" rtlCol="0">
            <a:spAutoFit/>
          </a:bodyPr>
          <a:lstStyle/>
          <a:p>
            <a:pPr marL="342900" indent="-342900">
              <a:spcAft>
                <a:spcPts val="800"/>
              </a:spcAft>
              <a:buFont typeface="+mj-lt"/>
              <a:buAutoNum type="arabicPeriod" startAt="6"/>
            </a:pPr>
            <a:r>
              <a:rPr lang="en-US" i="1" dirty="0">
                <a:solidFill>
                  <a:prstClr val="black"/>
                </a:solidFill>
              </a:rPr>
              <a:t>Water</a:t>
            </a:r>
            <a:r>
              <a:rPr lang="en-US" dirty="0">
                <a:solidFill>
                  <a:prstClr val="black"/>
                </a:solidFill>
              </a:rPr>
              <a:t> type moves are effective against </a:t>
            </a:r>
            <a:r>
              <a:rPr lang="en-US" i="1" dirty="0">
                <a:solidFill>
                  <a:prstClr val="black"/>
                </a:solidFill>
              </a:rPr>
              <a:t>ground</a:t>
            </a:r>
            <a:r>
              <a:rPr lang="en-US" dirty="0">
                <a:solidFill>
                  <a:prstClr val="black"/>
                </a:solidFill>
              </a:rPr>
              <a:t>, </a:t>
            </a:r>
            <a:r>
              <a:rPr lang="en-US" i="1" dirty="0">
                <a:solidFill>
                  <a:prstClr val="black"/>
                </a:solidFill>
              </a:rPr>
              <a:t>rock</a:t>
            </a:r>
            <a:r>
              <a:rPr lang="en-US" dirty="0">
                <a:solidFill>
                  <a:prstClr val="black"/>
                </a:solidFill>
              </a:rPr>
              <a:t>, and </a:t>
            </a:r>
            <a:r>
              <a:rPr lang="en-US" i="1" dirty="0">
                <a:solidFill>
                  <a:prstClr val="black"/>
                </a:solidFill>
              </a:rPr>
              <a:t>fire</a:t>
            </a:r>
            <a:r>
              <a:rPr lang="en-US" dirty="0">
                <a:solidFill>
                  <a:prstClr val="black"/>
                </a:solidFill>
              </a:rPr>
              <a:t>, but are ineffective against </a:t>
            </a:r>
            <a:r>
              <a:rPr lang="en-US" i="1" dirty="0">
                <a:solidFill>
                  <a:prstClr val="black"/>
                </a:solidFill>
              </a:rPr>
              <a:t>water</a:t>
            </a:r>
            <a:r>
              <a:rPr lang="en-US" dirty="0">
                <a:solidFill>
                  <a:prstClr val="black"/>
                </a:solidFill>
              </a:rPr>
              <a:t> and </a:t>
            </a:r>
            <a:r>
              <a:rPr lang="en-US" i="1" dirty="0">
                <a:solidFill>
                  <a:prstClr val="black"/>
                </a:solidFill>
              </a:rPr>
              <a:t>grass</a:t>
            </a:r>
            <a:r>
              <a:rPr lang="en-US" dirty="0">
                <a:solidFill>
                  <a:prstClr val="black"/>
                </a:solidFill>
              </a:rPr>
              <a:t>.</a:t>
            </a:r>
          </a:p>
        </p:txBody>
      </p:sp>
      <p:sp>
        <p:nvSpPr>
          <p:cNvPr id="19" name="TextBox 18"/>
          <p:cNvSpPr txBox="1"/>
          <p:nvPr/>
        </p:nvSpPr>
        <p:spPr>
          <a:xfrm>
            <a:off x="658368" y="5479644"/>
            <a:ext cx="8778240" cy="646331"/>
          </a:xfrm>
          <a:prstGeom prst="rect">
            <a:avLst/>
          </a:prstGeom>
          <a:noFill/>
        </p:spPr>
        <p:txBody>
          <a:bodyPr wrap="square" rtlCol="0">
            <a:spAutoFit/>
          </a:bodyPr>
          <a:lstStyle/>
          <a:p>
            <a:pPr marL="342900" indent="-342900">
              <a:spcAft>
                <a:spcPts val="800"/>
              </a:spcAft>
              <a:buFont typeface="+mj-lt"/>
              <a:buAutoNum type="arabicPeriod" startAt="7"/>
            </a:pPr>
            <a:r>
              <a:rPr lang="en-US" dirty="0">
                <a:solidFill>
                  <a:prstClr val="black"/>
                </a:solidFill>
              </a:rPr>
              <a:t>Hence, </a:t>
            </a:r>
            <a:r>
              <a:rPr lang="en-US" dirty="0" err="1">
                <a:solidFill>
                  <a:prstClr val="black"/>
                </a:solidFill>
              </a:rPr>
              <a:t>Squirtle</a:t>
            </a:r>
            <a:r>
              <a:rPr lang="en-US" dirty="0">
                <a:solidFill>
                  <a:prstClr val="black"/>
                </a:solidFill>
              </a:rPr>
              <a:t> (of type water) using a </a:t>
            </a:r>
            <a:r>
              <a:rPr lang="en-US" dirty="0" err="1">
                <a:solidFill>
                  <a:prstClr val="black"/>
                </a:solidFill>
              </a:rPr>
              <a:t>water_gun</a:t>
            </a:r>
            <a:r>
              <a:rPr lang="en-US" dirty="0">
                <a:solidFill>
                  <a:prstClr val="black"/>
                </a:solidFill>
              </a:rPr>
              <a:t> (water) is </a:t>
            </a:r>
            <a:r>
              <a:rPr lang="en-US" b="1" u="sng" dirty="0">
                <a:solidFill>
                  <a:prstClr val="black"/>
                </a:solidFill>
              </a:rPr>
              <a:t>effective</a:t>
            </a:r>
            <a:r>
              <a:rPr lang="en-US" dirty="0">
                <a:solidFill>
                  <a:prstClr val="black"/>
                </a:solidFill>
              </a:rPr>
              <a:t> against </a:t>
            </a:r>
            <a:r>
              <a:rPr lang="en-US" dirty="0" err="1">
                <a:solidFill>
                  <a:prstClr val="black"/>
                </a:solidFill>
              </a:rPr>
              <a:t>Charmander</a:t>
            </a:r>
            <a:r>
              <a:rPr lang="en-US" dirty="0">
                <a:solidFill>
                  <a:prstClr val="black"/>
                </a:solidFill>
              </a:rPr>
              <a:t> (of type fire).</a:t>
            </a:r>
          </a:p>
        </p:txBody>
      </p:sp>
      <p:sp>
        <p:nvSpPr>
          <p:cNvPr id="20" name="TextBox 19"/>
          <p:cNvSpPr txBox="1"/>
          <p:nvPr/>
        </p:nvSpPr>
        <p:spPr>
          <a:xfrm>
            <a:off x="658368" y="6135470"/>
            <a:ext cx="8778240" cy="646331"/>
          </a:xfrm>
          <a:prstGeom prst="rect">
            <a:avLst/>
          </a:prstGeom>
          <a:noFill/>
        </p:spPr>
        <p:txBody>
          <a:bodyPr wrap="square" rtlCol="0">
            <a:spAutoFit/>
          </a:bodyPr>
          <a:lstStyle/>
          <a:p>
            <a:pPr marL="342900" indent="-342900">
              <a:spcAft>
                <a:spcPts val="800"/>
              </a:spcAft>
              <a:buFont typeface="+mj-lt"/>
              <a:buAutoNum type="arabicPeriod" startAt="8"/>
            </a:pPr>
            <a:r>
              <a:rPr lang="en-US" dirty="0">
                <a:solidFill>
                  <a:prstClr val="black"/>
                </a:solidFill>
              </a:rPr>
              <a:t>Because </a:t>
            </a:r>
            <a:r>
              <a:rPr lang="en-US" dirty="0" err="1">
                <a:solidFill>
                  <a:prstClr val="black"/>
                </a:solidFill>
              </a:rPr>
              <a:t>Charmander's</a:t>
            </a:r>
            <a:r>
              <a:rPr lang="en-US" dirty="0">
                <a:solidFill>
                  <a:prstClr val="black"/>
                </a:solidFill>
              </a:rPr>
              <a:t> move was ineffective and </a:t>
            </a:r>
            <a:r>
              <a:rPr lang="en-US" dirty="0" err="1">
                <a:solidFill>
                  <a:prstClr val="black"/>
                </a:solidFill>
              </a:rPr>
              <a:t>Squirtle's</a:t>
            </a:r>
            <a:r>
              <a:rPr lang="en-US" dirty="0">
                <a:solidFill>
                  <a:prstClr val="black"/>
                </a:solidFill>
              </a:rPr>
              <a:t> move was effective, </a:t>
            </a:r>
            <a:r>
              <a:rPr lang="en-US" dirty="0" err="1">
                <a:solidFill>
                  <a:prstClr val="black"/>
                </a:solidFill>
              </a:rPr>
              <a:t>Squirtle</a:t>
            </a:r>
            <a:r>
              <a:rPr lang="en-US" dirty="0">
                <a:solidFill>
                  <a:prstClr val="black"/>
                </a:solidFill>
              </a:rPr>
              <a:t> wins the battle.</a:t>
            </a:r>
          </a:p>
        </p:txBody>
      </p:sp>
      <p:sp>
        <p:nvSpPr>
          <p:cNvPr id="10" name="TextBox 9"/>
          <p:cNvSpPr txBox="1"/>
          <p:nvPr/>
        </p:nvSpPr>
        <p:spPr>
          <a:xfrm>
            <a:off x="5647861" y="2983468"/>
            <a:ext cx="4972515" cy="369332"/>
          </a:xfrm>
          <a:prstGeom prst="rect">
            <a:avLst/>
          </a:prstGeom>
          <a:noFill/>
        </p:spPr>
        <p:txBody>
          <a:bodyPr wrap="square" rtlCol="0">
            <a:spAutoFit/>
          </a:bodyPr>
          <a:lstStyle/>
          <a:p>
            <a:r>
              <a:rPr lang="en-US" dirty="0">
                <a:solidFill>
                  <a:srgbClr val="FF0000"/>
                </a:solidFill>
                <a:latin typeface="Comic Sans MS" panose="030F0702030302020204" pitchFamily="66" charset="0"/>
              </a:rPr>
              <a:t>effectivities map (fire -&gt; </a:t>
            </a:r>
            <a:r>
              <a:rPr lang="en-US" dirty="0" err="1">
                <a:solidFill>
                  <a:srgbClr val="FF0000"/>
                </a:solidFill>
                <a:latin typeface="Comic Sans MS" panose="030F0702030302020204" pitchFamily="66" charset="0"/>
              </a:rPr>
              <a:t>bug,grass,ice</a:t>
            </a:r>
            <a:r>
              <a:rPr lang="en-US" dirty="0">
                <a:solidFill>
                  <a:srgbClr val="FF0000"/>
                </a:solidFill>
                <a:latin typeface="Comic Sans MS" panose="030F0702030302020204" pitchFamily="66" charset="0"/>
              </a:rPr>
              <a:t>)</a:t>
            </a:r>
          </a:p>
        </p:txBody>
      </p:sp>
    </p:spTree>
    <p:extLst>
      <p:ext uri="{BB962C8B-B14F-4D97-AF65-F5344CB8AC3E}">
        <p14:creationId xmlns:p14="http://schemas.microsoft.com/office/powerpoint/2010/main" val="80983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500"/>
                                        <p:tgtEl>
                                          <p:spTgt spid="1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500"/>
                                        <p:tgtEl>
                                          <p:spTgt spid="19"/>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P spid="12" grpId="0"/>
      <p:bldP spid="13" grpId="0"/>
      <p:bldP spid="14" grpId="0"/>
      <p:bldP spid="15" grpId="0"/>
      <p:bldP spid="16" grpId="0"/>
      <p:bldP spid="17" grpId="0"/>
      <p:bldP spid="18" grpId="0"/>
      <p:bldP spid="19" grpId="0"/>
      <p:bldP spid="20"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57D66-58D7-4C5F-8BA9-9B8FC1061FA3}"/>
              </a:ext>
            </a:extLst>
          </p:cNvPr>
          <p:cNvSpPr>
            <a:spLocks noGrp="1"/>
          </p:cNvSpPr>
          <p:nvPr>
            <p:ph type="title"/>
          </p:nvPr>
        </p:nvSpPr>
        <p:spPr/>
        <p:txBody>
          <a:bodyPr/>
          <a:lstStyle/>
          <a:p>
            <a:r>
              <a:rPr lang="en-US" dirty="0"/>
              <a:t>Requirements</a:t>
            </a:r>
          </a:p>
        </p:txBody>
      </p:sp>
      <p:sp>
        <p:nvSpPr>
          <p:cNvPr id="3" name="Content Placeholder 2">
            <a:extLst>
              <a:ext uri="{FF2B5EF4-FFF2-40B4-BE49-F238E27FC236}">
                <a16:creationId xmlns:a16="http://schemas.microsoft.com/office/drawing/2014/main" id="{C175B622-F56A-4B21-BE00-B94EAEA6393E}"/>
              </a:ext>
            </a:extLst>
          </p:cNvPr>
          <p:cNvSpPr>
            <a:spLocks noGrp="1"/>
          </p:cNvSpPr>
          <p:nvPr>
            <p:ph sz="quarter" idx="1"/>
          </p:nvPr>
        </p:nvSpPr>
        <p:spPr>
          <a:xfrm>
            <a:off x="524655" y="1295401"/>
            <a:ext cx="10268263" cy="5454359"/>
          </a:xfrm>
        </p:spPr>
        <p:txBody>
          <a:bodyPr/>
          <a:lstStyle/>
          <a:p>
            <a:r>
              <a:rPr lang="en-US" sz="2000" dirty="0"/>
              <a:t>Your </a:t>
            </a:r>
            <a:r>
              <a:rPr lang="en-US" sz="2000" b="1" u="sng" dirty="0"/>
              <a:t>Set</a:t>
            </a:r>
            <a:r>
              <a:rPr lang="en-US" sz="2000" dirty="0"/>
              <a:t> class inherits from the </a:t>
            </a:r>
            <a:r>
              <a:rPr lang="en-US" sz="2000" b="1" dirty="0" err="1"/>
              <a:t>SetInterface</a:t>
            </a:r>
            <a:r>
              <a:rPr lang="en-US" sz="2000" dirty="0"/>
              <a:t> class (</a:t>
            </a:r>
            <a:r>
              <a:rPr lang="en-US" sz="2000" dirty="0" err="1"/>
              <a:t>SetInterface.h</a:t>
            </a:r>
            <a:r>
              <a:rPr lang="en-US" sz="2000" dirty="0"/>
              <a:t>).</a:t>
            </a:r>
          </a:p>
          <a:p>
            <a:pPr lvl="1"/>
            <a:r>
              <a:rPr lang="en-US" sz="1800" dirty="0"/>
              <a:t>Implements </a:t>
            </a:r>
            <a:r>
              <a:rPr lang="en-US" sz="1800" dirty="0" err="1"/>
              <a:t>SetInterface</a:t>
            </a:r>
            <a:r>
              <a:rPr lang="en-US" sz="1800" dirty="0"/>
              <a:t> virtual functions.</a:t>
            </a:r>
          </a:p>
          <a:p>
            <a:pPr lvl="1">
              <a:spcBef>
                <a:spcPts val="200"/>
              </a:spcBef>
            </a:pPr>
            <a:r>
              <a:rPr lang="en-US" sz="1800" dirty="0"/>
              <a:t>No duplicates in Set container.</a:t>
            </a:r>
          </a:p>
          <a:p>
            <a:pPr lvl="1">
              <a:spcBef>
                <a:spcPts val="200"/>
              </a:spcBef>
            </a:pPr>
            <a:r>
              <a:rPr lang="en-US" sz="1800" dirty="0"/>
              <a:t>toString() returns ordered elements (in-order traversal.)</a:t>
            </a:r>
          </a:p>
          <a:p>
            <a:r>
              <a:rPr lang="en-US" sz="2000" dirty="0"/>
              <a:t>Your </a:t>
            </a:r>
            <a:r>
              <a:rPr lang="en-US" sz="2000" b="1" u="sng" dirty="0"/>
              <a:t>HashMap</a:t>
            </a:r>
            <a:r>
              <a:rPr lang="en-US" sz="2000" dirty="0"/>
              <a:t> class inherits from the </a:t>
            </a:r>
            <a:r>
              <a:rPr lang="en-US" sz="2000" b="1" dirty="0"/>
              <a:t>HashMapInterface</a:t>
            </a:r>
            <a:r>
              <a:rPr lang="en-US" sz="2000" dirty="0"/>
              <a:t> class (</a:t>
            </a:r>
            <a:r>
              <a:rPr lang="en-US" sz="2000" dirty="0" err="1"/>
              <a:t>HashMapInterface.h</a:t>
            </a:r>
            <a:r>
              <a:rPr lang="en-US" sz="2000" dirty="0"/>
              <a:t>).</a:t>
            </a:r>
          </a:p>
          <a:p>
            <a:pPr lvl="1"/>
            <a:r>
              <a:rPr lang="en-US" sz="1800" dirty="0"/>
              <a:t>Implements </a:t>
            </a:r>
            <a:r>
              <a:rPr lang="en-US" sz="1800" dirty="0" err="1"/>
              <a:t>HashMapInterface</a:t>
            </a:r>
            <a:r>
              <a:rPr lang="en-US" sz="1800" dirty="0"/>
              <a:t> virtual functions.</a:t>
            </a:r>
          </a:p>
          <a:p>
            <a:pPr lvl="1">
              <a:spcBef>
                <a:spcPts val="200"/>
              </a:spcBef>
            </a:pPr>
            <a:r>
              <a:rPr lang="en-US" sz="1800" dirty="0"/>
              <a:t>Dynamically allocate the array for your hash table.</a:t>
            </a:r>
          </a:p>
          <a:p>
            <a:pPr lvl="2">
              <a:spcBef>
                <a:spcPts val="200"/>
              </a:spcBef>
            </a:pPr>
            <a:r>
              <a:rPr lang="en-US" sz="1600" dirty="0"/>
              <a:t>Use </a:t>
            </a:r>
            <a:r>
              <a:rPr lang="en-US" sz="1600" b="1" dirty="0"/>
              <a:t>DEFAULT_MAP_HASH_TABLE_SIZE</a:t>
            </a:r>
            <a:r>
              <a:rPr lang="en-US" sz="1600" dirty="0"/>
              <a:t> as the initial hash table size.</a:t>
            </a:r>
          </a:p>
          <a:p>
            <a:pPr lvl="1">
              <a:spcBef>
                <a:spcPts val="200"/>
              </a:spcBef>
            </a:pPr>
            <a:r>
              <a:rPr lang="en-US" sz="1800" dirty="0"/>
              <a:t>Implements operator[ ] (index operator) to return value reference.</a:t>
            </a:r>
          </a:p>
          <a:p>
            <a:pPr lvl="2">
              <a:spcBef>
                <a:spcPts val="200"/>
              </a:spcBef>
            </a:pPr>
            <a:r>
              <a:rPr lang="en-US" sz="1600" dirty="0"/>
              <a:t>Use a string hash function for accessing data (</a:t>
            </a:r>
            <a:r>
              <a:rPr lang="en-US" sz="1600" b="1" i="1" dirty="0"/>
              <a:t>HASH_CONSTANT</a:t>
            </a:r>
            <a:r>
              <a:rPr lang="en-US" sz="1600" dirty="0"/>
              <a:t> = 3).</a:t>
            </a:r>
          </a:p>
          <a:p>
            <a:pPr lvl="2">
              <a:spcBef>
                <a:spcPts val="200"/>
              </a:spcBef>
            </a:pPr>
            <a:r>
              <a:rPr lang="en-US" sz="1600" dirty="0"/>
              <a:t>Use quadratic probing for collision resolution.</a:t>
            </a:r>
          </a:p>
          <a:p>
            <a:r>
              <a:rPr lang="en-US" sz="2000" dirty="0"/>
              <a:t>Use HashMap's to store:</a:t>
            </a:r>
          </a:p>
          <a:p>
            <a:pPr lvl="1"/>
            <a:r>
              <a:rPr lang="en-US" sz="1800" dirty="0"/>
              <a:t>Use a </a:t>
            </a:r>
            <a:r>
              <a:rPr lang="en-US" sz="1800" b="1" dirty="0">
                <a:latin typeface="Consolas" panose="020B0609020204030204" pitchFamily="49" charset="0"/>
              </a:rPr>
              <a:t>HashMap&lt;</a:t>
            </a:r>
            <a:r>
              <a:rPr lang="en-US" sz="1800" b="1" dirty="0" err="1">
                <a:latin typeface="Consolas" panose="020B0609020204030204" pitchFamily="49" charset="0"/>
              </a:rPr>
              <a:t>string,string</a:t>
            </a:r>
            <a:r>
              <a:rPr lang="en-US" sz="1800" b="1" dirty="0">
                <a:latin typeface="Consolas" panose="020B0609020204030204" pitchFamily="49" charset="0"/>
              </a:rPr>
              <a:t>&gt;</a:t>
            </a:r>
            <a:r>
              <a:rPr lang="en-US" sz="1800" dirty="0"/>
              <a:t> for Pokémon and Move.</a:t>
            </a:r>
          </a:p>
          <a:p>
            <a:pPr lvl="1">
              <a:spcBef>
                <a:spcPts val="200"/>
              </a:spcBef>
            </a:pPr>
            <a:r>
              <a:rPr lang="en-US" sz="1800" dirty="0"/>
              <a:t>Use a </a:t>
            </a:r>
            <a:r>
              <a:rPr lang="en-US" sz="1800" b="1" dirty="0">
                <a:latin typeface="Consolas" panose="020B0609020204030204" pitchFamily="49" charset="0"/>
              </a:rPr>
              <a:t>HashMap&lt;</a:t>
            </a:r>
            <a:r>
              <a:rPr lang="en-US" sz="1800" b="1" dirty="0" err="1">
                <a:latin typeface="Consolas" panose="020B0609020204030204" pitchFamily="49" charset="0"/>
              </a:rPr>
              <a:t>string,Set</a:t>
            </a:r>
            <a:r>
              <a:rPr lang="en-US" sz="1800" b="1" dirty="0">
                <a:latin typeface="Consolas" panose="020B0609020204030204" pitchFamily="49" charset="0"/>
              </a:rPr>
              <a:t>&lt;string&gt;&gt;</a:t>
            </a:r>
            <a:r>
              <a:rPr lang="en-US" sz="1800" dirty="0"/>
              <a:t> for Efficiency and Inefficiency.</a:t>
            </a:r>
          </a:p>
          <a:p>
            <a:r>
              <a:rPr lang="en-US" sz="2000" dirty="0"/>
              <a:t>Report results of each battle.</a:t>
            </a:r>
          </a:p>
        </p:txBody>
      </p:sp>
      <p:sp>
        <p:nvSpPr>
          <p:cNvPr id="4" name="Footer Placeholder 3">
            <a:extLst>
              <a:ext uri="{FF2B5EF4-FFF2-40B4-BE49-F238E27FC236}">
                <a16:creationId xmlns:a16="http://schemas.microsoft.com/office/drawing/2014/main" id="{4BFBDB88-3758-4AAF-AFA3-DDFE83985AF8}"/>
              </a:ext>
            </a:extLst>
          </p:cNvPr>
          <p:cNvSpPr>
            <a:spLocks noGrp="1"/>
          </p:cNvSpPr>
          <p:nvPr>
            <p:ph type="ftr" sz="quarter" idx="11"/>
          </p:nvPr>
        </p:nvSpPr>
        <p:spPr/>
        <p:txBody>
          <a:bodyPr/>
          <a:lstStyle/>
          <a:p>
            <a:pPr>
              <a:defRPr/>
            </a:pPr>
            <a:r>
              <a:rPr lang="en-US"/>
              <a:t>Pokemon Lab</a:t>
            </a:r>
            <a:endParaRPr lang="en-US" dirty="0"/>
          </a:p>
        </p:txBody>
      </p:sp>
      <p:sp>
        <p:nvSpPr>
          <p:cNvPr id="5" name="Slide Number Placeholder 4">
            <a:extLst>
              <a:ext uri="{FF2B5EF4-FFF2-40B4-BE49-F238E27FC236}">
                <a16:creationId xmlns:a16="http://schemas.microsoft.com/office/drawing/2014/main" id="{1AEF6C11-DFAD-4F23-B042-D838B1C595B8}"/>
              </a:ext>
            </a:extLst>
          </p:cNvPr>
          <p:cNvSpPr>
            <a:spLocks noGrp="1"/>
          </p:cNvSpPr>
          <p:nvPr>
            <p:ph type="sldNum" sz="quarter" idx="12"/>
          </p:nvPr>
        </p:nvSpPr>
        <p:spPr/>
        <p:txBody>
          <a:bodyPr/>
          <a:lstStyle/>
          <a:p>
            <a:pPr>
              <a:defRPr/>
            </a:pPr>
            <a:fld id="{0D7B5496-982B-480A-8085-B08F2CA91C21}" type="slidenum">
              <a:rPr lang="en-US" smtClean="0"/>
              <a:pPr>
                <a:defRPr/>
              </a:pPr>
              <a:t>13</a:t>
            </a:fld>
            <a:endParaRPr lang="en-US" dirty="0"/>
          </a:p>
        </p:txBody>
      </p:sp>
    </p:spTree>
    <p:extLst>
      <p:ext uri="{BB962C8B-B14F-4D97-AF65-F5344CB8AC3E}">
        <p14:creationId xmlns:p14="http://schemas.microsoft.com/office/powerpoint/2010/main" val="7337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fade">
                                      <p:cBhvr>
                                        <p:cTn id="50" dur="500"/>
                                        <p:tgtEl>
                                          <p:spTgt spid="3">
                                            <p:txEl>
                                              <p:pRg st="13" end="1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fade">
                                      <p:cBhvr>
                                        <p:cTn id="5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A2DD-0FF0-4286-A58A-ADD979B023A2}"/>
              </a:ext>
            </a:extLst>
          </p:cNvPr>
          <p:cNvSpPr>
            <a:spLocks noGrp="1"/>
          </p:cNvSpPr>
          <p:nvPr>
            <p:ph type="title"/>
          </p:nvPr>
        </p:nvSpPr>
        <p:spPr/>
        <p:txBody>
          <a:bodyPr/>
          <a:lstStyle/>
          <a:p>
            <a:r>
              <a:rPr lang="en-US" dirty="0"/>
              <a:t>Step 1</a:t>
            </a:r>
          </a:p>
        </p:txBody>
      </p:sp>
      <p:sp>
        <p:nvSpPr>
          <p:cNvPr id="3" name="Content Placeholder 2">
            <a:extLst>
              <a:ext uri="{FF2B5EF4-FFF2-40B4-BE49-F238E27FC236}">
                <a16:creationId xmlns:a16="http://schemas.microsoft.com/office/drawing/2014/main" id="{547D2E4D-FAE9-47A5-941C-F139F1AD3DE2}"/>
              </a:ext>
            </a:extLst>
          </p:cNvPr>
          <p:cNvSpPr>
            <a:spLocks noGrp="1"/>
          </p:cNvSpPr>
          <p:nvPr>
            <p:ph sz="quarter" idx="1"/>
          </p:nvPr>
        </p:nvSpPr>
        <p:spPr/>
        <p:txBody>
          <a:bodyPr/>
          <a:lstStyle/>
          <a:p>
            <a:r>
              <a:rPr lang="en-US" b="1" dirty="0"/>
              <a:t>Step 1</a:t>
            </a:r>
            <a:r>
              <a:rPr lang="en-US" dirty="0"/>
              <a:t> - Design and implement a </a:t>
            </a:r>
            <a:r>
              <a:rPr lang="en-US" b="1" i="1" dirty="0"/>
              <a:t>Set</a:t>
            </a:r>
            <a:r>
              <a:rPr lang="en-US" dirty="0"/>
              <a:t> class that inherits from the </a:t>
            </a:r>
            <a:r>
              <a:rPr lang="en-US" dirty="0" err="1"/>
              <a:t>SetInterface.h</a:t>
            </a:r>
            <a:r>
              <a:rPr lang="en-US" dirty="0"/>
              <a:t> interface class.</a:t>
            </a:r>
          </a:p>
          <a:p>
            <a:r>
              <a:rPr lang="en-US" dirty="0"/>
              <a:t>Use any of the following methods in creating your Set class:</a:t>
            </a:r>
          </a:p>
          <a:p>
            <a:pPr marL="625475" lvl="1" indent="-258763">
              <a:buSzPct val="100000"/>
              <a:buFont typeface="+mj-lt"/>
              <a:buAutoNum type="arabicPeriod"/>
            </a:pPr>
            <a:r>
              <a:rPr lang="en-US" dirty="0"/>
              <a:t>Create a Set class that adapts your BST.</a:t>
            </a:r>
          </a:p>
          <a:p>
            <a:pPr lvl="2"/>
            <a:r>
              <a:rPr lang="en-US" dirty="0"/>
              <a:t>Adjust your BST toString() method to return elements in sorted (infix) order.</a:t>
            </a:r>
          </a:p>
          <a:p>
            <a:pPr marL="682625" lvl="1" indent="-315913">
              <a:buSzPct val="100000"/>
              <a:buFont typeface="+mj-lt"/>
              <a:buAutoNum type="arabicPeriod"/>
            </a:pPr>
            <a:r>
              <a:rPr lang="en-US" dirty="0"/>
              <a:t>Or create a Set class using your LinkedList class.</a:t>
            </a:r>
          </a:p>
          <a:p>
            <a:pPr lvl="2"/>
            <a:r>
              <a:rPr lang="en-US" dirty="0"/>
              <a:t>Add an </a:t>
            </a:r>
            <a:r>
              <a:rPr lang="en-US" dirty="0" err="1"/>
              <a:t>addNode</a:t>
            </a:r>
            <a:r>
              <a:rPr lang="en-US" dirty="0"/>
              <a:t>(const T&amp;) function to your linked list class that inserts a node (if not duplicate) at ascending position.</a:t>
            </a:r>
          </a:p>
          <a:p>
            <a:pPr lvl="2"/>
            <a:r>
              <a:rPr lang="en-US" dirty="0"/>
              <a:t>Be sure to eliminate duplicates and insert in sorted order.</a:t>
            </a:r>
          </a:p>
          <a:p>
            <a:r>
              <a:rPr lang="en-US" dirty="0"/>
              <a:t>Unit test the functionality of your Set implementation.</a:t>
            </a:r>
          </a:p>
          <a:p>
            <a:pPr lvl="1"/>
            <a:r>
              <a:rPr lang="en-US" sz="1800" dirty="0"/>
              <a:t>Insertion is in-order and removes duplicates.</a:t>
            </a:r>
          </a:p>
          <a:p>
            <a:pPr lvl="1"/>
            <a:r>
              <a:rPr lang="en-US" sz="1800" dirty="0"/>
              <a:t>Verify no memory leaks.</a:t>
            </a:r>
            <a:endParaRPr lang="en-US" dirty="0"/>
          </a:p>
          <a:p>
            <a:endParaRPr lang="en-US" dirty="0"/>
          </a:p>
        </p:txBody>
      </p:sp>
      <p:sp>
        <p:nvSpPr>
          <p:cNvPr id="4" name="Footer Placeholder 3">
            <a:extLst>
              <a:ext uri="{FF2B5EF4-FFF2-40B4-BE49-F238E27FC236}">
                <a16:creationId xmlns:a16="http://schemas.microsoft.com/office/drawing/2014/main" id="{8C629CEB-3752-4DAF-A985-25D2E4E1ADF1}"/>
              </a:ext>
            </a:extLst>
          </p:cNvPr>
          <p:cNvSpPr>
            <a:spLocks noGrp="1"/>
          </p:cNvSpPr>
          <p:nvPr>
            <p:ph type="ftr" sz="quarter" idx="11"/>
          </p:nvPr>
        </p:nvSpPr>
        <p:spPr/>
        <p:txBody>
          <a:bodyPr/>
          <a:lstStyle/>
          <a:p>
            <a:pPr>
              <a:defRPr/>
            </a:pPr>
            <a:r>
              <a:rPr lang="en-US"/>
              <a:t>Pokemon Lab</a:t>
            </a:r>
            <a:endParaRPr lang="en-US" dirty="0"/>
          </a:p>
        </p:txBody>
      </p:sp>
      <p:sp>
        <p:nvSpPr>
          <p:cNvPr id="5" name="Slide Number Placeholder 4">
            <a:extLst>
              <a:ext uri="{FF2B5EF4-FFF2-40B4-BE49-F238E27FC236}">
                <a16:creationId xmlns:a16="http://schemas.microsoft.com/office/drawing/2014/main" id="{4246215D-ACFB-4CBC-AC4C-7019AF122104}"/>
              </a:ext>
            </a:extLst>
          </p:cNvPr>
          <p:cNvSpPr>
            <a:spLocks noGrp="1"/>
          </p:cNvSpPr>
          <p:nvPr>
            <p:ph type="sldNum" sz="quarter" idx="12"/>
          </p:nvPr>
        </p:nvSpPr>
        <p:spPr/>
        <p:txBody>
          <a:bodyPr/>
          <a:lstStyle/>
          <a:p>
            <a:pPr>
              <a:defRPr/>
            </a:pPr>
            <a:fld id="{0D7B5496-982B-480A-8085-B08F2CA91C21}" type="slidenum">
              <a:rPr lang="en-US" smtClean="0"/>
              <a:pPr>
                <a:defRPr/>
              </a:pPr>
              <a:t>14</a:t>
            </a:fld>
            <a:endParaRPr lang="en-US" dirty="0"/>
          </a:p>
        </p:txBody>
      </p:sp>
    </p:spTree>
    <p:extLst>
      <p:ext uri="{BB962C8B-B14F-4D97-AF65-F5344CB8AC3E}">
        <p14:creationId xmlns:p14="http://schemas.microsoft.com/office/powerpoint/2010/main" val="316935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A2DD-0FF0-4286-A58A-ADD979B023A2}"/>
              </a:ext>
            </a:extLst>
          </p:cNvPr>
          <p:cNvSpPr>
            <a:spLocks noGrp="1"/>
          </p:cNvSpPr>
          <p:nvPr>
            <p:ph type="title"/>
          </p:nvPr>
        </p:nvSpPr>
        <p:spPr/>
        <p:txBody>
          <a:bodyPr/>
          <a:lstStyle/>
          <a:p>
            <a:r>
              <a:rPr lang="en-US" dirty="0"/>
              <a:t>Step 2</a:t>
            </a:r>
          </a:p>
        </p:txBody>
      </p:sp>
      <p:sp>
        <p:nvSpPr>
          <p:cNvPr id="3" name="Content Placeholder 2">
            <a:extLst>
              <a:ext uri="{FF2B5EF4-FFF2-40B4-BE49-F238E27FC236}">
                <a16:creationId xmlns:a16="http://schemas.microsoft.com/office/drawing/2014/main" id="{547D2E4D-FAE9-47A5-941C-F139F1AD3DE2}"/>
              </a:ext>
            </a:extLst>
          </p:cNvPr>
          <p:cNvSpPr>
            <a:spLocks noGrp="1"/>
          </p:cNvSpPr>
          <p:nvPr>
            <p:ph sz="quarter" idx="1"/>
          </p:nvPr>
        </p:nvSpPr>
        <p:spPr/>
        <p:txBody>
          <a:bodyPr/>
          <a:lstStyle/>
          <a:p>
            <a:r>
              <a:rPr lang="en-US" b="1" dirty="0"/>
              <a:t>Step 2</a:t>
            </a:r>
            <a:r>
              <a:rPr lang="en-US" dirty="0"/>
              <a:t> - Design and implement a </a:t>
            </a:r>
            <a:r>
              <a:rPr lang="en-US" b="1" u="sng" dirty="0"/>
              <a:t>HashMap</a:t>
            </a:r>
            <a:r>
              <a:rPr lang="en-US" dirty="0"/>
              <a:t> class that inherits from the </a:t>
            </a:r>
            <a:r>
              <a:rPr lang="en-US" dirty="0" err="1"/>
              <a:t>HashMapInterface.h</a:t>
            </a:r>
            <a:r>
              <a:rPr lang="en-US" dirty="0"/>
              <a:t> interface class.</a:t>
            </a:r>
          </a:p>
          <a:p>
            <a:pPr lvl="1"/>
            <a:r>
              <a:rPr lang="en-US" dirty="0"/>
              <a:t>Dynamically allocated array for your hash table.</a:t>
            </a:r>
          </a:p>
          <a:p>
            <a:pPr lvl="2"/>
            <a:r>
              <a:rPr lang="en-US" dirty="0"/>
              <a:t>Resize the hash table when the load factor exceeds 75%.</a:t>
            </a:r>
          </a:p>
          <a:p>
            <a:pPr lvl="2"/>
            <a:r>
              <a:rPr lang="en-US" dirty="0"/>
              <a:t>Verify that your set implementation has a deep copy constructor, assignment operator, and destructor.</a:t>
            </a:r>
          </a:p>
          <a:p>
            <a:pPr lvl="2">
              <a:spcBef>
                <a:spcPts val="400"/>
              </a:spcBef>
            </a:pPr>
            <a:r>
              <a:rPr lang="en-US" dirty="0"/>
              <a:t>Use DEFAULT_MAP_HASH_TABLE_SIZE as the initial hash table size.</a:t>
            </a:r>
          </a:p>
          <a:p>
            <a:pPr lvl="1">
              <a:spcBef>
                <a:spcPts val="200"/>
              </a:spcBef>
            </a:pPr>
            <a:r>
              <a:rPr lang="en-US" dirty="0"/>
              <a:t>Implement operator[ ] (index operator) to return value reference.</a:t>
            </a:r>
          </a:p>
          <a:p>
            <a:pPr lvl="2">
              <a:spcBef>
                <a:spcPts val="200"/>
              </a:spcBef>
            </a:pPr>
            <a:r>
              <a:rPr lang="en-US" dirty="0"/>
              <a:t>Use a string hash function for accessing data (</a:t>
            </a:r>
            <a:r>
              <a:rPr lang="en-US" b="1" i="1" dirty="0"/>
              <a:t>HASH_CONSTANT</a:t>
            </a:r>
            <a:r>
              <a:rPr lang="en-US" dirty="0"/>
              <a:t> = 3).</a:t>
            </a:r>
          </a:p>
          <a:p>
            <a:pPr lvl="2">
              <a:spcBef>
                <a:spcPts val="400"/>
              </a:spcBef>
            </a:pPr>
            <a:r>
              <a:rPr lang="en-US" dirty="0"/>
              <a:t>Use quadratic probing for collision resolution.</a:t>
            </a:r>
          </a:p>
          <a:p>
            <a:pPr lvl="2">
              <a:spcBef>
                <a:spcPts val="400"/>
              </a:spcBef>
            </a:pPr>
            <a:r>
              <a:rPr lang="en-US" dirty="0"/>
              <a:t>Use "long </a:t>
            </a:r>
            <a:r>
              <a:rPr lang="en-US" dirty="0" err="1"/>
              <a:t>long</a:t>
            </a:r>
            <a:r>
              <a:rPr lang="en-US" dirty="0"/>
              <a:t>" data type in calculating your string hash to avoid data type overflow.</a:t>
            </a:r>
          </a:p>
          <a:p>
            <a:pPr lvl="2">
              <a:spcBef>
                <a:spcPts val="400"/>
              </a:spcBef>
            </a:pPr>
            <a:r>
              <a:rPr lang="en-US" dirty="0"/>
              <a:t>DO NOT USE THE POW FUNCTION.</a:t>
            </a:r>
          </a:p>
          <a:p>
            <a:pPr lvl="2">
              <a:spcBef>
                <a:spcPts val="400"/>
              </a:spcBef>
            </a:pPr>
            <a:r>
              <a:rPr lang="en-US" dirty="0"/>
              <a:t>Return a "size_t" hash index.</a:t>
            </a:r>
          </a:p>
          <a:p>
            <a:r>
              <a:rPr lang="en-US" dirty="0"/>
              <a:t>Unit test the functionality of your HashMap implementation.</a:t>
            </a:r>
          </a:p>
        </p:txBody>
      </p:sp>
      <p:sp>
        <p:nvSpPr>
          <p:cNvPr id="4" name="Footer Placeholder 3">
            <a:extLst>
              <a:ext uri="{FF2B5EF4-FFF2-40B4-BE49-F238E27FC236}">
                <a16:creationId xmlns:a16="http://schemas.microsoft.com/office/drawing/2014/main" id="{8C629CEB-3752-4DAF-A985-25D2E4E1ADF1}"/>
              </a:ext>
            </a:extLst>
          </p:cNvPr>
          <p:cNvSpPr>
            <a:spLocks noGrp="1"/>
          </p:cNvSpPr>
          <p:nvPr>
            <p:ph type="ftr" sz="quarter" idx="11"/>
          </p:nvPr>
        </p:nvSpPr>
        <p:spPr/>
        <p:txBody>
          <a:bodyPr/>
          <a:lstStyle/>
          <a:p>
            <a:pPr>
              <a:defRPr/>
            </a:pPr>
            <a:r>
              <a:rPr lang="en-US"/>
              <a:t>Pokemon Lab</a:t>
            </a:r>
            <a:endParaRPr lang="en-US" dirty="0"/>
          </a:p>
        </p:txBody>
      </p:sp>
      <p:sp>
        <p:nvSpPr>
          <p:cNvPr id="5" name="Slide Number Placeholder 4">
            <a:extLst>
              <a:ext uri="{FF2B5EF4-FFF2-40B4-BE49-F238E27FC236}">
                <a16:creationId xmlns:a16="http://schemas.microsoft.com/office/drawing/2014/main" id="{4246215D-ACFB-4CBC-AC4C-7019AF122104}"/>
              </a:ext>
            </a:extLst>
          </p:cNvPr>
          <p:cNvSpPr>
            <a:spLocks noGrp="1"/>
          </p:cNvSpPr>
          <p:nvPr>
            <p:ph type="sldNum" sz="quarter" idx="12"/>
          </p:nvPr>
        </p:nvSpPr>
        <p:spPr/>
        <p:txBody>
          <a:bodyPr/>
          <a:lstStyle/>
          <a:p>
            <a:pPr>
              <a:defRPr/>
            </a:pPr>
            <a:fld id="{0D7B5496-982B-480A-8085-B08F2CA91C21}" type="slidenum">
              <a:rPr lang="en-US" smtClean="0"/>
              <a:pPr>
                <a:defRPr/>
              </a:pPr>
              <a:t>15</a:t>
            </a:fld>
            <a:endParaRPr lang="en-US" dirty="0"/>
          </a:p>
        </p:txBody>
      </p:sp>
    </p:spTree>
    <p:extLst>
      <p:ext uri="{BB962C8B-B14F-4D97-AF65-F5344CB8AC3E}">
        <p14:creationId xmlns:p14="http://schemas.microsoft.com/office/powerpoint/2010/main" val="308774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A2DD-0FF0-4286-A58A-ADD979B023A2}"/>
              </a:ext>
            </a:extLst>
          </p:cNvPr>
          <p:cNvSpPr>
            <a:spLocks noGrp="1"/>
          </p:cNvSpPr>
          <p:nvPr>
            <p:ph type="title"/>
          </p:nvPr>
        </p:nvSpPr>
        <p:spPr/>
        <p:txBody>
          <a:bodyPr/>
          <a:lstStyle/>
          <a:p>
            <a:r>
              <a:rPr lang="en-US" dirty="0"/>
              <a:t>Step 3</a:t>
            </a:r>
          </a:p>
        </p:txBody>
      </p:sp>
      <p:sp>
        <p:nvSpPr>
          <p:cNvPr id="3" name="Content Placeholder 2">
            <a:extLst>
              <a:ext uri="{FF2B5EF4-FFF2-40B4-BE49-F238E27FC236}">
                <a16:creationId xmlns:a16="http://schemas.microsoft.com/office/drawing/2014/main" id="{547D2E4D-FAE9-47A5-941C-F139F1AD3DE2}"/>
              </a:ext>
            </a:extLst>
          </p:cNvPr>
          <p:cNvSpPr>
            <a:spLocks noGrp="1"/>
          </p:cNvSpPr>
          <p:nvPr>
            <p:ph sz="quarter" idx="1"/>
          </p:nvPr>
        </p:nvSpPr>
        <p:spPr/>
        <p:txBody>
          <a:bodyPr/>
          <a:lstStyle/>
          <a:p>
            <a:r>
              <a:rPr lang="en-US" b="1" dirty="0"/>
              <a:t>Step 3</a:t>
            </a:r>
            <a:r>
              <a:rPr lang="en-US" dirty="0"/>
              <a:t> - Populate pokemon, move, effectivities, and </a:t>
            </a:r>
            <a:r>
              <a:rPr lang="en-US" dirty="0" err="1"/>
              <a:t>ineffectiveties</a:t>
            </a:r>
            <a:r>
              <a:rPr lang="en-US" dirty="0"/>
              <a:t> maps.</a:t>
            </a:r>
          </a:p>
          <a:p>
            <a:pPr lvl="1"/>
            <a:r>
              <a:rPr lang="en-US" dirty="0"/>
              <a:t>Store each Pokémon type in a </a:t>
            </a:r>
            <a:r>
              <a:rPr lang="en-US" b="1" dirty="0">
                <a:latin typeface="Consolas" panose="020B0609020204030204" pitchFamily="49" charset="0"/>
              </a:rPr>
              <a:t>HashMap&lt;</a:t>
            </a:r>
            <a:r>
              <a:rPr lang="en-US" b="1" dirty="0" err="1">
                <a:latin typeface="Consolas" panose="020B0609020204030204" pitchFamily="49" charset="0"/>
              </a:rPr>
              <a:t>string,string</a:t>
            </a:r>
            <a:r>
              <a:rPr lang="en-US" b="1" dirty="0">
                <a:latin typeface="Consolas" panose="020B0609020204030204" pitchFamily="49" charset="0"/>
              </a:rPr>
              <a:t>&gt;</a:t>
            </a:r>
            <a:r>
              <a:rPr lang="en-US" dirty="0"/>
              <a:t>.</a:t>
            </a:r>
          </a:p>
          <a:p>
            <a:pPr lvl="1"/>
            <a:r>
              <a:rPr lang="en-US" dirty="0"/>
              <a:t>Store each move type in a </a:t>
            </a:r>
            <a:r>
              <a:rPr lang="en-US" b="1" dirty="0">
                <a:latin typeface="Consolas" panose="020B0609020204030204" pitchFamily="49" charset="0"/>
              </a:rPr>
              <a:t>HashMap&lt;</a:t>
            </a:r>
            <a:r>
              <a:rPr lang="en-US" b="1" dirty="0" err="1">
                <a:latin typeface="Consolas" panose="020B0609020204030204" pitchFamily="49" charset="0"/>
              </a:rPr>
              <a:t>string,string</a:t>
            </a:r>
            <a:r>
              <a:rPr lang="en-US" b="1" dirty="0">
                <a:latin typeface="Consolas" panose="020B0609020204030204" pitchFamily="49" charset="0"/>
              </a:rPr>
              <a:t>&gt;</a:t>
            </a:r>
            <a:r>
              <a:rPr lang="en-US" dirty="0"/>
              <a:t>.</a:t>
            </a:r>
          </a:p>
          <a:p>
            <a:pPr lvl="1"/>
            <a:r>
              <a:rPr lang="en-US" dirty="0"/>
              <a:t>Store effectivities in a </a:t>
            </a:r>
            <a:r>
              <a:rPr lang="en-US" b="1" dirty="0">
                <a:latin typeface="Consolas" panose="020B0609020204030204" pitchFamily="49" charset="0"/>
              </a:rPr>
              <a:t>HashMap&lt;</a:t>
            </a:r>
            <a:r>
              <a:rPr lang="en-US" b="1" dirty="0" err="1">
                <a:latin typeface="Consolas" panose="020B0609020204030204" pitchFamily="49" charset="0"/>
              </a:rPr>
              <a:t>string,Set</a:t>
            </a:r>
            <a:r>
              <a:rPr lang="en-US" b="1" dirty="0">
                <a:latin typeface="Consolas" panose="020B0609020204030204" pitchFamily="49" charset="0"/>
              </a:rPr>
              <a:t>&lt;string&gt;&gt;</a:t>
            </a:r>
            <a:r>
              <a:rPr lang="en-US" dirty="0"/>
              <a:t>.</a:t>
            </a:r>
          </a:p>
          <a:p>
            <a:pPr lvl="1"/>
            <a:r>
              <a:rPr lang="en-US" dirty="0"/>
              <a:t>Store ineffectivities in a </a:t>
            </a:r>
            <a:r>
              <a:rPr lang="en-US" b="1" dirty="0">
                <a:latin typeface="Consolas" panose="020B0609020204030204" pitchFamily="49" charset="0"/>
              </a:rPr>
              <a:t>HashMap&lt;</a:t>
            </a:r>
            <a:r>
              <a:rPr lang="en-US" b="1" dirty="0" err="1">
                <a:latin typeface="Consolas" panose="020B0609020204030204" pitchFamily="49" charset="0"/>
              </a:rPr>
              <a:t>string,Set</a:t>
            </a:r>
            <a:r>
              <a:rPr lang="en-US" b="1" dirty="0">
                <a:latin typeface="Consolas" panose="020B0609020204030204" pitchFamily="49" charset="0"/>
              </a:rPr>
              <a:t>&lt;string&gt;&gt;</a:t>
            </a:r>
            <a:r>
              <a:rPr lang="en-US" dirty="0"/>
              <a:t>.</a:t>
            </a:r>
          </a:p>
          <a:p>
            <a:r>
              <a:rPr lang="en-US" dirty="0"/>
              <a:t>Check to make sure you've correctly read in this information.</a:t>
            </a:r>
          </a:p>
        </p:txBody>
      </p:sp>
      <p:sp>
        <p:nvSpPr>
          <p:cNvPr id="4" name="Footer Placeholder 3">
            <a:extLst>
              <a:ext uri="{FF2B5EF4-FFF2-40B4-BE49-F238E27FC236}">
                <a16:creationId xmlns:a16="http://schemas.microsoft.com/office/drawing/2014/main" id="{8C629CEB-3752-4DAF-A985-25D2E4E1ADF1}"/>
              </a:ext>
            </a:extLst>
          </p:cNvPr>
          <p:cNvSpPr>
            <a:spLocks noGrp="1"/>
          </p:cNvSpPr>
          <p:nvPr>
            <p:ph type="ftr" sz="quarter" idx="11"/>
          </p:nvPr>
        </p:nvSpPr>
        <p:spPr/>
        <p:txBody>
          <a:bodyPr/>
          <a:lstStyle/>
          <a:p>
            <a:pPr>
              <a:defRPr/>
            </a:pPr>
            <a:r>
              <a:rPr lang="en-US"/>
              <a:t>Pokemon Lab</a:t>
            </a:r>
            <a:endParaRPr lang="en-US" dirty="0"/>
          </a:p>
        </p:txBody>
      </p:sp>
      <p:sp>
        <p:nvSpPr>
          <p:cNvPr id="5" name="Slide Number Placeholder 4">
            <a:extLst>
              <a:ext uri="{FF2B5EF4-FFF2-40B4-BE49-F238E27FC236}">
                <a16:creationId xmlns:a16="http://schemas.microsoft.com/office/drawing/2014/main" id="{4246215D-ACFB-4CBC-AC4C-7019AF122104}"/>
              </a:ext>
            </a:extLst>
          </p:cNvPr>
          <p:cNvSpPr>
            <a:spLocks noGrp="1"/>
          </p:cNvSpPr>
          <p:nvPr>
            <p:ph type="sldNum" sz="quarter" idx="12"/>
          </p:nvPr>
        </p:nvSpPr>
        <p:spPr/>
        <p:txBody>
          <a:bodyPr/>
          <a:lstStyle/>
          <a:p>
            <a:pPr>
              <a:defRPr/>
            </a:pPr>
            <a:fld id="{0D7B5496-982B-480A-8085-B08F2CA91C21}" type="slidenum">
              <a:rPr lang="en-US" smtClean="0"/>
              <a:pPr>
                <a:defRPr/>
              </a:pPr>
              <a:t>16</a:t>
            </a:fld>
            <a:endParaRPr lang="en-US" dirty="0"/>
          </a:p>
        </p:txBody>
      </p:sp>
    </p:spTree>
    <p:extLst>
      <p:ext uri="{BB962C8B-B14F-4D97-AF65-F5344CB8AC3E}">
        <p14:creationId xmlns:p14="http://schemas.microsoft.com/office/powerpoint/2010/main" val="116974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A2DD-0FF0-4286-A58A-ADD979B023A2}"/>
              </a:ext>
            </a:extLst>
          </p:cNvPr>
          <p:cNvSpPr>
            <a:spLocks noGrp="1"/>
          </p:cNvSpPr>
          <p:nvPr>
            <p:ph type="title"/>
          </p:nvPr>
        </p:nvSpPr>
        <p:spPr/>
        <p:txBody>
          <a:bodyPr/>
          <a:lstStyle/>
          <a:p>
            <a:r>
              <a:rPr lang="en-US" dirty="0"/>
              <a:t>Step 4</a:t>
            </a:r>
          </a:p>
        </p:txBody>
      </p:sp>
      <p:sp>
        <p:nvSpPr>
          <p:cNvPr id="3" name="Content Placeholder 2">
            <a:extLst>
              <a:ext uri="{FF2B5EF4-FFF2-40B4-BE49-F238E27FC236}">
                <a16:creationId xmlns:a16="http://schemas.microsoft.com/office/drawing/2014/main" id="{547D2E4D-FAE9-47A5-941C-F139F1AD3DE2}"/>
              </a:ext>
            </a:extLst>
          </p:cNvPr>
          <p:cNvSpPr>
            <a:spLocks noGrp="1"/>
          </p:cNvSpPr>
          <p:nvPr>
            <p:ph sz="quarter" idx="1"/>
          </p:nvPr>
        </p:nvSpPr>
        <p:spPr>
          <a:xfrm>
            <a:off x="524655" y="1295401"/>
            <a:ext cx="9978067" cy="2286000"/>
          </a:xfrm>
        </p:spPr>
        <p:txBody>
          <a:bodyPr/>
          <a:lstStyle/>
          <a:p>
            <a:r>
              <a:rPr lang="en-US" b="1" dirty="0"/>
              <a:t>Step 4</a:t>
            </a:r>
            <a:r>
              <a:rPr lang="en-US" dirty="0"/>
              <a:t> - Implement the battle simulation.</a:t>
            </a:r>
          </a:p>
          <a:p>
            <a:pPr lvl="1"/>
            <a:r>
              <a:rPr lang="en-US" dirty="0"/>
              <a:t>For each battle, use two </a:t>
            </a:r>
            <a:r>
              <a:rPr lang="en-US" dirty="0" err="1"/>
              <a:t>Pokémons</a:t>
            </a:r>
            <a:r>
              <a:rPr lang="en-US" dirty="0"/>
              <a:t> and their moves.</a:t>
            </a:r>
          </a:p>
          <a:p>
            <a:pPr lvl="1"/>
            <a:r>
              <a:rPr lang="en-US" dirty="0"/>
              <a:t>Then check which move is the most effective against the other Pokémon and report the winner.</a:t>
            </a:r>
          </a:p>
          <a:p>
            <a:pPr lvl="1"/>
            <a:r>
              <a:rPr lang="en-US" dirty="0"/>
              <a:t>Hint: using the Set count member function, a battle winner can be determined as follows:</a:t>
            </a:r>
          </a:p>
        </p:txBody>
      </p:sp>
      <p:sp>
        <p:nvSpPr>
          <p:cNvPr id="4" name="Footer Placeholder 3">
            <a:extLst>
              <a:ext uri="{FF2B5EF4-FFF2-40B4-BE49-F238E27FC236}">
                <a16:creationId xmlns:a16="http://schemas.microsoft.com/office/drawing/2014/main" id="{8C629CEB-3752-4DAF-A985-25D2E4E1ADF1}"/>
              </a:ext>
            </a:extLst>
          </p:cNvPr>
          <p:cNvSpPr>
            <a:spLocks noGrp="1"/>
          </p:cNvSpPr>
          <p:nvPr>
            <p:ph type="ftr" sz="quarter" idx="11"/>
          </p:nvPr>
        </p:nvSpPr>
        <p:spPr/>
        <p:txBody>
          <a:bodyPr/>
          <a:lstStyle/>
          <a:p>
            <a:pPr>
              <a:defRPr/>
            </a:pPr>
            <a:r>
              <a:rPr lang="en-US"/>
              <a:t>Pokemon Lab</a:t>
            </a:r>
            <a:endParaRPr lang="en-US" dirty="0"/>
          </a:p>
        </p:txBody>
      </p:sp>
      <p:sp>
        <p:nvSpPr>
          <p:cNvPr id="5" name="Slide Number Placeholder 4">
            <a:extLst>
              <a:ext uri="{FF2B5EF4-FFF2-40B4-BE49-F238E27FC236}">
                <a16:creationId xmlns:a16="http://schemas.microsoft.com/office/drawing/2014/main" id="{4246215D-ACFB-4CBC-AC4C-7019AF122104}"/>
              </a:ext>
            </a:extLst>
          </p:cNvPr>
          <p:cNvSpPr>
            <a:spLocks noGrp="1"/>
          </p:cNvSpPr>
          <p:nvPr>
            <p:ph type="sldNum" sz="quarter" idx="12"/>
          </p:nvPr>
        </p:nvSpPr>
        <p:spPr/>
        <p:txBody>
          <a:bodyPr/>
          <a:lstStyle/>
          <a:p>
            <a:pPr>
              <a:defRPr/>
            </a:pPr>
            <a:fld id="{0D7B5496-982B-480A-8085-B08F2CA91C21}" type="slidenum">
              <a:rPr lang="en-US" smtClean="0"/>
              <a:pPr>
                <a:defRPr/>
              </a:pPr>
              <a:t>17</a:t>
            </a:fld>
            <a:endParaRPr lang="en-US" dirty="0"/>
          </a:p>
        </p:txBody>
      </p:sp>
      <p:sp>
        <p:nvSpPr>
          <p:cNvPr id="8" name="Rectangle 7">
            <a:extLst>
              <a:ext uri="{FF2B5EF4-FFF2-40B4-BE49-F238E27FC236}">
                <a16:creationId xmlns:a16="http://schemas.microsoft.com/office/drawing/2014/main" id="{2F943645-CB30-4583-8B84-1B4A3F80119C}"/>
              </a:ext>
            </a:extLst>
          </p:cNvPr>
          <p:cNvSpPr/>
          <p:nvPr/>
        </p:nvSpPr>
        <p:spPr>
          <a:xfrm>
            <a:off x="784871" y="3912276"/>
            <a:ext cx="9978067" cy="2308324"/>
          </a:xfrm>
          <a:prstGeom prst="rect">
            <a:avLst/>
          </a:prstGeom>
        </p:spPr>
        <p:txBody>
          <a:bodyPr wrap="square">
            <a:spAutoFit/>
          </a:bodyPr>
          <a:lstStyle/>
          <a:p>
            <a:r>
              <a:rPr lang="en-US" sz="1600" b="1" dirty="0">
                <a:latin typeface="Consolas" panose="020B0609020204030204" pitchFamily="49" charset="0"/>
              </a:rPr>
              <a:t>int </a:t>
            </a:r>
            <a:r>
              <a:rPr lang="en-US" sz="1600" b="1" dirty="0" err="1">
                <a:latin typeface="Consolas" panose="020B0609020204030204" pitchFamily="49" charset="0"/>
              </a:rPr>
              <a:t>damageAToB</a:t>
            </a:r>
            <a:r>
              <a:rPr lang="en-US" sz="1600" b="1" dirty="0">
                <a:latin typeface="Consolas" panose="020B0609020204030204" pitchFamily="49" charset="0"/>
              </a:rPr>
              <a:t> = effectivities[moves[</a:t>
            </a:r>
            <a:r>
              <a:rPr lang="en-US" sz="1600" b="1" dirty="0" err="1">
                <a:latin typeface="Consolas" panose="020B0609020204030204" pitchFamily="49" charset="0"/>
              </a:rPr>
              <a:t>pokemonA_attack</a:t>
            </a:r>
            <a:r>
              <a:rPr lang="en-US" sz="1600" b="1" dirty="0">
                <a:latin typeface="Consolas" panose="020B0609020204030204" pitchFamily="49" charset="0"/>
              </a:rPr>
              <a:t>]].count(</a:t>
            </a:r>
            <a:r>
              <a:rPr lang="en-US" sz="1600" b="1" dirty="0" err="1">
                <a:latin typeface="Consolas" panose="020B0609020204030204" pitchFamily="49" charset="0"/>
              </a:rPr>
              <a:t>pokemons</a:t>
            </a:r>
            <a:r>
              <a:rPr lang="en-US" sz="1600" b="1" dirty="0">
                <a:latin typeface="Consolas" panose="020B0609020204030204" pitchFamily="49" charset="0"/>
              </a:rPr>
              <a:t>[</a:t>
            </a:r>
            <a:r>
              <a:rPr lang="en-US" sz="1600" b="1" dirty="0" err="1">
                <a:latin typeface="Consolas" panose="020B0609020204030204" pitchFamily="49" charset="0"/>
              </a:rPr>
              <a:t>pokemonB</a:t>
            </a:r>
            <a:r>
              <a:rPr lang="en-US" sz="1600" b="1" dirty="0">
                <a:latin typeface="Consolas" panose="020B0609020204030204" pitchFamily="49" charset="0"/>
              </a:rPr>
              <a:t>])</a:t>
            </a:r>
          </a:p>
          <a:p>
            <a:r>
              <a:rPr lang="en-US" sz="1600" b="1" dirty="0">
                <a:latin typeface="Consolas" panose="020B0609020204030204" pitchFamily="49" charset="0"/>
              </a:rPr>
              <a:t>               - ineffectivities[moves[</a:t>
            </a:r>
            <a:r>
              <a:rPr lang="en-US" sz="1600" b="1" dirty="0" err="1">
                <a:latin typeface="Consolas" panose="020B0609020204030204" pitchFamily="49" charset="0"/>
              </a:rPr>
              <a:t>pokemonA_attack</a:t>
            </a:r>
            <a:r>
              <a:rPr lang="en-US" sz="1600" b="1" dirty="0">
                <a:latin typeface="Consolas" panose="020B0609020204030204" pitchFamily="49" charset="0"/>
              </a:rPr>
              <a:t>]].count(</a:t>
            </a:r>
            <a:r>
              <a:rPr lang="en-US" sz="1600" b="1" dirty="0" err="1">
                <a:latin typeface="Consolas" panose="020B0609020204030204" pitchFamily="49" charset="0"/>
              </a:rPr>
              <a:t>pokemons</a:t>
            </a:r>
            <a:r>
              <a:rPr lang="en-US" sz="1600" b="1" dirty="0">
                <a:latin typeface="Consolas" panose="020B0609020204030204" pitchFamily="49" charset="0"/>
              </a:rPr>
              <a:t>[</a:t>
            </a:r>
            <a:r>
              <a:rPr lang="en-US" sz="1600" b="1" dirty="0" err="1">
                <a:latin typeface="Consolas" panose="020B0609020204030204" pitchFamily="49" charset="0"/>
              </a:rPr>
              <a:t>pokemonB</a:t>
            </a:r>
            <a:r>
              <a:rPr lang="en-US" sz="1600" b="1" dirty="0">
                <a:latin typeface="Consolas" panose="020B0609020204030204" pitchFamily="49" charset="0"/>
              </a:rPr>
              <a:t>]);</a:t>
            </a:r>
          </a:p>
          <a:p>
            <a:endParaRPr lang="en-US" sz="1600" b="1" dirty="0">
              <a:latin typeface="Consolas" panose="020B0609020204030204" pitchFamily="49" charset="0"/>
            </a:endParaRPr>
          </a:p>
          <a:p>
            <a:r>
              <a:rPr lang="en-US" sz="1600" b="1" dirty="0">
                <a:latin typeface="Consolas" panose="020B0609020204030204" pitchFamily="49" charset="0"/>
              </a:rPr>
              <a:t>int </a:t>
            </a:r>
            <a:r>
              <a:rPr lang="en-US" sz="1600" b="1" dirty="0" err="1">
                <a:latin typeface="Consolas" panose="020B0609020204030204" pitchFamily="49" charset="0"/>
              </a:rPr>
              <a:t>damageBToA</a:t>
            </a:r>
            <a:r>
              <a:rPr lang="en-US" sz="1600" b="1" dirty="0">
                <a:latin typeface="Consolas" panose="020B0609020204030204" pitchFamily="49" charset="0"/>
              </a:rPr>
              <a:t> = effectivities[moves[</a:t>
            </a:r>
            <a:r>
              <a:rPr lang="en-US" sz="1600" b="1" dirty="0" err="1">
                <a:latin typeface="Consolas" panose="020B0609020204030204" pitchFamily="49" charset="0"/>
              </a:rPr>
              <a:t>pokemonB_attack</a:t>
            </a:r>
            <a:r>
              <a:rPr lang="en-US" sz="1600" b="1" dirty="0">
                <a:latin typeface="Consolas" panose="020B0609020204030204" pitchFamily="49" charset="0"/>
              </a:rPr>
              <a:t>]].count(</a:t>
            </a:r>
            <a:r>
              <a:rPr lang="en-US" sz="1600" b="1" dirty="0" err="1">
                <a:latin typeface="Consolas" panose="020B0609020204030204" pitchFamily="49" charset="0"/>
              </a:rPr>
              <a:t>pokemons</a:t>
            </a:r>
            <a:r>
              <a:rPr lang="en-US" sz="1600" b="1" dirty="0">
                <a:latin typeface="Consolas" panose="020B0609020204030204" pitchFamily="49" charset="0"/>
              </a:rPr>
              <a:t>[</a:t>
            </a:r>
            <a:r>
              <a:rPr lang="en-US" sz="1600" b="1" dirty="0" err="1">
                <a:latin typeface="Consolas" panose="020B0609020204030204" pitchFamily="49" charset="0"/>
              </a:rPr>
              <a:t>pokemonA</a:t>
            </a:r>
            <a:r>
              <a:rPr lang="en-US" sz="1600" b="1" dirty="0">
                <a:latin typeface="Consolas" panose="020B0609020204030204" pitchFamily="49" charset="0"/>
              </a:rPr>
              <a:t>])</a:t>
            </a:r>
          </a:p>
          <a:p>
            <a:r>
              <a:rPr lang="en-US" sz="1600" b="1" dirty="0">
                <a:latin typeface="Consolas" panose="020B0609020204030204" pitchFamily="49" charset="0"/>
              </a:rPr>
              <a:t>               - ineffectivities[moves[</a:t>
            </a:r>
            <a:r>
              <a:rPr lang="en-US" sz="1600" b="1" dirty="0" err="1">
                <a:latin typeface="Consolas" panose="020B0609020204030204" pitchFamily="49" charset="0"/>
              </a:rPr>
              <a:t>pokemonB_attack</a:t>
            </a:r>
            <a:r>
              <a:rPr lang="en-US" sz="1600" b="1" dirty="0">
                <a:latin typeface="Consolas" panose="020B0609020204030204" pitchFamily="49" charset="0"/>
              </a:rPr>
              <a:t>]].count(</a:t>
            </a:r>
            <a:r>
              <a:rPr lang="en-US" sz="1600" b="1" dirty="0" err="1">
                <a:latin typeface="Consolas" panose="020B0609020204030204" pitchFamily="49" charset="0"/>
              </a:rPr>
              <a:t>pokemons</a:t>
            </a:r>
            <a:r>
              <a:rPr lang="en-US" sz="1600" b="1" dirty="0">
                <a:latin typeface="Consolas" panose="020B0609020204030204" pitchFamily="49" charset="0"/>
              </a:rPr>
              <a:t>[</a:t>
            </a:r>
            <a:r>
              <a:rPr lang="en-US" sz="1600" b="1" dirty="0" err="1">
                <a:latin typeface="Consolas" panose="020B0609020204030204" pitchFamily="49" charset="0"/>
              </a:rPr>
              <a:t>pokemonA</a:t>
            </a:r>
            <a:r>
              <a:rPr lang="en-US" sz="1600" b="1" dirty="0">
                <a:latin typeface="Consolas" panose="020B0609020204030204" pitchFamily="49" charset="0"/>
              </a:rPr>
              <a:t>]);</a:t>
            </a:r>
          </a:p>
          <a:p>
            <a:endParaRPr lang="en-US" sz="1600" b="1" dirty="0">
              <a:latin typeface="Consolas" panose="020B0609020204030204" pitchFamily="49" charset="0"/>
            </a:endParaRPr>
          </a:p>
          <a:p>
            <a:r>
              <a:rPr lang="en-US" sz="1600" b="1" dirty="0">
                <a:latin typeface="Consolas" panose="020B0609020204030204" pitchFamily="49" charset="0"/>
              </a:rPr>
              <a:t>// If (</a:t>
            </a:r>
            <a:r>
              <a:rPr lang="en-US" sz="1600" b="1" dirty="0" err="1">
                <a:latin typeface="Consolas" panose="020B0609020204030204" pitchFamily="49" charset="0"/>
              </a:rPr>
              <a:t>damageAToB</a:t>
            </a:r>
            <a:r>
              <a:rPr lang="en-US" sz="1600" b="1" dirty="0">
                <a:latin typeface="Consolas" panose="020B0609020204030204" pitchFamily="49" charset="0"/>
              </a:rPr>
              <a:t> - </a:t>
            </a:r>
            <a:r>
              <a:rPr lang="en-US" sz="1600" b="1" dirty="0" err="1">
                <a:latin typeface="Consolas" panose="020B0609020204030204" pitchFamily="49" charset="0"/>
              </a:rPr>
              <a:t>damageBToA</a:t>
            </a:r>
            <a:r>
              <a:rPr lang="en-US" sz="1600" b="1" dirty="0">
                <a:latin typeface="Consolas" panose="020B0609020204030204" pitchFamily="49" charset="0"/>
              </a:rPr>
              <a:t>) is 0, then there is a tie.</a:t>
            </a:r>
          </a:p>
          <a:p>
            <a:r>
              <a:rPr lang="en-US" sz="1600" b="1" dirty="0">
                <a:latin typeface="Consolas" panose="020B0609020204030204" pitchFamily="49" charset="0"/>
              </a:rPr>
              <a:t>// If (</a:t>
            </a:r>
            <a:r>
              <a:rPr lang="en-US" sz="1600" b="1" dirty="0" err="1">
                <a:latin typeface="Consolas" panose="020B0609020204030204" pitchFamily="49" charset="0"/>
              </a:rPr>
              <a:t>damageAToB</a:t>
            </a:r>
            <a:r>
              <a:rPr lang="en-US" sz="1600" b="1" dirty="0">
                <a:latin typeface="Consolas" panose="020B0609020204030204" pitchFamily="49" charset="0"/>
              </a:rPr>
              <a:t> - </a:t>
            </a:r>
            <a:r>
              <a:rPr lang="en-US" sz="1600" b="1" dirty="0" err="1">
                <a:latin typeface="Consolas" panose="020B0609020204030204" pitchFamily="49" charset="0"/>
              </a:rPr>
              <a:t>damageBToA</a:t>
            </a:r>
            <a:r>
              <a:rPr lang="en-US" sz="1600" b="1" dirty="0">
                <a:latin typeface="Consolas" panose="020B0609020204030204" pitchFamily="49" charset="0"/>
              </a:rPr>
              <a:t>) &gt; 0, then </a:t>
            </a:r>
            <a:r>
              <a:rPr lang="en-US" sz="1600" b="1" dirty="0" err="1">
                <a:latin typeface="Consolas" panose="020B0609020204030204" pitchFamily="49" charset="0"/>
              </a:rPr>
              <a:t>pokemonA</a:t>
            </a:r>
            <a:r>
              <a:rPr lang="en-US" sz="1600" b="1" dirty="0">
                <a:latin typeface="Consolas" panose="020B0609020204030204" pitchFamily="49" charset="0"/>
              </a:rPr>
              <a:t> wins.</a:t>
            </a:r>
          </a:p>
          <a:p>
            <a:r>
              <a:rPr lang="en-US" sz="1600" b="1" dirty="0">
                <a:latin typeface="Consolas" panose="020B0609020204030204" pitchFamily="49" charset="0"/>
              </a:rPr>
              <a:t>// If (</a:t>
            </a:r>
            <a:r>
              <a:rPr lang="en-US" sz="1600" b="1" dirty="0" err="1">
                <a:latin typeface="Consolas" panose="020B0609020204030204" pitchFamily="49" charset="0"/>
              </a:rPr>
              <a:t>damageAToB</a:t>
            </a:r>
            <a:r>
              <a:rPr lang="en-US" sz="1600" b="1" dirty="0">
                <a:latin typeface="Consolas" panose="020B0609020204030204" pitchFamily="49" charset="0"/>
              </a:rPr>
              <a:t> - </a:t>
            </a:r>
            <a:r>
              <a:rPr lang="en-US" sz="1600" b="1" dirty="0" err="1">
                <a:latin typeface="Consolas" panose="020B0609020204030204" pitchFamily="49" charset="0"/>
              </a:rPr>
              <a:t>damageBToA</a:t>
            </a:r>
            <a:r>
              <a:rPr lang="en-US" sz="1600" b="1" dirty="0">
                <a:latin typeface="Consolas" panose="020B0609020204030204" pitchFamily="49" charset="0"/>
              </a:rPr>
              <a:t>) &lt; 0, then </a:t>
            </a:r>
            <a:r>
              <a:rPr lang="en-US" sz="1600" b="1" dirty="0" err="1">
                <a:latin typeface="Consolas" panose="020B0609020204030204" pitchFamily="49" charset="0"/>
              </a:rPr>
              <a:t>pokemonB</a:t>
            </a:r>
            <a:r>
              <a:rPr lang="en-US" sz="1600" b="1" dirty="0">
                <a:latin typeface="Consolas" panose="020B0609020204030204" pitchFamily="49" charset="0"/>
              </a:rPr>
              <a:t> wins.</a:t>
            </a:r>
          </a:p>
        </p:txBody>
      </p:sp>
    </p:spTree>
    <p:extLst>
      <p:ext uri="{BB962C8B-B14F-4D97-AF65-F5344CB8AC3E}">
        <p14:creationId xmlns:p14="http://schemas.microsoft.com/office/powerpoint/2010/main" val="278840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pokemon.cpp</a:t>
            </a:r>
          </a:p>
        </p:txBody>
      </p:sp>
      <p:sp>
        <p:nvSpPr>
          <p:cNvPr id="3" name="Footer Placeholder 2"/>
          <p:cNvSpPr>
            <a:spLocks noGrp="1"/>
          </p:cNvSpPr>
          <p:nvPr>
            <p:ph type="ftr" sz="quarter" idx="11"/>
          </p:nvPr>
        </p:nvSpPr>
        <p:spPr/>
        <p:txBody>
          <a:bodyPr/>
          <a:lstStyle/>
          <a:p>
            <a:pPr>
              <a:defRPr/>
            </a:pPr>
            <a:r>
              <a:rPr lang="en-US">
                <a:solidFill>
                  <a:prstClr val="white"/>
                </a:solidFill>
              </a:rPr>
              <a:t>Pokemon Lab</a:t>
            </a:r>
            <a:endParaRPr lang="en-US" dirty="0">
              <a:solidFill>
                <a:prstClr val="white"/>
              </a:solidFill>
            </a:endParaRPr>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18</a:t>
            </a:fld>
            <a:endParaRPr lang="en-US" dirty="0"/>
          </a:p>
        </p:txBody>
      </p:sp>
      <p:sp>
        <p:nvSpPr>
          <p:cNvPr id="5" name="TextBox 4"/>
          <p:cNvSpPr txBox="1"/>
          <p:nvPr/>
        </p:nvSpPr>
        <p:spPr>
          <a:xfrm>
            <a:off x="640080" y="1507748"/>
            <a:ext cx="8092441" cy="4832092"/>
          </a:xfrm>
          <a:prstGeom prst="rect">
            <a:avLst/>
          </a:prstGeom>
          <a:noFill/>
        </p:spPr>
        <p:txBody>
          <a:bodyPr wrap="square" rtlCol="0">
            <a:spAutoFit/>
          </a:bodyPr>
          <a:lstStyle/>
          <a:p>
            <a:r>
              <a:rPr lang="en-US" sz="1400" b="1" dirty="0">
                <a:solidFill>
                  <a:prstClr val="black"/>
                </a:solidFill>
                <a:latin typeface="Consolas" panose="020B0609020204030204" pitchFamily="49" charset="0"/>
              </a:rPr>
              <a:t>int main(int argc, char* argv[])</a:t>
            </a:r>
          </a:p>
          <a:p>
            <a:r>
              <a:rPr lang="en-US" sz="1400" b="1" dirty="0">
                <a:solidFill>
                  <a:prstClr val="black"/>
                </a:solidFill>
                <a:latin typeface="Consolas" panose="020B0609020204030204" pitchFamily="49" charset="0"/>
              </a:rPr>
              <a:t>{</a:t>
            </a:r>
          </a:p>
          <a:p>
            <a:r>
              <a:rPr lang="en-US" sz="1400" b="1" dirty="0">
                <a:solidFill>
                  <a:prstClr val="black"/>
                </a:solidFill>
                <a:latin typeface="Consolas" panose="020B0609020204030204" pitchFamily="49" charset="0"/>
              </a:rPr>
              <a:t>   Set&lt;string&gt; </a:t>
            </a:r>
            <a:r>
              <a:rPr lang="en-US" sz="1400" b="1" dirty="0" err="1">
                <a:solidFill>
                  <a:prstClr val="black"/>
                </a:solidFill>
                <a:latin typeface="Consolas" panose="020B0609020204030204" pitchFamily="49" charset="0"/>
              </a:rPr>
              <a:t>mySet</a:t>
            </a:r>
            <a:r>
              <a:rPr lang="en-US" sz="1400" b="1" dirty="0">
                <a:solidFill>
                  <a:prstClr val="black"/>
                </a:solidFill>
                <a:latin typeface="Consolas" panose="020B0609020204030204" pitchFamily="49" charset="0"/>
              </a:rPr>
              <a:t> = { "grass", "wood", "forest", "apple", "apple", "grass" };</a:t>
            </a:r>
          </a:p>
          <a:p>
            <a:r>
              <a:rPr lang="en-US" sz="1400" b="1" dirty="0">
                <a:solidFill>
                  <a:prstClr val="black"/>
                </a:solidFill>
                <a:latin typeface="Consolas" panose="020B0609020204030204" pitchFamily="49" charset="0"/>
              </a:rPr>
              <a:t>   cout &lt;&lt; endl &lt;&lt; "</a:t>
            </a:r>
            <a:r>
              <a:rPr lang="en-US" sz="1400" b="1" dirty="0" err="1">
                <a:solidFill>
                  <a:prstClr val="black"/>
                </a:solidFill>
                <a:latin typeface="Consolas" panose="020B0609020204030204" pitchFamily="49" charset="0"/>
              </a:rPr>
              <a:t>mySet</a:t>
            </a:r>
            <a:r>
              <a:rPr lang="en-US" sz="1400" b="1" dirty="0">
                <a:solidFill>
                  <a:prstClr val="black"/>
                </a:solidFill>
                <a:latin typeface="Consolas" panose="020B0609020204030204" pitchFamily="49" charset="0"/>
              </a:rPr>
              <a:t> = " &lt;&lt; </a:t>
            </a:r>
            <a:r>
              <a:rPr lang="en-US" sz="1400" b="1" dirty="0" err="1">
                <a:solidFill>
                  <a:prstClr val="black"/>
                </a:solidFill>
                <a:latin typeface="Consolas" panose="020B0609020204030204" pitchFamily="49" charset="0"/>
              </a:rPr>
              <a:t>mySet</a:t>
            </a:r>
            <a:r>
              <a:rPr lang="en-US" sz="1400" b="1" dirty="0">
                <a:solidFill>
                  <a:prstClr val="black"/>
                </a:solidFill>
                <a:latin typeface="Consolas" panose="020B0609020204030204" pitchFamily="49" charset="0"/>
              </a:rPr>
              <a:t>;</a:t>
            </a:r>
          </a:p>
          <a:p>
            <a:r>
              <a:rPr lang="en-US" sz="1400" b="1" dirty="0">
                <a:solidFill>
                  <a:prstClr val="black"/>
                </a:solidFill>
                <a:latin typeface="Consolas" panose="020B0609020204030204" pitchFamily="49" charset="0"/>
              </a:rPr>
              <a:t>   cout &lt;&lt; endl &lt;&lt; "Is water in </a:t>
            </a:r>
            <a:r>
              <a:rPr lang="en-US" sz="1400" b="1" dirty="0" err="1">
                <a:solidFill>
                  <a:prstClr val="black"/>
                </a:solidFill>
                <a:latin typeface="Consolas" panose="020B0609020204030204" pitchFamily="49" charset="0"/>
              </a:rPr>
              <a:t>mySet</a:t>
            </a:r>
            <a:r>
              <a:rPr lang="en-US" sz="1400" b="1" dirty="0">
                <a:solidFill>
                  <a:prstClr val="black"/>
                </a:solidFill>
                <a:latin typeface="Consolas" panose="020B0609020204030204" pitchFamily="49" charset="0"/>
              </a:rPr>
              <a:t>? " &lt;&lt; </a:t>
            </a:r>
            <a:r>
              <a:rPr lang="en-US" sz="1400" b="1" dirty="0" err="1">
                <a:solidFill>
                  <a:prstClr val="black"/>
                </a:solidFill>
                <a:latin typeface="Consolas" panose="020B0609020204030204" pitchFamily="49" charset="0"/>
              </a:rPr>
              <a:t>mySet.count</a:t>
            </a:r>
            <a:r>
              <a:rPr lang="en-US" sz="1400" b="1" dirty="0">
                <a:solidFill>
                  <a:prstClr val="black"/>
                </a:solidFill>
                <a:latin typeface="Consolas" panose="020B0609020204030204" pitchFamily="49" charset="0"/>
              </a:rPr>
              <a:t>("water");</a:t>
            </a:r>
          </a:p>
          <a:p>
            <a:r>
              <a:rPr lang="en-US" sz="1400" b="1" dirty="0">
                <a:solidFill>
                  <a:prstClr val="black"/>
                </a:solidFill>
                <a:latin typeface="Consolas" panose="020B0609020204030204" pitchFamily="49" charset="0"/>
              </a:rPr>
              <a:t>   cout &lt;&lt; endl &lt;&lt; "Is wood in </a:t>
            </a:r>
            <a:r>
              <a:rPr lang="en-US" sz="1400" b="1" dirty="0" err="1">
                <a:solidFill>
                  <a:prstClr val="black"/>
                </a:solidFill>
                <a:latin typeface="Consolas" panose="020B0609020204030204" pitchFamily="49" charset="0"/>
              </a:rPr>
              <a:t>mySet</a:t>
            </a:r>
            <a:r>
              <a:rPr lang="en-US" sz="1400" b="1" dirty="0">
                <a:solidFill>
                  <a:prstClr val="black"/>
                </a:solidFill>
                <a:latin typeface="Consolas" panose="020B0609020204030204" pitchFamily="49" charset="0"/>
              </a:rPr>
              <a:t>? " &lt;&lt; </a:t>
            </a:r>
            <a:r>
              <a:rPr lang="en-US" sz="1400" b="1" dirty="0" err="1">
                <a:solidFill>
                  <a:prstClr val="black"/>
                </a:solidFill>
                <a:latin typeface="Consolas" panose="020B0609020204030204" pitchFamily="49" charset="0"/>
              </a:rPr>
              <a:t>mySet.count</a:t>
            </a:r>
            <a:r>
              <a:rPr lang="en-US" sz="1400" b="1" dirty="0">
                <a:solidFill>
                  <a:prstClr val="black"/>
                </a:solidFill>
                <a:latin typeface="Consolas" panose="020B0609020204030204" pitchFamily="49" charset="0"/>
              </a:rPr>
              <a:t>("wood");</a:t>
            </a:r>
          </a:p>
          <a:p>
            <a:endParaRPr lang="en-US" sz="1400" b="1" dirty="0">
              <a:solidFill>
                <a:prstClr val="black"/>
              </a:solidFill>
              <a:latin typeface="Consolas" panose="020B0609020204030204" pitchFamily="49" charset="0"/>
            </a:endParaRPr>
          </a:p>
          <a:p>
            <a:r>
              <a:rPr lang="en-US" sz="1400" b="1" dirty="0">
                <a:solidFill>
                  <a:prstClr val="black"/>
                </a:solidFill>
                <a:latin typeface="Consolas" panose="020B0609020204030204" pitchFamily="49" charset="0"/>
              </a:rPr>
              <a:t>   HashMap&lt;string, string&gt; pokemon;</a:t>
            </a:r>
          </a:p>
          <a:p>
            <a:r>
              <a:rPr lang="en-US" sz="1400" b="1" dirty="0">
                <a:solidFill>
                  <a:prstClr val="black"/>
                </a:solidFill>
                <a:latin typeface="Consolas" panose="020B0609020204030204" pitchFamily="49" charset="0"/>
              </a:rPr>
              <a:t>   HashMap&lt;string, Set&lt;string&gt;&gt; effectivities;</a:t>
            </a:r>
          </a:p>
          <a:p>
            <a:endParaRPr lang="en-US" sz="1400" b="1" dirty="0">
              <a:solidFill>
                <a:prstClr val="black"/>
              </a:solidFill>
              <a:latin typeface="Consolas" panose="020B0609020204030204" pitchFamily="49" charset="0"/>
            </a:endParaRPr>
          </a:p>
          <a:p>
            <a:r>
              <a:rPr lang="en-US" sz="1400" b="1" dirty="0">
                <a:solidFill>
                  <a:prstClr val="black"/>
                </a:solidFill>
                <a:latin typeface="Consolas" panose="020B0609020204030204" pitchFamily="49" charset="0"/>
              </a:rPr>
              <a:t>   pokemon["Charmander"] = "fire";</a:t>
            </a:r>
          </a:p>
          <a:p>
            <a:r>
              <a:rPr lang="en-US" sz="1400" b="1" dirty="0">
                <a:solidFill>
                  <a:prstClr val="black"/>
                </a:solidFill>
                <a:latin typeface="Consolas" panose="020B0609020204030204" pitchFamily="49" charset="0"/>
              </a:rPr>
              <a:t>   effectivities["fire"] = Set&lt;string&gt;{ "grass", "wood", "forest" };</a:t>
            </a:r>
          </a:p>
          <a:p>
            <a:r>
              <a:rPr lang="en-US" sz="1400" b="1" dirty="0">
                <a:solidFill>
                  <a:prstClr val="black"/>
                </a:solidFill>
                <a:latin typeface="Consolas" panose="020B0609020204030204" pitchFamily="49" charset="0"/>
              </a:rPr>
              <a:t>   cout &lt;&lt; endl &lt;&lt; "pokemon: Charmander =&gt; " &lt;&lt; pokemon["Charmander"];</a:t>
            </a:r>
          </a:p>
          <a:p>
            <a:r>
              <a:rPr lang="en-US" sz="1400" b="1" dirty="0">
                <a:solidFill>
                  <a:prstClr val="black"/>
                </a:solidFill>
                <a:latin typeface="Consolas" panose="020B0609020204030204" pitchFamily="49" charset="0"/>
              </a:rPr>
              <a:t>   cout &lt;&lt; endl &lt;&lt; "effectivities: fire =&gt; " &lt;&lt; effectivities["fire"];</a:t>
            </a:r>
          </a:p>
          <a:p>
            <a:endParaRPr lang="en-US" sz="1400" b="1" dirty="0">
              <a:solidFill>
                <a:prstClr val="black"/>
              </a:solidFill>
              <a:latin typeface="Consolas" panose="020B0609020204030204" pitchFamily="49" charset="0"/>
            </a:endParaRPr>
          </a:p>
          <a:p>
            <a:r>
              <a:rPr lang="en-US" sz="1400" b="1" dirty="0">
                <a:solidFill>
                  <a:prstClr val="black"/>
                </a:solidFill>
                <a:latin typeface="Consolas" panose="020B0609020204030204" pitchFamily="49" charset="0"/>
              </a:rPr>
              <a:t>   pokemon["Squirtle"] = "water";</a:t>
            </a:r>
          </a:p>
          <a:p>
            <a:r>
              <a:rPr lang="en-US" sz="1400" b="1" dirty="0">
                <a:solidFill>
                  <a:prstClr val="black"/>
                </a:solidFill>
                <a:latin typeface="Consolas" panose="020B0609020204030204" pitchFamily="49" charset="0"/>
              </a:rPr>
              <a:t>   effectivities["water"] = Set&lt;string&gt;{ "fire" };</a:t>
            </a:r>
          </a:p>
          <a:p>
            <a:endParaRPr lang="en-US" sz="1400" b="1" dirty="0">
              <a:solidFill>
                <a:prstClr val="black"/>
              </a:solidFill>
              <a:latin typeface="Consolas" panose="020B0609020204030204" pitchFamily="49" charset="0"/>
            </a:endParaRPr>
          </a:p>
          <a:p>
            <a:r>
              <a:rPr lang="en-US" sz="1400" b="1" dirty="0">
                <a:solidFill>
                  <a:prstClr val="black"/>
                </a:solidFill>
                <a:latin typeface="Consolas" panose="020B0609020204030204" pitchFamily="49" charset="0"/>
              </a:rPr>
              <a:t>   cout &lt;&lt; endl &lt;&lt; endl &lt;&lt; "pokemon: " &lt;&lt; pokemon;</a:t>
            </a:r>
          </a:p>
          <a:p>
            <a:r>
              <a:rPr lang="en-US" sz="1400" b="1" dirty="0">
                <a:solidFill>
                  <a:prstClr val="black"/>
                </a:solidFill>
                <a:latin typeface="Consolas" panose="020B0609020204030204" pitchFamily="49" charset="0"/>
              </a:rPr>
              <a:t>   cout &lt;&lt; endl &lt;&lt; "effectivities: " &lt;&lt; effectivities;</a:t>
            </a:r>
          </a:p>
          <a:p>
            <a:r>
              <a:rPr lang="en-US" sz="1400" b="1" dirty="0">
                <a:solidFill>
                  <a:prstClr val="black"/>
                </a:solidFill>
                <a:latin typeface="Consolas" panose="020B0609020204030204" pitchFamily="49" charset="0"/>
              </a:rPr>
              <a:t>   return 0;</a:t>
            </a:r>
          </a:p>
          <a:p>
            <a:r>
              <a:rPr lang="en-US" sz="1400" b="1" dirty="0">
                <a:solidFill>
                  <a:prstClr val="black"/>
                </a:solidFill>
                <a:latin typeface="Consolas" panose="020B0609020204030204" pitchFamily="49" charset="0"/>
              </a:rPr>
              <a:t>}</a:t>
            </a:r>
          </a:p>
        </p:txBody>
      </p:sp>
      <p:sp>
        <p:nvSpPr>
          <p:cNvPr id="6" name="Rectangle 5">
            <a:extLst>
              <a:ext uri="{FF2B5EF4-FFF2-40B4-BE49-F238E27FC236}">
                <a16:creationId xmlns:a16="http://schemas.microsoft.com/office/drawing/2014/main" id="{25EBAC4C-3ADB-40C7-81A8-495D25AC21F0}"/>
              </a:ext>
            </a:extLst>
          </p:cNvPr>
          <p:cNvSpPr/>
          <p:nvPr/>
        </p:nvSpPr>
        <p:spPr>
          <a:xfrm>
            <a:off x="7911004" y="1840488"/>
            <a:ext cx="2904444" cy="4862870"/>
          </a:xfrm>
          <a:prstGeom prst="rect">
            <a:avLst/>
          </a:prstGeom>
          <a:solidFill>
            <a:srgbClr val="FFFF00"/>
          </a:solidFill>
        </p:spPr>
        <p:txBody>
          <a:bodyPr wrap="square">
            <a:spAutoFit/>
          </a:bodyPr>
          <a:lstStyle/>
          <a:p>
            <a:r>
              <a:rPr lang="en-US" sz="1000" b="1" dirty="0" err="1">
                <a:latin typeface="Consolas" panose="020B0609020204030204" pitchFamily="49" charset="0"/>
              </a:rPr>
              <a:t>mySet</a:t>
            </a:r>
            <a:r>
              <a:rPr lang="en-US" sz="1000" b="1" dirty="0">
                <a:latin typeface="Consolas" panose="020B0609020204030204" pitchFamily="49" charset="0"/>
              </a:rPr>
              <a:t> = </a:t>
            </a:r>
            <a:r>
              <a:rPr lang="en-US" sz="1000" b="1" dirty="0" err="1">
                <a:latin typeface="Consolas" panose="020B0609020204030204" pitchFamily="49" charset="0"/>
              </a:rPr>
              <a:t>apple,forest,grass,wood</a:t>
            </a:r>
            <a:endParaRPr lang="en-US" sz="1000" b="1" dirty="0">
              <a:latin typeface="Consolas" panose="020B0609020204030204" pitchFamily="49" charset="0"/>
            </a:endParaRPr>
          </a:p>
          <a:p>
            <a:r>
              <a:rPr lang="en-US" sz="1000" b="1" dirty="0">
                <a:latin typeface="Consolas" panose="020B0609020204030204" pitchFamily="49" charset="0"/>
              </a:rPr>
              <a:t>Is water in </a:t>
            </a:r>
            <a:r>
              <a:rPr lang="en-US" sz="1000" b="1" dirty="0" err="1">
                <a:latin typeface="Consolas" panose="020B0609020204030204" pitchFamily="49" charset="0"/>
              </a:rPr>
              <a:t>mySet</a:t>
            </a:r>
            <a:r>
              <a:rPr lang="en-US" sz="1000" b="1" dirty="0">
                <a:latin typeface="Consolas" panose="020B0609020204030204" pitchFamily="49" charset="0"/>
              </a:rPr>
              <a:t>? 0</a:t>
            </a:r>
          </a:p>
          <a:p>
            <a:r>
              <a:rPr lang="en-US" sz="1000" b="1" dirty="0">
                <a:latin typeface="Consolas" panose="020B0609020204030204" pitchFamily="49" charset="0"/>
              </a:rPr>
              <a:t>Is wood in </a:t>
            </a:r>
            <a:r>
              <a:rPr lang="en-US" sz="1000" b="1" dirty="0" err="1">
                <a:latin typeface="Consolas" panose="020B0609020204030204" pitchFamily="49" charset="0"/>
              </a:rPr>
              <a:t>mySet</a:t>
            </a:r>
            <a:r>
              <a:rPr lang="en-US" sz="1000" b="1" dirty="0">
                <a:latin typeface="Consolas" panose="020B0609020204030204" pitchFamily="49" charset="0"/>
              </a:rPr>
              <a:t>? 1</a:t>
            </a:r>
          </a:p>
          <a:p>
            <a:r>
              <a:rPr lang="en-US" sz="1000" b="1" dirty="0">
                <a:latin typeface="Consolas" panose="020B0609020204030204" pitchFamily="49" charset="0"/>
              </a:rPr>
              <a:t>pokemon: Charmander =&gt; fire</a:t>
            </a:r>
          </a:p>
          <a:p>
            <a:r>
              <a:rPr lang="en-US" sz="1000" b="1" dirty="0">
                <a:latin typeface="Consolas" panose="020B0609020204030204" pitchFamily="49" charset="0"/>
              </a:rPr>
              <a:t>effectivities: fire =&gt; </a:t>
            </a:r>
            <a:r>
              <a:rPr lang="en-US" sz="1000" b="1" dirty="0" err="1">
                <a:latin typeface="Consolas" panose="020B0609020204030204" pitchFamily="49" charset="0"/>
              </a:rPr>
              <a:t>forest,grass,wood</a:t>
            </a:r>
            <a:endParaRPr lang="en-US" sz="1000" b="1" dirty="0">
              <a:latin typeface="Consolas" panose="020B0609020204030204" pitchFamily="49" charset="0"/>
            </a:endParaRPr>
          </a:p>
          <a:p>
            <a:endParaRPr lang="en-US" sz="1000" b="1" dirty="0">
              <a:latin typeface="Consolas" panose="020B0609020204030204" pitchFamily="49" charset="0"/>
            </a:endParaRPr>
          </a:p>
          <a:p>
            <a:r>
              <a:rPr lang="en-US" sz="1000" b="1" dirty="0">
                <a:latin typeface="Consolas" panose="020B0609020204030204" pitchFamily="49" charset="0"/>
              </a:rPr>
              <a:t>pokemon:</a:t>
            </a:r>
          </a:p>
          <a:p>
            <a:r>
              <a:rPr lang="en-US" sz="1000" b="1" dirty="0">
                <a:latin typeface="Consolas" panose="020B0609020204030204" pitchFamily="49" charset="0"/>
              </a:rPr>
              <a:t>  #0 =&gt; :</a:t>
            </a:r>
          </a:p>
          <a:p>
            <a:r>
              <a:rPr lang="en-US" sz="1000" b="1" dirty="0">
                <a:latin typeface="Consolas" panose="020B0609020204030204" pitchFamily="49" charset="0"/>
              </a:rPr>
              <a:t>  #1 =&gt; :</a:t>
            </a:r>
          </a:p>
          <a:p>
            <a:r>
              <a:rPr lang="en-US" sz="1000" b="1" dirty="0">
                <a:latin typeface="Consolas" panose="020B0609020204030204" pitchFamily="49" charset="0"/>
              </a:rPr>
              <a:t>  #2 =&gt; :</a:t>
            </a:r>
          </a:p>
          <a:p>
            <a:r>
              <a:rPr lang="en-US" sz="1000" b="1" dirty="0">
                <a:latin typeface="Consolas" panose="020B0609020204030204" pitchFamily="49" charset="0"/>
              </a:rPr>
              <a:t>  #3 =&gt; :</a:t>
            </a:r>
          </a:p>
          <a:p>
            <a:r>
              <a:rPr lang="en-US" sz="1000" b="1" dirty="0">
                <a:latin typeface="Consolas" panose="020B0609020204030204" pitchFamily="49" charset="0"/>
              </a:rPr>
              <a:t>  #4 =&gt; :</a:t>
            </a:r>
          </a:p>
          <a:p>
            <a:r>
              <a:rPr lang="en-US" sz="1000" b="1" dirty="0">
                <a:latin typeface="Consolas" panose="020B0609020204030204" pitchFamily="49" charset="0"/>
              </a:rPr>
              <a:t>  #5 =&gt; :</a:t>
            </a:r>
          </a:p>
          <a:p>
            <a:r>
              <a:rPr lang="en-US" sz="1000" b="1" dirty="0">
                <a:latin typeface="Consolas" panose="020B0609020204030204" pitchFamily="49" charset="0"/>
              </a:rPr>
              <a:t>  #6 =&gt; :</a:t>
            </a:r>
          </a:p>
          <a:p>
            <a:r>
              <a:rPr lang="en-US" sz="1000" b="1" dirty="0">
                <a:latin typeface="Consolas" panose="020B0609020204030204" pitchFamily="49" charset="0"/>
              </a:rPr>
              <a:t>  #7 =&gt; :</a:t>
            </a:r>
          </a:p>
          <a:p>
            <a:r>
              <a:rPr lang="en-US" sz="1000" b="1" dirty="0">
                <a:latin typeface="Consolas" panose="020B0609020204030204" pitchFamily="49" charset="0"/>
              </a:rPr>
              <a:t>  #8 =&gt; </a:t>
            </a:r>
            <a:r>
              <a:rPr lang="en-US" sz="1000" b="1" dirty="0" err="1">
                <a:latin typeface="Consolas" panose="020B0609020204030204" pitchFamily="49" charset="0"/>
              </a:rPr>
              <a:t>Charmander:fire</a:t>
            </a:r>
            <a:endParaRPr lang="en-US" sz="1000" b="1" dirty="0">
              <a:latin typeface="Consolas" panose="020B0609020204030204" pitchFamily="49" charset="0"/>
            </a:endParaRPr>
          </a:p>
          <a:p>
            <a:r>
              <a:rPr lang="en-US" sz="1000" b="1" dirty="0">
                <a:latin typeface="Consolas" panose="020B0609020204030204" pitchFamily="49" charset="0"/>
              </a:rPr>
              <a:t>  #9 =&gt; :</a:t>
            </a:r>
          </a:p>
          <a:p>
            <a:r>
              <a:rPr lang="en-US" sz="1000" b="1" dirty="0">
                <a:latin typeface="Consolas" panose="020B0609020204030204" pitchFamily="49" charset="0"/>
              </a:rPr>
              <a:t>  #10 =&gt; </a:t>
            </a:r>
            <a:r>
              <a:rPr lang="en-US" sz="1000" b="1" dirty="0" err="1">
                <a:latin typeface="Consolas" panose="020B0609020204030204" pitchFamily="49" charset="0"/>
              </a:rPr>
              <a:t>Squirtle:water</a:t>
            </a:r>
            <a:endParaRPr lang="en-US" sz="1000" b="1" dirty="0">
              <a:latin typeface="Consolas" panose="020B0609020204030204" pitchFamily="49" charset="0"/>
            </a:endParaRPr>
          </a:p>
          <a:p>
            <a:r>
              <a:rPr lang="en-US" sz="1000" b="1" dirty="0">
                <a:latin typeface="Consolas" panose="020B0609020204030204" pitchFamily="49" charset="0"/>
              </a:rPr>
              <a:t>effectivities:</a:t>
            </a:r>
          </a:p>
          <a:p>
            <a:r>
              <a:rPr lang="en-US" sz="1000" b="1" dirty="0">
                <a:latin typeface="Consolas" panose="020B0609020204030204" pitchFamily="49" charset="0"/>
              </a:rPr>
              <a:t>  #0 =&gt; :</a:t>
            </a:r>
          </a:p>
          <a:p>
            <a:r>
              <a:rPr lang="en-US" sz="1000" b="1" dirty="0">
                <a:latin typeface="Consolas" panose="020B0609020204030204" pitchFamily="49" charset="0"/>
              </a:rPr>
              <a:t>  #1 =&gt; :</a:t>
            </a:r>
          </a:p>
          <a:p>
            <a:r>
              <a:rPr lang="en-US" sz="1000" b="1" dirty="0">
                <a:latin typeface="Consolas" panose="020B0609020204030204" pitchFamily="49" charset="0"/>
              </a:rPr>
              <a:t>  #2 =&gt; :</a:t>
            </a:r>
          </a:p>
          <a:p>
            <a:r>
              <a:rPr lang="en-US" sz="1000" b="1" dirty="0">
                <a:latin typeface="Consolas" panose="020B0609020204030204" pitchFamily="49" charset="0"/>
              </a:rPr>
              <a:t>  #3 =&gt; </a:t>
            </a:r>
            <a:r>
              <a:rPr lang="en-US" sz="1000" b="1" dirty="0" err="1">
                <a:latin typeface="Consolas" panose="020B0609020204030204" pitchFamily="49" charset="0"/>
              </a:rPr>
              <a:t>water:fire</a:t>
            </a:r>
            <a:endParaRPr lang="en-US" sz="1000" b="1" dirty="0">
              <a:latin typeface="Consolas" panose="020B0609020204030204" pitchFamily="49" charset="0"/>
            </a:endParaRPr>
          </a:p>
          <a:p>
            <a:r>
              <a:rPr lang="en-US" sz="1000" b="1" dirty="0">
                <a:latin typeface="Consolas" panose="020B0609020204030204" pitchFamily="49" charset="0"/>
              </a:rPr>
              <a:t>  #4 =&gt; </a:t>
            </a:r>
            <a:r>
              <a:rPr lang="en-US" sz="1000" b="1" dirty="0" err="1">
                <a:latin typeface="Consolas" panose="020B0609020204030204" pitchFamily="49" charset="0"/>
              </a:rPr>
              <a:t>fire:forest,grass,wood</a:t>
            </a:r>
            <a:endParaRPr lang="en-US" sz="1000" b="1" dirty="0">
              <a:latin typeface="Consolas" panose="020B0609020204030204" pitchFamily="49" charset="0"/>
            </a:endParaRPr>
          </a:p>
          <a:p>
            <a:r>
              <a:rPr lang="en-US" sz="1000" b="1" dirty="0">
                <a:latin typeface="Consolas" panose="020B0609020204030204" pitchFamily="49" charset="0"/>
              </a:rPr>
              <a:t>  #5 =&gt; :</a:t>
            </a:r>
          </a:p>
          <a:p>
            <a:r>
              <a:rPr lang="en-US" sz="1000" b="1" dirty="0">
                <a:latin typeface="Consolas" panose="020B0609020204030204" pitchFamily="49" charset="0"/>
              </a:rPr>
              <a:t>  #6 =&gt; :</a:t>
            </a:r>
          </a:p>
          <a:p>
            <a:r>
              <a:rPr lang="en-US" sz="1000" b="1" dirty="0">
                <a:latin typeface="Consolas" panose="020B0609020204030204" pitchFamily="49" charset="0"/>
              </a:rPr>
              <a:t>  #7 =&gt; :</a:t>
            </a:r>
          </a:p>
          <a:p>
            <a:r>
              <a:rPr lang="en-US" sz="1000" b="1" dirty="0">
                <a:latin typeface="Consolas" panose="020B0609020204030204" pitchFamily="49" charset="0"/>
              </a:rPr>
              <a:t>  #8 =&gt; :</a:t>
            </a:r>
          </a:p>
          <a:p>
            <a:r>
              <a:rPr lang="en-US" sz="1000" b="1" dirty="0">
                <a:latin typeface="Consolas" panose="020B0609020204030204" pitchFamily="49" charset="0"/>
              </a:rPr>
              <a:t>  #9 =&gt; :</a:t>
            </a:r>
          </a:p>
          <a:p>
            <a:r>
              <a:rPr lang="en-US" sz="1000" b="1" dirty="0">
                <a:latin typeface="Consolas" panose="020B0609020204030204" pitchFamily="49" charset="0"/>
              </a:rPr>
              <a:t>  #10 =&gt; :</a:t>
            </a:r>
          </a:p>
        </p:txBody>
      </p:sp>
    </p:spTree>
    <p:extLst>
      <p:ext uri="{BB962C8B-B14F-4D97-AF65-F5344CB8AC3E}">
        <p14:creationId xmlns:p14="http://schemas.microsoft.com/office/powerpoint/2010/main" val="112187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278237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B166-3C29-4E1E-BE97-101922D00711}"/>
              </a:ext>
            </a:extLst>
          </p:cNvPr>
          <p:cNvSpPr>
            <a:spLocks noGrp="1"/>
          </p:cNvSpPr>
          <p:nvPr>
            <p:ph type="title"/>
          </p:nvPr>
        </p:nvSpPr>
        <p:spPr/>
        <p:txBody>
          <a:bodyPr/>
          <a:lstStyle/>
          <a:p>
            <a:r>
              <a:rPr lang="en-US" dirty="0"/>
              <a:t>L09 - Pokémon</a:t>
            </a:r>
          </a:p>
        </p:txBody>
      </p:sp>
      <p:sp>
        <p:nvSpPr>
          <p:cNvPr id="3" name="Content Placeholder 2">
            <a:extLst>
              <a:ext uri="{FF2B5EF4-FFF2-40B4-BE49-F238E27FC236}">
                <a16:creationId xmlns:a16="http://schemas.microsoft.com/office/drawing/2014/main" id="{91D14D4D-3FC3-49CD-95B6-B1D1A17F9CB9}"/>
              </a:ext>
            </a:extLst>
          </p:cNvPr>
          <p:cNvSpPr>
            <a:spLocks noGrp="1"/>
          </p:cNvSpPr>
          <p:nvPr>
            <p:ph sz="quarter" idx="1"/>
          </p:nvPr>
        </p:nvSpPr>
        <p:spPr>
          <a:xfrm>
            <a:off x="572493" y="1367601"/>
            <a:ext cx="10047884" cy="5360852"/>
          </a:xfrm>
        </p:spPr>
        <p:txBody>
          <a:bodyPr/>
          <a:lstStyle/>
          <a:p>
            <a:r>
              <a:rPr lang="en-US" dirty="0"/>
              <a:t>By completing the Pokémon Lab, you will be able to:</a:t>
            </a:r>
          </a:p>
          <a:p>
            <a:pPr lvl="1"/>
            <a:r>
              <a:rPr lang="en-US" dirty="0"/>
              <a:t>Implement an ordered Set.</a:t>
            </a:r>
          </a:p>
          <a:p>
            <a:pPr lvl="1"/>
            <a:r>
              <a:rPr lang="en-US" dirty="0"/>
              <a:t>Implement an unordered hash Map.</a:t>
            </a:r>
          </a:p>
          <a:p>
            <a:pPr lvl="1"/>
            <a:r>
              <a:rPr lang="en-US" dirty="0"/>
              <a:t>Understand how to iterate through a Set and Map.</a:t>
            </a:r>
          </a:p>
          <a:p>
            <a:pPr lvl="1"/>
            <a:r>
              <a:rPr lang="en-US" dirty="0"/>
              <a:t>Use Map creation and lookup to solve a contemporary problem.</a:t>
            </a:r>
          </a:p>
          <a:p>
            <a:r>
              <a:rPr lang="en-US" dirty="0"/>
              <a:t>Pokémon is a series of video games developed by Game Freak and published by Nintendo as part of the Pokémon media franchise.</a:t>
            </a:r>
          </a:p>
          <a:p>
            <a:pPr lvl="1"/>
            <a:r>
              <a:rPr lang="en-US" dirty="0"/>
              <a:t>You will implement simplified "Pokémon battles".</a:t>
            </a:r>
          </a:p>
          <a:p>
            <a:pPr lvl="1"/>
            <a:r>
              <a:rPr lang="en-US" dirty="0"/>
              <a:t>Instead of Hit Points, we will use a system more closely related to a round of Rock-Paper-Scissors.</a:t>
            </a:r>
          </a:p>
          <a:p>
            <a:pPr lvl="2"/>
            <a:r>
              <a:rPr lang="en-US" dirty="0"/>
              <a:t>In a battle between two Pokémon, whichever Pokémon attacks with the more effective move wins the battle.</a:t>
            </a:r>
          </a:p>
          <a:p>
            <a:pPr lvl="2"/>
            <a:r>
              <a:rPr lang="en-US" dirty="0"/>
              <a:t>If the two moves have equal effectiveness, then the battle ends in a tie.</a:t>
            </a:r>
          </a:p>
        </p:txBody>
      </p:sp>
      <p:sp>
        <p:nvSpPr>
          <p:cNvPr id="4" name="Footer Placeholder 3">
            <a:extLst>
              <a:ext uri="{FF2B5EF4-FFF2-40B4-BE49-F238E27FC236}">
                <a16:creationId xmlns:a16="http://schemas.microsoft.com/office/drawing/2014/main" id="{423692FD-815E-418A-AECC-57492B47AFEF}"/>
              </a:ext>
            </a:extLst>
          </p:cNvPr>
          <p:cNvSpPr>
            <a:spLocks noGrp="1"/>
          </p:cNvSpPr>
          <p:nvPr>
            <p:ph type="ftr" sz="quarter" idx="11"/>
          </p:nvPr>
        </p:nvSpPr>
        <p:spPr/>
        <p:txBody>
          <a:bodyPr/>
          <a:lstStyle/>
          <a:p>
            <a:pPr>
              <a:defRPr/>
            </a:pPr>
            <a:r>
              <a:rPr lang="en-US"/>
              <a:t>Pokemon Lab</a:t>
            </a:r>
            <a:endParaRPr lang="en-US" dirty="0"/>
          </a:p>
        </p:txBody>
      </p:sp>
      <p:sp>
        <p:nvSpPr>
          <p:cNvPr id="5" name="Slide Number Placeholder 4">
            <a:extLst>
              <a:ext uri="{FF2B5EF4-FFF2-40B4-BE49-F238E27FC236}">
                <a16:creationId xmlns:a16="http://schemas.microsoft.com/office/drawing/2014/main" id="{D68DE5B4-50E4-4AFB-B61C-BB1B62E833F9}"/>
              </a:ext>
            </a:extLst>
          </p:cNvPr>
          <p:cNvSpPr>
            <a:spLocks noGrp="1"/>
          </p:cNvSpPr>
          <p:nvPr>
            <p:ph type="sldNum" sz="quarter" idx="12"/>
          </p:nvPr>
        </p:nvSpPr>
        <p:spPr/>
        <p:txBody>
          <a:bodyPr/>
          <a:lstStyle/>
          <a:p>
            <a:pPr>
              <a:defRPr/>
            </a:pPr>
            <a:fld id="{0D7B5496-982B-480A-8085-B08F2CA91C21}" type="slidenum">
              <a:rPr lang="en-US" smtClean="0"/>
              <a:pPr>
                <a:defRPr/>
              </a:pPr>
              <a:t>2</a:t>
            </a:fld>
            <a:endParaRPr lang="en-US" dirty="0"/>
          </a:p>
        </p:txBody>
      </p:sp>
    </p:spTree>
    <p:extLst>
      <p:ext uri="{BB962C8B-B14F-4D97-AF65-F5344CB8AC3E}">
        <p14:creationId xmlns:p14="http://schemas.microsoft.com/office/powerpoint/2010/main" val="13630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B166-3C29-4E1E-BE97-101922D00711}"/>
              </a:ext>
            </a:extLst>
          </p:cNvPr>
          <p:cNvSpPr>
            <a:spLocks noGrp="1"/>
          </p:cNvSpPr>
          <p:nvPr>
            <p:ph type="title"/>
          </p:nvPr>
        </p:nvSpPr>
        <p:spPr/>
        <p:txBody>
          <a:bodyPr/>
          <a:lstStyle/>
          <a:p>
            <a:r>
              <a:rPr lang="en-US" dirty="0"/>
              <a:t>std::set</a:t>
            </a:r>
          </a:p>
        </p:txBody>
      </p:sp>
      <p:sp>
        <p:nvSpPr>
          <p:cNvPr id="3" name="Content Placeholder 2">
            <a:extLst>
              <a:ext uri="{FF2B5EF4-FFF2-40B4-BE49-F238E27FC236}">
                <a16:creationId xmlns:a16="http://schemas.microsoft.com/office/drawing/2014/main" id="{91D14D4D-3FC3-49CD-95B6-B1D1A17F9CB9}"/>
              </a:ext>
            </a:extLst>
          </p:cNvPr>
          <p:cNvSpPr>
            <a:spLocks noGrp="1"/>
          </p:cNvSpPr>
          <p:nvPr>
            <p:ph sz="quarter" idx="1"/>
          </p:nvPr>
        </p:nvSpPr>
        <p:spPr>
          <a:xfrm>
            <a:off x="572493" y="1367601"/>
            <a:ext cx="10047884" cy="5360852"/>
          </a:xfrm>
        </p:spPr>
        <p:txBody>
          <a:bodyPr/>
          <a:lstStyle/>
          <a:p>
            <a:r>
              <a:rPr lang="en-US" dirty="0"/>
              <a:t>A </a:t>
            </a:r>
            <a:r>
              <a:rPr lang="en-US" b="1" dirty="0">
                <a:solidFill>
                  <a:srgbClr val="FF0000"/>
                </a:solidFill>
              </a:rPr>
              <a:t>Set</a:t>
            </a:r>
            <a:r>
              <a:rPr lang="en-US" dirty="0"/>
              <a:t> is an associative container that contains a sorted set of unique objects of type Key.</a:t>
            </a:r>
          </a:p>
          <a:p>
            <a:pPr lvl="1"/>
            <a:r>
              <a:rPr lang="en-US" dirty="0"/>
              <a:t>The value of an element in a set is itself the key of type T and must be unique.</a:t>
            </a:r>
          </a:p>
          <a:p>
            <a:pPr lvl="1"/>
            <a:r>
              <a:rPr lang="en-US" dirty="0"/>
              <a:t>Sorting is done using the key comparison function Compare.</a:t>
            </a:r>
          </a:p>
          <a:p>
            <a:pPr lvl="2"/>
            <a:r>
              <a:rPr lang="en-US" dirty="0"/>
              <a:t>Two objects a and b are considered equivalent if neither compares less than the other: !comp(a, b) &amp;&amp; !comp(b, a).</a:t>
            </a:r>
          </a:p>
          <a:p>
            <a:pPr lvl="1"/>
            <a:r>
              <a:rPr lang="en-US" dirty="0"/>
              <a:t>Search, removal, and insertion operations have logarithmic complexity (</a:t>
            </a:r>
            <a:r>
              <a:rPr lang="en-US" dirty="0">
                <a:sym typeface="Symbol" panose="05050102010706020507" pitchFamily="18" charset="2"/>
              </a:rPr>
              <a:t>(</a:t>
            </a:r>
            <a:r>
              <a:rPr lang="en-US" sz="1800" dirty="0">
                <a:sym typeface="Symbol" panose="05050102010706020507" pitchFamily="18" charset="2"/>
              </a:rPr>
              <a:t>log n</a:t>
            </a:r>
            <a:r>
              <a:rPr lang="en-US" dirty="0">
                <a:sym typeface="Symbol" panose="05050102010706020507" pitchFamily="18" charset="2"/>
              </a:rPr>
              <a:t>))</a:t>
            </a:r>
            <a:r>
              <a:rPr lang="en-US" dirty="0"/>
              <a:t>.</a:t>
            </a:r>
          </a:p>
          <a:p>
            <a:pPr lvl="1"/>
            <a:r>
              <a:rPr lang="en-US" dirty="0"/>
              <a:t>The value of an element in a set cannot be modified once in the container (the elements are always const), but they can be inserted or removed from the container.</a:t>
            </a:r>
          </a:p>
          <a:p>
            <a:r>
              <a:rPr lang="en-US" dirty="0"/>
              <a:t>C++ STL sets are usually implemented as balanced binary search tree (such as a red-black tree) but can be implemented using any binary search tree.</a:t>
            </a:r>
          </a:p>
        </p:txBody>
      </p:sp>
      <p:sp>
        <p:nvSpPr>
          <p:cNvPr id="4" name="Footer Placeholder 3">
            <a:extLst>
              <a:ext uri="{FF2B5EF4-FFF2-40B4-BE49-F238E27FC236}">
                <a16:creationId xmlns:a16="http://schemas.microsoft.com/office/drawing/2014/main" id="{423692FD-815E-418A-AECC-57492B47AFEF}"/>
              </a:ext>
            </a:extLst>
          </p:cNvPr>
          <p:cNvSpPr>
            <a:spLocks noGrp="1"/>
          </p:cNvSpPr>
          <p:nvPr>
            <p:ph type="ftr" sz="quarter" idx="11"/>
          </p:nvPr>
        </p:nvSpPr>
        <p:spPr/>
        <p:txBody>
          <a:bodyPr/>
          <a:lstStyle/>
          <a:p>
            <a:pPr>
              <a:defRPr/>
            </a:pPr>
            <a:r>
              <a:rPr lang="en-US"/>
              <a:t>Pokemon Lab</a:t>
            </a:r>
            <a:endParaRPr lang="en-US" dirty="0"/>
          </a:p>
        </p:txBody>
      </p:sp>
      <p:sp>
        <p:nvSpPr>
          <p:cNvPr id="5" name="Slide Number Placeholder 4">
            <a:extLst>
              <a:ext uri="{FF2B5EF4-FFF2-40B4-BE49-F238E27FC236}">
                <a16:creationId xmlns:a16="http://schemas.microsoft.com/office/drawing/2014/main" id="{D68DE5B4-50E4-4AFB-B61C-BB1B62E833F9}"/>
              </a:ext>
            </a:extLst>
          </p:cNvPr>
          <p:cNvSpPr>
            <a:spLocks noGrp="1"/>
          </p:cNvSpPr>
          <p:nvPr>
            <p:ph type="sldNum" sz="quarter" idx="12"/>
          </p:nvPr>
        </p:nvSpPr>
        <p:spPr/>
        <p:txBody>
          <a:bodyPr/>
          <a:lstStyle/>
          <a:p>
            <a:pPr>
              <a:defRPr/>
            </a:pPr>
            <a:fld id="{0D7B5496-982B-480A-8085-B08F2CA91C21}" type="slidenum">
              <a:rPr lang="en-US" smtClean="0"/>
              <a:pPr>
                <a:defRPr/>
              </a:pPr>
              <a:t>3</a:t>
            </a:fld>
            <a:endParaRPr lang="en-US" dirty="0"/>
          </a:p>
        </p:txBody>
      </p:sp>
    </p:spTree>
    <p:extLst>
      <p:ext uri="{BB962C8B-B14F-4D97-AF65-F5344CB8AC3E}">
        <p14:creationId xmlns:p14="http://schemas.microsoft.com/office/powerpoint/2010/main" val="258603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SetInterface.h</a:t>
            </a:r>
            <a:endParaRPr lang="en-US" dirty="0"/>
          </a:p>
        </p:txBody>
      </p:sp>
      <p:sp>
        <p:nvSpPr>
          <p:cNvPr id="3" name="Footer Placeholder 2"/>
          <p:cNvSpPr>
            <a:spLocks noGrp="1"/>
          </p:cNvSpPr>
          <p:nvPr>
            <p:ph type="ftr" sz="quarter" idx="11"/>
          </p:nvPr>
        </p:nvSpPr>
        <p:spPr/>
        <p:txBody>
          <a:bodyPr/>
          <a:lstStyle/>
          <a:p>
            <a:pPr>
              <a:defRPr/>
            </a:pPr>
            <a:r>
              <a:rPr lang="en-US">
                <a:solidFill>
                  <a:prstClr val="white"/>
                </a:solidFill>
              </a:rPr>
              <a:t>Pokemon Lab</a:t>
            </a:r>
            <a:endParaRPr lang="en-US" dirty="0">
              <a:solidFill>
                <a:prstClr val="white"/>
              </a:solidFill>
            </a:endParaRPr>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4</a:t>
            </a:fld>
            <a:endParaRPr lang="en-US" dirty="0"/>
          </a:p>
        </p:txBody>
      </p:sp>
      <p:sp>
        <p:nvSpPr>
          <p:cNvPr id="5" name="TextBox 4"/>
          <p:cNvSpPr txBox="1"/>
          <p:nvPr/>
        </p:nvSpPr>
        <p:spPr>
          <a:xfrm>
            <a:off x="1007390" y="1295400"/>
            <a:ext cx="8654770" cy="5339923"/>
          </a:xfrm>
          <a:prstGeom prst="rect">
            <a:avLst/>
          </a:prstGeom>
          <a:noFill/>
        </p:spPr>
        <p:txBody>
          <a:bodyPr wrap="square" rtlCol="0">
            <a:spAutoFit/>
          </a:bodyPr>
          <a:lstStyle/>
          <a:p>
            <a:r>
              <a:rPr lang="en-US" sz="1100" dirty="0">
                <a:solidFill>
                  <a:srgbClr val="008000"/>
                </a:solidFill>
                <a:latin typeface="Consolas" panose="020B0609020204030204" pitchFamily="49" charset="0"/>
              </a:rPr>
              <a:t>//**** YOU MAY NOT MODIFY THIS DOCUMENT ****/</a:t>
            </a:r>
            <a:endParaRPr lang="en-US" sz="1100" dirty="0">
              <a:solidFill>
                <a:srgbClr val="000000"/>
              </a:solidFill>
              <a:latin typeface="Consolas" panose="020B0609020204030204" pitchFamily="49" charset="0"/>
            </a:endParaRPr>
          </a:p>
          <a:p>
            <a:r>
              <a:rPr lang="en-US" sz="1100" dirty="0">
                <a:solidFill>
                  <a:srgbClr val="808080"/>
                </a:solidFill>
                <a:latin typeface="Consolas" panose="020B0609020204030204" pitchFamily="49" charset="0"/>
              </a:rPr>
              <a:t>#ifndef</a:t>
            </a:r>
            <a:r>
              <a:rPr lang="en-US" sz="1100" dirty="0">
                <a:solidFill>
                  <a:srgbClr val="000000"/>
                </a:solidFill>
                <a:latin typeface="Consolas" panose="020B0609020204030204" pitchFamily="49" charset="0"/>
              </a:rPr>
              <a:t> SET_INTERFACE_H</a:t>
            </a:r>
          </a:p>
          <a:p>
            <a:r>
              <a:rPr lang="en-US" sz="1100" dirty="0">
                <a:solidFill>
                  <a:srgbClr val="808080"/>
                </a:solidFill>
                <a:latin typeface="Consolas" panose="020B0609020204030204" pitchFamily="49" charset="0"/>
              </a:rPr>
              <a:t>#define</a:t>
            </a:r>
            <a:r>
              <a:rPr lang="en-US" sz="1100" dirty="0">
                <a:solidFill>
                  <a:srgbClr val="000000"/>
                </a:solidFill>
                <a:latin typeface="Consolas" panose="020B0609020204030204" pitchFamily="49" charset="0"/>
              </a:rPr>
              <a:t> </a:t>
            </a:r>
            <a:r>
              <a:rPr lang="en-US" sz="1100" dirty="0">
                <a:solidFill>
                  <a:srgbClr val="6F008A"/>
                </a:solidFill>
                <a:latin typeface="Consolas" panose="020B0609020204030204" pitchFamily="49" charset="0"/>
              </a:rPr>
              <a:t>SET_INTERFACE_H</a:t>
            </a:r>
            <a:endParaRPr lang="en-US" sz="1100" dirty="0">
              <a:solidFill>
                <a:srgbClr val="000000"/>
              </a:solidFill>
              <a:latin typeface="Consolas" panose="020B0609020204030204" pitchFamily="49" charset="0"/>
            </a:endParaRPr>
          </a:p>
          <a:p>
            <a:r>
              <a:rPr lang="en-US" sz="1100" dirty="0">
                <a:solidFill>
                  <a:srgbClr val="808080"/>
                </a:solidFill>
                <a:latin typeface="Consolas" panose="020B0609020204030204" pitchFamily="49" charset="0"/>
              </a:rPr>
              <a:t>#include</a:t>
            </a:r>
            <a:r>
              <a:rPr lang="en-US" sz="1100" dirty="0">
                <a:solidFill>
                  <a:srgbClr val="000000"/>
                </a:solidFill>
                <a:latin typeface="Consolas" panose="020B0609020204030204" pitchFamily="49" charset="0"/>
              </a:rPr>
              <a:t> </a:t>
            </a:r>
            <a:r>
              <a:rPr lang="en-US" sz="1100" dirty="0">
                <a:solidFill>
                  <a:srgbClr val="A31515"/>
                </a:solidFill>
                <a:latin typeface="Consolas" panose="020B0609020204030204" pitchFamily="49" charset="0"/>
              </a:rPr>
              <a:t>&lt;string&gt;</a:t>
            </a:r>
            <a:endParaRPr lang="en-US" sz="1100" dirty="0">
              <a:solidFill>
                <a:srgbClr val="000000"/>
              </a:solidFill>
              <a:latin typeface="Consolas" panose="020B0609020204030204" pitchFamily="49" charset="0"/>
            </a:endParaRPr>
          </a:p>
          <a:p>
            <a:endParaRPr lang="en-US" sz="1100" dirty="0">
              <a:solidFill>
                <a:srgbClr val="000000"/>
              </a:solidFill>
              <a:latin typeface="Consolas" panose="020B0609020204030204" pitchFamily="49" charset="0"/>
            </a:endParaRPr>
          </a:p>
          <a:p>
            <a:r>
              <a:rPr lang="en-US" sz="1100" dirty="0">
                <a:solidFill>
                  <a:srgbClr val="0000FF"/>
                </a:solidFill>
                <a:latin typeface="Consolas" panose="020B0609020204030204" pitchFamily="49" charset="0"/>
              </a:rPr>
              <a:t>template</a:t>
            </a:r>
            <a:r>
              <a:rPr lang="en-US" sz="1100" dirty="0">
                <a:solidFill>
                  <a:srgbClr val="000000"/>
                </a:solidFill>
                <a:latin typeface="Consolas" panose="020B0609020204030204" pitchFamily="49" charset="0"/>
              </a:rPr>
              <a:t>&lt;</a:t>
            </a:r>
            <a:r>
              <a:rPr lang="en-US" sz="1100" dirty="0">
                <a:solidFill>
                  <a:srgbClr val="0000FF"/>
                </a:solidFill>
                <a:latin typeface="Consolas" panose="020B0609020204030204" pitchFamily="49" charset="0"/>
              </a:rPr>
              <a:t>typename</a:t>
            </a:r>
            <a:r>
              <a:rPr lang="en-US" sz="1100" dirty="0">
                <a:solidFill>
                  <a:srgbClr val="000000"/>
                </a:solidFill>
                <a:latin typeface="Consolas" panose="020B0609020204030204" pitchFamily="49" charset="0"/>
              </a:rPr>
              <a:t> </a:t>
            </a:r>
            <a:r>
              <a:rPr lang="en-US" sz="1100" dirty="0">
                <a:solidFill>
                  <a:srgbClr val="2B91AF"/>
                </a:solidFill>
                <a:latin typeface="Consolas" panose="020B0609020204030204" pitchFamily="49" charset="0"/>
              </a:rPr>
              <a:t>T</a:t>
            </a:r>
            <a:r>
              <a:rPr lang="en-US" sz="1100" dirty="0">
                <a:solidFill>
                  <a:srgbClr val="000000"/>
                </a:solidFill>
                <a:latin typeface="Consolas" panose="020B0609020204030204" pitchFamily="49" charset="0"/>
              </a:rPr>
              <a:t>&gt;</a:t>
            </a:r>
          </a:p>
          <a:p>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err="1">
                <a:solidFill>
                  <a:srgbClr val="2B91AF"/>
                </a:solidFill>
                <a:latin typeface="Consolas" panose="020B0609020204030204" pitchFamily="49" charset="0"/>
              </a:rPr>
              <a:t>SetInterface</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a:t>
            </a:r>
          </a:p>
          <a:p>
            <a:r>
              <a:rPr lang="en-US" sz="1100" dirty="0">
                <a:solidFill>
                  <a:srgbClr val="0000FF"/>
                </a:solidFill>
                <a:latin typeface="Consolas" panose="020B0609020204030204" pitchFamily="49" charset="0"/>
              </a:rPr>
              <a:t>public</a:t>
            </a:r>
            <a:r>
              <a:rPr lang="en-US" sz="1100" dirty="0">
                <a:solidFill>
                  <a:srgbClr val="000000"/>
                </a:solidFill>
                <a:latin typeface="Consolas" panose="020B0609020204030204" pitchFamily="49" charset="0"/>
              </a:rPr>
              <a:t>:</a:t>
            </a:r>
          </a:p>
          <a:p>
            <a:r>
              <a:rPr lang="en-US" sz="1100" dirty="0" err="1">
                <a:solidFill>
                  <a:srgbClr val="000000"/>
                </a:solidFill>
                <a:latin typeface="Consolas" panose="020B0609020204030204" pitchFamily="49" charset="0"/>
              </a:rPr>
              <a:t>SetInterface</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virtual</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SetInterface</a:t>
            </a:r>
            <a:r>
              <a:rPr lang="en-US" sz="1100" dirty="0">
                <a:solidFill>
                  <a:srgbClr val="000000"/>
                </a:solidFill>
                <a:latin typeface="Consolas" panose="020B0609020204030204" pitchFamily="49" charset="0"/>
              </a:rPr>
              <a:t>() {}</a:t>
            </a:r>
          </a:p>
          <a:p>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 Inserts item into the set, if the container doesn't</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already contain an element with an equivalent value.</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@return: </a:t>
            </a:r>
            <a:r>
              <a:rPr lang="en-US" sz="1100" dirty="0" err="1">
                <a:solidFill>
                  <a:srgbClr val="008000"/>
                </a:solidFill>
                <a:latin typeface="Consolas" panose="020B0609020204030204" pitchFamily="49" charset="0"/>
              </a:rPr>
              <a:t>pair.first</a:t>
            </a:r>
            <a:r>
              <a:rPr lang="en-US" sz="1100" dirty="0">
                <a:solidFill>
                  <a:srgbClr val="008000"/>
                </a:solidFill>
                <a:latin typeface="Consolas" panose="020B0609020204030204" pitchFamily="49" charset="0"/>
              </a:rPr>
              <a:t> = pointer to item</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         </a:t>
            </a:r>
            <a:r>
              <a:rPr lang="en-US" sz="1100" dirty="0" err="1">
                <a:solidFill>
                  <a:srgbClr val="008000"/>
                </a:solidFill>
                <a:latin typeface="Consolas" panose="020B0609020204030204" pitchFamily="49" charset="0"/>
              </a:rPr>
              <a:t>pair.second</a:t>
            </a:r>
            <a:r>
              <a:rPr lang="en-US" sz="1100" dirty="0">
                <a:solidFill>
                  <a:srgbClr val="008000"/>
                </a:solidFill>
                <a:latin typeface="Consolas" panose="020B0609020204030204" pitchFamily="49" charset="0"/>
              </a:rPr>
              <a:t> = true if successfully inserted, else false. */</a:t>
            </a:r>
            <a:endParaRPr lang="en-US" sz="1100" dirty="0">
              <a:solidFill>
                <a:srgbClr val="000000"/>
              </a:solidFill>
              <a:latin typeface="Consolas" panose="020B0609020204030204" pitchFamily="49" charset="0"/>
            </a:endParaRPr>
          </a:p>
          <a:p>
            <a:r>
              <a:rPr lang="en-US" sz="1100" dirty="0">
                <a:solidFill>
                  <a:srgbClr val="0000FF"/>
                </a:solidFill>
                <a:latin typeface="Consolas" panose="020B0609020204030204" pitchFamily="49" charset="0"/>
              </a:rPr>
              <a:t>virtual</a:t>
            </a:r>
            <a:r>
              <a:rPr lang="en-US" sz="1100" dirty="0">
                <a:solidFill>
                  <a:srgbClr val="000000"/>
                </a:solidFill>
                <a:latin typeface="Consolas" panose="020B0609020204030204" pitchFamily="49" charset="0"/>
              </a:rPr>
              <a:t> </a:t>
            </a:r>
            <a:r>
              <a:rPr lang="en-US" sz="1100" dirty="0">
                <a:solidFill>
                  <a:srgbClr val="2B91AF"/>
                </a:solidFill>
                <a:latin typeface="Consolas" panose="020B0609020204030204" pitchFamily="49" charset="0"/>
              </a:rPr>
              <a:t>Pair</a:t>
            </a:r>
            <a:r>
              <a:rPr lang="en-US" sz="1100" dirty="0">
                <a:solidFill>
                  <a:srgbClr val="000000"/>
                </a:solidFill>
                <a:latin typeface="Consolas" panose="020B0609020204030204" pitchFamily="49" charset="0"/>
              </a:rPr>
              <a:t>&lt;</a:t>
            </a:r>
            <a:r>
              <a:rPr lang="en-US" sz="1100" dirty="0">
                <a:solidFill>
                  <a:srgbClr val="2B91AF"/>
                </a:solidFill>
                <a:latin typeface="Consolas" panose="020B0609020204030204" pitchFamily="49" charset="0"/>
              </a:rPr>
              <a:t>T</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bool</a:t>
            </a:r>
            <a:r>
              <a:rPr lang="en-US" sz="1100" dirty="0">
                <a:solidFill>
                  <a:srgbClr val="000000"/>
                </a:solidFill>
                <a:latin typeface="Consolas" panose="020B0609020204030204" pitchFamily="49" charset="0"/>
              </a:rPr>
              <a:t>&gt; insert(</a:t>
            </a:r>
            <a:r>
              <a:rPr lang="en-US" sz="1100" dirty="0">
                <a:solidFill>
                  <a:srgbClr val="0000FF"/>
                </a:solidFill>
                <a:latin typeface="Consolas" panose="020B0609020204030204" pitchFamily="49" charset="0"/>
              </a:rPr>
              <a:t>const</a:t>
            </a:r>
            <a:r>
              <a:rPr lang="en-US" sz="1100" dirty="0">
                <a:solidFill>
                  <a:srgbClr val="000000"/>
                </a:solidFill>
                <a:latin typeface="Consolas" panose="020B0609020204030204" pitchFamily="49" charset="0"/>
              </a:rPr>
              <a:t> </a:t>
            </a:r>
            <a:r>
              <a:rPr lang="en-US" sz="1100" dirty="0">
                <a:solidFill>
                  <a:srgbClr val="2B91AF"/>
                </a:solidFill>
                <a:latin typeface="Consolas" panose="020B0609020204030204" pitchFamily="49" charset="0"/>
              </a:rPr>
              <a:t>T</a:t>
            </a:r>
            <a:r>
              <a:rPr lang="en-US" sz="1100" dirty="0">
                <a:solidFill>
                  <a:srgbClr val="000000"/>
                </a:solidFill>
                <a:latin typeface="Consolas" panose="020B0609020204030204" pitchFamily="49" charset="0"/>
              </a:rPr>
              <a:t>&amp; </a:t>
            </a:r>
            <a:r>
              <a:rPr lang="en-US" sz="1100" dirty="0">
                <a:solidFill>
                  <a:srgbClr val="808080"/>
                </a:solidFill>
                <a:latin typeface="Consolas" panose="020B0609020204030204" pitchFamily="49" charset="0"/>
              </a:rPr>
              <a:t>item</a:t>
            </a:r>
            <a:r>
              <a:rPr lang="en-US" sz="1100" dirty="0">
                <a:solidFill>
                  <a:srgbClr val="000000"/>
                </a:solidFill>
                <a:latin typeface="Consolas" panose="020B0609020204030204" pitchFamily="49" charset="0"/>
              </a:rPr>
              <a:t>) = 0;</a:t>
            </a:r>
          </a:p>
          <a:p>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 Removes all items from the set. */</a:t>
            </a:r>
            <a:endParaRPr lang="en-US" sz="1100" dirty="0">
              <a:solidFill>
                <a:srgbClr val="000000"/>
              </a:solidFill>
              <a:latin typeface="Consolas" panose="020B0609020204030204" pitchFamily="49" charset="0"/>
            </a:endParaRPr>
          </a:p>
          <a:p>
            <a:r>
              <a:rPr lang="en-US" sz="1100" dirty="0">
                <a:solidFill>
                  <a:srgbClr val="0000FF"/>
                </a:solidFill>
                <a:latin typeface="Consolas" panose="020B0609020204030204" pitchFamily="49" charset="0"/>
              </a:rPr>
              <a:t>virtual</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clear() = 0;</a:t>
            </a:r>
          </a:p>
          <a:p>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 @return: the number of elements contained by the Set. */</a:t>
            </a:r>
            <a:endParaRPr lang="en-US" sz="1100" dirty="0">
              <a:solidFill>
                <a:srgbClr val="000000"/>
              </a:solidFill>
              <a:latin typeface="Consolas" panose="020B0609020204030204" pitchFamily="49" charset="0"/>
            </a:endParaRPr>
          </a:p>
          <a:p>
            <a:r>
              <a:rPr lang="en-US" sz="1100" dirty="0">
                <a:solidFill>
                  <a:srgbClr val="0000FF"/>
                </a:solidFill>
                <a:latin typeface="Consolas" panose="020B0609020204030204" pitchFamily="49" charset="0"/>
              </a:rPr>
              <a:t>virtual</a:t>
            </a:r>
            <a:r>
              <a:rPr lang="en-US" sz="1100" dirty="0">
                <a:solidFill>
                  <a:srgbClr val="000000"/>
                </a:solidFill>
                <a:latin typeface="Consolas" panose="020B0609020204030204" pitchFamily="49" charset="0"/>
              </a:rPr>
              <a:t> </a:t>
            </a:r>
            <a:r>
              <a:rPr lang="en-US" sz="1100" dirty="0">
                <a:solidFill>
                  <a:srgbClr val="2B91AF"/>
                </a:solidFill>
                <a:latin typeface="Consolas" panose="020B0609020204030204" pitchFamily="49" charset="0"/>
              </a:rPr>
              <a:t>size_t</a:t>
            </a:r>
            <a:r>
              <a:rPr lang="en-US" sz="1100" dirty="0">
                <a:solidFill>
                  <a:srgbClr val="000000"/>
                </a:solidFill>
                <a:latin typeface="Consolas" panose="020B0609020204030204" pitchFamily="49" charset="0"/>
              </a:rPr>
              <a:t> size() </a:t>
            </a:r>
            <a:r>
              <a:rPr lang="en-US" sz="1100" dirty="0">
                <a:solidFill>
                  <a:srgbClr val="0000FF"/>
                </a:solidFill>
                <a:latin typeface="Consolas" panose="020B0609020204030204" pitchFamily="49" charset="0"/>
              </a:rPr>
              <a:t>const</a:t>
            </a:r>
            <a:r>
              <a:rPr lang="en-US" sz="1100" dirty="0">
                <a:solidFill>
                  <a:srgbClr val="000000"/>
                </a:solidFill>
                <a:latin typeface="Consolas" panose="020B0609020204030204" pitchFamily="49" charset="0"/>
              </a:rPr>
              <a:t> = 0;</a:t>
            </a:r>
          </a:p>
          <a:p>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 @return: return 1 if contains element equivalent to item, else 0. */</a:t>
            </a:r>
            <a:endParaRPr lang="en-US" sz="1100" dirty="0">
              <a:solidFill>
                <a:srgbClr val="000000"/>
              </a:solidFill>
              <a:latin typeface="Consolas" panose="020B0609020204030204" pitchFamily="49" charset="0"/>
            </a:endParaRPr>
          </a:p>
          <a:p>
            <a:r>
              <a:rPr lang="en-US" sz="1100" dirty="0">
                <a:solidFill>
                  <a:srgbClr val="0000FF"/>
                </a:solidFill>
                <a:latin typeface="Consolas" panose="020B0609020204030204" pitchFamily="49" charset="0"/>
              </a:rPr>
              <a:t>virtual</a:t>
            </a:r>
            <a:r>
              <a:rPr lang="en-US" sz="1100" dirty="0">
                <a:solidFill>
                  <a:srgbClr val="000000"/>
                </a:solidFill>
                <a:latin typeface="Consolas" panose="020B0609020204030204" pitchFamily="49" charset="0"/>
              </a:rPr>
              <a:t> </a:t>
            </a:r>
            <a:r>
              <a:rPr lang="en-US" sz="1100" dirty="0">
                <a:solidFill>
                  <a:srgbClr val="2B91AF"/>
                </a:solidFill>
                <a:latin typeface="Consolas" panose="020B0609020204030204" pitchFamily="49" charset="0"/>
              </a:rPr>
              <a:t>size_t</a:t>
            </a:r>
            <a:r>
              <a:rPr lang="en-US" sz="1100" dirty="0">
                <a:solidFill>
                  <a:srgbClr val="000000"/>
                </a:solidFill>
                <a:latin typeface="Consolas" panose="020B0609020204030204" pitchFamily="49" charset="0"/>
              </a:rPr>
              <a:t> count(</a:t>
            </a:r>
            <a:r>
              <a:rPr lang="en-US" sz="1100" dirty="0">
                <a:solidFill>
                  <a:srgbClr val="0000FF"/>
                </a:solidFill>
                <a:latin typeface="Consolas" panose="020B0609020204030204" pitchFamily="49" charset="0"/>
              </a:rPr>
              <a:t>const</a:t>
            </a:r>
            <a:r>
              <a:rPr lang="en-US" sz="1100" dirty="0">
                <a:solidFill>
                  <a:srgbClr val="000000"/>
                </a:solidFill>
                <a:latin typeface="Consolas" panose="020B0609020204030204" pitchFamily="49" charset="0"/>
              </a:rPr>
              <a:t> </a:t>
            </a:r>
            <a:r>
              <a:rPr lang="en-US" sz="1100" dirty="0">
                <a:solidFill>
                  <a:srgbClr val="2B91AF"/>
                </a:solidFill>
                <a:latin typeface="Consolas" panose="020B0609020204030204" pitchFamily="49" charset="0"/>
              </a:rPr>
              <a:t>T</a:t>
            </a:r>
            <a:r>
              <a:rPr lang="en-US" sz="1100" dirty="0">
                <a:solidFill>
                  <a:srgbClr val="000000"/>
                </a:solidFill>
                <a:latin typeface="Consolas" panose="020B0609020204030204" pitchFamily="49" charset="0"/>
              </a:rPr>
              <a:t>&amp; </a:t>
            </a:r>
            <a:r>
              <a:rPr lang="en-US" sz="1100" dirty="0">
                <a:solidFill>
                  <a:srgbClr val="808080"/>
                </a:solidFill>
                <a:latin typeface="Consolas" panose="020B0609020204030204" pitchFamily="49" charset="0"/>
              </a:rPr>
              <a:t>item</a:t>
            </a:r>
            <a:r>
              <a:rPr lang="en-US" sz="1100" dirty="0">
                <a:solidFill>
                  <a:srgbClr val="000000"/>
                </a:solidFill>
                <a:latin typeface="Consolas" panose="020B0609020204030204" pitchFamily="49" charset="0"/>
              </a:rPr>
              <a:t>) = 0;</a:t>
            </a:r>
          </a:p>
          <a:p>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 @return: string representation of items in Set. */</a:t>
            </a:r>
            <a:endParaRPr lang="en-US" sz="1100" dirty="0">
              <a:solidFill>
                <a:srgbClr val="000000"/>
              </a:solidFill>
              <a:latin typeface="Consolas" panose="020B0609020204030204" pitchFamily="49" charset="0"/>
            </a:endParaRPr>
          </a:p>
          <a:p>
            <a:r>
              <a:rPr lang="en-US" sz="1100" dirty="0">
                <a:solidFill>
                  <a:srgbClr val="0000FF"/>
                </a:solidFill>
                <a:latin typeface="Consolas" panose="020B0609020204030204" pitchFamily="49" charset="0"/>
              </a:rPr>
              <a:t>virtual</a:t>
            </a:r>
            <a:r>
              <a:rPr lang="en-US" sz="1100" dirty="0">
                <a:solidFill>
                  <a:srgbClr val="000000"/>
                </a:solidFill>
                <a:latin typeface="Consolas" panose="020B0609020204030204" pitchFamily="49" charset="0"/>
              </a:rPr>
              <a:t> std::</a:t>
            </a:r>
            <a:r>
              <a:rPr lang="en-US" sz="1100" dirty="0">
                <a:solidFill>
                  <a:srgbClr val="2B91AF"/>
                </a:solidFill>
                <a:latin typeface="Consolas" panose="020B0609020204030204" pitchFamily="49" charset="0"/>
              </a:rPr>
              <a:t>string</a:t>
            </a:r>
            <a:r>
              <a:rPr lang="en-US" sz="1100" dirty="0">
                <a:solidFill>
                  <a:srgbClr val="000000"/>
                </a:solidFill>
                <a:latin typeface="Consolas" panose="020B0609020204030204" pitchFamily="49" charset="0"/>
              </a:rPr>
              <a:t> toString() </a:t>
            </a:r>
            <a:r>
              <a:rPr lang="en-US" sz="1100" dirty="0">
                <a:solidFill>
                  <a:srgbClr val="0000FF"/>
                </a:solidFill>
                <a:latin typeface="Consolas" panose="020B0609020204030204" pitchFamily="49" charset="0"/>
              </a:rPr>
              <a:t>const</a:t>
            </a:r>
            <a:r>
              <a:rPr lang="en-US" sz="1100" dirty="0">
                <a:solidFill>
                  <a:srgbClr val="000000"/>
                </a:solidFill>
                <a:latin typeface="Consolas" panose="020B0609020204030204" pitchFamily="49" charset="0"/>
              </a:rPr>
              <a:t> = 0;</a:t>
            </a:r>
          </a:p>
          <a:p>
            <a:r>
              <a:rPr lang="en-US" sz="1100" dirty="0">
                <a:solidFill>
                  <a:srgbClr val="000000"/>
                </a:solidFill>
                <a:latin typeface="Consolas" panose="020B0609020204030204" pitchFamily="49" charset="0"/>
              </a:rPr>
              <a:t>};</a:t>
            </a:r>
          </a:p>
          <a:p>
            <a:r>
              <a:rPr lang="en-US" sz="1100" dirty="0">
                <a:solidFill>
                  <a:srgbClr val="808080"/>
                </a:solidFill>
                <a:latin typeface="Consolas" panose="020B0609020204030204" pitchFamily="49" charset="0"/>
              </a:rPr>
              <a:t>#endif</a:t>
            </a:r>
            <a:r>
              <a:rPr lang="en-US" sz="1100" dirty="0">
                <a:solidFill>
                  <a:srgbClr val="000000"/>
                </a:solidFill>
                <a:latin typeface="Consolas" panose="020B0609020204030204" pitchFamily="49" charset="0"/>
              </a:rPr>
              <a:t> </a:t>
            </a:r>
            <a:r>
              <a:rPr lang="en-US" sz="1100" dirty="0">
                <a:solidFill>
                  <a:srgbClr val="008000"/>
                </a:solidFill>
                <a:latin typeface="Consolas" panose="020B0609020204030204" pitchFamily="49" charset="0"/>
              </a:rPr>
              <a:t>// SET_INTERFACE_H</a:t>
            </a:r>
            <a:endParaRPr lang="en-US" sz="1100"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395698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08758" y="1373829"/>
          <a:ext cx="8255954" cy="5255570"/>
        </p:xfrm>
        <a:graphic>
          <a:graphicData uri="http://schemas.openxmlformats.org/drawingml/2006/table">
            <a:tbl>
              <a:tblPr firstRow="1" bandRow="1">
                <a:tableStyleId>{5C22544A-7EE6-4342-B048-85BDC9FD1C3A}</a:tableStyleId>
              </a:tblPr>
              <a:tblGrid>
                <a:gridCol w="4127977">
                  <a:extLst>
                    <a:ext uri="{9D8B030D-6E8A-4147-A177-3AD203B41FA5}">
                      <a16:colId xmlns:a16="http://schemas.microsoft.com/office/drawing/2014/main" val="20000"/>
                    </a:ext>
                  </a:extLst>
                </a:gridCol>
                <a:gridCol w="4127977">
                  <a:extLst>
                    <a:ext uri="{9D8B030D-6E8A-4147-A177-3AD203B41FA5}">
                      <a16:colId xmlns:a16="http://schemas.microsoft.com/office/drawing/2014/main" val="20001"/>
                    </a:ext>
                  </a:extLst>
                </a:gridCol>
              </a:tblGrid>
              <a:tr h="2627785">
                <a:tc>
                  <a:txBody>
                    <a:bodyPr/>
                    <a:lstStyle/>
                    <a:p>
                      <a:pPr algn="ct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endParaRPr lang="en-US"/>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27785">
                <a:tc>
                  <a:txBody>
                    <a:bodyPr/>
                    <a:lstStyle/>
                    <a:p>
                      <a:pPr algn="ct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p:txBody>
          <a:bodyPr/>
          <a:lstStyle/>
          <a:p>
            <a:r>
              <a:rPr lang="en-US" dirty="0"/>
              <a:t>Associative Set/Map Implementations</a:t>
            </a:r>
          </a:p>
        </p:txBody>
      </p:sp>
      <p:sp>
        <p:nvSpPr>
          <p:cNvPr id="3" name="Footer Placeholder 2"/>
          <p:cNvSpPr>
            <a:spLocks noGrp="1"/>
          </p:cNvSpPr>
          <p:nvPr>
            <p:ph type="ftr" sz="quarter" idx="11"/>
          </p:nvPr>
        </p:nvSpPr>
        <p:spPr/>
        <p:txBody>
          <a:bodyPr/>
          <a:lstStyle/>
          <a:p>
            <a:pPr>
              <a:defRPr/>
            </a:pPr>
            <a:r>
              <a:rPr lang="en-US">
                <a:solidFill>
                  <a:prstClr val="white"/>
                </a:solidFill>
              </a:rPr>
              <a:t>Pokemon Lab</a:t>
            </a:r>
            <a:endParaRPr lang="en-US" dirty="0">
              <a:solidFill>
                <a:prstClr val="white"/>
              </a:solidFill>
            </a:endParaRPr>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a:t>
            </a:fld>
            <a:endParaRPr lang="en-US" dirty="0"/>
          </a:p>
        </p:txBody>
      </p:sp>
      <p:graphicFrame>
        <p:nvGraphicFramePr>
          <p:cNvPr id="21" name="Table 20"/>
          <p:cNvGraphicFramePr>
            <a:graphicFrameLocks noGrp="1"/>
          </p:cNvGraphicFramePr>
          <p:nvPr/>
        </p:nvGraphicFramePr>
        <p:xfrm>
          <a:off x="2953725" y="5100699"/>
          <a:ext cx="274320" cy="1408176"/>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tblGrid>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22" name="Rectangle 21"/>
          <p:cNvSpPr/>
          <p:nvPr/>
        </p:nvSpPr>
        <p:spPr>
          <a:xfrm>
            <a:off x="1662537" y="5237663"/>
            <a:ext cx="667170" cy="1061829"/>
          </a:xfrm>
          <a:prstGeom prst="rect">
            <a:avLst/>
          </a:prstGeom>
        </p:spPr>
        <p:txBody>
          <a:bodyPr wrap="none">
            <a:spAutoFit/>
          </a:bodyPr>
          <a:lstStyle/>
          <a:p>
            <a:pPr indent="57150" algn="r">
              <a:spcAft>
                <a:spcPts val="600"/>
              </a:spcAft>
            </a:pPr>
            <a:r>
              <a:rPr lang="en-US" sz="1200" b="1" dirty="0">
                <a:solidFill>
                  <a:prstClr val="black"/>
                </a:solidFill>
                <a:latin typeface="Consolas" panose="020B0609020204030204" pitchFamily="49" charset="0"/>
              </a:rPr>
              <a:t>cat</a:t>
            </a:r>
          </a:p>
          <a:p>
            <a:pPr indent="57150" algn="r">
              <a:spcAft>
                <a:spcPts val="600"/>
              </a:spcAft>
            </a:pPr>
            <a:r>
              <a:rPr lang="en-US" sz="1200" b="1" dirty="0">
                <a:solidFill>
                  <a:prstClr val="black"/>
                </a:solidFill>
                <a:latin typeface="Consolas" panose="020B0609020204030204" pitchFamily="49" charset="0"/>
              </a:rPr>
              <a:t>dog</a:t>
            </a:r>
          </a:p>
          <a:p>
            <a:pPr indent="57150" algn="r">
              <a:spcAft>
                <a:spcPts val="600"/>
              </a:spcAft>
            </a:pPr>
            <a:r>
              <a:rPr lang="en-US" sz="1200" b="1" dirty="0">
                <a:solidFill>
                  <a:prstClr val="black"/>
                </a:solidFill>
                <a:latin typeface="Consolas" panose="020B0609020204030204" pitchFamily="49" charset="0"/>
              </a:rPr>
              <a:t>horse</a:t>
            </a:r>
          </a:p>
          <a:p>
            <a:pPr indent="57150" algn="r"/>
            <a:r>
              <a:rPr lang="en-US" sz="1200" b="1" dirty="0">
                <a:solidFill>
                  <a:prstClr val="black"/>
                </a:solidFill>
                <a:latin typeface="Consolas" panose="020B0609020204030204" pitchFamily="49" charset="0"/>
              </a:rPr>
              <a:t>pig</a:t>
            </a:r>
          </a:p>
        </p:txBody>
      </p:sp>
      <p:cxnSp>
        <p:nvCxnSpPr>
          <p:cNvPr id="24" name="Straight Arrow Connector 23"/>
          <p:cNvCxnSpPr/>
          <p:nvPr/>
        </p:nvCxnSpPr>
        <p:spPr>
          <a:xfrm flipV="1">
            <a:off x="2267925" y="5161462"/>
            <a:ext cx="685800" cy="1854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9" name="Straight Arrow Connector 248"/>
          <p:cNvCxnSpPr/>
          <p:nvPr/>
        </p:nvCxnSpPr>
        <p:spPr>
          <a:xfrm flipV="1">
            <a:off x="2286555" y="5237663"/>
            <a:ext cx="667170" cy="41343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0" name="Straight Arrow Connector 249"/>
          <p:cNvCxnSpPr/>
          <p:nvPr/>
        </p:nvCxnSpPr>
        <p:spPr>
          <a:xfrm>
            <a:off x="2267925" y="5924218"/>
            <a:ext cx="685800" cy="4927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Straight Arrow Connector 250"/>
          <p:cNvCxnSpPr/>
          <p:nvPr/>
        </p:nvCxnSpPr>
        <p:spPr>
          <a:xfrm flipV="1">
            <a:off x="2286555" y="5999663"/>
            <a:ext cx="667170" cy="16936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2" name="Straight Arrow Connector 251"/>
          <p:cNvCxnSpPr/>
          <p:nvPr/>
        </p:nvCxnSpPr>
        <p:spPr>
          <a:xfrm>
            <a:off x="3096653" y="5208166"/>
            <a:ext cx="481090" cy="0"/>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graphicFrame>
        <p:nvGraphicFramePr>
          <p:cNvPr id="253" name="Table 252"/>
          <p:cNvGraphicFramePr>
            <a:graphicFrameLocks noGrp="1"/>
          </p:cNvGraphicFramePr>
          <p:nvPr/>
        </p:nvGraphicFramePr>
        <p:xfrm>
          <a:off x="3577743" y="5521177"/>
          <a:ext cx="872436" cy="201168"/>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647769">
                  <a:extLst>
                    <a:ext uri="{9D8B030D-6E8A-4147-A177-3AD203B41FA5}">
                      <a16:colId xmlns:a16="http://schemas.microsoft.com/office/drawing/2014/main" val="20001"/>
                    </a:ext>
                  </a:extLst>
                </a:gridCol>
              </a:tblGrid>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dog</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254" name="Table 253"/>
          <p:cNvGraphicFramePr>
            <a:graphicFrameLocks noGrp="1"/>
          </p:cNvGraphicFramePr>
          <p:nvPr/>
        </p:nvGraphicFramePr>
        <p:xfrm>
          <a:off x="3577743" y="5116726"/>
          <a:ext cx="872436" cy="182880"/>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647769">
                  <a:extLst>
                    <a:ext uri="{9D8B030D-6E8A-4147-A177-3AD203B41FA5}">
                      <a16:colId xmlns:a16="http://schemas.microsoft.com/office/drawing/2014/main" val="2000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cat</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255" name="Freeform 254"/>
          <p:cNvSpPr/>
          <p:nvPr/>
        </p:nvSpPr>
        <p:spPr>
          <a:xfrm>
            <a:off x="3462870" y="5215049"/>
            <a:ext cx="220167" cy="309716"/>
          </a:xfrm>
          <a:custGeom>
            <a:avLst/>
            <a:gdLst>
              <a:gd name="connsiteX0" fmla="*/ 220167 w 220167"/>
              <a:gd name="connsiteY0" fmla="*/ 0 h 309716"/>
              <a:gd name="connsiteX1" fmla="*/ 3857 w 220167"/>
              <a:gd name="connsiteY1" fmla="*/ 142567 h 309716"/>
              <a:gd name="connsiteX2" fmla="*/ 102180 w 220167"/>
              <a:gd name="connsiteY2" fmla="*/ 309716 h 309716"/>
            </a:gdLst>
            <a:ahLst/>
            <a:cxnLst>
              <a:cxn ang="0">
                <a:pos x="connsiteX0" y="connsiteY0"/>
              </a:cxn>
              <a:cxn ang="0">
                <a:pos x="connsiteX1" y="connsiteY1"/>
              </a:cxn>
              <a:cxn ang="0">
                <a:pos x="connsiteX2" y="connsiteY2"/>
              </a:cxn>
            </a:cxnLst>
            <a:rect l="l" t="t" r="r" b="b"/>
            <a:pathLst>
              <a:path w="220167" h="309716">
                <a:moveTo>
                  <a:pt x="220167" y="0"/>
                </a:moveTo>
                <a:cubicBezTo>
                  <a:pt x="121844" y="45474"/>
                  <a:pt x="23521" y="90948"/>
                  <a:pt x="3857" y="142567"/>
                </a:cubicBezTo>
                <a:cubicBezTo>
                  <a:pt x="-15807" y="194186"/>
                  <a:pt x="43186" y="251951"/>
                  <a:pt x="102180" y="309716"/>
                </a:cubicBezTo>
              </a:path>
            </a:pathLst>
          </a:custGeom>
          <a:noFill/>
          <a:ln w="38100">
            <a:solidFill>
              <a:srgbClr val="FF0000"/>
            </a:solidFill>
            <a:headEnd type="ova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58" name="Straight Arrow Connector 257"/>
          <p:cNvCxnSpPr/>
          <p:nvPr/>
        </p:nvCxnSpPr>
        <p:spPr>
          <a:xfrm>
            <a:off x="3106125" y="5999170"/>
            <a:ext cx="481090" cy="0"/>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graphicFrame>
        <p:nvGraphicFramePr>
          <p:cNvPr id="259" name="Table 258"/>
          <p:cNvGraphicFramePr>
            <a:graphicFrameLocks noGrp="1"/>
          </p:cNvGraphicFramePr>
          <p:nvPr/>
        </p:nvGraphicFramePr>
        <p:xfrm>
          <a:off x="3587215" y="5907730"/>
          <a:ext cx="872436" cy="182880"/>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647769">
                  <a:extLst>
                    <a:ext uri="{9D8B030D-6E8A-4147-A177-3AD203B41FA5}">
                      <a16:colId xmlns:a16="http://schemas.microsoft.com/office/drawing/2014/main" val="2000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pig</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277" name="TextBox 276"/>
          <p:cNvSpPr txBox="1"/>
          <p:nvPr/>
        </p:nvSpPr>
        <p:spPr>
          <a:xfrm>
            <a:off x="1669883" y="4065375"/>
            <a:ext cx="2964454" cy="954107"/>
          </a:xfrm>
          <a:prstGeom prst="rect">
            <a:avLst/>
          </a:prstGeom>
          <a:noFill/>
        </p:spPr>
        <p:txBody>
          <a:bodyPr wrap="square" rtlCol="0">
            <a:spAutoFit/>
          </a:bodyPr>
          <a:lstStyle/>
          <a:p>
            <a:r>
              <a:rPr lang="en-US" sz="1400" b="1" dirty="0">
                <a:solidFill>
                  <a:prstClr val="black"/>
                </a:solidFill>
                <a:latin typeface="Consolas" panose="020B0609020204030204" pitchFamily="49" charset="0"/>
              </a:rPr>
              <a:t>Unordered Hash Map (Chained)</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rPr>
              <a:t>Bucketed list</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rPr>
              <a:t>unordered, duplicates</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sym typeface="Symbol" panose="05050102010706020507" pitchFamily="18" charset="2"/>
              </a:rPr>
              <a:t>(1</a:t>
            </a:r>
            <a:r>
              <a:rPr lang="en-US" sz="1400" b="1" dirty="0">
                <a:solidFill>
                  <a:prstClr val="black"/>
                </a:solidFill>
                <a:latin typeface="Consolas" panose="020B0609020204030204" pitchFamily="49" charset="0"/>
              </a:rPr>
              <a:t>) average search</a:t>
            </a:r>
          </a:p>
        </p:txBody>
      </p:sp>
      <p:graphicFrame>
        <p:nvGraphicFramePr>
          <p:cNvPr id="52" name="Table 51"/>
          <p:cNvGraphicFramePr>
            <a:graphicFrameLocks noGrp="1"/>
          </p:cNvGraphicFramePr>
          <p:nvPr>
            <p:extLst>
              <p:ext uri="{D42A27DB-BD31-4B8C-83A1-F6EECF244321}">
                <p14:modId xmlns:p14="http://schemas.microsoft.com/office/powerpoint/2010/main" val="2969426111"/>
              </p:ext>
            </p:extLst>
          </p:nvPr>
        </p:nvGraphicFramePr>
        <p:xfrm>
          <a:off x="7216069" y="2536872"/>
          <a:ext cx="1107988" cy="201168"/>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235552">
                  <a:extLst>
                    <a:ext uri="{9D8B030D-6E8A-4147-A177-3AD203B41FA5}">
                      <a16:colId xmlns:a16="http://schemas.microsoft.com/office/drawing/2014/main" val="20001"/>
                    </a:ext>
                  </a:extLst>
                </a:gridCol>
                <a:gridCol w="647769">
                  <a:extLst>
                    <a:ext uri="{9D8B030D-6E8A-4147-A177-3AD203B41FA5}">
                      <a16:colId xmlns:a16="http://schemas.microsoft.com/office/drawing/2014/main" val="20002"/>
                    </a:ext>
                  </a:extLst>
                </a:gridCol>
              </a:tblGrid>
              <a:tr h="201168">
                <a:tc>
                  <a:txBody>
                    <a:bodyPr/>
                    <a:lstStyle/>
                    <a:p>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dog</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53" name="TextBox 52"/>
          <p:cNvSpPr txBox="1"/>
          <p:nvPr/>
        </p:nvSpPr>
        <p:spPr>
          <a:xfrm>
            <a:off x="5816803" y="1408863"/>
            <a:ext cx="2964454" cy="738664"/>
          </a:xfrm>
          <a:prstGeom prst="rect">
            <a:avLst/>
          </a:prstGeom>
          <a:noFill/>
        </p:spPr>
        <p:txBody>
          <a:bodyPr wrap="square" rtlCol="0">
            <a:spAutoFit/>
          </a:bodyPr>
          <a:lstStyle/>
          <a:p>
            <a:r>
              <a:rPr lang="en-US" sz="1400" b="1" dirty="0">
                <a:solidFill>
                  <a:prstClr val="black"/>
                </a:solidFill>
                <a:latin typeface="Consolas" panose="020B0609020204030204" pitchFamily="49" charset="0"/>
              </a:rPr>
              <a:t>Ordered Set (BST)</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rPr>
              <a:t>ordered, unique</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sym typeface="Symbol" panose="05050102010706020507" pitchFamily="18" charset="2"/>
              </a:rPr>
              <a:t>(</a:t>
            </a:r>
            <a:r>
              <a:rPr lang="en-US" sz="1400" b="1" dirty="0">
                <a:solidFill>
                  <a:prstClr val="black"/>
                </a:solidFill>
                <a:latin typeface="Consolas" panose="020B0609020204030204" pitchFamily="49" charset="0"/>
              </a:rPr>
              <a:t>log n) search</a:t>
            </a:r>
          </a:p>
        </p:txBody>
      </p:sp>
      <p:graphicFrame>
        <p:nvGraphicFramePr>
          <p:cNvPr id="54" name="Table 53"/>
          <p:cNvGraphicFramePr>
            <a:graphicFrameLocks noGrp="1"/>
          </p:cNvGraphicFramePr>
          <p:nvPr>
            <p:extLst>
              <p:ext uri="{D42A27DB-BD31-4B8C-83A1-F6EECF244321}">
                <p14:modId xmlns:p14="http://schemas.microsoft.com/office/powerpoint/2010/main" val="3925255851"/>
              </p:ext>
            </p:extLst>
          </p:nvPr>
        </p:nvGraphicFramePr>
        <p:xfrm>
          <a:off x="6325411" y="3037255"/>
          <a:ext cx="1107988" cy="201168"/>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235552">
                  <a:extLst>
                    <a:ext uri="{9D8B030D-6E8A-4147-A177-3AD203B41FA5}">
                      <a16:colId xmlns:a16="http://schemas.microsoft.com/office/drawing/2014/main" val="20001"/>
                    </a:ext>
                  </a:extLst>
                </a:gridCol>
                <a:gridCol w="647769">
                  <a:extLst>
                    <a:ext uri="{9D8B030D-6E8A-4147-A177-3AD203B41FA5}">
                      <a16:colId xmlns:a16="http://schemas.microsoft.com/office/drawing/2014/main" val="20002"/>
                    </a:ext>
                  </a:extLst>
                </a:gridCol>
              </a:tblGrid>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nsolas" panose="020B0609020204030204" pitchFamily="49" charset="0"/>
                          <a:sym typeface="Symbol" panose="05050102010706020507" pitchFamily="18" charset="2"/>
                        </a:rPr>
                        <a:t></a:t>
                      </a: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nsolas" panose="020B0609020204030204" pitchFamily="49" charset="0"/>
                          <a:sym typeface="Symbol" panose="05050102010706020507" pitchFamily="18" charset="2"/>
                        </a:rPr>
                        <a:t></a:t>
                      </a: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cat</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5" name="Table 54"/>
          <p:cNvGraphicFramePr>
            <a:graphicFrameLocks noGrp="1"/>
          </p:cNvGraphicFramePr>
          <p:nvPr>
            <p:extLst>
              <p:ext uri="{D42A27DB-BD31-4B8C-83A1-F6EECF244321}">
                <p14:modId xmlns:p14="http://schemas.microsoft.com/office/powerpoint/2010/main" val="1144066172"/>
              </p:ext>
            </p:extLst>
          </p:nvPr>
        </p:nvGraphicFramePr>
        <p:xfrm>
          <a:off x="7749469" y="3037255"/>
          <a:ext cx="1107988" cy="201168"/>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235552">
                  <a:extLst>
                    <a:ext uri="{9D8B030D-6E8A-4147-A177-3AD203B41FA5}">
                      <a16:colId xmlns:a16="http://schemas.microsoft.com/office/drawing/2014/main" val="20001"/>
                    </a:ext>
                  </a:extLst>
                </a:gridCol>
                <a:gridCol w="647769">
                  <a:extLst>
                    <a:ext uri="{9D8B030D-6E8A-4147-A177-3AD203B41FA5}">
                      <a16:colId xmlns:a16="http://schemas.microsoft.com/office/drawing/2014/main" val="20002"/>
                    </a:ext>
                  </a:extLst>
                </a:gridCol>
              </a:tblGrid>
              <a:tr h="201168">
                <a:tc>
                  <a:txBody>
                    <a:bodyPr/>
                    <a:lstStyle/>
                    <a:p>
                      <a:pPr algn="ct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nsolas" panose="020B0609020204030204" pitchFamily="49" charset="0"/>
                          <a:sym typeface="Symbol" panose="05050102010706020507" pitchFamily="18" charset="2"/>
                        </a:rPr>
                        <a:t></a:t>
                      </a: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pig</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1601819081"/>
              </p:ext>
            </p:extLst>
          </p:nvPr>
        </p:nvGraphicFramePr>
        <p:xfrm>
          <a:off x="7125451" y="3537639"/>
          <a:ext cx="1107988" cy="182880"/>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235552">
                  <a:extLst>
                    <a:ext uri="{9D8B030D-6E8A-4147-A177-3AD203B41FA5}">
                      <a16:colId xmlns:a16="http://schemas.microsoft.com/office/drawing/2014/main" val="20001"/>
                    </a:ext>
                  </a:extLst>
                </a:gridCol>
                <a:gridCol w="647769">
                  <a:extLst>
                    <a:ext uri="{9D8B030D-6E8A-4147-A177-3AD203B41FA5}">
                      <a16:colId xmlns:a16="http://schemas.microsoft.com/office/drawing/2014/main" val="20002"/>
                    </a:ext>
                  </a:extLst>
                </a:gridCol>
              </a:tblGrid>
              <a:tr h="304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nsolas" panose="020B0609020204030204" pitchFamily="49" charset="0"/>
                          <a:sym typeface="Symbol" panose="05050102010706020507" pitchFamily="18" charset="2"/>
                        </a:rPr>
                        <a:t></a:t>
                      </a: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nsolas" panose="020B0609020204030204" pitchFamily="49" charset="0"/>
                          <a:sym typeface="Symbol" panose="05050102010706020507" pitchFamily="18" charset="2"/>
                        </a:rPr>
                        <a:t></a:t>
                      </a: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horse</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cxnSp>
        <p:nvCxnSpPr>
          <p:cNvPr id="57" name="Straight Arrow Connector 56"/>
          <p:cNvCxnSpPr/>
          <p:nvPr/>
        </p:nvCxnSpPr>
        <p:spPr>
          <a:xfrm flipH="1">
            <a:off x="6879405" y="2637457"/>
            <a:ext cx="466986" cy="399799"/>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7582652" y="3138669"/>
            <a:ext cx="278019" cy="398971"/>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7551100" y="2637457"/>
            <a:ext cx="466986" cy="399799"/>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092581" y="6414584"/>
            <a:ext cx="481090" cy="0"/>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graphicFrame>
        <p:nvGraphicFramePr>
          <p:cNvPr id="61" name="Table 60"/>
          <p:cNvGraphicFramePr>
            <a:graphicFrameLocks noGrp="1"/>
          </p:cNvGraphicFramePr>
          <p:nvPr/>
        </p:nvGraphicFramePr>
        <p:xfrm>
          <a:off x="3573671" y="6323144"/>
          <a:ext cx="872436" cy="182880"/>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647769">
                  <a:extLst>
                    <a:ext uri="{9D8B030D-6E8A-4147-A177-3AD203B41FA5}">
                      <a16:colId xmlns:a16="http://schemas.microsoft.com/office/drawing/2014/main" val="2000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horse</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2" name="Table 61"/>
          <p:cNvGraphicFramePr>
            <a:graphicFrameLocks noGrp="1"/>
          </p:cNvGraphicFramePr>
          <p:nvPr/>
        </p:nvGraphicFramePr>
        <p:xfrm>
          <a:off x="7156102" y="5086057"/>
          <a:ext cx="274320" cy="1408176"/>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tblGrid>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nsolas" panose="020B0609020204030204" pitchFamily="49" charset="0"/>
                          <a:sym typeface="Symbol" panose="05050102010706020507" pitchFamily="18" charset="2"/>
                        </a:rPr>
                        <a:t></a:t>
                      </a: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Consolas" panose="020B0609020204030204" pitchFamily="49"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63" name="Rectangle 62"/>
          <p:cNvSpPr/>
          <p:nvPr/>
        </p:nvSpPr>
        <p:spPr>
          <a:xfrm>
            <a:off x="5864914" y="5223021"/>
            <a:ext cx="667170" cy="1061829"/>
          </a:xfrm>
          <a:prstGeom prst="rect">
            <a:avLst/>
          </a:prstGeom>
        </p:spPr>
        <p:txBody>
          <a:bodyPr wrap="none">
            <a:spAutoFit/>
          </a:bodyPr>
          <a:lstStyle/>
          <a:p>
            <a:pPr indent="57150" algn="r">
              <a:spcAft>
                <a:spcPts val="600"/>
              </a:spcAft>
            </a:pPr>
            <a:r>
              <a:rPr lang="en-US" sz="1200" b="1" dirty="0">
                <a:solidFill>
                  <a:prstClr val="black"/>
                </a:solidFill>
                <a:latin typeface="Consolas" panose="020B0609020204030204" pitchFamily="49" charset="0"/>
              </a:rPr>
              <a:t>cat</a:t>
            </a:r>
          </a:p>
          <a:p>
            <a:pPr indent="57150" algn="r">
              <a:spcAft>
                <a:spcPts val="600"/>
              </a:spcAft>
            </a:pPr>
            <a:r>
              <a:rPr lang="en-US" sz="1200" b="1" dirty="0">
                <a:solidFill>
                  <a:prstClr val="black"/>
                </a:solidFill>
                <a:latin typeface="Consolas" panose="020B0609020204030204" pitchFamily="49" charset="0"/>
              </a:rPr>
              <a:t>dog</a:t>
            </a:r>
          </a:p>
          <a:p>
            <a:pPr indent="57150" algn="r">
              <a:spcAft>
                <a:spcPts val="600"/>
              </a:spcAft>
            </a:pPr>
            <a:r>
              <a:rPr lang="en-US" sz="1200" b="1" dirty="0">
                <a:solidFill>
                  <a:prstClr val="black"/>
                </a:solidFill>
                <a:latin typeface="Consolas" panose="020B0609020204030204" pitchFamily="49" charset="0"/>
              </a:rPr>
              <a:t>horse</a:t>
            </a:r>
          </a:p>
          <a:p>
            <a:pPr indent="57150" algn="r"/>
            <a:r>
              <a:rPr lang="en-US" sz="1200" b="1" dirty="0">
                <a:solidFill>
                  <a:prstClr val="black"/>
                </a:solidFill>
                <a:latin typeface="Consolas" panose="020B0609020204030204" pitchFamily="49" charset="0"/>
              </a:rPr>
              <a:t>pig</a:t>
            </a:r>
          </a:p>
        </p:txBody>
      </p:sp>
      <p:cxnSp>
        <p:nvCxnSpPr>
          <p:cNvPr id="64" name="Straight Arrow Connector 63"/>
          <p:cNvCxnSpPr/>
          <p:nvPr/>
        </p:nvCxnSpPr>
        <p:spPr>
          <a:xfrm flipV="1">
            <a:off x="6470302" y="5146820"/>
            <a:ext cx="685800" cy="1854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6488932" y="5223021"/>
            <a:ext cx="667170" cy="41343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6470302" y="5909576"/>
            <a:ext cx="685800" cy="4927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6488932" y="5985021"/>
            <a:ext cx="667170" cy="16936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7299030" y="5193524"/>
            <a:ext cx="481090" cy="0"/>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graphicFrame>
        <p:nvGraphicFramePr>
          <p:cNvPr id="69" name="Table 68"/>
          <p:cNvGraphicFramePr>
            <a:graphicFrameLocks noGrp="1"/>
          </p:cNvGraphicFramePr>
          <p:nvPr/>
        </p:nvGraphicFramePr>
        <p:xfrm>
          <a:off x="7780121" y="5506535"/>
          <a:ext cx="647769" cy="201168"/>
        </p:xfrm>
        <a:graphic>
          <a:graphicData uri="http://schemas.openxmlformats.org/drawingml/2006/table">
            <a:tbl>
              <a:tblPr firstRow="1" bandRow="1">
                <a:tableStyleId>{5C22544A-7EE6-4342-B048-85BDC9FD1C3A}</a:tableStyleId>
              </a:tblPr>
              <a:tblGrid>
                <a:gridCol w="647769">
                  <a:extLst>
                    <a:ext uri="{9D8B030D-6E8A-4147-A177-3AD203B41FA5}">
                      <a16:colId xmlns:a16="http://schemas.microsoft.com/office/drawing/2014/main" val="20000"/>
                    </a:ext>
                  </a:extLst>
                </a:gridCol>
              </a:tblGrid>
              <a:tr h="201168">
                <a:tc>
                  <a:txBody>
                    <a:bodyPr/>
                    <a:lstStyle/>
                    <a:p>
                      <a:pPr marL="0" indent="57150"/>
                      <a:r>
                        <a:rPr lang="en-US" sz="1200" dirty="0">
                          <a:solidFill>
                            <a:schemeClr val="tx1"/>
                          </a:solidFill>
                          <a:latin typeface="Consolas" panose="020B0609020204030204" pitchFamily="49" charset="0"/>
                        </a:rPr>
                        <a:t>dog</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0" name="Table 69"/>
          <p:cNvGraphicFramePr>
            <a:graphicFrameLocks noGrp="1"/>
          </p:cNvGraphicFramePr>
          <p:nvPr/>
        </p:nvGraphicFramePr>
        <p:xfrm>
          <a:off x="7780121" y="5102084"/>
          <a:ext cx="647769" cy="182880"/>
        </p:xfrm>
        <a:graphic>
          <a:graphicData uri="http://schemas.openxmlformats.org/drawingml/2006/table">
            <a:tbl>
              <a:tblPr firstRow="1" bandRow="1">
                <a:tableStyleId>{5C22544A-7EE6-4342-B048-85BDC9FD1C3A}</a:tableStyleId>
              </a:tblPr>
              <a:tblGrid>
                <a:gridCol w="647769">
                  <a:extLst>
                    <a:ext uri="{9D8B030D-6E8A-4147-A177-3AD203B41FA5}">
                      <a16:colId xmlns:a16="http://schemas.microsoft.com/office/drawing/2014/main" val="20000"/>
                    </a:ext>
                  </a:extLst>
                </a:gridCol>
              </a:tblGrid>
              <a:tr h="0">
                <a:tc>
                  <a:txBody>
                    <a:bodyPr/>
                    <a:lstStyle/>
                    <a:p>
                      <a:pPr marL="0" indent="57150"/>
                      <a:r>
                        <a:rPr lang="en-US" sz="1200" dirty="0">
                          <a:solidFill>
                            <a:schemeClr val="tx1"/>
                          </a:solidFill>
                          <a:latin typeface="Consolas" panose="020B0609020204030204" pitchFamily="49" charset="0"/>
                        </a:rPr>
                        <a:t>cat</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cxnSp>
        <p:nvCxnSpPr>
          <p:cNvPr id="71" name="Straight Arrow Connector 70"/>
          <p:cNvCxnSpPr/>
          <p:nvPr/>
        </p:nvCxnSpPr>
        <p:spPr>
          <a:xfrm>
            <a:off x="7299030" y="6399942"/>
            <a:ext cx="481090" cy="0"/>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graphicFrame>
        <p:nvGraphicFramePr>
          <p:cNvPr id="72" name="Table 71"/>
          <p:cNvGraphicFramePr>
            <a:graphicFrameLocks noGrp="1"/>
          </p:cNvGraphicFramePr>
          <p:nvPr/>
        </p:nvGraphicFramePr>
        <p:xfrm>
          <a:off x="7780121" y="6308502"/>
          <a:ext cx="647769" cy="182880"/>
        </p:xfrm>
        <a:graphic>
          <a:graphicData uri="http://schemas.openxmlformats.org/drawingml/2006/table">
            <a:tbl>
              <a:tblPr firstRow="1" bandRow="1">
                <a:tableStyleId>{5C22544A-7EE6-4342-B048-85BDC9FD1C3A}</a:tableStyleId>
              </a:tblPr>
              <a:tblGrid>
                <a:gridCol w="647769">
                  <a:extLst>
                    <a:ext uri="{9D8B030D-6E8A-4147-A177-3AD203B41FA5}">
                      <a16:colId xmlns:a16="http://schemas.microsoft.com/office/drawing/2014/main" val="20000"/>
                    </a:ext>
                  </a:extLst>
                </a:gridCol>
              </a:tblGrid>
              <a:tr h="0">
                <a:tc>
                  <a:txBody>
                    <a:bodyPr/>
                    <a:lstStyle/>
                    <a:p>
                      <a:pPr marL="0" indent="57150"/>
                      <a:r>
                        <a:rPr lang="en-US" sz="1200" dirty="0">
                          <a:solidFill>
                            <a:schemeClr val="tx1"/>
                          </a:solidFill>
                          <a:latin typeface="Consolas" panose="020B0609020204030204" pitchFamily="49" charset="0"/>
                        </a:rPr>
                        <a:t>horse</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cxnSp>
        <p:nvCxnSpPr>
          <p:cNvPr id="73" name="Straight Arrow Connector 72"/>
          <p:cNvCxnSpPr/>
          <p:nvPr/>
        </p:nvCxnSpPr>
        <p:spPr>
          <a:xfrm>
            <a:off x="7308502" y="5984528"/>
            <a:ext cx="481090" cy="0"/>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graphicFrame>
        <p:nvGraphicFramePr>
          <p:cNvPr id="74" name="Table 73"/>
          <p:cNvGraphicFramePr>
            <a:graphicFrameLocks noGrp="1"/>
          </p:cNvGraphicFramePr>
          <p:nvPr/>
        </p:nvGraphicFramePr>
        <p:xfrm>
          <a:off x="7789593" y="5893088"/>
          <a:ext cx="647769" cy="182880"/>
        </p:xfrm>
        <a:graphic>
          <a:graphicData uri="http://schemas.openxmlformats.org/drawingml/2006/table">
            <a:tbl>
              <a:tblPr firstRow="1" bandRow="1">
                <a:tableStyleId>{5C22544A-7EE6-4342-B048-85BDC9FD1C3A}</a:tableStyleId>
              </a:tblPr>
              <a:tblGrid>
                <a:gridCol w="647769">
                  <a:extLst>
                    <a:ext uri="{9D8B030D-6E8A-4147-A177-3AD203B41FA5}">
                      <a16:colId xmlns:a16="http://schemas.microsoft.com/office/drawing/2014/main" val="20000"/>
                    </a:ext>
                  </a:extLst>
                </a:gridCol>
              </a:tblGrid>
              <a:tr h="0">
                <a:tc>
                  <a:txBody>
                    <a:bodyPr/>
                    <a:lstStyle/>
                    <a:p>
                      <a:pPr marL="0" indent="57150"/>
                      <a:r>
                        <a:rPr lang="en-US" sz="1200" dirty="0">
                          <a:solidFill>
                            <a:schemeClr val="tx1"/>
                          </a:solidFill>
                          <a:latin typeface="Consolas" panose="020B0609020204030204" pitchFamily="49" charset="0"/>
                        </a:rPr>
                        <a:t>pig</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cxnSp>
        <p:nvCxnSpPr>
          <p:cNvPr id="75" name="Straight Arrow Connector 74"/>
          <p:cNvCxnSpPr>
            <a:endCxn id="69" idx="1"/>
          </p:cNvCxnSpPr>
          <p:nvPr/>
        </p:nvCxnSpPr>
        <p:spPr>
          <a:xfrm>
            <a:off x="7299030" y="5385253"/>
            <a:ext cx="481090" cy="221867"/>
          </a:xfrm>
          <a:prstGeom prst="straightConnector1">
            <a:avLst/>
          </a:prstGeom>
          <a:ln w="381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816803" y="4065375"/>
            <a:ext cx="3829016" cy="954107"/>
          </a:xfrm>
          <a:prstGeom prst="rect">
            <a:avLst/>
          </a:prstGeom>
          <a:noFill/>
        </p:spPr>
        <p:txBody>
          <a:bodyPr wrap="square" rtlCol="0">
            <a:spAutoFit/>
          </a:bodyPr>
          <a:lstStyle/>
          <a:p>
            <a:r>
              <a:rPr lang="en-US" sz="1400" b="1" dirty="0">
                <a:solidFill>
                  <a:prstClr val="black"/>
                </a:solidFill>
                <a:latin typeface="Consolas" panose="020B0609020204030204" pitchFamily="49" charset="0"/>
              </a:rPr>
              <a:t>Unordered Hash Map (Open addressing)</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rPr>
              <a:t>Linear or Quadratic probe</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rPr>
              <a:t>unordered, unique</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sym typeface="Symbol" panose="05050102010706020507" pitchFamily="18" charset="2"/>
              </a:rPr>
              <a:t>(1</a:t>
            </a:r>
            <a:r>
              <a:rPr lang="en-US" sz="1400" b="1" dirty="0">
                <a:solidFill>
                  <a:prstClr val="black"/>
                </a:solidFill>
                <a:latin typeface="Consolas" panose="020B0609020204030204" pitchFamily="49" charset="0"/>
              </a:rPr>
              <a:t>) average search</a:t>
            </a:r>
          </a:p>
        </p:txBody>
      </p:sp>
      <p:grpSp>
        <p:nvGrpSpPr>
          <p:cNvPr id="6" name="Group 5">
            <a:extLst>
              <a:ext uri="{FF2B5EF4-FFF2-40B4-BE49-F238E27FC236}">
                <a16:creationId xmlns:a16="http://schemas.microsoft.com/office/drawing/2014/main" id="{8FA11CFE-37BF-49E1-AF69-38D6BA4791C4}"/>
              </a:ext>
            </a:extLst>
          </p:cNvPr>
          <p:cNvGrpSpPr/>
          <p:nvPr/>
        </p:nvGrpSpPr>
        <p:grpSpPr>
          <a:xfrm>
            <a:off x="5190938" y="2895726"/>
            <a:ext cx="4098116" cy="2221000"/>
            <a:chOff x="5190938" y="2895726"/>
            <a:chExt cx="4098116" cy="2221000"/>
          </a:xfrm>
        </p:grpSpPr>
        <p:sp>
          <p:nvSpPr>
            <p:cNvPr id="78" name="TextBox 77">
              <a:extLst>
                <a:ext uri="{FF2B5EF4-FFF2-40B4-BE49-F238E27FC236}">
                  <a16:creationId xmlns:a16="http://schemas.microsoft.com/office/drawing/2014/main" id="{EBF34CC5-0021-4BDB-8E47-E5F51EA71B37}"/>
                </a:ext>
              </a:extLst>
            </p:cNvPr>
            <p:cNvSpPr txBox="1"/>
            <p:nvPr/>
          </p:nvSpPr>
          <p:spPr>
            <a:xfrm>
              <a:off x="7068054" y="4291352"/>
              <a:ext cx="2221000" cy="276999"/>
            </a:xfrm>
            <a:prstGeom prst="rect">
              <a:avLst/>
            </a:prstGeom>
            <a:solidFill>
              <a:srgbClr val="FFFFBF"/>
            </a:solidFill>
          </p:spPr>
          <p:txBody>
            <a:bodyPr wrap="square" tIns="0" bIns="0">
              <a:spAutoFit/>
            </a:bodyPr>
            <a:lstStyle/>
            <a:p>
              <a:r>
                <a:rPr lang="en-US" sz="1800" b="1" u="sng" dirty="0">
                  <a:solidFill>
                    <a:srgbClr val="FF0000"/>
                  </a:solidFill>
                  <a:latin typeface="Consolas" panose="020B0609020204030204" pitchFamily="49" charset="0"/>
                </a:rPr>
                <a:t>Quadratic probe</a:t>
              </a:r>
              <a:endParaRPr lang="en-US" u="sng" dirty="0">
                <a:solidFill>
                  <a:srgbClr val="FF0000"/>
                </a:solidFill>
              </a:endParaRPr>
            </a:p>
          </p:txBody>
        </p:sp>
        <p:sp>
          <p:nvSpPr>
            <p:cNvPr id="87" name="TextBox 86">
              <a:extLst>
                <a:ext uri="{FF2B5EF4-FFF2-40B4-BE49-F238E27FC236}">
                  <a16:creationId xmlns:a16="http://schemas.microsoft.com/office/drawing/2014/main" id="{0E0F28EF-B5EA-4A78-9001-FE565E4F3247}"/>
                </a:ext>
              </a:extLst>
            </p:cNvPr>
            <p:cNvSpPr txBox="1"/>
            <p:nvPr/>
          </p:nvSpPr>
          <p:spPr>
            <a:xfrm rot="16200000">
              <a:off x="4218938" y="3867726"/>
              <a:ext cx="2221000" cy="276999"/>
            </a:xfrm>
            <a:prstGeom prst="rect">
              <a:avLst/>
            </a:prstGeom>
            <a:solidFill>
              <a:srgbClr val="FFFFBF"/>
            </a:solidFill>
          </p:spPr>
          <p:txBody>
            <a:bodyPr wrap="square" tIns="0" bIns="0">
              <a:spAutoFit/>
            </a:bodyPr>
            <a:lstStyle/>
            <a:p>
              <a:r>
                <a:rPr lang="en-US" sz="1800" b="1" dirty="0">
                  <a:solidFill>
                    <a:srgbClr val="FF0000"/>
                  </a:solidFill>
                  <a:latin typeface="Consolas" panose="020B0609020204030204" pitchFamily="49" charset="0"/>
                </a:rPr>
                <a:t>Lab 09: Pokémon</a:t>
              </a:r>
              <a:endParaRPr lang="en-US" dirty="0">
                <a:solidFill>
                  <a:srgbClr val="FF0000"/>
                </a:solidFill>
              </a:endParaRPr>
            </a:p>
          </p:txBody>
        </p:sp>
      </p:grpSp>
      <p:graphicFrame>
        <p:nvGraphicFramePr>
          <p:cNvPr id="88" name="Table 87">
            <a:extLst>
              <a:ext uri="{FF2B5EF4-FFF2-40B4-BE49-F238E27FC236}">
                <a16:creationId xmlns:a16="http://schemas.microsoft.com/office/drawing/2014/main" id="{9149996E-CCE7-488E-AAF3-767FB0E62334}"/>
              </a:ext>
            </a:extLst>
          </p:cNvPr>
          <p:cNvGraphicFramePr>
            <a:graphicFrameLocks noGrp="1"/>
          </p:cNvGraphicFramePr>
          <p:nvPr>
            <p:extLst>
              <p:ext uri="{D42A27DB-BD31-4B8C-83A1-F6EECF244321}">
                <p14:modId xmlns:p14="http://schemas.microsoft.com/office/powerpoint/2010/main" val="4025996318"/>
              </p:ext>
            </p:extLst>
          </p:nvPr>
        </p:nvGraphicFramePr>
        <p:xfrm>
          <a:off x="2212346" y="2812039"/>
          <a:ext cx="872436" cy="201168"/>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647769">
                  <a:extLst>
                    <a:ext uri="{9D8B030D-6E8A-4147-A177-3AD203B41FA5}">
                      <a16:colId xmlns:a16="http://schemas.microsoft.com/office/drawing/2014/main" val="20001"/>
                    </a:ext>
                  </a:extLst>
                </a:gridCol>
              </a:tblGrid>
              <a:tr h="201168">
                <a:tc>
                  <a:txBody>
                    <a:bodyPr/>
                    <a:lstStyle/>
                    <a:p>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dog</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89" name="Table 88">
            <a:extLst>
              <a:ext uri="{FF2B5EF4-FFF2-40B4-BE49-F238E27FC236}">
                <a16:creationId xmlns:a16="http://schemas.microsoft.com/office/drawing/2014/main" id="{3211C507-8863-4F13-9079-3D58C72AB50B}"/>
              </a:ext>
            </a:extLst>
          </p:cNvPr>
          <p:cNvGraphicFramePr>
            <a:graphicFrameLocks noGrp="1"/>
          </p:cNvGraphicFramePr>
          <p:nvPr>
            <p:extLst>
              <p:ext uri="{D42A27DB-BD31-4B8C-83A1-F6EECF244321}">
                <p14:modId xmlns:p14="http://schemas.microsoft.com/office/powerpoint/2010/main" val="313979485"/>
              </p:ext>
            </p:extLst>
          </p:nvPr>
        </p:nvGraphicFramePr>
        <p:xfrm>
          <a:off x="2212346" y="2407588"/>
          <a:ext cx="872436" cy="182880"/>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647769">
                  <a:extLst>
                    <a:ext uri="{9D8B030D-6E8A-4147-A177-3AD203B41FA5}">
                      <a16:colId xmlns:a16="http://schemas.microsoft.com/office/drawing/2014/main" val="2000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cat</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90" name="Table 89">
            <a:extLst>
              <a:ext uri="{FF2B5EF4-FFF2-40B4-BE49-F238E27FC236}">
                <a16:creationId xmlns:a16="http://schemas.microsoft.com/office/drawing/2014/main" id="{0CD7650F-61B7-4ED7-8F04-F0902F3BCBF8}"/>
              </a:ext>
            </a:extLst>
          </p:cNvPr>
          <p:cNvGraphicFramePr>
            <a:graphicFrameLocks noGrp="1"/>
          </p:cNvGraphicFramePr>
          <p:nvPr>
            <p:extLst>
              <p:ext uri="{D42A27DB-BD31-4B8C-83A1-F6EECF244321}">
                <p14:modId xmlns:p14="http://schemas.microsoft.com/office/powerpoint/2010/main" val="1679255901"/>
              </p:ext>
            </p:extLst>
          </p:nvPr>
        </p:nvGraphicFramePr>
        <p:xfrm>
          <a:off x="2212346" y="3639229"/>
          <a:ext cx="872436" cy="201168"/>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647769">
                  <a:extLst>
                    <a:ext uri="{9D8B030D-6E8A-4147-A177-3AD203B41FA5}">
                      <a16:colId xmlns:a16="http://schemas.microsoft.com/office/drawing/2014/main" val="20001"/>
                    </a:ext>
                  </a:extLst>
                </a:gridCol>
              </a:tblGrid>
              <a:tr h="201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nsolas" panose="020B0609020204030204" pitchFamily="49" charset="0"/>
                          <a:sym typeface="Symbol" panose="05050102010706020507" pitchFamily="18" charset="2"/>
                        </a:rPr>
                        <a:t></a:t>
                      </a: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pig</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91" name="Table 90">
            <a:extLst>
              <a:ext uri="{FF2B5EF4-FFF2-40B4-BE49-F238E27FC236}">
                <a16:creationId xmlns:a16="http://schemas.microsoft.com/office/drawing/2014/main" id="{39A50CDA-0B76-4788-BFC1-8AC22265B3F7}"/>
              </a:ext>
            </a:extLst>
          </p:cNvPr>
          <p:cNvGraphicFramePr>
            <a:graphicFrameLocks noGrp="1"/>
          </p:cNvGraphicFramePr>
          <p:nvPr>
            <p:extLst>
              <p:ext uri="{D42A27DB-BD31-4B8C-83A1-F6EECF244321}">
                <p14:modId xmlns:p14="http://schemas.microsoft.com/office/powerpoint/2010/main" val="3078636570"/>
              </p:ext>
            </p:extLst>
          </p:nvPr>
        </p:nvGraphicFramePr>
        <p:xfrm>
          <a:off x="2212346" y="3234778"/>
          <a:ext cx="872436" cy="182880"/>
        </p:xfrm>
        <a:graphic>
          <a:graphicData uri="http://schemas.openxmlformats.org/drawingml/2006/table">
            <a:tbl>
              <a:tblPr firstRow="1" bandRow="1">
                <a:tableStyleId>{5C22544A-7EE6-4342-B048-85BDC9FD1C3A}</a:tableStyleId>
              </a:tblPr>
              <a:tblGrid>
                <a:gridCol w="224667">
                  <a:extLst>
                    <a:ext uri="{9D8B030D-6E8A-4147-A177-3AD203B41FA5}">
                      <a16:colId xmlns:a16="http://schemas.microsoft.com/office/drawing/2014/main" val="20000"/>
                    </a:ext>
                  </a:extLst>
                </a:gridCol>
                <a:gridCol w="647769">
                  <a:extLst>
                    <a:ext uri="{9D8B030D-6E8A-4147-A177-3AD203B41FA5}">
                      <a16:colId xmlns:a16="http://schemas.microsoft.com/office/drawing/2014/main" val="20001"/>
                    </a:ext>
                  </a:extLst>
                </a:gridCol>
              </a:tblGrid>
              <a:tr h="304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Consolas" panose="020B0609020204030204" pitchFamily="49"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indent="57150"/>
                      <a:r>
                        <a:rPr lang="en-US" sz="1200" dirty="0">
                          <a:solidFill>
                            <a:schemeClr val="tx1"/>
                          </a:solidFill>
                          <a:latin typeface="Consolas" panose="020B0609020204030204" pitchFamily="49" charset="0"/>
                        </a:rPr>
                        <a:t>horse</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92" name="Freeform 19">
            <a:extLst>
              <a:ext uri="{FF2B5EF4-FFF2-40B4-BE49-F238E27FC236}">
                <a16:creationId xmlns:a16="http://schemas.microsoft.com/office/drawing/2014/main" id="{7FC88761-68C8-45C0-A66E-866D19C4DB21}"/>
              </a:ext>
            </a:extLst>
          </p:cNvPr>
          <p:cNvSpPr/>
          <p:nvPr/>
        </p:nvSpPr>
        <p:spPr>
          <a:xfrm>
            <a:off x="2097473" y="2505911"/>
            <a:ext cx="220167" cy="309716"/>
          </a:xfrm>
          <a:custGeom>
            <a:avLst/>
            <a:gdLst>
              <a:gd name="connsiteX0" fmla="*/ 220167 w 220167"/>
              <a:gd name="connsiteY0" fmla="*/ 0 h 309716"/>
              <a:gd name="connsiteX1" fmla="*/ 3857 w 220167"/>
              <a:gd name="connsiteY1" fmla="*/ 142567 h 309716"/>
              <a:gd name="connsiteX2" fmla="*/ 102180 w 220167"/>
              <a:gd name="connsiteY2" fmla="*/ 309716 h 309716"/>
            </a:gdLst>
            <a:ahLst/>
            <a:cxnLst>
              <a:cxn ang="0">
                <a:pos x="connsiteX0" y="connsiteY0"/>
              </a:cxn>
              <a:cxn ang="0">
                <a:pos x="connsiteX1" y="connsiteY1"/>
              </a:cxn>
              <a:cxn ang="0">
                <a:pos x="connsiteX2" y="connsiteY2"/>
              </a:cxn>
            </a:cxnLst>
            <a:rect l="l" t="t" r="r" b="b"/>
            <a:pathLst>
              <a:path w="220167" h="309716">
                <a:moveTo>
                  <a:pt x="220167" y="0"/>
                </a:moveTo>
                <a:cubicBezTo>
                  <a:pt x="121844" y="45474"/>
                  <a:pt x="23521" y="90948"/>
                  <a:pt x="3857" y="142567"/>
                </a:cubicBezTo>
                <a:cubicBezTo>
                  <a:pt x="-15807" y="194186"/>
                  <a:pt x="43186" y="251951"/>
                  <a:pt x="102180" y="309716"/>
                </a:cubicBezTo>
              </a:path>
            </a:pathLst>
          </a:custGeom>
          <a:noFill/>
          <a:ln w="38100">
            <a:solidFill>
              <a:srgbClr val="FF0000"/>
            </a:solidFill>
            <a:headEnd type="ova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3" name="Freeform 245">
            <a:extLst>
              <a:ext uri="{FF2B5EF4-FFF2-40B4-BE49-F238E27FC236}">
                <a16:creationId xmlns:a16="http://schemas.microsoft.com/office/drawing/2014/main" id="{E367B5C7-0A4D-4FAD-A135-57CEFA85E50C}"/>
              </a:ext>
            </a:extLst>
          </p:cNvPr>
          <p:cNvSpPr/>
          <p:nvPr/>
        </p:nvSpPr>
        <p:spPr>
          <a:xfrm>
            <a:off x="2097473" y="2916408"/>
            <a:ext cx="220167" cy="309716"/>
          </a:xfrm>
          <a:custGeom>
            <a:avLst/>
            <a:gdLst>
              <a:gd name="connsiteX0" fmla="*/ 220167 w 220167"/>
              <a:gd name="connsiteY0" fmla="*/ 0 h 309716"/>
              <a:gd name="connsiteX1" fmla="*/ 3857 w 220167"/>
              <a:gd name="connsiteY1" fmla="*/ 142567 h 309716"/>
              <a:gd name="connsiteX2" fmla="*/ 102180 w 220167"/>
              <a:gd name="connsiteY2" fmla="*/ 309716 h 309716"/>
            </a:gdLst>
            <a:ahLst/>
            <a:cxnLst>
              <a:cxn ang="0">
                <a:pos x="connsiteX0" y="connsiteY0"/>
              </a:cxn>
              <a:cxn ang="0">
                <a:pos x="connsiteX1" y="connsiteY1"/>
              </a:cxn>
              <a:cxn ang="0">
                <a:pos x="connsiteX2" y="connsiteY2"/>
              </a:cxn>
            </a:cxnLst>
            <a:rect l="l" t="t" r="r" b="b"/>
            <a:pathLst>
              <a:path w="220167" h="309716">
                <a:moveTo>
                  <a:pt x="220167" y="0"/>
                </a:moveTo>
                <a:cubicBezTo>
                  <a:pt x="121844" y="45474"/>
                  <a:pt x="23521" y="90948"/>
                  <a:pt x="3857" y="142567"/>
                </a:cubicBezTo>
                <a:cubicBezTo>
                  <a:pt x="-15807" y="194186"/>
                  <a:pt x="43186" y="251951"/>
                  <a:pt x="102180" y="309716"/>
                </a:cubicBezTo>
              </a:path>
            </a:pathLst>
          </a:custGeom>
          <a:noFill/>
          <a:ln w="38100">
            <a:solidFill>
              <a:srgbClr val="FF0000"/>
            </a:solidFill>
            <a:headEnd type="ova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4" name="Freeform 247">
            <a:extLst>
              <a:ext uri="{FF2B5EF4-FFF2-40B4-BE49-F238E27FC236}">
                <a16:creationId xmlns:a16="http://schemas.microsoft.com/office/drawing/2014/main" id="{71A6BAD9-CDFE-4AA4-9F6A-464BACF0CA1A}"/>
              </a:ext>
            </a:extLst>
          </p:cNvPr>
          <p:cNvSpPr/>
          <p:nvPr/>
        </p:nvSpPr>
        <p:spPr>
          <a:xfrm>
            <a:off x="2097473" y="3326904"/>
            <a:ext cx="220167" cy="309716"/>
          </a:xfrm>
          <a:custGeom>
            <a:avLst/>
            <a:gdLst>
              <a:gd name="connsiteX0" fmla="*/ 220167 w 220167"/>
              <a:gd name="connsiteY0" fmla="*/ 0 h 309716"/>
              <a:gd name="connsiteX1" fmla="*/ 3857 w 220167"/>
              <a:gd name="connsiteY1" fmla="*/ 142567 h 309716"/>
              <a:gd name="connsiteX2" fmla="*/ 102180 w 220167"/>
              <a:gd name="connsiteY2" fmla="*/ 309716 h 309716"/>
            </a:gdLst>
            <a:ahLst/>
            <a:cxnLst>
              <a:cxn ang="0">
                <a:pos x="connsiteX0" y="connsiteY0"/>
              </a:cxn>
              <a:cxn ang="0">
                <a:pos x="connsiteX1" y="connsiteY1"/>
              </a:cxn>
              <a:cxn ang="0">
                <a:pos x="connsiteX2" y="connsiteY2"/>
              </a:cxn>
            </a:cxnLst>
            <a:rect l="l" t="t" r="r" b="b"/>
            <a:pathLst>
              <a:path w="220167" h="309716">
                <a:moveTo>
                  <a:pt x="220167" y="0"/>
                </a:moveTo>
                <a:cubicBezTo>
                  <a:pt x="121844" y="45474"/>
                  <a:pt x="23521" y="90948"/>
                  <a:pt x="3857" y="142567"/>
                </a:cubicBezTo>
                <a:cubicBezTo>
                  <a:pt x="-15807" y="194186"/>
                  <a:pt x="43186" y="251951"/>
                  <a:pt x="102180" y="309716"/>
                </a:cubicBezTo>
              </a:path>
            </a:pathLst>
          </a:custGeom>
          <a:noFill/>
          <a:ln w="38100">
            <a:solidFill>
              <a:srgbClr val="FF0000"/>
            </a:solidFill>
            <a:headEnd type="ova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TextBox 94">
            <a:extLst>
              <a:ext uri="{FF2B5EF4-FFF2-40B4-BE49-F238E27FC236}">
                <a16:creationId xmlns:a16="http://schemas.microsoft.com/office/drawing/2014/main" id="{7DCD484D-0853-4ACC-9CDA-B297B277AE8E}"/>
              </a:ext>
            </a:extLst>
          </p:cNvPr>
          <p:cNvSpPr txBox="1"/>
          <p:nvPr/>
        </p:nvSpPr>
        <p:spPr>
          <a:xfrm>
            <a:off x="1686664" y="1408863"/>
            <a:ext cx="3906848" cy="954107"/>
          </a:xfrm>
          <a:prstGeom prst="rect">
            <a:avLst/>
          </a:prstGeom>
          <a:noFill/>
        </p:spPr>
        <p:txBody>
          <a:bodyPr wrap="square" rtlCol="0">
            <a:spAutoFit/>
          </a:bodyPr>
          <a:lstStyle/>
          <a:p>
            <a:r>
              <a:rPr lang="en-US" sz="1400" b="1" dirty="0">
                <a:solidFill>
                  <a:prstClr val="black"/>
                </a:solidFill>
                <a:latin typeface="Consolas" panose="020B0609020204030204" pitchFamily="49" charset="0"/>
              </a:rPr>
              <a:t>Ordered Set (Linked List)</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rPr>
              <a:t>unordered, duplicates</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rPr>
              <a:t>push_front(item); sort(); unique();</a:t>
            </a:r>
          </a:p>
          <a:p>
            <a:pPr marL="231775" indent="-119063">
              <a:buFont typeface="Wingdings" panose="05000000000000000000" pitchFamily="2" charset="2"/>
              <a:buChar char="§"/>
            </a:pPr>
            <a:r>
              <a:rPr lang="en-US" sz="1400" b="1" dirty="0">
                <a:solidFill>
                  <a:prstClr val="black"/>
                </a:solidFill>
                <a:latin typeface="Consolas" panose="020B0609020204030204" pitchFamily="49" charset="0"/>
                <a:sym typeface="Symbol" panose="05050102010706020507" pitchFamily="18" charset="2"/>
              </a:rPr>
              <a:t>(</a:t>
            </a:r>
            <a:r>
              <a:rPr lang="en-US" sz="1400" b="1" dirty="0">
                <a:solidFill>
                  <a:prstClr val="black"/>
                </a:solidFill>
                <a:latin typeface="Consolas" panose="020B0609020204030204" pitchFamily="49" charset="0"/>
              </a:rPr>
              <a:t>n) search</a:t>
            </a:r>
          </a:p>
        </p:txBody>
      </p:sp>
      <p:grpSp>
        <p:nvGrpSpPr>
          <p:cNvPr id="96" name="Group 95">
            <a:extLst>
              <a:ext uri="{FF2B5EF4-FFF2-40B4-BE49-F238E27FC236}">
                <a16:creationId xmlns:a16="http://schemas.microsoft.com/office/drawing/2014/main" id="{5A42682F-1348-422F-B7BC-E620251749D0}"/>
              </a:ext>
            </a:extLst>
          </p:cNvPr>
          <p:cNvGrpSpPr/>
          <p:nvPr/>
        </p:nvGrpSpPr>
        <p:grpSpPr>
          <a:xfrm>
            <a:off x="5190938" y="1150297"/>
            <a:ext cx="4748762" cy="5664485"/>
            <a:chOff x="5190938" y="1150297"/>
            <a:chExt cx="4748762" cy="5664485"/>
          </a:xfrm>
        </p:grpSpPr>
        <p:grpSp>
          <p:nvGrpSpPr>
            <p:cNvPr id="97" name="Group 96">
              <a:extLst>
                <a:ext uri="{FF2B5EF4-FFF2-40B4-BE49-F238E27FC236}">
                  <a16:creationId xmlns:a16="http://schemas.microsoft.com/office/drawing/2014/main" id="{74DF1F02-29F3-4183-93D4-75555A7BCE54}"/>
                </a:ext>
              </a:extLst>
            </p:cNvPr>
            <p:cNvGrpSpPr/>
            <p:nvPr/>
          </p:nvGrpSpPr>
          <p:grpSpPr>
            <a:xfrm>
              <a:off x="5486400" y="1150297"/>
              <a:ext cx="4453300" cy="5664485"/>
              <a:chOff x="5486400" y="1150297"/>
              <a:chExt cx="4453300" cy="5664485"/>
            </a:xfrm>
          </p:grpSpPr>
          <p:sp>
            <p:nvSpPr>
              <p:cNvPr id="99" name="Rectangle: Rounded Corners 98">
                <a:extLst>
                  <a:ext uri="{FF2B5EF4-FFF2-40B4-BE49-F238E27FC236}">
                    <a16:creationId xmlns:a16="http://schemas.microsoft.com/office/drawing/2014/main" id="{E6D3EF93-3BE8-4E20-BF05-36A55E96CCAD}"/>
                  </a:ext>
                </a:extLst>
              </p:cNvPr>
              <p:cNvSpPr/>
              <p:nvPr/>
            </p:nvSpPr>
            <p:spPr>
              <a:xfrm>
                <a:off x="5486400" y="1150297"/>
                <a:ext cx="4453300" cy="5664485"/>
              </a:xfrm>
              <a:prstGeom prst="roundRect">
                <a:avLst>
                  <a:gd name="adj" fmla="val 3834"/>
                </a:avLst>
              </a:prstGeom>
              <a:solidFill>
                <a:srgbClr val="FFFF00">
                  <a:alpha val="25000"/>
                </a:srgb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3199024F-E5BB-45D6-96E0-CE4825CA71F9}"/>
                  </a:ext>
                </a:extLst>
              </p:cNvPr>
              <p:cNvSpPr txBox="1"/>
              <p:nvPr/>
            </p:nvSpPr>
            <p:spPr>
              <a:xfrm>
                <a:off x="7007094" y="4266968"/>
                <a:ext cx="2221000" cy="276999"/>
              </a:xfrm>
              <a:prstGeom prst="rect">
                <a:avLst/>
              </a:prstGeom>
              <a:solidFill>
                <a:srgbClr val="FFFFBF"/>
              </a:solidFill>
            </p:spPr>
            <p:txBody>
              <a:bodyPr wrap="square" tIns="0" bIns="0">
                <a:spAutoFit/>
              </a:bodyPr>
              <a:lstStyle/>
              <a:p>
                <a:r>
                  <a:rPr lang="en-US" sz="1800" b="1" u="sng" dirty="0">
                    <a:solidFill>
                      <a:srgbClr val="FF0000"/>
                    </a:solidFill>
                    <a:latin typeface="Consolas" panose="020B0609020204030204" pitchFamily="49" charset="0"/>
                  </a:rPr>
                  <a:t>Quadratic probe</a:t>
                </a:r>
                <a:endParaRPr lang="en-US" u="sng" dirty="0">
                  <a:solidFill>
                    <a:srgbClr val="FF0000"/>
                  </a:solidFill>
                </a:endParaRPr>
              </a:p>
            </p:txBody>
          </p:sp>
        </p:grpSp>
        <p:sp>
          <p:nvSpPr>
            <p:cNvPr id="98" name="TextBox 97">
              <a:extLst>
                <a:ext uri="{FF2B5EF4-FFF2-40B4-BE49-F238E27FC236}">
                  <a16:creationId xmlns:a16="http://schemas.microsoft.com/office/drawing/2014/main" id="{A54CE767-3D2F-49AF-A8FF-5108DD5C3C76}"/>
                </a:ext>
              </a:extLst>
            </p:cNvPr>
            <p:cNvSpPr txBox="1"/>
            <p:nvPr/>
          </p:nvSpPr>
          <p:spPr>
            <a:xfrm rot="16200000">
              <a:off x="4218938" y="3867726"/>
              <a:ext cx="2221000" cy="276999"/>
            </a:xfrm>
            <a:prstGeom prst="rect">
              <a:avLst/>
            </a:prstGeom>
            <a:solidFill>
              <a:srgbClr val="FFFFBF"/>
            </a:solidFill>
          </p:spPr>
          <p:txBody>
            <a:bodyPr wrap="square" tIns="0" bIns="0">
              <a:spAutoFit/>
            </a:bodyPr>
            <a:lstStyle/>
            <a:p>
              <a:r>
                <a:rPr lang="en-US" sz="1800" b="1" dirty="0">
                  <a:solidFill>
                    <a:srgbClr val="FF0000"/>
                  </a:solidFill>
                  <a:latin typeface="Consolas" panose="020B0609020204030204" pitchFamily="49" charset="0"/>
                </a:rPr>
                <a:t>Lab 09: Pokémon</a:t>
              </a:r>
              <a:endParaRPr lang="en-US" dirty="0">
                <a:solidFill>
                  <a:srgbClr val="FF0000"/>
                </a:solidFill>
              </a:endParaRPr>
            </a:p>
          </p:txBody>
        </p:sp>
      </p:grpSp>
    </p:spTree>
    <p:extLst>
      <p:ext uri="{BB962C8B-B14F-4D97-AF65-F5344CB8AC3E}">
        <p14:creationId xmlns:p14="http://schemas.microsoft.com/office/powerpoint/2010/main" val="195292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fade">
                                      <p:cBhvr>
                                        <p:cTn id="7" dur="500"/>
                                        <p:tgtEl>
                                          <p:spTgt spid="88"/>
                                        </p:tgtEl>
                                      </p:cBhvr>
                                    </p:animEffect>
                                  </p:childTnLst>
                                </p:cTn>
                              </p:par>
                              <p:par>
                                <p:cTn id="8" presetID="10" presetClass="entr" presetSubtype="0" fill="hold" nodeType="withEffect">
                                  <p:stCondLst>
                                    <p:cond delay="0"/>
                                  </p:stCondLst>
                                  <p:childTnLst>
                                    <p:set>
                                      <p:cBhvr>
                                        <p:cTn id="9" dur="1" fill="hold">
                                          <p:stCondLst>
                                            <p:cond delay="0"/>
                                          </p:stCondLst>
                                        </p:cTn>
                                        <p:tgtEl>
                                          <p:spTgt spid="89"/>
                                        </p:tgtEl>
                                        <p:attrNameLst>
                                          <p:attrName>style.visibility</p:attrName>
                                        </p:attrNameLst>
                                      </p:cBhvr>
                                      <p:to>
                                        <p:strVal val="visible"/>
                                      </p:to>
                                    </p:set>
                                    <p:animEffect transition="in" filter="fade">
                                      <p:cBhvr>
                                        <p:cTn id="10" dur="500"/>
                                        <p:tgtEl>
                                          <p:spTgt spid="89"/>
                                        </p:tgtEl>
                                      </p:cBhvr>
                                    </p:animEffect>
                                  </p:childTnLst>
                                </p:cTn>
                              </p:par>
                              <p:par>
                                <p:cTn id="11" presetID="10" presetClass="entr" presetSubtype="0" fill="hold" nodeType="withEffect">
                                  <p:stCondLst>
                                    <p:cond delay="0"/>
                                  </p:stCondLst>
                                  <p:childTnLst>
                                    <p:set>
                                      <p:cBhvr>
                                        <p:cTn id="12" dur="1" fill="hold">
                                          <p:stCondLst>
                                            <p:cond delay="0"/>
                                          </p:stCondLst>
                                        </p:cTn>
                                        <p:tgtEl>
                                          <p:spTgt spid="90"/>
                                        </p:tgtEl>
                                        <p:attrNameLst>
                                          <p:attrName>style.visibility</p:attrName>
                                        </p:attrNameLst>
                                      </p:cBhvr>
                                      <p:to>
                                        <p:strVal val="visible"/>
                                      </p:to>
                                    </p:set>
                                    <p:animEffect transition="in" filter="fade">
                                      <p:cBhvr>
                                        <p:cTn id="13" dur="500"/>
                                        <p:tgtEl>
                                          <p:spTgt spid="90"/>
                                        </p:tgtEl>
                                      </p:cBhvr>
                                    </p:animEffect>
                                  </p:childTnLst>
                                </p:cTn>
                              </p:par>
                              <p:par>
                                <p:cTn id="14" presetID="10" presetClass="entr" presetSubtype="0" fill="hold" nodeType="with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fade">
                                      <p:cBhvr>
                                        <p:cTn id="16" dur="500"/>
                                        <p:tgtEl>
                                          <p:spTgt spid="9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2"/>
                                        </p:tgtEl>
                                        <p:attrNameLst>
                                          <p:attrName>style.visibility</p:attrName>
                                        </p:attrNameLst>
                                      </p:cBhvr>
                                      <p:to>
                                        <p:strVal val="visible"/>
                                      </p:to>
                                    </p:set>
                                    <p:animEffect transition="in" filter="fade">
                                      <p:cBhvr>
                                        <p:cTn id="19" dur="500"/>
                                        <p:tgtEl>
                                          <p:spTgt spid="9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500"/>
                                        <p:tgtEl>
                                          <p:spTgt spid="9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4"/>
                                        </p:tgtEl>
                                        <p:attrNameLst>
                                          <p:attrName>style.visibility</p:attrName>
                                        </p:attrNameLst>
                                      </p:cBhvr>
                                      <p:to>
                                        <p:strVal val="visible"/>
                                      </p:to>
                                    </p:set>
                                    <p:animEffect transition="in" filter="fade">
                                      <p:cBhvr>
                                        <p:cTn id="25" dur="500"/>
                                        <p:tgtEl>
                                          <p:spTgt spid="9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10" presetClass="entr" presetSubtype="0" fill="hold" nodeType="with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fade">
                                      <p:cBhvr>
                                        <p:cTn id="33" dur="500"/>
                                        <p:tgtEl>
                                          <p:spTgt spid="54"/>
                                        </p:tgtEl>
                                      </p:cBhvr>
                                    </p:animEffect>
                                  </p:childTnLst>
                                </p:cTn>
                              </p:par>
                              <p:par>
                                <p:cTn id="34" presetID="10" presetClass="entr" presetSubtype="0" fill="hold"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fade">
                                      <p:cBhvr>
                                        <p:cTn id="36" dur="500"/>
                                        <p:tgtEl>
                                          <p:spTgt spid="55"/>
                                        </p:tgtEl>
                                      </p:cBhvr>
                                    </p:animEffect>
                                  </p:childTnLst>
                                </p:cTn>
                              </p:par>
                              <p:par>
                                <p:cTn id="37" presetID="10" presetClass="entr" presetSubtype="0" fill="hold" nodeType="with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500"/>
                                        <p:tgtEl>
                                          <p:spTgt spid="56"/>
                                        </p:tgtEl>
                                      </p:cBhvr>
                                    </p:animEffect>
                                  </p:childTnLst>
                                </p:cTn>
                              </p:par>
                              <p:par>
                                <p:cTn id="40" presetID="10" presetClass="entr" presetSubtype="0" fill="hold" nodeType="with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fade">
                                      <p:cBhvr>
                                        <p:cTn id="42" dur="500"/>
                                        <p:tgtEl>
                                          <p:spTgt spid="57"/>
                                        </p:tgtEl>
                                      </p:cBhvr>
                                    </p:animEffect>
                                  </p:childTnLst>
                                </p:cTn>
                              </p:par>
                              <p:par>
                                <p:cTn id="43" presetID="10" presetClass="entr" presetSubtype="0" fill="hold"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500"/>
                                        <p:tgtEl>
                                          <p:spTgt spid="58"/>
                                        </p:tgtEl>
                                      </p:cBhvr>
                                    </p:animEffect>
                                  </p:childTnLst>
                                </p:cTn>
                              </p:par>
                              <p:par>
                                <p:cTn id="46" presetID="10" presetClass="entr" presetSubtype="0" fill="hold" nodeType="withEffect">
                                  <p:stCondLst>
                                    <p:cond delay="0"/>
                                  </p:stCondLst>
                                  <p:childTnLst>
                                    <p:set>
                                      <p:cBhvr>
                                        <p:cTn id="47" dur="1" fill="hold">
                                          <p:stCondLst>
                                            <p:cond delay="0"/>
                                          </p:stCondLst>
                                        </p:cTn>
                                        <p:tgtEl>
                                          <p:spTgt spid="59"/>
                                        </p:tgtEl>
                                        <p:attrNameLst>
                                          <p:attrName>style.visibility</p:attrName>
                                        </p:attrNameLst>
                                      </p:cBhvr>
                                      <p:to>
                                        <p:strVal val="visible"/>
                                      </p:to>
                                    </p:set>
                                    <p:animEffect transition="in" filter="fade">
                                      <p:cBhvr>
                                        <p:cTn id="48" dur="500"/>
                                        <p:tgtEl>
                                          <p:spTgt spid="5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500"/>
                                        <p:tgtEl>
                                          <p:spTgt spid="22"/>
                                        </p:tgtEl>
                                      </p:cBhvr>
                                    </p:animEffect>
                                  </p:childTnLst>
                                </p:cTn>
                              </p:par>
                              <p:par>
                                <p:cTn id="57" presetID="10"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500"/>
                                        <p:tgtEl>
                                          <p:spTgt spid="24"/>
                                        </p:tgtEl>
                                      </p:cBhvr>
                                    </p:animEffect>
                                  </p:childTnLst>
                                </p:cTn>
                              </p:par>
                              <p:par>
                                <p:cTn id="60" presetID="10" presetClass="entr" presetSubtype="0" fill="hold" nodeType="withEffect">
                                  <p:stCondLst>
                                    <p:cond delay="0"/>
                                  </p:stCondLst>
                                  <p:childTnLst>
                                    <p:set>
                                      <p:cBhvr>
                                        <p:cTn id="61" dur="1" fill="hold">
                                          <p:stCondLst>
                                            <p:cond delay="0"/>
                                          </p:stCondLst>
                                        </p:cTn>
                                        <p:tgtEl>
                                          <p:spTgt spid="249"/>
                                        </p:tgtEl>
                                        <p:attrNameLst>
                                          <p:attrName>style.visibility</p:attrName>
                                        </p:attrNameLst>
                                      </p:cBhvr>
                                      <p:to>
                                        <p:strVal val="visible"/>
                                      </p:to>
                                    </p:set>
                                    <p:animEffect transition="in" filter="fade">
                                      <p:cBhvr>
                                        <p:cTn id="62" dur="500"/>
                                        <p:tgtEl>
                                          <p:spTgt spid="249"/>
                                        </p:tgtEl>
                                      </p:cBhvr>
                                    </p:animEffect>
                                  </p:childTnLst>
                                </p:cTn>
                              </p:par>
                              <p:par>
                                <p:cTn id="63" presetID="10" presetClass="entr" presetSubtype="0" fill="hold" nodeType="withEffect">
                                  <p:stCondLst>
                                    <p:cond delay="0"/>
                                  </p:stCondLst>
                                  <p:childTnLst>
                                    <p:set>
                                      <p:cBhvr>
                                        <p:cTn id="64" dur="1" fill="hold">
                                          <p:stCondLst>
                                            <p:cond delay="0"/>
                                          </p:stCondLst>
                                        </p:cTn>
                                        <p:tgtEl>
                                          <p:spTgt spid="250"/>
                                        </p:tgtEl>
                                        <p:attrNameLst>
                                          <p:attrName>style.visibility</p:attrName>
                                        </p:attrNameLst>
                                      </p:cBhvr>
                                      <p:to>
                                        <p:strVal val="visible"/>
                                      </p:to>
                                    </p:set>
                                    <p:animEffect transition="in" filter="fade">
                                      <p:cBhvr>
                                        <p:cTn id="65" dur="500"/>
                                        <p:tgtEl>
                                          <p:spTgt spid="250"/>
                                        </p:tgtEl>
                                      </p:cBhvr>
                                    </p:animEffect>
                                  </p:childTnLst>
                                </p:cTn>
                              </p:par>
                              <p:par>
                                <p:cTn id="66" presetID="10" presetClass="entr" presetSubtype="0" fill="hold" nodeType="withEffect">
                                  <p:stCondLst>
                                    <p:cond delay="0"/>
                                  </p:stCondLst>
                                  <p:childTnLst>
                                    <p:set>
                                      <p:cBhvr>
                                        <p:cTn id="67" dur="1" fill="hold">
                                          <p:stCondLst>
                                            <p:cond delay="0"/>
                                          </p:stCondLst>
                                        </p:cTn>
                                        <p:tgtEl>
                                          <p:spTgt spid="251"/>
                                        </p:tgtEl>
                                        <p:attrNameLst>
                                          <p:attrName>style.visibility</p:attrName>
                                        </p:attrNameLst>
                                      </p:cBhvr>
                                      <p:to>
                                        <p:strVal val="visible"/>
                                      </p:to>
                                    </p:set>
                                    <p:animEffect transition="in" filter="fade">
                                      <p:cBhvr>
                                        <p:cTn id="68" dur="500"/>
                                        <p:tgtEl>
                                          <p:spTgt spid="251"/>
                                        </p:tgtEl>
                                      </p:cBhvr>
                                    </p:animEffect>
                                  </p:childTnLst>
                                </p:cTn>
                              </p:par>
                              <p:par>
                                <p:cTn id="69" presetID="10" presetClass="entr" presetSubtype="0" fill="hold" nodeType="withEffect">
                                  <p:stCondLst>
                                    <p:cond delay="0"/>
                                  </p:stCondLst>
                                  <p:childTnLst>
                                    <p:set>
                                      <p:cBhvr>
                                        <p:cTn id="70" dur="1" fill="hold">
                                          <p:stCondLst>
                                            <p:cond delay="0"/>
                                          </p:stCondLst>
                                        </p:cTn>
                                        <p:tgtEl>
                                          <p:spTgt spid="252"/>
                                        </p:tgtEl>
                                        <p:attrNameLst>
                                          <p:attrName>style.visibility</p:attrName>
                                        </p:attrNameLst>
                                      </p:cBhvr>
                                      <p:to>
                                        <p:strVal val="visible"/>
                                      </p:to>
                                    </p:set>
                                    <p:animEffect transition="in" filter="fade">
                                      <p:cBhvr>
                                        <p:cTn id="71" dur="500"/>
                                        <p:tgtEl>
                                          <p:spTgt spid="252"/>
                                        </p:tgtEl>
                                      </p:cBhvr>
                                    </p:animEffect>
                                  </p:childTnLst>
                                </p:cTn>
                              </p:par>
                              <p:par>
                                <p:cTn id="72" presetID="10" presetClass="entr" presetSubtype="0" fill="hold" nodeType="withEffect">
                                  <p:stCondLst>
                                    <p:cond delay="0"/>
                                  </p:stCondLst>
                                  <p:childTnLst>
                                    <p:set>
                                      <p:cBhvr>
                                        <p:cTn id="73" dur="1" fill="hold">
                                          <p:stCondLst>
                                            <p:cond delay="0"/>
                                          </p:stCondLst>
                                        </p:cTn>
                                        <p:tgtEl>
                                          <p:spTgt spid="253"/>
                                        </p:tgtEl>
                                        <p:attrNameLst>
                                          <p:attrName>style.visibility</p:attrName>
                                        </p:attrNameLst>
                                      </p:cBhvr>
                                      <p:to>
                                        <p:strVal val="visible"/>
                                      </p:to>
                                    </p:set>
                                    <p:animEffect transition="in" filter="fade">
                                      <p:cBhvr>
                                        <p:cTn id="74" dur="500"/>
                                        <p:tgtEl>
                                          <p:spTgt spid="253"/>
                                        </p:tgtEl>
                                      </p:cBhvr>
                                    </p:animEffect>
                                  </p:childTnLst>
                                </p:cTn>
                              </p:par>
                              <p:par>
                                <p:cTn id="75" presetID="10" presetClass="entr" presetSubtype="0" fill="hold" nodeType="withEffect">
                                  <p:stCondLst>
                                    <p:cond delay="0"/>
                                  </p:stCondLst>
                                  <p:childTnLst>
                                    <p:set>
                                      <p:cBhvr>
                                        <p:cTn id="76" dur="1" fill="hold">
                                          <p:stCondLst>
                                            <p:cond delay="0"/>
                                          </p:stCondLst>
                                        </p:cTn>
                                        <p:tgtEl>
                                          <p:spTgt spid="254"/>
                                        </p:tgtEl>
                                        <p:attrNameLst>
                                          <p:attrName>style.visibility</p:attrName>
                                        </p:attrNameLst>
                                      </p:cBhvr>
                                      <p:to>
                                        <p:strVal val="visible"/>
                                      </p:to>
                                    </p:set>
                                    <p:animEffect transition="in" filter="fade">
                                      <p:cBhvr>
                                        <p:cTn id="77" dur="500"/>
                                        <p:tgtEl>
                                          <p:spTgt spid="254"/>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55"/>
                                        </p:tgtEl>
                                        <p:attrNameLst>
                                          <p:attrName>style.visibility</p:attrName>
                                        </p:attrNameLst>
                                      </p:cBhvr>
                                      <p:to>
                                        <p:strVal val="visible"/>
                                      </p:to>
                                    </p:set>
                                    <p:animEffect transition="in" filter="fade">
                                      <p:cBhvr>
                                        <p:cTn id="80" dur="500"/>
                                        <p:tgtEl>
                                          <p:spTgt spid="255"/>
                                        </p:tgtEl>
                                      </p:cBhvr>
                                    </p:animEffect>
                                  </p:childTnLst>
                                </p:cTn>
                              </p:par>
                              <p:par>
                                <p:cTn id="81" presetID="10" presetClass="entr" presetSubtype="0" fill="hold" nodeType="withEffect">
                                  <p:stCondLst>
                                    <p:cond delay="0"/>
                                  </p:stCondLst>
                                  <p:childTnLst>
                                    <p:set>
                                      <p:cBhvr>
                                        <p:cTn id="82" dur="1" fill="hold">
                                          <p:stCondLst>
                                            <p:cond delay="0"/>
                                          </p:stCondLst>
                                        </p:cTn>
                                        <p:tgtEl>
                                          <p:spTgt spid="258"/>
                                        </p:tgtEl>
                                        <p:attrNameLst>
                                          <p:attrName>style.visibility</p:attrName>
                                        </p:attrNameLst>
                                      </p:cBhvr>
                                      <p:to>
                                        <p:strVal val="visible"/>
                                      </p:to>
                                    </p:set>
                                    <p:animEffect transition="in" filter="fade">
                                      <p:cBhvr>
                                        <p:cTn id="83" dur="500"/>
                                        <p:tgtEl>
                                          <p:spTgt spid="258"/>
                                        </p:tgtEl>
                                      </p:cBhvr>
                                    </p:animEffect>
                                  </p:childTnLst>
                                </p:cTn>
                              </p:par>
                              <p:par>
                                <p:cTn id="84" presetID="10" presetClass="entr" presetSubtype="0" fill="hold" nodeType="withEffect">
                                  <p:stCondLst>
                                    <p:cond delay="0"/>
                                  </p:stCondLst>
                                  <p:childTnLst>
                                    <p:set>
                                      <p:cBhvr>
                                        <p:cTn id="85" dur="1" fill="hold">
                                          <p:stCondLst>
                                            <p:cond delay="0"/>
                                          </p:stCondLst>
                                        </p:cTn>
                                        <p:tgtEl>
                                          <p:spTgt spid="259"/>
                                        </p:tgtEl>
                                        <p:attrNameLst>
                                          <p:attrName>style.visibility</p:attrName>
                                        </p:attrNameLst>
                                      </p:cBhvr>
                                      <p:to>
                                        <p:strVal val="visible"/>
                                      </p:to>
                                    </p:set>
                                    <p:animEffect transition="in" filter="fade">
                                      <p:cBhvr>
                                        <p:cTn id="86" dur="500"/>
                                        <p:tgtEl>
                                          <p:spTgt spid="259"/>
                                        </p:tgtEl>
                                      </p:cBhvr>
                                    </p:animEffect>
                                  </p:childTnLst>
                                </p:cTn>
                              </p:par>
                              <p:par>
                                <p:cTn id="87" presetID="10" presetClass="entr" presetSubtype="0" fill="hold" nodeType="withEffect">
                                  <p:stCondLst>
                                    <p:cond delay="0"/>
                                  </p:stCondLst>
                                  <p:childTnLst>
                                    <p:set>
                                      <p:cBhvr>
                                        <p:cTn id="88" dur="1" fill="hold">
                                          <p:stCondLst>
                                            <p:cond delay="0"/>
                                          </p:stCondLst>
                                        </p:cTn>
                                        <p:tgtEl>
                                          <p:spTgt spid="60"/>
                                        </p:tgtEl>
                                        <p:attrNameLst>
                                          <p:attrName>style.visibility</p:attrName>
                                        </p:attrNameLst>
                                      </p:cBhvr>
                                      <p:to>
                                        <p:strVal val="visible"/>
                                      </p:to>
                                    </p:set>
                                    <p:animEffect transition="in" filter="fade">
                                      <p:cBhvr>
                                        <p:cTn id="89" dur="500"/>
                                        <p:tgtEl>
                                          <p:spTgt spid="60"/>
                                        </p:tgtEl>
                                      </p:cBhvr>
                                    </p:animEffect>
                                  </p:childTnLst>
                                </p:cTn>
                              </p:par>
                              <p:par>
                                <p:cTn id="90" presetID="10" presetClass="entr" presetSubtype="0" fill="hold" nodeType="with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fade">
                                      <p:cBhvr>
                                        <p:cTn id="92" dur="500"/>
                                        <p:tgtEl>
                                          <p:spTgt spid="61"/>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62"/>
                                        </p:tgtEl>
                                        <p:attrNameLst>
                                          <p:attrName>style.visibility</p:attrName>
                                        </p:attrNameLst>
                                      </p:cBhvr>
                                      <p:to>
                                        <p:strVal val="visible"/>
                                      </p:to>
                                    </p:set>
                                    <p:animEffect transition="in" filter="fade">
                                      <p:cBhvr>
                                        <p:cTn id="97" dur="500"/>
                                        <p:tgtEl>
                                          <p:spTgt spid="62"/>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63"/>
                                        </p:tgtEl>
                                        <p:attrNameLst>
                                          <p:attrName>style.visibility</p:attrName>
                                        </p:attrNameLst>
                                      </p:cBhvr>
                                      <p:to>
                                        <p:strVal val="visible"/>
                                      </p:to>
                                    </p:set>
                                    <p:animEffect transition="in" filter="fade">
                                      <p:cBhvr>
                                        <p:cTn id="100" dur="500"/>
                                        <p:tgtEl>
                                          <p:spTgt spid="63"/>
                                        </p:tgtEl>
                                      </p:cBhvr>
                                    </p:animEffect>
                                  </p:childTnLst>
                                </p:cTn>
                              </p:par>
                              <p:par>
                                <p:cTn id="101" presetID="10" presetClass="entr" presetSubtype="0" fill="hold" nodeType="withEffect">
                                  <p:stCondLst>
                                    <p:cond delay="0"/>
                                  </p:stCondLst>
                                  <p:childTnLst>
                                    <p:set>
                                      <p:cBhvr>
                                        <p:cTn id="102" dur="1" fill="hold">
                                          <p:stCondLst>
                                            <p:cond delay="0"/>
                                          </p:stCondLst>
                                        </p:cTn>
                                        <p:tgtEl>
                                          <p:spTgt spid="64"/>
                                        </p:tgtEl>
                                        <p:attrNameLst>
                                          <p:attrName>style.visibility</p:attrName>
                                        </p:attrNameLst>
                                      </p:cBhvr>
                                      <p:to>
                                        <p:strVal val="visible"/>
                                      </p:to>
                                    </p:set>
                                    <p:animEffect transition="in" filter="fade">
                                      <p:cBhvr>
                                        <p:cTn id="103" dur="500"/>
                                        <p:tgtEl>
                                          <p:spTgt spid="64"/>
                                        </p:tgtEl>
                                      </p:cBhvr>
                                    </p:animEffect>
                                  </p:childTnLst>
                                </p:cTn>
                              </p:par>
                              <p:par>
                                <p:cTn id="104" presetID="10" presetClass="entr" presetSubtype="0" fill="hold" nodeType="withEffect">
                                  <p:stCondLst>
                                    <p:cond delay="0"/>
                                  </p:stCondLst>
                                  <p:childTnLst>
                                    <p:set>
                                      <p:cBhvr>
                                        <p:cTn id="105" dur="1" fill="hold">
                                          <p:stCondLst>
                                            <p:cond delay="0"/>
                                          </p:stCondLst>
                                        </p:cTn>
                                        <p:tgtEl>
                                          <p:spTgt spid="65"/>
                                        </p:tgtEl>
                                        <p:attrNameLst>
                                          <p:attrName>style.visibility</p:attrName>
                                        </p:attrNameLst>
                                      </p:cBhvr>
                                      <p:to>
                                        <p:strVal val="visible"/>
                                      </p:to>
                                    </p:set>
                                    <p:animEffect transition="in" filter="fade">
                                      <p:cBhvr>
                                        <p:cTn id="106" dur="500"/>
                                        <p:tgtEl>
                                          <p:spTgt spid="65"/>
                                        </p:tgtEl>
                                      </p:cBhvr>
                                    </p:animEffect>
                                  </p:childTnLst>
                                </p:cTn>
                              </p:par>
                              <p:par>
                                <p:cTn id="107" presetID="10" presetClass="entr" presetSubtype="0" fill="hold" nodeType="withEffect">
                                  <p:stCondLst>
                                    <p:cond delay="0"/>
                                  </p:stCondLst>
                                  <p:childTnLst>
                                    <p:set>
                                      <p:cBhvr>
                                        <p:cTn id="108" dur="1" fill="hold">
                                          <p:stCondLst>
                                            <p:cond delay="0"/>
                                          </p:stCondLst>
                                        </p:cTn>
                                        <p:tgtEl>
                                          <p:spTgt spid="66"/>
                                        </p:tgtEl>
                                        <p:attrNameLst>
                                          <p:attrName>style.visibility</p:attrName>
                                        </p:attrNameLst>
                                      </p:cBhvr>
                                      <p:to>
                                        <p:strVal val="visible"/>
                                      </p:to>
                                    </p:set>
                                    <p:animEffect transition="in" filter="fade">
                                      <p:cBhvr>
                                        <p:cTn id="109" dur="500"/>
                                        <p:tgtEl>
                                          <p:spTgt spid="66"/>
                                        </p:tgtEl>
                                      </p:cBhvr>
                                    </p:animEffect>
                                  </p:childTnLst>
                                </p:cTn>
                              </p:par>
                              <p:par>
                                <p:cTn id="110" presetID="10" presetClass="entr" presetSubtype="0" fill="hold" nodeType="withEffect">
                                  <p:stCondLst>
                                    <p:cond delay="0"/>
                                  </p:stCondLst>
                                  <p:childTnLst>
                                    <p:set>
                                      <p:cBhvr>
                                        <p:cTn id="111" dur="1" fill="hold">
                                          <p:stCondLst>
                                            <p:cond delay="0"/>
                                          </p:stCondLst>
                                        </p:cTn>
                                        <p:tgtEl>
                                          <p:spTgt spid="67"/>
                                        </p:tgtEl>
                                        <p:attrNameLst>
                                          <p:attrName>style.visibility</p:attrName>
                                        </p:attrNameLst>
                                      </p:cBhvr>
                                      <p:to>
                                        <p:strVal val="visible"/>
                                      </p:to>
                                    </p:set>
                                    <p:animEffect transition="in" filter="fade">
                                      <p:cBhvr>
                                        <p:cTn id="112" dur="500"/>
                                        <p:tgtEl>
                                          <p:spTgt spid="67"/>
                                        </p:tgtEl>
                                      </p:cBhvr>
                                    </p:animEffect>
                                  </p:childTnLst>
                                </p:cTn>
                              </p:par>
                              <p:par>
                                <p:cTn id="113" presetID="10" presetClass="entr" presetSubtype="0" fill="hold" nodeType="withEffect">
                                  <p:stCondLst>
                                    <p:cond delay="0"/>
                                  </p:stCondLst>
                                  <p:childTnLst>
                                    <p:set>
                                      <p:cBhvr>
                                        <p:cTn id="114" dur="1" fill="hold">
                                          <p:stCondLst>
                                            <p:cond delay="0"/>
                                          </p:stCondLst>
                                        </p:cTn>
                                        <p:tgtEl>
                                          <p:spTgt spid="68"/>
                                        </p:tgtEl>
                                        <p:attrNameLst>
                                          <p:attrName>style.visibility</p:attrName>
                                        </p:attrNameLst>
                                      </p:cBhvr>
                                      <p:to>
                                        <p:strVal val="visible"/>
                                      </p:to>
                                    </p:set>
                                    <p:animEffect transition="in" filter="fade">
                                      <p:cBhvr>
                                        <p:cTn id="115" dur="500"/>
                                        <p:tgtEl>
                                          <p:spTgt spid="68"/>
                                        </p:tgtEl>
                                      </p:cBhvr>
                                    </p:animEffect>
                                  </p:childTnLst>
                                </p:cTn>
                              </p:par>
                              <p:par>
                                <p:cTn id="116" presetID="10" presetClass="entr" presetSubtype="0" fill="hold" nodeType="withEffect">
                                  <p:stCondLst>
                                    <p:cond delay="0"/>
                                  </p:stCondLst>
                                  <p:childTnLst>
                                    <p:set>
                                      <p:cBhvr>
                                        <p:cTn id="117" dur="1" fill="hold">
                                          <p:stCondLst>
                                            <p:cond delay="0"/>
                                          </p:stCondLst>
                                        </p:cTn>
                                        <p:tgtEl>
                                          <p:spTgt spid="69"/>
                                        </p:tgtEl>
                                        <p:attrNameLst>
                                          <p:attrName>style.visibility</p:attrName>
                                        </p:attrNameLst>
                                      </p:cBhvr>
                                      <p:to>
                                        <p:strVal val="visible"/>
                                      </p:to>
                                    </p:set>
                                    <p:animEffect transition="in" filter="fade">
                                      <p:cBhvr>
                                        <p:cTn id="118" dur="500"/>
                                        <p:tgtEl>
                                          <p:spTgt spid="69"/>
                                        </p:tgtEl>
                                      </p:cBhvr>
                                    </p:animEffect>
                                  </p:childTnLst>
                                </p:cTn>
                              </p:par>
                              <p:par>
                                <p:cTn id="119" presetID="10" presetClass="entr" presetSubtype="0" fill="hold" nodeType="withEffect">
                                  <p:stCondLst>
                                    <p:cond delay="0"/>
                                  </p:stCondLst>
                                  <p:childTnLst>
                                    <p:set>
                                      <p:cBhvr>
                                        <p:cTn id="120" dur="1" fill="hold">
                                          <p:stCondLst>
                                            <p:cond delay="0"/>
                                          </p:stCondLst>
                                        </p:cTn>
                                        <p:tgtEl>
                                          <p:spTgt spid="70"/>
                                        </p:tgtEl>
                                        <p:attrNameLst>
                                          <p:attrName>style.visibility</p:attrName>
                                        </p:attrNameLst>
                                      </p:cBhvr>
                                      <p:to>
                                        <p:strVal val="visible"/>
                                      </p:to>
                                    </p:set>
                                    <p:animEffect transition="in" filter="fade">
                                      <p:cBhvr>
                                        <p:cTn id="121" dur="500"/>
                                        <p:tgtEl>
                                          <p:spTgt spid="70"/>
                                        </p:tgtEl>
                                      </p:cBhvr>
                                    </p:animEffect>
                                  </p:childTnLst>
                                </p:cTn>
                              </p:par>
                              <p:par>
                                <p:cTn id="122" presetID="10" presetClass="entr" presetSubtype="0" fill="hold" nodeType="withEffect">
                                  <p:stCondLst>
                                    <p:cond delay="0"/>
                                  </p:stCondLst>
                                  <p:childTnLst>
                                    <p:set>
                                      <p:cBhvr>
                                        <p:cTn id="123" dur="1" fill="hold">
                                          <p:stCondLst>
                                            <p:cond delay="0"/>
                                          </p:stCondLst>
                                        </p:cTn>
                                        <p:tgtEl>
                                          <p:spTgt spid="71"/>
                                        </p:tgtEl>
                                        <p:attrNameLst>
                                          <p:attrName>style.visibility</p:attrName>
                                        </p:attrNameLst>
                                      </p:cBhvr>
                                      <p:to>
                                        <p:strVal val="visible"/>
                                      </p:to>
                                    </p:set>
                                    <p:animEffect transition="in" filter="fade">
                                      <p:cBhvr>
                                        <p:cTn id="124" dur="500"/>
                                        <p:tgtEl>
                                          <p:spTgt spid="71"/>
                                        </p:tgtEl>
                                      </p:cBhvr>
                                    </p:animEffect>
                                  </p:childTnLst>
                                </p:cTn>
                              </p:par>
                              <p:par>
                                <p:cTn id="125" presetID="10" presetClass="entr" presetSubtype="0" fill="hold" nodeType="withEffect">
                                  <p:stCondLst>
                                    <p:cond delay="0"/>
                                  </p:stCondLst>
                                  <p:childTnLst>
                                    <p:set>
                                      <p:cBhvr>
                                        <p:cTn id="126" dur="1" fill="hold">
                                          <p:stCondLst>
                                            <p:cond delay="0"/>
                                          </p:stCondLst>
                                        </p:cTn>
                                        <p:tgtEl>
                                          <p:spTgt spid="72"/>
                                        </p:tgtEl>
                                        <p:attrNameLst>
                                          <p:attrName>style.visibility</p:attrName>
                                        </p:attrNameLst>
                                      </p:cBhvr>
                                      <p:to>
                                        <p:strVal val="visible"/>
                                      </p:to>
                                    </p:set>
                                    <p:animEffect transition="in" filter="fade">
                                      <p:cBhvr>
                                        <p:cTn id="127" dur="500"/>
                                        <p:tgtEl>
                                          <p:spTgt spid="72"/>
                                        </p:tgtEl>
                                      </p:cBhvr>
                                    </p:animEffect>
                                  </p:childTnLst>
                                </p:cTn>
                              </p:par>
                              <p:par>
                                <p:cTn id="128" presetID="10" presetClass="entr" presetSubtype="0" fill="hold" nodeType="withEffect">
                                  <p:stCondLst>
                                    <p:cond delay="0"/>
                                  </p:stCondLst>
                                  <p:childTnLst>
                                    <p:set>
                                      <p:cBhvr>
                                        <p:cTn id="129" dur="1" fill="hold">
                                          <p:stCondLst>
                                            <p:cond delay="0"/>
                                          </p:stCondLst>
                                        </p:cTn>
                                        <p:tgtEl>
                                          <p:spTgt spid="73"/>
                                        </p:tgtEl>
                                        <p:attrNameLst>
                                          <p:attrName>style.visibility</p:attrName>
                                        </p:attrNameLst>
                                      </p:cBhvr>
                                      <p:to>
                                        <p:strVal val="visible"/>
                                      </p:to>
                                    </p:set>
                                    <p:animEffect transition="in" filter="fade">
                                      <p:cBhvr>
                                        <p:cTn id="130" dur="500"/>
                                        <p:tgtEl>
                                          <p:spTgt spid="73"/>
                                        </p:tgtEl>
                                      </p:cBhvr>
                                    </p:animEffect>
                                  </p:childTnLst>
                                </p:cTn>
                              </p:par>
                              <p:par>
                                <p:cTn id="131" presetID="10" presetClass="entr" presetSubtype="0" fill="hold" nodeType="withEffect">
                                  <p:stCondLst>
                                    <p:cond delay="0"/>
                                  </p:stCondLst>
                                  <p:childTnLst>
                                    <p:set>
                                      <p:cBhvr>
                                        <p:cTn id="132" dur="1" fill="hold">
                                          <p:stCondLst>
                                            <p:cond delay="0"/>
                                          </p:stCondLst>
                                        </p:cTn>
                                        <p:tgtEl>
                                          <p:spTgt spid="74"/>
                                        </p:tgtEl>
                                        <p:attrNameLst>
                                          <p:attrName>style.visibility</p:attrName>
                                        </p:attrNameLst>
                                      </p:cBhvr>
                                      <p:to>
                                        <p:strVal val="visible"/>
                                      </p:to>
                                    </p:set>
                                    <p:animEffect transition="in" filter="fade">
                                      <p:cBhvr>
                                        <p:cTn id="133" dur="500"/>
                                        <p:tgtEl>
                                          <p:spTgt spid="74"/>
                                        </p:tgtEl>
                                      </p:cBhvr>
                                    </p:animEffect>
                                  </p:childTnLst>
                                </p:cTn>
                              </p:par>
                              <p:par>
                                <p:cTn id="134" presetID="10" presetClass="entr" presetSubtype="0" fill="hold" nodeType="withEffect">
                                  <p:stCondLst>
                                    <p:cond delay="0"/>
                                  </p:stCondLst>
                                  <p:childTnLst>
                                    <p:set>
                                      <p:cBhvr>
                                        <p:cTn id="135" dur="1" fill="hold">
                                          <p:stCondLst>
                                            <p:cond delay="0"/>
                                          </p:stCondLst>
                                        </p:cTn>
                                        <p:tgtEl>
                                          <p:spTgt spid="75"/>
                                        </p:tgtEl>
                                        <p:attrNameLst>
                                          <p:attrName>style.visibility</p:attrName>
                                        </p:attrNameLst>
                                      </p:cBhvr>
                                      <p:to>
                                        <p:strVal val="visible"/>
                                      </p:to>
                                    </p:set>
                                    <p:animEffect transition="in" filter="fade">
                                      <p:cBhvr>
                                        <p:cTn id="136" dur="500"/>
                                        <p:tgtEl>
                                          <p:spTgt spid="75"/>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nodeType="clickEffect">
                                  <p:stCondLst>
                                    <p:cond delay="0"/>
                                  </p:stCondLst>
                                  <p:childTnLst>
                                    <p:set>
                                      <p:cBhvr>
                                        <p:cTn id="140" dur="1" fill="hold">
                                          <p:stCondLst>
                                            <p:cond delay="0"/>
                                          </p:stCondLst>
                                        </p:cTn>
                                        <p:tgtEl>
                                          <p:spTgt spid="6"/>
                                        </p:tgtEl>
                                        <p:attrNameLst>
                                          <p:attrName>style.visibility</p:attrName>
                                        </p:attrNameLst>
                                      </p:cBhvr>
                                      <p:to>
                                        <p:strVal val="visible"/>
                                      </p:to>
                                    </p:set>
                                    <p:animEffect transition="in" filter="fade">
                                      <p:cBhvr>
                                        <p:cTn id="141" dur="500"/>
                                        <p:tgtEl>
                                          <p:spTgt spid="6"/>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nodeType="clickEffect">
                                  <p:stCondLst>
                                    <p:cond delay="0"/>
                                  </p:stCondLst>
                                  <p:childTnLst>
                                    <p:set>
                                      <p:cBhvr>
                                        <p:cTn id="145" dur="1" fill="hold">
                                          <p:stCondLst>
                                            <p:cond delay="0"/>
                                          </p:stCondLst>
                                        </p:cTn>
                                        <p:tgtEl>
                                          <p:spTgt spid="96"/>
                                        </p:tgtEl>
                                        <p:attrNameLst>
                                          <p:attrName>style.visibility</p:attrName>
                                        </p:attrNameLst>
                                      </p:cBhvr>
                                      <p:to>
                                        <p:strVal val="visible"/>
                                      </p:to>
                                    </p:set>
                                    <p:animEffect transition="in" filter="fade">
                                      <p:cBhvr>
                                        <p:cTn id="146"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5" grpId="0" animBg="1"/>
      <p:bldP spid="63" grpId="0"/>
      <p:bldP spid="92" grpId="0" animBg="1"/>
      <p:bldP spid="93" grpId="0" animBg="1"/>
      <p:bldP spid="9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939B6-0F5B-49C8-B1E2-47B5D6F6F444}"/>
              </a:ext>
            </a:extLst>
          </p:cNvPr>
          <p:cNvSpPr>
            <a:spLocks noGrp="1"/>
          </p:cNvSpPr>
          <p:nvPr>
            <p:ph type="title"/>
          </p:nvPr>
        </p:nvSpPr>
        <p:spPr/>
        <p:txBody>
          <a:bodyPr/>
          <a:lstStyle/>
          <a:p>
            <a:r>
              <a:rPr lang="en-US" dirty="0"/>
              <a:t>std::</a:t>
            </a:r>
            <a:r>
              <a:rPr lang="en-US" dirty="0" err="1"/>
              <a:t>unordered_map</a:t>
            </a:r>
            <a:endParaRPr lang="en-US" dirty="0"/>
          </a:p>
        </p:txBody>
      </p:sp>
      <p:sp>
        <p:nvSpPr>
          <p:cNvPr id="3" name="Content Placeholder 2">
            <a:extLst>
              <a:ext uri="{FF2B5EF4-FFF2-40B4-BE49-F238E27FC236}">
                <a16:creationId xmlns:a16="http://schemas.microsoft.com/office/drawing/2014/main" id="{A82CE942-1080-4B34-B9B3-ED210081EE5A}"/>
              </a:ext>
            </a:extLst>
          </p:cNvPr>
          <p:cNvSpPr>
            <a:spLocks noGrp="1"/>
          </p:cNvSpPr>
          <p:nvPr>
            <p:ph sz="quarter" idx="1"/>
          </p:nvPr>
        </p:nvSpPr>
        <p:spPr>
          <a:xfrm>
            <a:off x="572493" y="1389887"/>
            <a:ext cx="10047884" cy="5204453"/>
          </a:xfrm>
        </p:spPr>
        <p:txBody>
          <a:bodyPr/>
          <a:lstStyle/>
          <a:p>
            <a:r>
              <a:rPr lang="en-US" dirty="0"/>
              <a:t>We will call our unordered map a </a:t>
            </a:r>
            <a:r>
              <a:rPr lang="en-US" b="1" dirty="0">
                <a:solidFill>
                  <a:srgbClr val="FF0000"/>
                </a:solidFill>
              </a:rPr>
              <a:t>HashMap</a:t>
            </a:r>
            <a:r>
              <a:rPr lang="en-US" dirty="0"/>
              <a:t> instead of </a:t>
            </a:r>
            <a:r>
              <a:rPr lang="en-US" dirty="0" err="1"/>
              <a:t>unordered_map</a:t>
            </a:r>
            <a:r>
              <a:rPr lang="en-US" dirty="0"/>
              <a:t>.  (</a:t>
            </a:r>
            <a:r>
              <a:rPr lang="en-US" dirty="0" err="1"/>
              <a:t>hash_map</a:t>
            </a:r>
            <a:r>
              <a:rPr lang="en-US" dirty="0"/>
              <a:t> has been deprecated in STL.)</a:t>
            </a:r>
          </a:p>
          <a:p>
            <a:r>
              <a:rPr lang="en-US" dirty="0"/>
              <a:t>In computing, a hash table (hash map) is a data structure which implements an associative array abstract data type, a structure that can map keys to values.</a:t>
            </a:r>
          </a:p>
          <a:p>
            <a:pPr lvl="1"/>
            <a:r>
              <a:rPr lang="en-US" dirty="0"/>
              <a:t>A hash table uses a hash function to compute an index into an array of buckets which contains the desired value.</a:t>
            </a:r>
          </a:p>
          <a:p>
            <a:pPr lvl="1"/>
            <a:r>
              <a:rPr lang="en-US" dirty="0"/>
              <a:t>Ideally, the hash function will assign each key to a unique bucket, but most hash table designs employ an imperfect hash function, which might cause hash collisions where the hash function generates the same index for more than one key.</a:t>
            </a:r>
          </a:p>
          <a:p>
            <a:r>
              <a:rPr lang="en-US" dirty="0"/>
              <a:t>In a well-dimensioned hash table, the average cost (number of probes) for each lookup is independent of the number of the number of elements stored in the table.</a:t>
            </a:r>
          </a:p>
        </p:txBody>
      </p:sp>
      <p:sp>
        <p:nvSpPr>
          <p:cNvPr id="4" name="Footer Placeholder 3">
            <a:extLst>
              <a:ext uri="{FF2B5EF4-FFF2-40B4-BE49-F238E27FC236}">
                <a16:creationId xmlns:a16="http://schemas.microsoft.com/office/drawing/2014/main" id="{46291B6C-7177-4845-B5D6-13D83481555B}"/>
              </a:ext>
            </a:extLst>
          </p:cNvPr>
          <p:cNvSpPr>
            <a:spLocks noGrp="1"/>
          </p:cNvSpPr>
          <p:nvPr>
            <p:ph type="ftr" sz="quarter" idx="11"/>
          </p:nvPr>
        </p:nvSpPr>
        <p:spPr/>
        <p:txBody>
          <a:bodyPr/>
          <a:lstStyle/>
          <a:p>
            <a:pPr>
              <a:defRPr/>
            </a:pPr>
            <a:r>
              <a:rPr lang="en-US"/>
              <a:t>Pokemon Lab</a:t>
            </a:r>
            <a:endParaRPr lang="en-US" dirty="0"/>
          </a:p>
        </p:txBody>
      </p:sp>
      <p:sp>
        <p:nvSpPr>
          <p:cNvPr id="5" name="Slide Number Placeholder 4">
            <a:extLst>
              <a:ext uri="{FF2B5EF4-FFF2-40B4-BE49-F238E27FC236}">
                <a16:creationId xmlns:a16="http://schemas.microsoft.com/office/drawing/2014/main" id="{32A3E5A8-7BC1-4CD6-8EE3-3F28A80B5B28}"/>
              </a:ext>
            </a:extLst>
          </p:cNvPr>
          <p:cNvSpPr>
            <a:spLocks noGrp="1"/>
          </p:cNvSpPr>
          <p:nvPr>
            <p:ph type="sldNum" sz="quarter" idx="12"/>
          </p:nvPr>
        </p:nvSpPr>
        <p:spPr/>
        <p:txBody>
          <a:bodyPr/>
          <a:lstStyle/>
          <a:p>
            <a:pPr>
              <a:defRPr/>
            </a:pPr>
            <a:fld id="{0D7B5496-982B-480A-8085-B08F2CA91C21}" type="slidenum">
              <a:rPr lang="en-US" smtClean="0"/>
              <a:pPr>
                <a:defRPr/>
              </a:pPr>
              <a:t>6</a:t>
            </a:fld>
            <a:endParaRPr lang="en-US" dirty="0"/>
          </a:p>
        </p:txBody>
      </p:sp>
    </p:spTree>
    <p:extLst>
      <p:ext uri="{BB962C8B-B14F-4D97-AF65-F5344CB8AC3E}">
        <p14:creationId xmlns:p14="http://schemas.microsoft.com/office/powerpoint/2010/main" val="178314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HashMapInterface.h</a:t>
            </a:r>
            <a:endParaRPr lang="en-US" dirty="0"/>
          </a:p>
        </p:txBody>
      </p:sp>
      <p:sp>
        <p:nvSpPr>
          <p:cNvPr id="3" name="Footer Placeholder 2"/>
          <p:cNvSpPr>
            <a:spLocks noGrp="1"/>
          </p:cNvSpPr>
          <p:nvPr>
            <p:ph type="ftr" sz="quarter" idx="11"/>
          </p:nvPr>
        </p:nvSpPr>
        <p:spPr/>
        <p:txBody>
          <a:bodyPr/>
          <a:lstStyle/>
          <a:p>
            <a:pPr>
              <a:defRPr/>
            </a:pPr>
            <a:r>
              <a:rPr lang="en-US">
                <a:solidFill>
                  <a:prstClr val="white"/>
                </a:solidFill>
              </a:rPr>
              <a:t>Pokemon Lab</a:t>
            </a:r>
            <a:endParaRPr lang="en-US" dirty="0">
              <a:solidFill>
                <a:prstClr val="white"/>
              </a:solidFill>
            </a:endParaRPr>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7</a:t>
            </a:fld>
            <a:endParaRPr lang="en-US" dirty="0"/>
          </a:p>
        </p:txBody>
      </p:sp>
      <p:sp>
        <p:nvSpPr>
          <p:cNvPr id="5" name="TextBox 4"/>
          <p:cNvSpPr txBox="1"/>
          <p:nvPr/>
        </p:nvSpPr>
        <p:spPr>
          <a:xfrm>
            <a:off x="1508760" y="1319510"/>
            <a:ext cx="8153400" cy="5486400"/>
          </a:xfrm>
          <a:prstGeom prst="rect">
            <a:avLst/>
          </a:prstGeom>
          <a:noFill/>
        </p:spPr>
        <p:txBody>
          <a:bodyPr wrap="square" rtlCol="0">
            <a:spAutoFit/>
          </a:bodyPr>
          <a:lstStyle/>
          <a:p>
            <a:r>
              <a:rPr lang="en-US" sz="1000" dirty="0">
                <a:solidFill>
                  <a:srgbClr val="008000"/>
                </a:solidFill>
                <a:latin typeface="Consolas" panose="020B0609020204030204" pitchFamily="49" charset="0"/>
              </a:rPr>
              <a:t>//**** YOU MAY NOT MODIFY THIS DOCUMENT ****/</a:t>
            </a:r>
            <a:endParaRPr lang="en-US" sz="1000" dirty="0">
              <a:solidFill>
                <a:srgbClr val="000000"/>
              </a:solidFill>
              <a:latin typeface="Consolas" panose="020B0609020204030204" pitchFamily="49" charset="0"/>
            </a:endParaRPr>
          </a:p>
          <a:p>
            <a:r>
              <a:rPr lang="en-US" sz="1000" dirty="0">
                <a:solidFill>
                  <a:srgbClr val="808080"/>
                </a:solidFill>
                <a:latin typeface="Consolas" panose="020B0609020204030204" pitchFamily="49" charset="0"/>
              </a:rPr>
              <a:t>#ifndef</a:t>
            </a:r>
            <a:r>
              <a:rPr lang="en-US" sz="1000" dirty="0">
                <a:solidFill>
                  <a:srgbClr val="000000"/>
                </a:solidFill>
                <a:latin typeface="Consolas" panose="020B0609020204030204" pitchFamily="49" charset="0"/>
              </a:rPr>
              <a:t> HASP_MAP_INTERFACE_H</a:t>
            </a:r>
          </a:p>
          <a:p>
            <a:r>
              <a:rPr lang="en-US" sz="1000" dirty="0">
                <a:solidFill>
                  <a:srgbClr val="808080"/>
                </a:solidFill>
                <a:latin typeface="Consolas" panose="020B0609020204030204" pitchFamily="49" charset="0"/>
              </a:rPr>
              <a:t>#define</a:t>
            </a:r>
            <a:r>
              <a:rPr lang="en-US" sz="1000" dirty="0">
                <a:solidFill>
                  <a:srgbClr val="000000"/>
                </a:solidFill>
                <a:latin typeface="Consolas" panose="020B0609020204030204" pitchFamily="49" charset="0"/>
              </a:rPr>
              <a:t> HASP</a:t>
            </a:r>
            <a:r>
              <a:rPr lang="en-US" sz="1000" dirty="0">
                <a:solidFill>
                  <a:srgbClr val="6F008A"/>
                </a:solidFill>
                <a:latin typeface="Consolas" panose="020B0609020204030204" pitchFamily="49" charset="0"/>
              </a:rPr>
              <a:t>_MAP_INTERFACE_H</a:t>
            </a:r>
            <a:endParaRPr lang="en-US" sz="1000" dirty="0">
              <a:solidFill>
                <a:srgbClr val="000000"/>
              </a:solidFill>
              <a:latin typeface="Consolas" panose="020B0609020204030204" pitchFamily="49" charset="0"/>
            </a:endParaRPr>
          </a:p>
          <a:p>
            <a:r>
              <a:rPr lang="en-US" sz="1000" dirty="0">
                <a:solidFill>
                  <a:srgbClr val="808080"/>
                </a:solidFill>
                <a:latin typeface="Consolas" panose="020B0609020204030204" pitchFamily="49" charset="0"/>
              </a:rPr>
              <a:t>#include</a:t>
            </a:r>
            <a:r>
              <a:rPr lang="en-US" sz="1000" dirty="0">
                <a:solidFill>
                  <a:srgbClr val="000000"/>
                </a:solidFill>
                <a:latin typeface="Consolas" panose="020B0609020204030204" pitchFamily="49" charset="0"/>
              </a:rPr>
              <a:t> </a:t>
            </a:r>
            <a:r>
              <a:rPr lang="en-US" sz="1000" dirty="0">
                <a:solidFill>
                  <a:srgbClr val="A31515"/>
                </a:solidFill>
                <a:latin typeface="Consolas" panose="020B0609020204030204" pitchFamily="49" charset="0"/>
              </a:rPr>
              <a:t>&lt;string&gt;</a:t>
            </a:r>
            <a:endParaRPr lang="en-US" sz="1000" dirty="0">
              <a:solidFill>
                <a:srgbClr val="000000"/>
              </a:solidFill>
              <a:latin typeface="Consolas" panose="020B0609020204030204" pitchFamily="49" charset="0"/>
            </a:endParaRPr>
          </a:p>
          <a:p>
            <a:endParaRPr lang="en-US" sz="800" dirty="0">
              <a:solidFill>
                <a:srgbClr val="000000"/>
              </a:solidFill>
              <a:latin typeface="Consolas" panose="020B0609020204030204" pitchFamily="49" charset="0"/>
            </a:endParaRPr>
          </a:p>
          <a:p>
            <a:r>
              <a:rPr lang="en-US" sz="1000" dirty="0">
                <a:solidFill>
                  <a:srgbClr val="808080"/>
                </a:solidFill>
                <a:latin typeface="Consolas" panose="020B0609020204030204" pitchFamily="49" charset="0"/>
              </a:rPr>
              <a:t>#define</a:t>
            </a:r>
            <a:r>
              <a:rPr lang="en-US" sz="1000" dirty="0">
                <a:solidFill>
                  <a:srgbClr val="000000"/>
                </a:solidFill>
                <a:latin typeface="Consolas" panose="020B0609020204030204" pitchFamily="49" charset="0"/>
              </a:rPr>
              <a:t> </a:t>
            </a:r>
            <a:r>
              <a:rPr lang="en-US" sz="1000" dirty="0">
                <a:solidFill>
                  <a:srgbClr val="6F008A"/>
                </a:solidFill>
                <a:latin typeface="Consolas" panose="020B0609020204030204" pitchFamily="49" charset="0"/>
              </a:rPr>
              <a:t>DEFAULT_MAP_HASH_TABLE_SIZE </a:t>
            </a:r>
            <a:r>
              <a:rPr lang="en-US" sz="1000" dirty="0">
                <a:solidFill>
                  <a:srgbClr val="000000"/>
                </a:solidFill>
                <a:latin typeface="Consolas" panose="020B0609020204030204" pitchFamily="49" charset="0"/>
              </a:rPr>
              <a:t>31</a:t>
            </a:r>
          </a:p>
          <a:p>
            <a:r>
              <a:rPr lang="en-US" sz="1000" dirty="0">
                <a:solidFill>
                  <a:srgbClr val="808080"/>
                </a:solidFill>
                <a:latin typeface="Consolas" panose="020B0609020204030204" pitchFamily="49" charset="0"/>
              </a:rPr>
              <a:t>#define</a:t>
            </a:r>
            <a:r>
              <a:rPr lang="en-US" sz="1000" dirty="0">
                <a:solidFill>
                  <a:srgbClr val="000000"/>
                </a:solidFill>
                <a:latin typeface="Consolas" panose="020B0609020204030204" pitchFamily="49" charset="0"/>
              </a:rPr>
              <a:t> </a:t>
            </a:r>
            <a:r>
              <a:rPr lang="en-US" sz="1000" dirty="0">
                <a:solidFill>
                  <a:srgbClr val="6F008A"/>
                </a:solidFill>
                <a:latin typeface="Consolas" panose="020B0609020204030204" pitchFamily="49" charset="0"/>
              </a:rPr>
              <a:t>HASH_CONSTANT </a:t>
            </a:r>
            <a:r>
              <a:rPr lang="en-US" sz="1000" dirty="0">
                <a:solidFill>
                  <a:srgbClr val="000000"/>
                </a:solidFill>
                <a:latin typeface="Consolas" panose="020B0609020204030204" pitchFamily="49" charset="0"/>
              </a:rPr>
              <a:t>3</a:t>
            </a:r>
          </a:p>
          <a:p>
            <a:r>
              <a:rPr lang="en-US" sz="1000" dirty="0">
                <a:solidFill>
                  <a:srgbClr val="808080"/>
                </a:solidFill>
                <a:latin typeface="Consolas" panose="020B0609020204030204" pitchFamily="49" charset="0"/>
              </a:rPr>
              <a:t>#define</a:t>
            </a:r>
            <a:r>
              <a:rPr lang="en-US" sz="1000" dirty="0">
                <a:solidFill>
                  <a:srgbClr val="000000"/>
                </a:solidFill>
                <a:latin typeface="Consolas" panose="020B0609020204030204" pitchFamily="49" charset="0"/>
              </a:rPr>
              <a:t> </a:t>
            </a:r>
            <a:r>
              <a:rPr lang="en-US" sz="1000" dirty="0">
                <a:solidFill>
                  <a:srgbClr val="6F008A"/>
                </a:solidFill>
                <a:latin typeface="Consolas" panose="020B0609020204030204" pitchFamily="49" charset="0"/>
              </a:rPr>
              <a:t>LOAD_THRESHOLD </a:t>
            </a:r>
            <a:r>
              <a:rPr lang="en-US" sz="1000" dirty="0">
                <a:solidFill>
                  <a:srgbClr val="000000"/>
                </a:solidFill>
                <a:latin typeface="Consolas" panose="020B0609020204030204" pitchFamily="49" charset="0"/>
              </a:rPr>
              <a:t>75</a:t>
            </a:r>
          </a:p>
          <a:p>
            <a:endParaRPr lang="en-US" sz="800" dirty="0">
              <a:solidFill>
                <a:srgbClr val="000000"/>
              </a:solidFill>
              <a:latin typeface="Consolas" panose="020B0609020204030204" pitchFamily="49" charset="0"/>
            </a:endParaRPr>
          </a:p>
          <a:p>
            <a:r>
              <a:rPr lang="en-US" sz="1000" dirty="0">
                <a:solidFill>
                  <a:srgbClr val="0000FF"/>
                </a:solidFill>
                <a:latin typeface="Consolas" panose="020B0609020204030204" pitchFamily="49" charset="0"/>
              </a:rPr>
              <a:t>template</a:t>
            </a:r>
            <a:r>
              <a:rPr lang="en-US" sz="1000" dirty="0">
                <a:solidFill>
                  <a:srgbClr val="000000"/>
                </a:solidFill>
                <a:latin typeface="Consolas" panose="020B0609020204030204" pitchFamily="49" charset="0"/>
              </a:rPr>
              <a:t> &lt;</a:t>
            </a:r>
            <a:r>
              <a:rPr lang="en-US" sz="1000" dirty="0">
                <a:solidFill>
                  <a:srgbClr val="0000FF"/>
                </a:solidFill>
                <a:latin typeface="Consolas" panose="020B0609020204030204" pitchFamily="49" charset="0"/>
              </a:rPr>
              <a:t>typename</a:t>
            </a:r>
            <a:r>
              <a:rPr lang="en-US" sz="1000" dirty="0">
                <a:solidFill>
                  <a:srgbClr val="000000"/>
                </a:solidFill>
                <a:latin typeface="Consolas" panose="020B0609020204030204" pitchFamily="49" charset="0"/>
              </a:rPr>
              <a:t> </a:t>
            </a:r>
            <a:r>
              <a:rPr lang="en-US" sz="1000" dirty="0">
                <a:solidFill>
                  <a:srgbClr val="2B91AF"/>
                </a:solidFill>
                <a:latin typeface="Consolas" panose="020B0609020204030204" pitchFamily="49" charset="0"/>
              </a:rPr>
              <a:t>K</a:t>
            </a:r>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typename</a:t>
            </a:r>
            <a:r>
              <a:rPr lang="en-US" sz="1000" dirty="0">
                <a:solidFill>
                  <a:srgbClr val="000000"/>
                </a:solidFill>
                <a:latin typeface="Consolas" panose="020B0609020204030204" pitchFamily="49" charset="0"/>
              </a:rPr>
              <a:t> </a:t>
            </a:r>
            <a:r>
              <a:rPr lang="en-US" sz="1000" dirty="0">
                <a:solidFill>
                  <a:srgbClr val="2B91AF"/>
                </a:solidFill>
                <a:latin typeface="Consolas" panose="020B0609020204030204" pitchFamily="49" charset="0"/>
              </a:rPr>
              <a:t>V</a:t>
            </a:r>
            <a:r>
              <a:rPr lang="en-US" sz="1000" dirty="0">
                <a:solidFill>
                  <a:srgbClr val="000000"/>
                </a:solidFill>
                <a:latin typeface="Consolas" panose="020B0609020204030204" pitchFamily="49" charset="0"/>
              </a:rPr>
              <a:t>&gt;</a:t>
            </a:r>
          </a:p>
          <a:p>
            <a:r>
              <a:rPr lang="en-US" sz="1000" dirty="0">
                <a:solidFill>
                  <a:srgbClr val="0000FF"/>
                </a:solidFill>
                <a:latin typeface="Consolas" panose="020B0609020204030204" pitchFamily="49" charset="0"/>
              </a:rPr>
              <a:t>class</a:t>
            </a:r>
            <a:r>
              <a:rPr lang="en-US" sz="1000" dirty="0">
                <a:solidFill>
                  <a:srgbClr val="000000"/>
                </a:solidFill>
                <a:latin typeface="Consolas" panose="020B0609020204030204" pitchFamily="49" charset="0"/>
              </a:rPr>
              <a:t> </a:t>
            </a:r>
            <a:r>
              <a:rPr lang="en-US" sz="1000" dirty="0">
                <a:solidFill>
                  <a:srgbClr val="2B91AF"/>
                </a:solidFill>
                <a:latin typeface="Consolas" panose="020B0609020204030204" pitchFamily="49" charset="0"/>
              </a:rPr>
              <a:t>HashMapInterface</a:t>
            </a:r>
            <a:endParaRPr lang="en-US" sz="10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a:t>
            </a:r>
          </a:p>
          <a:p>
            <a:r>
              <a:rPr lang="en-US" sz="1000" dirty="0">
                <a:solidFill>
                  <a:srgbClr val="0000FF"/>
                </a:solidFill>
                <a:latin typeface="Consolas" panose="020B0609020204030204" pitchFamily="49" charset="0"/>
              </a:rPr>
              <a:t>public</a:t>
            </a:r>
            <a:r>
              <a:rPr lang="en-US" sz="1000" dirty="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HashMapInterface() {}</a:t>
            </a:r>
          </a:p>
          <a:p>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virtual</a:t>
            </a:r>
            <a:r>
              <a:rPr lang="en-US" sz="1000" dirty="0">
                <a:solidFill>
                  <a:srgbClr val="000000"/>
                </a:solidFill>
                <a:latin typeface="Consolas" panose="020B0609020204030204" pitchFamily="49" charset="0"/>
              </a:rPr>
              <a:t> ~HashMapInterface() {}</a:t>
            </a:r>
          </a:p>
          <a:p>
            <a:endParaRPr lang="en-US" sz="8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8000"/>
                </a:solidFill>
                <a:latin typeface="Consolas" panose="020B0609020204030204" pitchFamily="49" charset="0"/>
              </a:rPr>
              <a:t>/** Read/write index access operator.</a:t>
            </a:r>
            <a:endParaRPr lang="en-US" sz="10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8000"/>
                </a:solidFill>
                <a:latin typeface="Consolas" panose="020B0609020204030204" pitchFamily="49" charset="0"/>
              </a:rPr>
              <a:t>If the key is not found, an entry is made for it.</a:t>
            </a:r>
            <a:endParaRPr lang="en-US" sz="10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8000"/>
                </a:solidFill>
                <a:latin typeface="Consolas" panose="020B0609020204030204" pitchFamily="49" charset="0"/>
              </a:rPr>
              <a:t>@return: Read and write access to the value mapped to the provided key. */</a:t>
            </a:r>
            <a:endParaRPr lang="en-US" sz="10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virtual</a:t>
            </a:r>
            <a:r>
              <a:rPr lang="en-US" sz="1000" dirty="0">
                <a:solidFill>
                  <a:srgbClr val="000000"/>
                </a:solidFill>
                <a:latin typeface="Consolas" panose="020B0609020204030204" pitchFamily="49" charset="0"/>
              </a:rPr>
              <a:t> </a:t>
            </a:r>
            <a:r>
              <a:rPr lang="en-US" sz="1000" dirty="0">
                <a:solidFill>
                  <a:srgbClr val="2B91AF"/>
                </a:solidFill>
                <a:latin typeface="Consolas" panose="020B0609020204030204" pitchFamily="49" charset="0"/>
              </a:rPr>
              <a:t>V</a:t>
            </a:r>
            <a:r>
              <a:rPr lang="en-US" sz="1000" dirty="0">
                <a:solidFill>
                  <a:srgbClr val="000000"/>
                </a:solidFill>
                <a:latin typeface="Consolas" panose="020B0609020204030204" pitchFamily="49" charset="0"/>
              </a:rPr>
              <a:t>&amp; </a:t>
            </a:r>
            <a:r>
              <a:rPr lang="en-US" sz="1000" b="1" dirty="0">
                <a:solidFill>
                  <a:srgbClr val="FF0000"/>
                </a:solidFill>
                <a:latin typeface="Consolas" panose="020B0609020204030204" pitchFamily="49" charset="0"/>
              </a:rPr>
              <a:t>operator[]</a:t>
            </a:r>
            <a:r>
              <a:rPr lang="en-US" sz="1000" dirty="0">
                <a:solidFill>
                  <a:srgbClr val="000000"/>
                </a:solidFill>
                <a:latin typeface="Consolas" panose="020B0609020204030204" pitchFamily="49" charset="0"/>
              </a:rPr>
              <a:t>(</a:t>
            </a:r>
            <a:r>
              <a:rPr lang="en-US" sz="1000" dirty="0">
                <a:solidFill>
                  <a:srgbClr val="0000FF"/>
                </a:solidFill>
                <a:latin typeface="Consolas" panose="020B0609020204030204" pitchFamily="49" charset="0"/>
              </a:rPr>
              <a:t>const</a:t>
            </a:r>
            <a:r>
              <a:rPr lang="en-US" sz="1000" dirty="0">
                <a:solidFill>
                  <a:srgbClr val="000000"/>
                </a:solidFill>
                <a:latin typeface="Consolas" panose="020B0609020204030204" pitchFamily="49" charset="0"/>
              </a:rPr>
              <a:t> </a:t>
            </a:r>
            <a:r>
              <a:rPr lang="en-US" sz="1000" dirty="0">
                <a:solidFill>
                  <a:srgbClr val="2B91AF"/>
                </a:solidFill>
                <a:latin typeface="Consolas" panose="020B0609020204030204" pitchFamily="49" charset="0"/>
              </a:rPr>
              <a:t>K</a:t>
            </a:r>
            <a:r>
              <a:rPr lang="en-US" sz="1000" dirty="0">
                <a:solidFill>
                  <a:srgbClr val="000000"/>
                </a:solidFill>
                <a:latin typeface="Consolas" panose="020B0609020204030204" pitchFamily="49" charset="0"/>
              </a:rPr>
              <a:t>&amp; </a:t>
            </a:r>
            <a:r>
              <a:rPr lang="en-US" sz="1000" dirty="0">
                <a:solidFill>
                  <a:srgbClr val="808080"/>
                </a:solidFill>
                <a:latin typeface="Consolas" panose="020B0609020204030204" pitchFamily="49" charset="0"/>
              </a:rPr>
              <a:t>key</a:t>
            </a:r>
            <a:r>
              <a:rPr lang="en-US" sz="1000" dirty="0">
                <a:solidFill>
                  <a:srgbClr val="000000"/>
                </a:solidFill>
                <a:latin typeface="Consolas" panose="020B0609020204030204" pitchFamily="49" charset="0"/>
              </a:rPr>
              <a:t>) = 0;</a:t>
            </a:r>
          </a:p>
          <a:p>
            <a:endParaRPr lang="en-US" sz="8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8000"/>
                </a:solidFill>
                <a:latin typeface="Consolas" panose="020B0609020204030204" pitchFamily="49" charset="0"/>
              </a:rPr>
              <a:t>/** @return: the number of elements that match the key in the Map. */</a:t>
            </a:r>
            <a:endParaRPr lang="en-US" sz="10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virtual</a:t>
            </a:r>
            <a:r>
              <a:rPr lang="en-US" sz="1000" dirty="0">
                <a:solidFill>
                  <a:srgbClr val="000000"/>
                </a:solidFill>
                <a:latin typeface="Consolas" panose="020B0609020204030204" pitchFamily="49" charset="0"/>
              </a:rPr>
              <a:t> </a:t>
            </a:r>
            <a:r>
              <a:rPr lang="en-US" sz="1000" dirty="0">
                <a:solidFill>
                  <a:srgbClr val="2B91AF"/>
                </a:solidFill>
                <a:latin typeface="Consolas" panose="020B0609020204030204" pitchFamily="49" charset="0"/>
              </a:rPr>
              <a:t>size_t</a:t>
            </a:r>
            <a:r>
              <a:rPr lang="en-US" sz="1000" dirty="0">
                <a:solidFill>
                  <a:srgbClr val="000000"/>
                </a:solidFill>
                <a:latin typeface="Consolas" panose="020B0609020204030204" pitchFamily="49" charset="0"/>
              </a:rPr>
              <a:t> </a:t>
            </a:r>
            <a:r>
              <a:rPr lang="en-US" sz="1000" b="1" dirty="0">
                <a:solidFill>
                  <a:srgbClr val="FF0000"/>
                </a:solidFill>
                <a:latin typeface="Consolas" panose="020B0609020204030204" pitchFamily="49" charset="0"/>
              </a:rPr>
              <a:t>count</a:t>
            </a:r>
            <a:r>
              <a:rPr lang="en-US" sz="1000" dirty="0">
                <a:solidFill>
                  <a:srgbClr val="000000"/>
                </a:solidFill>
                <a:latin typeface="Consolas" panose="020B0609020204030204" pitchFamily="49" charset="0"/>
              </a:rPr>
              <a:t>(</a:t>
            </a:r>
            <a:r>
              <a:rPr lang="en-US" sz="1000" dirty="0">
                <a:solidFill>
                  <a:srgbClr val="0000FF"/>
                </a:solidFill>
                <a:latin typeface="Consolas" panose="020B0609020204030204" pitchFamily="49" charset="0"/>
              </a:rPr>
              <a:t>const</a:t>
            </a:r>
            <a:r>
              <a:rPr lang="en-US" sz="1000" dirty="0">
                <a:solidFill>
                  <a:srgbClr val="000000"/>
                </a:solidFill>
                <a:latin typeface="Consolas" panose="020B0609020204030204" pitchFamily="49" charset="0"/>
              </a:rPr>
              <a:t> </a:t>
            </a:r>
            <a:r>
              <a:rPr lang="en-US" sz="1000" dirty="0">
                <a:solidFill>
                  <a:srgbClr val="2B91AF"/>
                </a:solidFill>
                <a:latin typeface="Consolas" panose="020B0609020204030204" pitchFamily="49" charset="0"/>
              </a:rPr>
              <a:t>K</a:t>
            </a:r>
            <a:r>
              <a:rPr lang="en-US" sz="1000" dirty="0">
                <a:solidFill>
                  <a:srgbClr val="000000"/>
                </a:solidFill>
                <a:latin typeface="Consolas" panose="020B0609020204030204" pitchFamily="49" charset="0"/>
              </a:rPr>
              <a:t>&amp; </a:t>
            </a:r>
            <a:r>
              <a:rPr lang="en-US" sz="1000" dirty="0">
                <a:solidFill>
                  <a:srgbClr val="808080"/>
                </a:solidFill>
                <a:latin typeface="Consolas" panose="020B0609020204030204" pitchFamily="49" charset="0"/>
              </a:rPr>
              <a:t>key</a:t>
            </a:r>
            <a:r>
              <a:rPr lang="en-US" sz="1000" dirty="0">
                <a:solidFill>
                  <a:srgbClr val="000000"/>
                </a:solidFill>
                <a:latin typeface="Consolas" panose="020B0609020204030204" pitchFamily="49" charset="0"/>
              </a:rPr>
              <a:t>) = 0;</a:t>
            </a:r>
          </a:p>
          <a:p>
            <a:endParaRPr lang="en-US" sz="8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8000"/>
                </a:solidFill>
                <a:latin typeface="Consolas" panose="020B0609020204030204" pitchFamily="49" charset="0"/>
              </a:rPr>
              <a:t>/** Removes all items from the Map. */</a:t>
            </a:r>
            <a:endParaRPr lang="en-US" sz="10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virtual</a:t>
            </a:r>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void</a:t>
            </a:r>
            <a:r>
              <a:rPr lang="en-US" sz="1000" dirty="0">
                <a:solidFill>
                  <a:srgbClr val="000000"/>
                </a:solidFill>
                <a:latin typeface="Consolas" panose="020B0609020204030204" pitchFamily="49" charset="0"/>
              </a:rPr>
              <a:t> </a:t>
            </a:r>
            <a:r>
              <a:rPr lang="en-US" sz="1000" b="1" dirty="0">
                <a:solidFill>
                  <a:srgbClr val="FF0000"/>
                </a:solidFill>
                <a:latin typeface="Consolas" panose="020B0609020204030204" pitchFamily="49" charset="0"/>
              </a:rPr>
              <a:t>clear</a:t>
            </a:r>
            <a:r>
              <a:rPr lang="en-US" sz="1000" dirty="0">
                <a:solidFill>
                  <a:srgbClr val="000000"/>
                </a:solidFill>
                <a:latin typeface="Consolas" panose="020B0609020204030204" pitchFamily="49" charset="0"/>
              </a:rPr>
              <a:t>() = 0;</a:t>
            </a:r>
          </a:p>
          <a:p>
            <a:endParaRPr lang="en-US" sz="8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8000"/>
                </a:solidFill>
                <a:latin typeface="Consolas" panose="020B0609020204030204" pitchFamily="49" charset="0"/>
              </a:rPr>
              <a:t>/** @return: number of Key-Value pairs stored in the Map. */</a:t>
            </a:r>
            <a:endParaRPr lang="en-US" sz="10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virtual</a:t>
            </a:r>
            <a:r>
              <a:rPr lang="en-US" sz="1000" dirty="0">
                <a:solidFill>
                  <a:srgbClr val="000000"/>
                </a:solidFill>
                <a:latin typeface="Consolas" panose="020B0609020204030204" pitchFamily="49" charset="0"/>
              </a:rPr>
              <a:t> </a:t>
            </a:r>
            <a:r>
              <a:rPr lang="en-US" sz="1000" dirty="0">
                <a:solidFill>
                  <a:srgbClr val="2B91AF"/>
                </a:solidFill>
                <a:latin typeface="Consolas" panose="020B0609020204030204" pitchFamily="49" charset="0"/>
              </a:rPr>
              <a:t>size_t</a:t>
            </a:r>
            <a:r>
              <a:rPr lang="en-US" sz="1000" dirty="0">
                <a:solidFill>
                  <a:srgbClr val="000000"/>
                </a:solidFill>
                <a:latin typeface="Consolas" panose="020B0609020204030204" pitchFamily="49" charset="0"/>
              </a:rPr>
              <a:t> </a:t>
            </a:r>
            <a:r>
              <a:rPr lang="en-US" sz="1000" b="1" dirty="0">
                <a:solidFill>
                  <a:srgbClr val="FF0000"/>
                </a:solidFill>
                <a:latin typeface="Consolas" panose="020B0609020204030204" pitchFamily="49" charset="0"/>
              </a:rPr>
              <a:t>size</a:t>
            </a:r>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const</a:t>
            </a:r>
            <a:r>
              <a:rPr lang="en-US" sz="1000" dirty="0">
                <a:solidFill>
                  <a:srgbClr val="000000"/>
                </a:solidFill>
                <a:latin typeface="Consolas" panose="020B0609020204030204" pitchFamily="49" charset="0"/>
              </a:rPr>
              <a:t> = 0;</a:t>
            </a:r>
          </a:p>
          <a:p>
            <a:endParaRPr lang="en-US" sz="8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8000"/>
                </a:solidFill>
                <a:latin typeface="Consolas" panose="020B0609020204030204" pitchFamily="49" charset="0"/>
              </a:rPr>
              <a:t>/** @return: maximum number of Key-Value pairs that the Map can hold. */</a:t>
            </a:r>
            <a:endParaRPr lang="en-US" sz="10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virtual</a:t>
            </a:r>
            <a:r>
              <a:rPr lang="en-US" sz="1000" dirty="0">
                <a:solidFill>
                  <a:srgbClr val="000000"/>
                </a:solidFill>
                <a:latin typeface="Consolas" panose="020B0609020204030204" pitchFamily="49" charset="0"/>
              </a:rPr>
              <a:t> </a:t>
            </a:r>
            <a:r>
              <a:rPr lang="en-US" sz="1000" dirty="0">
                <a:solidFill>
                  <a:srgbClr val="2B91AF"/>
                </a:solidFill>
                <a:latin typeface="Consolas" panose="020B0609020204030204" pitchFamily="49" charset="0"/>
              </a:rPr>
              <a:t>size_t</a:t>
            </a:r>
            <a:r>
              <a:rPr lang="en-US" sz="1000" dirty="0">
                <a:solidFill>
                  <a:srgbClr val="000000"/>
                </a:solidFill>
                <a:latin typeface="Consolas" panose="020B0609020204030204" pitchFamily="49" charset="0"/>
              </a:rPr>
              <a:t> </a:t>
            </a:r>
            <a:r>
              <a:rPr lang="en-US" sz="1000" b="1" dirty="0">
                <a:solidFill>
                  <a:srgbClr val="FF0000"/>
                </a:solidFill>
                <a:latin typeface="Consolas" panose="020B0609020204030204" pitchFamily="49" charset="0"/>
              </a:rPr>
              <a:t>max_size</a:t>
            </a:r>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const</a:t>
            </a:r>
            <a:r>
              <a:rPr lang="en-US" sz="1000" dirty="0">
                <a:solidFill>
                  <a:srgbClr val="000000"/>
                </a:solidFill>
                <a:latin typeface="Consolas" panose="020B0609020204030204" pitchFamily="49" charset="0"/>
              </a:rPr>
              <a:t> = 0;</a:t>
            </a:r>
          </a:p>
          <a:p>
            <a:endParaRPr lang="en-US" sz="8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8000"/>
                </a:solidFill>
                <a:latin typeface="Consolas" panose="020B0609020204030204" pitchFamily="49" charset="0"/>
              </a:rPr>
              <a:t>/** @return: string representation of Key-Value pairs in Map. */</a:t>
            </a:r>
            <a:endParaRPr lang="en-US" sz="1000" dirty="0">
              <a:solidFill>
                <a:srgbClr val="000000"/>
              </a:solidFill>
              <a:latin typeface="Consolas" panose="020B0609020204030204" pitchFamily="49" charset="0"/>
            </a:endParaRPr>
          </a:p>
          <a:p>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virtual</a:t>
            </a:r>
            <a:r>
              <a:rPr lang="en-US" sz="1000" dirty="0">
                <a:solidFill>
                  <a:srgbClr val="000000"/>
                </a:solidFill>
                <a:latin typeface="Consolas" panose="020B0609020204030204" pitchFamily="49" charset="0"/>
              </a:rPr>
              <a:t> std::</a:t>
            </a:r>
            <a:r>
              <a:rPr lang="en-US" sz="1000" dirty="0">
                <a:solidFill>
                  <a:srgbClr val="2B91AF"/>
                </a:solidFill>
                <a:latin typeface="Consolas" panose="020B0609020204030204" pitchFamily="49" charset="0"/>
              </a:rPr>
              <a:t>string</a:t>
            </a:r>
            <a:r>
              <a:rPr lang="en-US" sz="1000" dirty="0">
                <a:solidFill>
                  <a:srgbClr val="000000"/>
                </a:solidFill>
                <a:latin typeface="Consolas" panose="020B0609020204030204" pitchFamily="49" charset="0"/>
              </a:rPr>
              <a:t> </a:t>
            </a:r>
            <a:r>
              <a:rPr lang="en-US" sz="1000" b="1" dirty="0">
                <a:solidFill>
                  <a:srgbClr val="FF0000"/>
                </a:solidFill>
                <a:latin typeface="Consolas" panose="020B0609020204030204" pitchFamily="49" charset="0"/>
              </a:rPr>
              <a:t>toString</a:t>
            </a:r>
            <a:r>
              <a:rPr lang="en-US" sz="1000" dirty="0">
                <a:solidFill>
                  <a:srgbClr val="000000"/>
                </a:solidFill>
                <a:latin typeface="Consolas" panose="020B0609020204030204" pitchFamily="49" charset="0"/>
              </a:rPr>
              <a:t>() </a:t>
            </a:r>
            <a:r>
              <a:rPr lang="en-US" sz="1000" dirty="0">
                <a:solidFill>
                  <a:srgbClr val="0000FF"/>
                </a:solidFill>
                <a:latin typeface="Consolas" panose="020B0609020204030204" pitchFamily="49" charset="0"/>
              </a:rPr>
              <a:t>const</a:t>
            </a:r>
            <a:r>
              <a:rPr lang="en-US" sz="1000" dirty="0">
                <a:solidFill>
                  <a:srgbClr val="000000"/>
                </a:solidFill>
                <a:latin typeface="Consolas" panose="020B0609020204030204" pitchFamily="49" charset="0"/>
              </a:rPr>
              <a:t> = 0;</a:t>
            </a:r>
          </a:p>
          <a:p>
            <a:r>
              <a:rPr lang="en-US" sz="1000" dirty="0">
                <a:solidFill>
                  <a:srgbClr val="000000"/>
                </a:solidFill>
                <a:latin typeface="Consolas" panose="020B0609020204030204" pitchFamily="49" charset="0"/>
              </a:rPr>
              <a:t>};</a:t>
            </a:r>
          </a:p>
          <a:p>
            <a:r>
              <a:rPr lang="en-US" sz="1000" dirty="0">
                <a:solidFill>
                  <a:srgbClr val="808080"/>
                </a:solidFill>
                <a:latin typeface="Consolas" panose="020B0609020204030204" pitchFamily="49" charset="0"/>
              </a:rPr>
              <a:t>#endif</a:t>
            </a:r>
            <a:r>
              <a:rPr lang="en-US" sz="1000" dirty="0">
                <a:solidFill>
                  <a:srgbClr val="000000"/>
                </a:solidFill>
                <a:latin typeface="Consolas" panose="020B0609020204030204" pitchFamily="49" charset="0"/>
              </a:rPr>
              <a:t> </a:t>
            </a:r>
            <a:r>
              <a:rPr lang="en-US" sz="1000" dirty="0">
                <a:solidFill>
                  <a:srgbClr val="008000"/>
                </a:solidFill>
                <a:latin typeface="Consolas" panose="020B0609020204030204" pitchFamily="49" charset="0"/>
              </a:rPr>
              <a:t>// HASH_MAP_INTERFACE_H</a:t>
            </a:r>
            <a:endParaRPr lang="en-US" sz="1000" b="1" dirty="0">
              <a:solidFill>
                <a:prstClr val="black"/>
              </a:solidFill>
              <a:latin typeface="Consolas" panose="020B0609020204030204" pitchFamily="49" charset="0"/>
            </a:endParaRPr>
          </a:p>
        </p:txBody>
      </p:sp>
      <p:grpSp>
        <p:nvGrpSpPr>
          <p:cNvPr id="8" name="Group 7">
            <a:extLst>
              <a:ext uri="{FF2B5EF4-FFF2-40B4-BE49-F238E27FC236}">
                <a16:creationId xmlns:a16="http://schemas.microsoft.com/office/drawing/2014/main" id="{C5806BD2-C79E-4AA4-AD5A-7651994017DA}"/>
              </a:ext>
            </a:extLst>
          </p:cNvPr>
          <p:cNvGrpSpPr/>
          <p:nvPr/>
        </p:nvGrpSpPr>
        <p:grpSpPr>
          <a:xfrm>
            <a:off x="1447801" y="1828800"/>
            <a:ext cx="8214361" cy="1447800"/>
            <a:chOff x="533400" y="1828800"/>
            <a:chExt cx="8214361" cy="1447800"/>
          </a:xfrm>
        </p:grpSpPr>
        <p:sp>
          <p:nvSpPr>
            <p:cNvPr id="6" name="Rectangle: Rounded Corners 5">
              <a:extLst>
                <a:ext uri="{FF2B5EF4-FFF2-40B4-BE49-F238E27FC236}">
                  <a16:creationId xmlns:a16="http://schemas.microsoft.com/office/drawing/2014/main" id="{7EA76E02-1997-4A9B-8B23-0E43BC214CBD}"/>
                </a:ext>
              </a:extLst>
            </p:cNvPr>
            <p:cNvSpPr/>
            <p:nvPr/>
          </p:nvSpPr>
          <p:spPr>
            <a:xfrm>
              <a:off x="533400" y="2014536"/>
              <a:ext cx="3124200" cy="6096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peech Bubble: Rectangle with Corners Rounded 6">
              <a:extLst>
                <a:ext uri="{FF2B5EF4-FFF2-40B4-BE49-F238E27FC236}">
                  <a16:creationId xmlns:a16="http://schemas.microsoft.com/office/drawing/2014/main" id="{FFE6B69D-BFEF-4E66-8BBC-CA832DEB399D}"/>
                </a:ext>
              </a:extLst>
            </p:cNvPr>
            <p:cNvSpPr/>
            <p:nvPr/>
          </p:nvSpPr>
          <p:spPr>
            <a:xfrm>
              <a:off x="4191001" y="1828800"/>
              <a:ext cx="4556760" cy="1447800"/>
            </a:xfrm>
            <a:prstGeom prst="wedgeRoundRectCallout">
              <a:avLst>
                <a:gd name="adj1" fmla="val -60998"/>
                <a:gd name="adj2" fmla="val -1766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Hash table size</a:t>
              </a:r>
            </a:p>
            <a:p>
              <a:r>
                <a:rPr lang="en-US" sz="2000" dirty="0"/>
                <a:t>Hash function constant</a:t>
              </a:r>
            </a:p>
            <a:p>
              <a:r>
                <a:rPr lang="en-US" dirty="0"/>
                <a:t>    s</a:t>
              </a:r>
              <a:r>
                <a:rPr lang="en-US" baseline="-25000" dirty="0"/>
                <a:t>0</a:t>
              </a:r>
              <a:r>
                <a:rPr lang="en-US" dirty="0"/>
                <a:t> x 3</a:t>
              </a:r>
              <a:r>
                <a:rPr lang="en-US" baseline="40000" dirty="0"/>
                <a:t>(n-1)</a:t>
              </a:r>
              <a:r>
                <a:rPr lang="en-US" dirty="0"/>
                <a:t> + s</a:t>
              </a:r>
              <a:r>
                <a:rPr lang="en-US" baseline="-25000" dirty="0"/>
                <a:t>1</a:t>
              </a:r>
              <a:r>
                <a:rPr lang="en-US" dirty="0"/>
                <a:t> x 3</a:t>
              </a:r>
              <a:r>
                <a:rPr lang="en-US" baseline="40000" dirty="0"/>
                <a:t>(n-2)</a:t>
              </a:r>
              <a:r>
                <a:rPr lang="en-US" dirty="0"/>
                <a:t> + … + s</a:t>
              </a:r>
              <a:r>
                <a:rPr lang="en-US" baseline="-25000" dirty="0"/>
                <a:t>n-1</a:t>
              </a:r>
              <a:endParaRPr lang="en-US" dirty="0"/>
            </a:p>
            <a:p>
              <a:r>
                <a:rPr lang="en-US" sz="2000" dirty="0"/>
                <a:t>Resize threshold (size / max_size)</a:t>
              </a:r>
            </a:p>
          </p:txBody>
        </p:sp>
      </p:grpSp>
      <p:sp>
        <p:nvSpPr>
          <p:cNvPr id="10" name="Rectangle: Rounded Corners 9">
            <a:extLst>
              <a:ext uri="{FF2B5EF4-FFF2-40B4-BE49-F238E27FC236}">
                <a16:creationId xmlns:a16="http://schemas.microsoft.com/office/drawing/2014/main" id="{6429B088-EC1B-4046-8250-2BC6B47EEA19}"/>
              </a:ext>
            </a:extLst>
          </p:cNvPr>
          <p:cNvSpPr/>
          <p:nvPr/>
        </p:nvSpPr>
        <p:spPr>
          <a:xfrm>
            <a:off x="1554480" y="3695249"/>
            <a:ext cx="5684520" cy="64815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864A5ED6-4433-42A1-B4A0-CA560845043F}"/>
              </a:ext>
            </a:extLst>
          </p:cNvPr>
          <p:cNvSpPr/>
          <p:nvPr/>
        </p:nvSpPr>
        <p:spPr>
          <a:xfrm>
            <a:off x="1554480" y="4425000"/>
            <a:ext cx="5684520" cy="37177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38B7618A-8D47-492A-9F09-BE3E9FFF8CC5}"/>
              </a:ext>
            </a:extLst>
          </p:cNvPr>
          <p:cNvSpPr/>
          <p:nvPr/>
        </p:nvSpPr>
        <p:spPr>
          <a:xfrm>
            <a:off x="1554480" y="4847951"/>
            <a:ext cx="5684520" cy="37177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4F01BCAE-EE3A-4B9B-82C9-95B9C3C798B4}"/>
              </a:ext>
            </a:extLst>
          </p:cNvPr>
          <p:cNvSpPr/>
          <p:nvPr/>
        </p:nvSpPr>
        <p:spPr>
          <a:xfrm>
            <a:off x="1554480" y="5270902"/>
            <a:ext cx="5684520" cy="37177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5C186EFC-B7AA-4ED1-B033-9E45A26D1240}"/>
              </a:ext>
            </a:extLst>
          </p:cNvPr>
          <p:cNvSpPr/>
          <p:nvPr/>
        </p:nvSpPr>
        <p:spPr>
          <a:xfrm>
            <a:off x="1554480" y="5693853"/>
            <a:ext cx="5684520" cy="37177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E72730FD-D173-4146-8C13-7F55B2332903}"/>
              </a:ext>
            </a:extLst>
          </p:cNvPr>
          <p:cNvSpPr/>
          <p:nvPr/>
        </p:nvSpPr>
        <p:spPr>
          <a:xfrm>
            <a:off x="1554480" y="6116803"/>
            <a:ext cx="5684520" cy="37177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22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Hashing Functions</a:t>
            </a:r>
          </a:p>
        </p:txBody>
      </p:sp>
      <p:sp>
        <p:nvSpPr>
          <p:cNvPr id="3" name="Content Placeholder 2"/>
          <p:cNvSpPr>
            <a:spLocks noGrp="1"/>
          </p:cNvSpPr>
          <p:nvPr>
            <p:ph sz="quarter" idx="1"/>
          </p:nvPr>
        </p:nvSpPr>
        <p:spPr>
          <a:xfrm>
            <a:off x="526942" y="1295401"/>
            <a:ext cx="10244380" cy="2133600"/>
          </a:xfrm>
        </p:spPr>
        <p:txBody>
          <a:bodyPr/>
          <a:lstStyle/>
          <a:p>
            <a:r>
              <a:rPr lang="en-US" dirty="0"/>
              <a:t>Hashed data structures maintain a collection of key-value pairs and return the value associated with a given key. Each cell of a hash table stores a single key–value pair.</a:t>
            </a:r>
          </a:p>
          <a:p>
            <a:r>
              <a:rPr lang="en-US" dirty="0"/>
              <a:t>A good hash function will still distribute the keys uniformly over the hash table buckets and minimize the clustering of hash values that are consecutive in the probe order.</a:t>
            </a:r>
          </a:p>
          <a:p>
            <a:r>
              <a:rPr lang="en-US" dirty="0"/>
              <a:t>For string keys and a small hash table, use a character polynomial of the form:</a:t>
            </a:r>
          </a:p>
          <a:p>
            <a:endParaRPr lang="en-US" dirty="0"/>
          </a:p>
          <a:p>
            <a:r>
              <a:rPr lang="en-US" dirty="0"/>
              <a:t>For example, if the hash table size is 5, then:</a:t>
            </a:r>
          </a:p>
          <a:p>
            <a:endParaRPr lang="en-US" dirty="0"/>
          </a:p>
        </p:txBody>
      </p:sp>
      <p:sp>
        <p:nvSpPr>
          <p:cNvPr id="4" name="Footer Placeholder 3"/>
          <p:cNvSpPr>
            <a:spLocks noGrp="1"/>
          </p:cNvSpPr>
          <p:nvPr>
            <p:ph type="ftr" sz="quarter" idx="11"/>
          </p:nvPr>
        </p:nvSpPr>
        <p:spPr/>
        <p:txBody>
          <a:bodyPr/>
          <a:lstStyle/>
          <a:p>
            <a:pPr>
              <a:defRPr/>
            </a:pPr>
            <a:r>
              <a:rPr lang="en-US">
                <a:solidFill>
                  <a:prstClr val="white"/>
                </a:solidFill>
              </a:rPr>
              <a:t>Pokemon Lab</a:t>
            </a:r>
            <a:endParaRPr lang="en-US" dirty="0">
              <a:solidFill>
                <a:prstClr val="white"/>
              </a:solidFill>
            </a:endParaRPr>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8</a:t>
            </a:fld>
            <a:endParaRPr lang="en-US" dirty="0"/>
          </a:p>
        </p:txBody>
      </p:sp>
      <p:sp>
        <p:nvSpPr>
          <p:cNvPr id="6" name="TextBox 5">
            <a:extLst>
              <a:ext uri="{FF2B5EF4-FFF2-40B4-BE49-F238E27FC236}">
                <a16:creationId xmlns:a16="http://schemas.microsoft.com/office/drawing/2014/main" id="{FAE51616-850A-4628-A940-B254A67DB52E}"/>
              </a:ext>
            </a:extLst>
          </p:cNvPr>
          <p:cNvSpPr txBox="1"/>
          <p:nvPr/>
        </p:nvSpPr>
        <p:spPr>
          <a:xfrm>
            <a:off x="1549312" y="4937502"/>
            <a:ext cx="8540085" cy="1754326"/>
          </a:xfrm>
          <a:prstGeom prst="rect">
            <a:avLst/>
          </a:prstGeom>
          <a:noFill/>
        </p:spPr>
        <p:txBody>
          <a:bodyPr wrap="square" rtlCol="0">
            <a:spAutoFit/>
          </a:bodyPr>
          <a:lstStyle/>
          <a:p>
            <a:pPr>
              <a:tabLst>
                <a:tab pos="6345238" algn="l"/>
                <a:tab pos="7659688" algn="l"/>
              </a:tabLst>
            </a:pPr>
            <a:r>
              <a:rPr lang="en-US" sz="1200" b="1" dirty="0">
                <a:solidFill>
                  <a:prstClr val="black"/>
                </a:solidFill>
                <a:latin typeface="Consolas" panose="020B0609020204030204" pitchFamily="49" charset="0"/>
              </a:rPr>
              <a:t>hash("Charmander") = ('C' × 3</a:t>
            </a:r>
            <a:r>
              <a:rPr lang="en-US" sz="1200" b="1" baseline="30000" dirty="0">
                <a:solidFill>
                  <a:prstClr val="black"/>
                </a:solidFill>
                <a:latin typeface="Consolas" panose="020B0609020204030204" pitchFamily="49" charset="0"/>
              </a:rPr>
              <a:t>9</a:t>
            </a:r>
            <a:r>
              <a:rPr lang="en-US" sz="1200" b="1" dirty="0">
                <a:solidFill>
                  <a:prstClr val="black"/>
                </a:solidFill>
                <a:latin typeface="Consolas" panose="020B0609020204030204" pitchFamily="49" charset="0"/>
              </a:rPr>
              <a:t> + 'h' × 3</a:t>
            </a:r>
            <a:r>
              <a:rPr lang="en-US" sz="1200" b="1" baseline="30000" dirty="0">
                <a:solidFill>
                  <a:prstClr val="black"/>
                </a:solidFill>
                <a:latin typeface="Consolas" panose="020B0609020204030204" pitchFamily="49" charset="0"/>
              </a:rPr>
              <a:t>8</a:t>
            </a:r>
            <a:r>
              <a:rPr lang="en-US" sz="1200" b="1" dirty="0">
                <a:solidFill>
                  <a:prstClr val="black"/>
                </a:solidFill>
                <a:latin typeface="Consolas" panose="020B0609020204030204" pitchFamily="49" charset="0"/>
              </a:rPr>
              <a:t> + 'a' × 3</a:t>
            </a:r>
            <a:r>
              <a:rPr lang="en-US" sz="1200" b="1" baseline="30000" dirty="0">
                <a:solidFill>
                  <a:prstClr val="black"/>
                </a:solidFill>
                <a:latin typeface="Consolas" panose="020B0609020204030204" pitchFamily="49" charset="0"/>
              </a:rPr>
              <a:t>7</a:t>
            </a:r>
            <a:r>
              <a:rPr lang="en-US" sz="1200" b="1" dirty="0">
                <a:solidFill>
                  <a:prstClr val="black"/>
                </a:solidFill>
                <a:latin typeface="Consolas" panose="020B0609020204030204" pitchFamily="49" charset="0"/>
              </a:rPr>
              <a:t> + … + 'r' × 3</a:t>
            </a:r>
            <a:r>
              <a:rPr lang="en-US" sz="1200" b="1" baseline="30000" dirty="0">
                <a:solidFill>
                  <a:prstClr val="black"/>
                </a:solidFill>
                <a:latin typeface="Consolas" panose="020B0609020204030204" pitchFamily="49" charset="0"/>
              </a:rPr>
              <a:t>0</a:t>
            </a:r>
            <a:r>
              <a:rPr lang="en-US" sz="1200" b="1" dirty="0">
                <a:solidFill>
                  <a:prstClr val="black"/>
                </a:solidFill>
                <a:latin typeface="Consolas" panose="020B0609020204030204" pitchFamily="49" charset="0"/>
              </a:rPr>
              <a:t>) % 5	= 2334981 % 5	= 1</a:t>
            </a:r>
          </a:p>
          <a:p>
            <a:pPr>
              <a:tabLst>
                <a:tab pos="6345238" algn="l"/>
                <a:tab pos="7659688" algn="l"/>
              </a:tabLst>
            </a:pPr>
            <a:r>
              <a:rPr lang="en-US" sz="1200" b="1" dirty="0">
                <a:solidFill>
                  <a:prstClr val="black"/>
                </a:solidFill>
                <a:latin typeface="Consolas" panose="020B0609020204030204" pitchFamily="49" charset="0"/>
              </a:rPr>
              <a:t>hash("</a:t>
            </a:r>
            <a:r>
              <a:rPr lang="en-US" sz="1200" b="1" dirty="0" err="1">
                <a:solidFill>
                  <a:prstClr val="black"/>
                </a:solidFill>
                <a:latin typeface="Consolas" panose="020B0609020204030204" pitchFamily="49" charset="0"/>
              </a:rPr>
              <a:t>Bulbasaur</a:t>
            </a:r>
            <a:r>
              <a:rPr lang="en-US" sz="1200" b="1" dirty="0">
                <a:solidFill>
                  <a:prstClr val="black"/>
                </a:solidFill>
                <a:latin typeface="Consolas" panose="020B0609020204030204" pitchFamily="49" charset="0"/>
              </a:rPr>
              <a:t>") = ('B' × 3</a:t>
            </a:r>
            <a:r>
              <a:rPr lang="en-US" sz="1200" b="1" baseline="30000" dirty="0">
                <a:solidFill>
                  <a:prstClr val="black"/>
                </a:solidFill>
                <a:latin typeface="Consolas" panose="020B0609020204030204" pitchFamily="49" charset="0"/>
              </a:rPr>
              <a:t>8</a:t>
            </a:r>
            <a:r>
              <a:rPr lang="en-US" sz="1200" b="1" dirty="0">
                <a:solidFill>
                  <a:prstClr val="black"/>
                </a:solidFill>
                <a:latin typeface="Consolas" panose="020B0609020204030204" pitchFamily="49" charset="0"/>
              </a:rPr>
              <a:t> + 'u' × 3</a:t>
            </a:r>
            <a:r>
              <a:rPr lang="en-US" sz="1200" b="1" baseline="30000" dirty="0">
                <a:solidFill>
                  <a:prstClr val="black"/>
                </a:solidFill>
                <a:latin typeface="Consolas" panose="020B0609020204030204" pitchFamily="49" charset="0"/>
              </a:rPr>
              <a:t>7</a:t>
            </a:r>
            <a:r>
              <a:rPr lang="en-US" sz="1200" b="1" dirty="0">
                <a:solidFill>
                  <a:prstClr val="black"/>
                </a:solidFill>
                <a:latin typeface="Consolas" panose="020B0609020204030204" pitchFamily="49" charset="0"/>
              </a:rPr>
              <a:t> + 'l' × 3</a:t>
            </a:r>
            <a:r>
              <a:rPr lang="en-US" sz="1200" b="1" baseline="30000" dirty="0">
                <a:solidFill>
                  <a:prstClr val="black"/>
                </a:solidFill>
                <a:latin typeface="Consolas" panose="020B0609020204030204" pitchFamily="49" charset="0"/>
              </a:rPr>
              <a:t>6</a:t>
            </a:r>
            <a:r>
              <a:rPr lang="en-US" sz="1200" b="1" dirty="0">
                <a:solidFill>
                  <a:prstClr val="black"/>
                </a:solidFill>
                <a:latin typeface="Consolas" panose="020B0609020204030204" pitchFamily="49" charset="0"/>
              </a:rPr>
              <a:t> + … + 'r' × 3</a:t>
            </a:r>
            <a:r>
              <a:rPr lang="en-US" sz="1200" b="1" baseline="30000" dirty="0">
                <a:solidFill>
                  <a:prstClr val="black"/>
                </a:solidFill>
                <a:latin typeface="Consolas" panose="020B0609020204030204" pitchFamily="49" charset="0"/>
              </a:rPr>
              <a:t>0</a:t>
            </a:r>
            <a:r>
              <a:rPr lang="en-US" sz="1200" b="1" dirty="0">
                <a:solidFill>
                  <a:prstClr val="black"/>
                </a:solidFill>
                <a:latin typeface="Consolas" panose="020B0609020204030204" pitchFamily="49" charset="0"/>
              </a:rPr>
              <a:t>) % 5	= 803751 % 5	= 1</a:t>
            </a:r>
          </a:p>
          <a:p>
            <a:pPr>
              <a:tabLst>
                <a:tab pos="6345238" algn="l"/>
                <a:tab pos="7659688" algn="l"/>
              </a:tabLst>
            </a:pPr>
            <a:r>
              <a:rPr lang="en-US" sz="1200" b="1" dirty="0">
                <a:solidFill>
                  <a:prstClr val="black"/>
                </a:solidFill>
                <a:latin typeface="Consolas" panose="020B0609020204030204" pitchFamily="49" charset="0"/>
              </a:rPr>
              <a:t>hash("</a:t>
            </a:r>
            <a:r>
              <a:rPr lang="en-US" sz="1200" b="1" dirty="0" err="1">
                <a:solidFill>
                  <a:prstClr val="black"/>
                </a:solidFill>
                <a:latin typeface="Consolas" panose="020B0609020204030204" pitchFamily="49" charset="0"/>
              </a:rPr>
              <a:t>Squirtle</a:t>
            </a:r>
            <a:r>
              <a:rPr lang="en-US" sz="1200" b="1" dirty="0">
                <a:solidFill>
                  <a:prstClr val="black"/>
                </a:solidFill>
                <a:latin typeface="Consolas" panose="020B0609020204030204" pitchFamily="49" charset="0"/>
              </a:rPr>
              <a:t>") = ('S' × 3</a:t>
            </a:r>
            <a:r>
              <a:rPr lang="en-US" sz="1200" b="1" baseline="30000" dirty="0">
                <a:solidFill>
                  <a:prstClr val="black"/>
                </a:solidFill>
                <a:latin typeface="Consolas" panose="020B0609020204030204" pitchFamily="49" charset="0"/>
              </a:rPr>
              <a:t>7</a:t>
            </a:r>
            <a:r>
              <a:rPr lang="en-US" sz="1200" b="1" dirty="0">
                <a:solidFill>
                  <a:prstClr val="black"/>
                </a:solidFill>
                <a:latin typeface="Consolas" panose="020B0609020204030204" pitchFamily="49" charset="0"/>
              </a:rPr>
              <a:t> + 'q' × 3</a:t>
            </a:r>
            <a:r>
              <a:rPr lang="en-US" sz="1200" b="1" baseline="30000" dirty="0">
                <a:solidFill>
                  <a:prstClr val="black"/>
                </a:solidFill>
                <a:latin typeface="Consolas" panose="020B0609020204030204" pitchFamily="49" charset="0"/>
              </a:rPr>
              <a:t>6</a:t>
            </a:r>
            <a:r>
              <a:rPr lang="en-US" sz="1200" b="1" dirty="0">
                <a:solidFill>
                  <a:prstClr val="black"/>
                </a:solidFill>
                <a:latin typeface="Consolas" panose="020B0609020204030204" pitchFamily="49" charset="0"/>
              </a:rPr>
              <a:t> + 'u' × 3</a:t>
            </a:r>
            <a:r>
              <a:rPr lang="en-US" sz="1200" b="1" baseline="30000" dirty="0">
                <a:solidFill>
                  <a:prstClr val="black"/>
                </a:solidFill>
                <a:latin typeface="Consolas" panose="020B0609020204030204" pitchFamily="49" charset="0"/>
              </a:rPr>
              <a:t>5</a:t>
            </a:r>
            <a:r>
              <a:rPr lang="en-US" sz="1200" b="1" dirty="0">
                <a:solidFill>
                  <a:prstClr val="black"/>
                </a:solidFill>
                <a:latin typeface="Consolas" panose="020B0609020204030204" pitchFamily="49" charset="0"/>
              </a:rPr>
              <a:t> + … + 'e' × 3</a:t>
            </a:r>
            <a:r>
              <a:rPr lang="en-US" sz="1200" b="1" baseline="30000" dirty="0">
                <a:solidFill>
                  <a:prstClr val="black"/>
                </a:solidFill>
                <a:latin typeface="Consolas" panose="020B0609020204030204" pitchFamily="49" charset="0"/>
              </a:rPr>
              <a:t>0</a:t>
            </a:r>
            <a:r>
              <a:rPr lang="en-US" sz="1200" b="1" dirty="0">
                <a:solidFill>
                  <a:prstClr val="black"/>
                </a:solidFill>
                <a:latin typeface="Consolas" panose="020B0609020204030204" pitchFamily="49" charset="0"/>
              </a:rPr>
              <a:t>) % 5	= 305381 % 5	= 1</a:t>
            </a:r>
          </a:p>
          <a:p>
            <a:pPr>
              <a:tabLst>
                <a:tab pos="6345238" algn="l"/>
                <a:tab pos="7659688" algn="l"/>
              </a:tabLst>
            </a:pPr>
            <a:r>
              <a:rPr lang="en-US" sz="1200" b="1" dirty="0">
                <a:solidFill>
                  <a:prstClr val="black"/>
                </a:solidFill>
                <a:latin typeface="Consolas" panose="020B0609020204030204" pitchFamily="49" charset="0"/>
              </a:rPr>
              <a:t>hash("flamethrower") = ('f' × 3</a:t>
            </a:r>
            <a:r>
              <a:rPr lang="en-US" sz="1200" b="1" baseline="30000" dirty="0">
                <a:solidFill>
                  <a:prstClr val="black"/>
                </a:solidFill>
                <a:latin typeface="Consolas" panose="020B0609020204030204" pitchFamily="49" charset="0"/>
              </a:rPr>
              <a:t>11</a:t>
            </a:r>
            <a:r>
              <a:rPr lang="en-US" sz="1200" b="1" dirty="0">
                <a:solidFill>
                  <a:prstClr val="black"/>
                </a:solidFill>
                <a:latin typeface="Consolas" panose="020B0609020204030204" pitchFamily="49" charset="0"/>
              </a:rPr>
              <a:t> + 'l' × 3</a:t>
            </a:r>
            <a:r>
              <a:rPr lang="en-US" sz="1200" b="1" baseline="30000" dirty="0">
                <a:solidFill>
                  <a:prstClr val="black"/>
                </a:solidFill>
                <a:latin typeface="Consolas" panose="020B0609020204030204" pitchFamily="49" charset="0"/>
              </a:rPr>
              <a:t>10</a:t>
            </a:r>
            <a:r>
              <a:rPr lang="en-US" sz="1200" b="1" dirty="0">
                <a:solidFill>
                  <a:prstClr val="black"/>
                </a:solidFill>
                <a:latin typeface="Consolas" panose="020B0609020204030204" pitchFamily="49" charset="0"/>
              </a:rPr>
              <a:t> + 'a' × 3</a:t>
            </a:r>
            <a:r>
              <a:rPr lang="en-US" sz="1200" b="1" baseline="30000" dirty="0">
                <a:solidFill>
                  <a:prstClr val="black"/>
                </a:solidFill>
                <a:latin typeface="Consolas" panose="020B0609020204030204" pitchFamily="49" charset="0"/>
              </a:rPr>
              <a:t>9</a:t>
            </a:r>
            <a:r>
              <a:rPr lang="en-US" sz="1200" b="1" dirty="0">
                <a:solidFill>
                  <a:prstClr val="black"/>
                </a:solidFill>
                <a:latin typeface="Consolas" panose="020B0609020204030204" pitchFamily="49" charset="0"/>
              </a:rPr>
              <a:t> + … + 'r' × 3</a:t>
            </a:r>
            <a:r>
              <a:rPr lang="en-US" sz="1200" b="1" baseline="30000" dirty="0">
                <a:solidFill>
                  <a:prstClr val="black"/>
                </a:solidFill>
                <a:latin typeface="Consolas" panose="020B0609020204030204" pitchFamily="49" charset="0"/>
              </a:rPr>
              <a:t>0</a:t>
            </a:r>
            <a:r>
              <a:rPr lang="en-US" sz="1200" b="1" dirty="0">
                <a:solidFill>
                  <a:prstClr val="black"/>
                </a:solidFill>
                <a:latin typeface="Consolas" panose="020B0609020204030204" pitchFamily="49" charset="0"/>
              </a:rPr>
              <a:t>) % 5	= 27415128 % 5	= 3</a:t>
            </a:r>
          </a:p>
          <a:p>
            <a:pPr>
              <a:tabLst>
                <a:tab pos="6345238" algn="l"/>
                <a:tab pos="7659688" algn="l"/>
              </a:tabLst>
            </a:pPr>
            <a:r>
              <a:rPr lang="en-US" sz="1200" b="1" dirty="0">
                <a:solidFill>
                  <a:prstClr val="black"/>
                </a:solidFill>
                <a:latin typeface="Consolas" panose="020B0609020204030204" pitchFamily="49" charset="0"/>
              </a:rPr>
              <a:t>hash("</a:t>
            </a:r>
            <a:r>
              <a:rPr lang="en-US" sz="1200" b="1" dirty="0" err="1">
                <a:solidFill>
                  <a:prstClr val="black"/>
                </a:solidFill>
                <a:latin typeface="Consolas" panose="020B0609020204030204" pitchFamily="49" charset="0"/>
              </a:rPr>
              <a:t>water_gun</a:t>
            </a:r>
            <a:r>
              <a:rPr lang="en-US" sz="1200" b="1" dirty="0">
                <a:solidFill>
                  <a:prstClr val="black"/>
                </a:solidFill>
                <a:latin typeface="Consolas" panose="020B0609020204030204" pitchFamily="49" charset="0"/>
              </a:rPr>
              <a:t>") = ('w' × 3</a:t>
            </a:r>
            <a:r>
              <a:rPr lang="en-US" sz="1200" b="1" baseline="30000" dirty="0">
                <a:solidFill>
                  <a:prstClr val="black"/>
                </a:solidFill>
                <a:latin typeface="Consolas" panose="020B0609020204030204" pitchFamily="49" charset="0"/>
              </a:rPr>
              <a:t>8</a:t>
            </a:r>
            <a:r>
              <a:rPr lang="en-US" sz="1200" b="1" dirty="0">
                <a:solidFill>
                  <a:prstClr val="black"/>
                </a:solidFill>
                <a:latin typeface="Consolas" panose="020B0609020204030204" pitchFamily="49" charset="0"/>
              </a:rPr>
              <a:t> + 'a' × 3</a:t>
            </a:r>
            <a:r>
              <a:rPr lang="en-US" sz="1200" b="1" baseline="30000" dirty="0">
                <a:solidFill>
                  <a:prstClr val="black"/>
                </a:solidFill>
                <a:latin typeface="Consolas" panose="020B0609020204030204" pitchFamily="49" charset="0"/>
              </a:rPr>
              <a:t>7</a:t>
            </a:r>
            <a:r>
              <a:rPr lang="en-US" sz="1200" b="1" dirty="0">
                <a:solidFill>
                  <a:prstClr val="black"/>
                </a:solidFill>
                <a:latin typeface="Consolas" panose="020B0609020204030204" pitchFamily="49" charset="0"/>
              </a:rPr>
              <a:t> + 't' × 3</a:t>
            </a:r>
            <a:r>
              <a:rPr lang="en-US" sz="1200" b="1" baseline="30000" dirty="0">
                <a:solidFill>
                  <a:prstClr val="black"/>
                </a:solidFill>
                <a:latin typeface="Consolas" panose="020B0609020204030204" pitchFamily="49" charset="0"/>
              </a:rPr>
              <a:t>6</a:t>
            </a:r>
            <a:r>
              <a:rPr lang="en-US" sz="1200" b="1" dirty="0">
                <a:solidFill>
                  <a:prstClr val="black"/>
                </a:solidFill>
                <a:latin typeface="Consolas" panose="020B0609020204030204" pitchFamily="49" charset="0"/>
              </a:rPr>
              <a:t> + … + 'n' × 3</a:t>
            </a:r>
            <a:r>
              <a:rPr lang="en-US" sz="1200" b="1" baseline="30000" dirty="0">
                <a:solidFill>
                  <a:prstClr val="black"/>
                </a:solidFill>
                <a:latin typeface="Consolas" panose="020B0609020204030204" pitchFamily="49" charset="0"/>
              </a:rPr>
              <a:t>0</a:t>
            </a:r>
            <a:r>
              <a:rPr lang="en-US" sz="1200" b="1" dirty="0">
                <a:solidFill>
                  <a:prstClr val="black"/>
                </a:solidFill>
                <a:latin typeface="Consolas" panose="020B0609020204030204" pitchFamily="49" charset="0"/>
              </a:rPr>
              <a:t>) % 5	= 1115192 % 5	= 2</a:t>
            </a:r>
          </a:p>
          <a:p>
            <a:pPr>
              <a:tabLst>
                <a:tab pos="6345238" algn="l"/>
                <a:tab pos="7659688" algn="l"/>
              </a:tabLst>
            </a:pPr>
            <a:r>
              <a:rPr lang="en-US" sz="1200" b="1" dirty="0">
                <a:solidFill>
                  <a:prstClr val="black"/>
                </a:solidFill>
                <a:latin typeface="Consolas" panose="020B0609020204030204" pitchFamily="49" charset="0"/>
              </a:rPr>
              <a:t>hash("</a:t>
            </a:r>
            <a:r>
              <a:rPr lang="en-US" sz="1200" b="1" dirty="0" err="1">
                <a:solidFill>
                  <a:prstClr val="black"/>
                </a:solidFill>
                <a:latin typeface="Consolas" panose="020B0609020204030204" pitchFamily="49" charset="0"/>
              </a:rPr>
              <a:t>razor_leaf</a:t>
            </a:r>
            <a:r>
              <a:rPr lang="en-US" sz="1200" b="1" dirty="0">
                <a:solidFill>
                  <a:prstClr val="black"/>
                </a:solidFill>
                <a:latin typeface="Consolas" panose="020B0609020204030204" pitchFamily="49" charset="0"/>
              </a:rPr>
              <a:t>") = ('r' × 3</a:t>
            </a:r>
            <a:r>
              <a:rPr lang="en-US" sz="1200" b="1" baseline="30000" dirty="0">
                <a:solidFill>
                  <a:prstClr val="black"/>
                </a:solidFill>
                <a:latin typeface="Consolas" panose="020B0609020204030204" pitchFamily="49" charset="0"/>
              </a:rPr>
              <a:t>9</a:t>
            </a:r>
            <a:r>
              <a:rPr lang="en-US" sz="1200" b="1" dirty="0">
                <a:solidFill>
                  <a:prstClr val="black"/>
                </a:solidFill>
                <a:latin typeface="Consolas" panose="020B0609020204030204" pitchFamily="49" charset="0"/>
              </a:rPr>
              <a:t> + 'a' × 3</a:t>
            </a:r>
            <a:r>
              <a:rPr lang="en-US" sz="1200" b="1" baseline="30000" dirty="0">
                <a:solidFill>
                  <a:prstClr val="black"/>
                </a:solidFill>
                <a:latin typeface="Consolas" panose="020B0609020204030204" pitchFamily="49" charset="0"/>
              </a:rPr>
              <a:t>8</a:t>
            </a:r>
            <a:r>
              <a:rPr lang="en-US" sz="1200" b="1" dirty="0">
                <a:solidFill>
                  <a:prstClr val="black"/>
                </a:solidFill>
                <a:latin typeface="Consolas" panose="020B0609020204030204" pitchFamily="49" charset="0"/>
              </a:rPr>
              <a:t> + 'z' × 3</a:t>
            </a:r>
            <a:r>
              <a:rPr lang="en-US" sz="1200" b="1" baseline="30000" dirty="0">
                <a:solidFill>
                  <a:prstClr val="black"/>
                </a:solidFill>
                <a:latin typeface="Consolas" panose="020B0609020204030204" pitchFamily="49" charset="0"/>
              </a:rPr>
              <a:t>7</a:t>
            </a:r>
            <a:r>
              <a:rPr lang="en-US" sz="1200" b="1" dirty="0">
                <a:solidFill>
                  <a:prstClr val="black"/>
                </a:solidFill>
                <a:latin typeface="Consolas" panose="020B0609020204030204" pitchFamily="49" charset="0"/>
              </a:rPr>
              <a:t> + … + 'f' × 3</a:t>
            </a:r>
            <a:r>
              <a:rPr lang="en-US" sz="1200" b="1" baseline="30000" dirty="0">
                <a:solidFill>
                  <a:prstClr val="black"/>
                </a:solidFill>
                <a:latin typeface="Consolas" panose="020B0609020204030204" pitchFamily="49" charset="0"/>
              </a:rPr>
              <a:t>0</a:t>
            </a:r>
            <a:r>
              <a:rPr lang="en-US" sz="1200" b="1" dirty="0">
                <a:solidFill>
                  <a:prstClr val="black"/>
                </a:solidFill>
                <a:latin typeface="Consolas" panose="020B0609020204030204" pitchFamily="49" charset="0"/>
              </a:rPr>
              <a:t>) % 5	= 3267627 % 5	= 2</a:t>
            </a:r>
          </a:p>
          <a:p>
            <a:pPr>
              <a:tabLst>
                <a:tab pos="6345238" algn="l"/>
                <a:tab pos="7659688" algn="l"/>
              </a:tabLst>
            </a:pPr>
            <a:r>
              <a:rPr lang="en-US" sz="1200" b="1" dirty="0">
                <a:solidFill>
                  <a:prstClr val="black"/>
                </a:solidFill>
                <a:latin typeface="Consolas" panose="020B0609020204030204" pitchFamily="49" charset="0"/>
              </a:rPr>
              <a:t>hash("fire") = ('f' × 3</a:t>
            </a:r>
            <a:r>
              <a:rPr lang="en-US" sz="1200" b="1" baseline="30000" dirty="0">
                <a:solidFill>
                  <a:prstClr val="black"/>
                </a:solidFill>
                <a:latin typeface="Consolas" panose="020B0609020204030204" pitchFamily="49" charset="0"/>
              </a:rPr>
              <a:t>3</a:t>
            </a:r>
            <a:r>
              <a:rPr lang="en-US" sz="1200" b="1" dirty="0">
                <a:solidFill>
                  <a:prstClr val="black"/>
                </a:solidFill>
                <a:latin typeface="Consolas" panose="020B0609020204030204" pitchFamily="49" charset="0"/>
              </a:rPr>
              <a:t> + 'i' × 3</a:t>
            </a:r>
            <a:r>
              <a:rPr lang="en-US" sz="1200" b="1" baseline="30000" dirty="0">
                <a:solidFill>
                  <a:prstClr val="black"/>
                </a:solidFill>
                <a:latin typeface="Consolas" panose="020B0609020204030204" pitchFamily="49" charset="0"/>
              </a:rPr>
              <a:t>2</a:t>
            </a:r>
            <a:r>
              <a:rPr lang="en-US" sz="1200" b="1" dirty="0">
                <a:solidFill>
                  <a:prstClr val="black"/>
                </a:solidFill>
                <a:latin typeface="Consolas" panose="020B0609020204030204" pitchFamily="49" charset="0"/>
              </a:rPr>
              <a:t> + 'r' × 3</a:t>
            </a:r>
            <a:r>
              <a:rPr lang="en-US" sz="1200" b="1" baseline="30000" dirty="0">
                <a:solidFill>
                  <a:prstClr val="black"/>
                </a:solidFill>
                <a:latin typeface="Consolas" panose="020B0609020204030204" pitchFamily="49" charset="0"/>
              </a:rPr>
              <a:t>1</a:t>
            </a:r>
            <a:r>
              <a:rPr lang="en-US" sz="1200" b="1" dirty="0">
                <a:solidFill>
                  <a:prstClr val="black"/>
                </a:solidFill>
                <a:latin typeface="Consolas" panose="020B0609020204030204" pitchFamily="49" charset="0"/>
              </a:rPr>
              <a:t> + 'e' × 3</a:t>
            </a:r>
            <a:r>
              <a:rPr lang="en-US" sz="1200" b="1" baseline="30000" dirty="0">
                <a:solidFill>
                  <a:prstClr val="black"/>
                </a:solidFill>
                <a:latin typeface="Consolas" panose="020B0609020204030204" pitchFamily="49" charset="0"/>
              </a:rPr>
              <a:t>0</a:t>
            </a:r>
            <a:r>
              <a:rPr lang="en-US" sz="1200" b="1" dirty="0">
                <a:solidFill>
                  <a:prstClr val="black"/>
                </a:solidFill>
                <a:latin typeface="Consolas" panose="020B0609020204030204" pitchFamily="49" charset="0"/>
              </a:rPr>
              <a:t>) % 5	= 4142 % 5	= 2</a:t>
            </a:r>
          </a:p>
          <a:p>
            <a:pPr>
              <a:tabLst>
                <a:tab pos="6345238" algn="l"/>
                <a:tab pos="7659688" algn="l"/>
              </a:tabLst>
            </a:pPr>
            <a:r>
              <a:rPr lang="en-US" sz="1200" b="1" dirty="0">
                <a:solidFill>
                  <a:prstClr val="black"/>
                </a:solidFill>
                <a:latin typeface="Consolas" panose="020B0609020204030204" pitchFamily="49" charset="0"/>
              </a:rPr>
              <a:t>hash("water") = ('w' × 3</a:t>
            </a:r>
            <a:r>
              <a:rPr lang="en-US" sz="1200" b="1" baseline="30000" dirty="0">
                <a:solidFill>
                  <a:prstClr val="black"/>
                </a:solidFill>
                <a:latin typeface="Consolas" panose="020B0609020204030204" pitchFamily="49" charset="0"/>
              </a:rPr>
              <a:t>4</a:t>
            </a:r>
            <a:r>
              <a:rPr lang="en-US" sz="1200" b="1" dirty="0">
                <a:solidFill>
                  <a:prstClr val="black"/>
                </a:solidFill>
                <a:latin typeface="Consolas" panose="020B0609020204030204" pitchFamily="49" charset="0"/>
              </a:rPr>
              <a:t> + 'a' × 3</a:t>
            </a:r>
            <a:r>
              <a:rPr lang="en-US" sz="1200" b="1" baseline="30000" dirty="0">
                <a:solidFill>
                  <a:prstClr val="black"/>
                </a:solidFill>
                <a:latin typeface="Consolas" panose="020B0609020204030204" pitchFamily="49" charset="0"/>
              </a:rPr>
              <a:t>3</a:t>
            </a:r>
            <a:r>
              <a:rPr lang="en-US" sz="1200" b="1" dirty="0">
                <a:solidFill>
                  <a:prstClr val="black"/>
                </a:solidFill>
                <a:latin typeface="Consolas" panose="020B0609020204030204" pitchFamily="49" charset="0"/>
              </a:rPr>
              <a:t> + 't' × 3</a:t>
            </a:r>
            <a:r>
              <a:rPr lang="en-US" sz="1200" b="1" baseline="30000" dirty="0">
                <a:solidFill>
                  <a:prstClr val="black"/>
                </a:solidFill>
                <a:latin typeface="Consolas" panose="020B0609020204030204" pitchFamily="49" charset="0"/>
              </a:rPr>
              <a:t>2</a:t>
            </a:r>
            <a:r>
              <a:rPr lang="en-US" sz="1200" b="1" dirty="0">
                <a:solidFill>
                  <a:prstClr val="black"/>
                </a:solidFill>
                <a:latin typeface="Consolas" panose="020B0609020204030204" pitchFamily="49" charset="0"/>
              </a:rPr>
              <a:t> + 'e' × 3</a:t>
            </a:r>
            <a:r>
              <a:rPr lang="en-US" sz="1200" b="1" baseline="30000" dirty="0">
                <a:solidFill>
                  <a:prstClr val="black"/>
                </a:solidFill>
                <a:latin typeface="Consolas" panose="020B0609020204030204" pitchFamily="49" charset="0"/>
              </a:rPr>
              <a:t>1</a:t>
            </a:r>
            <a:r>
              <a:rPr lang="en-US" sz="1200" b="1" dirty="0">
                <a:solidFill>
                  <a:prstClr val="black"/>
                </a:solidFill>
                <a:latin typeface="Consolas" panose="020B0609020204030204" pitchFamily="49" charset="0"/>
              </a:rPr>
              <a:t> + 'r' × 3</a:t>
            </a:r>
            <a:r>
              <a:rPr lang="en-US" sz="1200" b="1" baseline="30000" dirty="0">
                <a:solidFill>
                  <a:prstClr val="black"/>
                </a:solidFill>
                <a:latin typeface="Consolas" panose="020B0609020204030204" pitchFamily="49" charset="0"/>
              </a:rPr>
              <a:t>0</a:t>
            </a:r>
            <a:r>
              <a:rPr lang="en-US" sz="1200" b="1" dirty="0">
                <a:solidFill>
                  <a:prstClr val="black"/>
                </a:solidFill>
                <a:latin typeface="Consolas" panose="020B0609020204030204" pitchFamily="49" charset="0"/>
              </a:rPr>
              <a:t>) % 5	= 13719 % 5	= 4</a:t>
            </a:r>
          </a:p>
          <a:p>
            <a:pPr>
              <a:tabLst>
                <a:tab pos="6345238" algn="l"/>
                <a:tab pos="7659688" algn="l"/>
              </a:tabLst>
            </a:pPr>
            <a:r>
              <a:rPr lang="en-US" sz="1200" b="1" dirty="0">
                <a:solidFill>
                  <a:prstClr val="black"/>
                </a:solidFill>
                <a:latin typeface="Consolas" panose="020B0609020204030204" pitchFamily="49" charset="0"/>
              </a:rPr>
              <a:t>hash("grass") = ('g' × 3</a:t>
            </a:r>
            <a:r>
              <a:rPr lang="en-US" sz="1200" b="1" baseline="30000" dirty="0">
                <a:solidFill>
                  <a:prstClr val="black"/>
                </a:solidFill>
                <a:latin typeface="Consolas" panose="020B0609020204030204" pitchFamily="49" charset="0"/>
              </a:rPr>
              <a:t>4</a:t>
            </a:r>
            <a:r>
              <a:rPr lang="en-US" sz="1200" b="1" dirty="0">
                <a:solidFill>
                  <a:prstClr val="black"/>
                </a:solidFill>
                <a:latin typeface="Consolas" panose="020B0609020204030204" pitchFamily="49" charset="0"/>
              </a:rPr>
              <a:t> + 'r' × 3</a:t>
            </a:r>
            <a:r>
              <a:rPr lang="en-US" sz="1200" b="1" baseline="30000" dirty="0">
                <a:solidFill>
                  <a:prstClr val="black"/>
                </a:solidFill>
                <a:latin typeface="Consolas" panose="020B0609020204030204" pitchFamily="49" charset="0"/>
              </a:rPr>
              <a:t>3</a:t>
            </a:r>
            <a:r>
              <a:rPr lang="en-US" sz="1200" b="1" dirty="0">
                <a:solidFill>
                  <a:prstClr val="black"/>
                </a:solidFill>
                <a:latin typeface="Consolas" panose="020B0609020204030204" pitchFamily="49" charset="0"/>
              </a:rPr>
              <a:t> + 'a' × 3</a:t>
            </a:r>
            <a:r>
              <a:rPr lang="en-US" sz="1200" b="1" baseline="30000" dirty="0">
                <a:solidFill>
                  <a:prstClr val="black"/>
                </a:solidFill>
                <a:latin typeface="Consolas" panose="020B0609020204030204" pitchFamily="49" charset="0"/>
              </a:rPr>
              <a:t>2</a:t>
            </a:r>
            <a:r>
              <a:rPr lang="en-US" sz="1200" b="1" dirty="0">
                <a:solidFill>
                  <a:prstClr val="black"/>
                </a:solidFill>
                <a:latin typeface="Consolas" panose="020B0609020204030204" pitchFamily="49" charset="0"/>
              </a:rPr>
              <a:t> + 's' × 3</a:t>
            </a:r>
            <a:r>
              <a:rPr lang="en-US" sz="1200" b="1" baseline="30000" dirty="0">
                <a:solidFill>
                  <a:prstClr val="black"/>
                </a:solidFill>
                <a:latin typeface="Consolas" panose="020B0609020204030204" pitchFamily="49" charset="0"/>
              </a:rPr>
              <a:t>1</a:t>
            </a:r>
            <a:r>
              <a:rPr lang="en-US" sz="1200" b="1" dirty="0">
                <a:solidFill>
                  <a:prstClr val="black"/>
                </a:solidFill>
                <a:latin typeface="Consolas" panose="020B0609020204030204" pitchFamily="49" charset="0"/>
              </a:rPr>
              <a:t> + 's' × 3</a:t>
            </a:r>
            <a:r>
              <a:rPr lang="en-US" sz="1200" b="1" baseline="30000" dirty="0">
                <a:solidFill>
                  <a:prstClr val="black"/>
                </a:solidFill>
                <a:latin typeface="Consolas" panose="020B0609020204030204" pitchFamily="49" charset="0"/>
              </a:rPr>
              <a:t>0</a:t>
            </a:r>
            <a:r>
              <a:rPr lang="en-US" sz="1200" b="1" dirty="0">
                <a:solidFill>
                  <a:prstClr val="black"/>
                </a:solidFill>
                <a:latin typeface="Consolas" panose="020B0609020204030204" pitchFamily="49" charset="0"/>
              </a:rPr>
              <a:t>) % 5 	= 12754 % 5	= 4</a:t>
            </a:r>
          </a:p>
        </p:txBody>
      </p:sp>
      <p:sp>
        <p:nvSpPr>
          <p:cNvPr id="15" name="Rectangle 14"/>
          <p:cNvSpPr/>
          <p:nvPr/>
        </p:nvSpPr>
        <p:spPr>
          <a:xfrm>
            <a:off x="1940312" y="3938121"/>
            <a:ext cx="7092175" cy="400110"/>
          </a:xfrm>
          <a:prstGeom prst="rect">
            <a:avLst/>
          </a:prstGeom>
        </p:spPr>
        <p:txBody>
          <a:bodyPr wrap="square">
            <a:spAutoFit/>
          </a:bodyPr>
          <a:lstStyle/>
          <a:p>
            <a:r>
              <a:rPr lang="en-US" sz="2000" b="1" dirty="0">
                <a:solidFill>
                  <a:prstClr val="black"/>
                </a:solidFill>
                <a:latin typeface="Consolas" panose="020B0609020204030204" pitchFamily="49" charset="0"/>
              </a:rPr>
              <a:t>S</a:t>
            </a:r>
            <a:r>
              <a:rPr lang="en-US" sz="2000" b="1" baseline="-25000" dirty="0">
                <a:solidFill>
                  <a:prstClr val="black"/>
                </a:solidFill>
                <a:latin typeface="Consolas" panose="020B0609020204030204" pitchFamily="49" charset="0"/>
              </a:rPr>
              <a:t>0</a:t>
            </a:r>
            <a:r>
              <a:rPr lang="en-US" sz="2000" b="1" dirty="0">
                <a:solidFill>
                  <a:prstClr val="black"/>
                </a:solidFill>
                <a:latin typeface="Consolas" panose="020B0609020204030204" pitchFamily="49" charset="0"/>
              </a:rPr>
              <a:t> × 3</a:t>
            </a:r>
            <a:r>
              <a:rPr lang="en-US" sz="2000" b="1" baseline="30000" dirty="0">
                <a:solidFill>
                  <a:prstClr val="black"/>
                </a:solidFill>
                <a:latin typeface="Consolas" panose="020B0609020204030204" pitchFamily="49" charset="0"/>
              </a:rPr>
              <a:t>n-1</a:t>
            </a:r>
            <a:r>
              <a:rPr lang="en-US" sz="2000" b="1" dirty="0">
                <a:solidFill>
                  <a:prstClr val="black"/>
                </a:solidFill>
                <a:latin typeface="Consolas" panose="020B0609020204030204" pitchFamily="49" charset="0"/>
              </a:rPr>
              <a:t> + S</a:t>
            </a:r>
            <a:r>
              <a:rPr lang="en-US" sz="2000" b="1" baseline="-25000" dirty="0">
                <a:solidFill>
                  <a:prstClr val="black"/>
                </a:solidFill>
                <a:latin typeface="Consolas" panose="020B0609020204030204" pitchFamily="49" charset="0"/>
              </a:rPr>
              <a:t>1</a:t>
            </a:r>
            <a:r>
              <a:rPr lang="en-US" sz="2000" b="1" dirty="0">
                <a:solidFill>
                  <a:prstClr val="black"/>
                </a:solidFill>
                <a:latin typeface="Consolas" panose="020B0609020204030204" pitchFamily="49" charset="0"/>
              </a:rPr>
              <a:t> × 3</a:t>
            </a:r>
            <a:r>
              <a:rPr lang="en-US" sz="2000" b="1" baseline="30000" dirty="0">
                <a:solidFill>
                  <a:prstClr val="black"/>
                </a:solidFill>
                <a:latin typeface="Consolas" panose="020B0609020204030204" pitchFamily="49" charset="0"/>
              </a:rPr>
              <a:t>n-2</a:t>
            </a:r>
            <a:r>
              <a:rPr lang="en-US" sz="2000" b="1" dirty="0">
                <a:solidFill>
                  <a:prstClr val="black"/>
                </a:solidFill>
                <a:latin typeface="Consolas" panose="020B0609020204030204" pitchFamily="49" charset="0"/>
              </a:rPr>
              <a:t> + S</a:t>
            </a:r>
            <a:r>
              <a:rPr lang="en-US" sz="2000" b="1" baseline="-25000" dirty="0">
                <a:solidFill>
                  <a:prstClr val="black"/>
                </a:solidFill>
                <a:latin typeface="Consolas" panose="020B0609020204030204" pitchFamily="49" charset="0"/>
              </a:rPr>
              <a:t>2</a:t>
            </a:r>
            <a:r>
              <a:rPr lang="en-US" sz="2000" b="1" dirty="0">
                <a:solidFill>
                  <a:prstClr val="black"/>
                </a:solidFill>
                <a:latin typeface="Consolas" panose="020B0609020204030204" pitchFamily="49" charset="0"/>
              </a:rPr>
              <a:t> × 3</a:t>
            </a:r>
            <a:r>
              <a:rPr lang="en-US" sz="2000" b="1" baseline="30000" dirty="0">
                <a:solidFill>
                  <a:prstClr val="black"/>
                </a:solidFill>
                <a:latin typeface="Consolas" panose="020B0609020204030204" pitchFamily="49" charset="0"/>
              </a:rPr>
              <a:t>n-3</a:t>
            </a:r>
            <a:r>
              <a:rPr lang="en-US" sz="2000" b="1" dirty="0">
                <a:solidFill>
                  <a:prstClr val="black"/>
                </a:solidFill>
                <a:latin typeface="Consolas" panose="020B0609020204030204" pitchFamily="49" charset="0"/>
              </a:rPr>
              <a:t> + … + S</a:t>
            </a:r>
            <a:r>
              <a:rPr lang="en-US" sz="2000" b="1" baseline="-25000" dirty="0">
                <a:solidFill>
                  <a:prstClr val="black"/>
                </a:solidFill>
                <a:latin typeface="Consolas" panose="020B0609020204030204" pitchFamily="49" charset="0"/>
              </a:rPr>
              <a:t>n</a:t>
            </a:r>
            <a:r>
              <a:rPr lang="en-US" sz="2000" b="1" dirty="0">
                <a:solidFill>
                  <a:prstClr val="black"/>
                </a:solidFill>
                <a:latin typeface="Consolas" panose="020B0609020204030204" pitchFamily="49" charset="0"/>
              </a:rPr>
              <a:t> × 3</a:t>
            </a:r>
            <a:r>
              <a:rPr lang="en-US" sz="2000" b="1" baseline="30000" dirty="0">
                <a:solidFill>
                  <a:prstClr val="black"/>
                </a:solidFill>
                <a:latin typeface="Consolas" panose="020B0609020204030204" pitchFamily="49" charset="0"/>
              </a:rPr>
              <a:t>0</a:t>
            </a:r>
            <a:endParaRPr lang="en-US" sz="2000" dirty="0"/>
          </a:p>
        </p:txBody>
      </p:sp>
    </p:spTree>
    <p:extLst>
      <p:ext uri="{BB962C8B-B14F-4D97-AF65-F5344CB8AC3E}">
        <p14:creationId xmlns:p14="http://schemas.microsoft.com/office/powerpoint/2010/main" val="118047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Quadratic Probing</a:t>
            </a:r>
          </a:p>
        </p:txBody>
      </p:sp>
      <p:sp>
        <p:nvSpPr>
          <p:cNvPr id="3" name="Content Placeholder 2"/>
          <p:cNvSpPr>
            <a:spLocks noGrp="1"/>
          </p:cNvSpPr>
          <p:nvPr>
            <p:ph sz="quarter" idx="1"/>
          </p:nvPr>
        </p:nvSpPr>
        <p:spPr>
          <a:xfrm>
            <a:off x="526941" y="1295400"/>
            <a:ext cx="9978067" cy="5105400"/>
          </a:xfrm>
        </p:spPr>
        <p:txBody>
          <a:bodyPr/>
          <a:lstStyle/>
          <a:p>
            <a:r>
              <a:rPr lang="en-US" dirty="0"/>
              <a:t>Quadratic probing is used to resolve collisions in hash tables.</a:t>
            </a:r>
          </a:p>
          <a:p>
            <a:pPr lvl="1"/>
            <a:r>
              <a:rPr lang="en-US" dirty="0"/>
              <a:t>Collisions are resolved by successively adding quadratic values to the original hash until an open slot is found.</a:t>
            </a:r>
          </a:p>
          <a:p>
            <a:pPr marL="366713" lvl="1" indent="0">
              <a:buNone/>
            </a:pPr>
            <a:r>
              <a:rPr lang="pt-BR" sz="1800" dirty="0"/>
              <a:t>	</a:t>
            </a:r>
            <a:r>
              <a:rPr lang="pt-BR" sz="1600" b="1" i="1" dirty="0">
                <a:latin typeface="Consolas" panose="020B0609020204030204" pitchFamily="49" charset="0"/>
              </a:rPr>
              <a:t>Index, Index + 1</a:t>
            </a:r>
            <a:r>
              <a:rPr lang="pt-BR" sz="1600" b="1" i="1" baseline="30000" dirty="0">
                <a:latin typeface="Consolas" panose="020B0609020204030204" pitchFamily="49" charset="0"/>
              </a:rPr>
              <a:t>2</a:t>
            </a:r>
            <a:r>
              <a:rPr lang="pt-BR" sz="1600" b="1" i="1" dirty="0">
                <a:latin typeface="Consolas" panose="020B0609020204030204" pitchFamily="49" charset="0"/>
              </a:rPr>
              <a:t>, Index + 2</a:t>
            </a:r>
            <a:r>
              <a:rPr lang="pt-BR" sz="1600" b="1" i="1" baseline="30000" dirty="0">
                <a:latin typeface="Consolas" panose="020B0609020204030204" pitchFamily="49" charset="0"/>
              </a:rPr>
              <a:t>2</a:t>
            </a:r>
            <a:r>
              <a:rPr lang="pt-BR" sz="1600" b="1" i="1" dirty="0">
                <a:latin typeface="Consolas" panose="020B0609020204030204" pitchFamily="49" charset="0"/>
              </a:rPr>
              <a:t>, Index + 3</a:t>
            </a:r>
            <a:r>
              <a:rPr lang="pt-BR" sz="1600" b="1" i="1" baseline="30000" dirty="0">
                <a:latin typeface="Consolas" panose="020B0609020204030204" pitchFamily="49" charset="0"/>
              </a:rPr>
              <a:t>2</a:t>
            </a:r>
            <a:r>
              <a:rPr lang="pt-BR" sz="1600" b="1" i="1" dirty="0">
                <a:latin typeface="Consolas" panose="020B0609020204030204" pitchFamily="49" charset="0"/>
              </a:rPr>
              <a:t>, ... , Index + k</a:t>
            </a:r>
            <a:r>
              <a:rPr lang="pt-BR" sz="1600" b="1" i="1" baseline="30000" dirty="0">
                <a:latin typeface="Consolas" panose="020B0609020204030204" pitchFamily="49" charset="0"/>
              </a:rPr>
              <a:t>2</a:t>
            </a:r>
            <a:endParaRPr lang="en-US" sz="1600" b="1" i="1" dirty="0">
              <a:latin typeface="Consolas" panose="020B0609020204030204" pitchFamily="49" charset="0"/>
            </a:endParaRPr>
          </a:p>
          <a:p>
            <a:pPr lvl="1"/>
            <a:r>
              <a:rPr lang="en-US" dirty="0"/>
              <a:t>Quadratic probing minimizes clustering of hash table keys, but is expensive and could result in an unresolvable infinite loop.</a:t>
            </a:r>
          </a:p>
          <a:p>
            <a:pPr lvl="1"/>
            <a:r>
              <a:rPr lang="en-US" dirty="0"/>
              <a:t>An efficient way to calculate the next quadratic probe index is:</a:t>
            </a:r>
          </a:p>
          <a:p>
            <a:pPr marL="366713" lvl="1" indent="0">
              <a:buNone/>
            </a:pPr>
            <a:r>
              <a:rPr lang="en-US" sz="1600" b="1" i="1" dirty="0">
                <a:latin typeface="Consolas" panose="020B0609020204030204" pitchFamily="49" charset="0"/>
              </a:rPr>
              <a:t>	k += 2;</a:t>
            </a:r>
          </a:p>
          <a:p>
            <a:pPr marL="366713" lvl="1" indent="0">
              <a:spcBef>
                <a:spcPts val="0"/>
              </a:spcBef>
              <a:buNone/>
            </a:pPr>
            <a:r>
              <a:rPr lang="en-US" sz="1600" b="1" i="1" dirty="0">
                <a:latin typeface="Consolas" panose="020B0609020204030204" pitchFamily="49" charset="0"/>
              </a:rPr>
              <a:t>	index = (index + k) % </a:t>
            </a:r>
            <a:r>
              <a:rPr lang="en-US" sz="1600" b="1" i="1" dirty="0" err="1">
                <a:latin typeface="Consolas" panose="020B0609020204030204" pitchFamily="49" charset="0"/>
              </a:rPr>
              <a:t>table.size</a:t>
            </a:r>
            <a:r>
              <a:rPr lang="en-US" sz="1600" b="1" i="1" dirty="0">
                <a:latin typeface="Consolas" panose="020B0609020204030204" pitchFamily="49" charset="0"/>
              </a:rPr>
              <a:t>();</a:t>
            </a:r>
          </a:p>
          <a:p>
            <a:pPr lvl="1"/>
            <a:r>
              <a:rPr lang="en-US" dirty="0"/>
              <a:t>For example, if the hash index is 5, quadratic probes would be:</a:t>
            </a:r>
          </a:p>
          <a:p>
            <a:pPr marL="685800" lvl="2" indent="0">
              <a:buNone/>
            </a:pPr>
            <a:r>
              <a:rPr lang="en-US" dirty="0">
                <a:solidFill>
                  <a:srgbClr val="FF0000"/>
                </a:solidFill>
              </a:rPr>
              <a:t>	</a:t>
            </a:r>
            <a:r>
              <a:rPr lang="en-US" sz="1600" b="1" i="1" dirty="0">
                <a:solidFill>
                  <a:srgbClr val="FF0000"/>
                </a:solidFill>
                <a:latin typeface="Consolas" panose="020B0609020204030204" pitchFamily="49" charset="0"/>
              </a:rPr>
              <a:t>5</a:t>
            </a:r>
            <a:r>
              <a:rPr lang="en-US" sz="1600" b="1" i="1" dirty="0">
                <a:latin typeface="Consolas" panose="020B0609020204030204" pitchFamily="49" charset="0"/>
              </a:rPr>
              <a:t>, </a:t>
            </a:r>
            <a:r>
              <a:rPr lang="en-US" sz="1600" b="1" i="1" dirty="0">
                <a:solidFill>
                  <a:srgbClr val="FF0000"/>
                </a:solidFill>
                <a:latin typeface="Consolas" panose="020B0609020204030204" pitchFamily="49" charset="0"/>
              </a:rPr>
              <a:t>6</a:t>
            </a:r>
            <a:r>
              <a:rPr lang="en-US" sz="1600" b="1" i="1" dirty="0">
                <a:latin typeface="Consolas" panose="020B0609020204030204" pitchFamily="49" charset="0"/>
              </a:rPr>
              <a:t> </a:t>
            </a:r>
            <a:r>
              <a:rPr lang="en-US" sz="1200" b="1" i="1" dirty="0">
                <a:latin typeface="Consolas" panose="020B0609020204030204" pitchFamily="49" charset="0"/>
              </a:rPr>
              <a:t>(5+1)</a:t>
            </a:r>
            <a:r>
              <a:rPr lang="en-US" sz="1600" b="1" i="1" dirty="0">
                <a:latin typeface="Consolas" panose="020B0609020204030204" pitchFamily="49" charset="0"/>
              </a:rPr>
              <a:t>, </a:t>
            </a:r>
            <a:r>
              <a:rPr lang="en-US" sz="1600" b="1" i="1" dirty="0">
                <a:solidFill>
                  <a:srgbClr val="FF0000"/>
                </a:solidFill>
                <a:latin typeface="Consolas" panose="020B0609020204030204" pitchFamily="49" charset="0"/>
              </a:rPr>
              <a:t>9</a:t>
            </a:r>
            <a:r>
              <a:rPr lang="en-US" sz="1600" b="1" i="1" dirty="0">
                <a:latin typeface="Consolas" panose="020B0609020204030204" pitchFamily="49" charset="0"/>
              </a:rPr>
              <a:t> </a:t>
            </a:r>
            <a:r>
              <a:rPr lang="en-US" sz="1200" b="1" i="1" dirty="0">
                <a:latin typeface="Consolas" panose="020B0609020204030204" pitchFamily="49" charset="0"/>
              </a:rPr>
              <a:t>(5+1+3)</a:t>
            </a:r>
            <a:r>
              <a:rPr lang="en-US" sz="1600" b="1" i="1" dirty="0">
                <a:latin typeface="Consolas" panose="020B0609020204030204" pitchFamily="49" charset="0"/>
              </a:rPr>
              <a:t>, </a:t>
            </a:r>
            <a:r>
              <a:rPr lang="en-US" sz="1600" b="1" i="1" dirty="0">
                <a:solidFill>
                  <a:srgbClr val="FF0000"/>
                </a:solidFill>
                <a:latin typeface="Consolas" panose="020B0609020204030204" pitchFamily="49" charset="0"/>
              </a:rPr>
              <a:t>14</a:t>
            </a:r>
            <a:r>
              <a:rPr lang="en-US" sz="1600" b="1" i="1" dirty="0">
                <a:latin typeface="Consolas" panose="020B0609020204030204" pitchFamily="49" charset="0"/>
              </a:rPr>
              <a:t> </a:t>
            </a:r>
            <a:r>
              <a:rPr lang="en-US" sz="1200" b="1" i="1" dirty="0">
                <a:latin typeface="Consolas" panose="020B0609020204030204" pitchFamily="49" charset="0"/>
              </a:rPr>
              <a:t>(5+1+3+5)</a:t>
            </a:r>
            <a:r>
              <a:rPr lang="en-US" sz="1600" b="1" i="1" dirty="0">
                <a:latin typeface="Consolas" panose="020B0609020204030204" pitchFamily="49" charset="0"/>
              </a:rPr>
              <a:t>, </a:t>
            </a:r>
            <a:r>
              <a:rPr lang="en-US" sz="1600" b="1" i="1" dirty="0">
                <a:solidFill>
                  <a:srgbClr val="FF0000"/>
                </a:solidFill>
                <a:latin typeface="Consolas" panose="020B0609020204030204" pitchFamily="49" charset="0"/>
              </a:rPr>
              <a:t>21</a:t>
            </a:r>
            <a:r>
              <a:rPr lang="en-US" sz="1600" b="1" i="1" dirty="0">
                <a:latin typeface="Consolas" panose="020B0609020204030204" pitchFamily="49" charset="0"/>
              </a:rPr>
              <a:t> </a:t>
            </a:r>
            <a:r>
              <a:rPr lang="en-US" sz="1200" b="1" i="1" dirty="0">
                <a:latin typeface="Consolas" panose="020B0609020204030204" pitchFamily="49" charset="0"/>
              </a:rPr>
              <a:t>(5+1+3+5+7)</a:t>
            </a:r>
            <a:r>
              <a:rPr lang="en-US" sz="1600" b="1" i="1" dirty="0">
                <a:latin typeface="Consolas" panose="020B0609020204030204" pitchFamily="49" charset="0"/>
              </a:rPr>
              <a:t>, ...</a:t>
            </a:r>
          </a:p>
          <a:p>
            <a:pPr lvl="1"/>
            <a:r>
              <a:rPr lang="en-US" dirty="0"/>
              <a:t>If the table size is a prime number and it is never more than half full, this won't happen.</a:t>
            </a:r>
          </a:p>
          <a:p>
            <a:pPr lvl="2"/>
            <a:r>
              <a:rPr lang="en-US" dirty="0"/>
              <a:t>However, requiring a half empty table wastes a lot of memory.</a:t>
            </a:r>
          </a:p>
        </p:txBody>
      </p:sp>
      <p:sp>
        <p:nvSpPr>
          <p:cNvPr id="4" name="Footer Placeholder 3"/>
          <p:cNvSpPr>
            <a:spLocks noGrp="1"/>
          </p:cNvSpPr>
          <p:nvPr>
            <p:ph type="ftr" sz="quarter" idx="11"/>
          </p:nvPr>
        </p:nvSpPr>
        <p:spPr/>
        <p:txBody>
          <a:bodyPr/>
          <a:lstStyle/>
          <a:p>
            <a:pPr>
              <a:defRPr/>
            </a:pPr>
            <a:r>
              <a:rPr lang="en-US">
                <a:solidFill>
                  <a:prstClr val="white"/>
                </a:solidFill>
              </a:rPr>
              <a:t>Pokemon Lab</a:t>
            </a:r>
            <a:endParaRPr lang="en-US" dirty="0">
              <a:solidFill>
                <a:prstClr val="white"/>
              </a:solidFill>
            </a:endParaRPr>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9</a:t>
            </a:fld>
            <a:endParaRPr lang="en-US" dirty="0"/>
          </a:p>
        </p:txBody>
      </p:sp>
    </p:spTree>
    <p:extLst>
      <p:ext uri="{BB962C8B-B14F-4D97-AF65-F5344CB8AC3E}">
        <p14:creationId xmlns:p14="http://schemas.microsoft.com/office/powerpoint/2010/main" val="185589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2224</TotalTime>
  <Words>3640</Words>
  <Application>Microsoft Office PowerPoint</Application>
  <PresentationFormat>Custom</PresentationFormat>
  <Paragraphs>462</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Comic Sans MS</vt:lpstr>
      <vt:lpstr>Consolas</vt:lpstr>
      <vt:lpstr>Tw Cen MT</vt:lpstr>
      <vt:lpstr>Wingdings</vt:lpstr>
      <vt:lpstr>CS 235 Theme</vt:lpstr>
      <vt:lpstr>PowerPoint Presentation</vt:lpstr>
      <vt:lpstr>L09 - Pokémon</vt:lpstr>
      <vt:lpstr>std::set</vt:lpstr>
      <vt:lpstr>SetInterface.h</vt:lpstr>
      <vt:lpstr>Associative Set/Map Implementations</vt:lpstr>
      <vt:lpstr>std::unordered_map</vt:lpstr>
      <vt:lpstr>HashMapInterface.h</vt:lpstr>
      <vt:lpstr>Hashing Functions</vt:lpstr>
      <vt:lpstr>Quadratic Probing</vt:lpstr>
      <vt:lpstr>Pokémon Maps and Sets</vt:lpstr>
      <vt:lpstr>Battles</vt:lpstr>
      <vt:lpstr>Charmander: flamethrower Squirtle: water_gun</vt:lpstr>
      <vt:lpstr>Requirements</vt:lpstr>
      <vt:lpstr>Step 1</vt:lpstr>
      <vt:lpstr>Step 2</vt:lpstr>
      <vt:lpstr>Step 3</vt:lpstr>
      <vt:lpstr>Step 4</vt:lpstr>
      <vt:lpstr>pokemon.cpp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87</cp:revision>
  <dcterms:created xsi:type="dcterms:W3CDTF">2020-07-19T21:27:39Z</dcterms:created>
  <dcterms:modified xsi:type="dcterms:W3CDTF">2021-11-16T21:45:24Z</dcterms:modified>
</cp:coreProperties>
</file>