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3729" r:id="rId2"/>
    <p:sldId id="2846" r:id="rId3"/>
    <p:sldId id="3576" r:id="rId4"/>
    <p:sldId id="1957" r:id="rId5"/>
    <p:sldId id="2114" r:id="rId6"/>
    <p:sldId id="3971" r:id="rId7"/>
    <p:sldId id="2188" r:id="rId8"/>
    <p:sldId id="3973" r:id="rId9"/>
    <p:sldId id="2124" r:id="rId10"/>
    <p:sldId id="2149" r:id="rId11"/>
    <p:sldId id="2111" r:id="rId12"/>
    <p:sldId id="2134" r:id="rId13"/>
    <p:sldId id="3898" r:id="rId14"/>
    <p:sldId id="3876" r:id="rId15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E4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93" d="100"/>
          <a:sy n="93" d="100"/>
        </p:scale>
        <p:origin x="858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93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935890-289D-48CF-A192-5CCB27F70E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22255A-A51A-4040-87FD-BC18C8F47EF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41A07-9572-4BA8-B004-1940BA5DB093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52C04B-C05F-4C6C-8259-543965D3D39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0C9C99-6F7C-4115-BB8E-498012FD45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4A9C0-C8C6-439F-A9E1-F6B62EC2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49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28AEA-81C9-4CCC-BD9F-40FD61BC80F3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C7739-F984-46A3-B42A-7DB3B6E90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40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632894-2F5A-46FE-8A2B-89B30946548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91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310" y="170156"/>
            <a:ext cx="9978067" cy="731520"/>
          </a:xfrm>
        </p:spPr>
        <p:txBody>
          <a:bodyPr/>
          <a:lstStyle>
            <a:lvl1pPr marL="0" indent="0"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72493" y="1233489"/>
            <a:ext cx="10047884" cy="5360852"/>
          </a:xfrm>
        </p:spPr>
        <p:txBody>
          <a:bodyPr/>
          <a:lstStyle>
            <a:lvl1pPr>
              <a:buClr>
                <a:srgbClr val="333399"/>
              </a:buClr>
              <a:buSzPct val="80000"/>
              <a:defRPr sz="2200"/>
            </a:lvl1pPr>
            <a:lvl2pPr>
              <a:buClr>
                <a:srgbClr val="FF0000"/>
              </a:buClr>
              <a:buSzPct val="80000"/>
              <a:defRPr sz="2000"/>
            </a:lvl2pPr>
            <a:lvl3pPr>
              <a:buClr>
                <a:srgbClr val="333399"/>
              </a:buClr>
              <a:buSzPct val="80000"/>
              <a:defRPr sz="1800"/>
            </a:lvl3pPr>
            <a:lvl4pPr>
              <a:buClr>
                <a:srgbClr val="333399"/>
              </a:buClr>
              <a:buSzPct val="80000"/>
              <a:defRPr sz="1600"/>
            </a:lvl4pPr>
            <a:lvl5pPr>
              <a:buClr>
                <a:srgbClr val="333399"/>
              </a:buClr>
              <a:buSzPct val="80000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14802" y="908820"/>
            <a:ext cx="6505575" cy="3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Sets and Maps (33)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919577"/>
            <a:ext cx="658368" cy="27432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2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572105" y="1233570"/>
            <a:ext cx="4937760" cy="5421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735777" y="1247108"/>
            <a:ext cx="4884599" cy="5421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490341F-FBE9-465C-84BF-B364B3D69B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Sets and Maps (33)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56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Sets and Maps (33)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308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083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29" y="6053140"/>
            <a:ext cx="269938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2" y="6043615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8770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109728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55448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1645920" y="1600200"/>
            <a:ext cx="932688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1" y="2743200"/>
            <a:ext cx="8547736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600200"/>
            <a:ext cx="9144000" cy="990600"/>
          </a:xfrm>
        </p:spPr>
        <p:txBody>
          <a:bodyPr/>
          <a:lstStyle>
            <a:lvl1pPr algn="l">
              <a:buNone/>
              <a:defRPr sz="3600" b="1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554480" cy="701675"/>
          </a:xfrm>
        </p:spPr>
        <p:txBody>
          <a:bodyPr>
            <a:noAutofit/>
          </a:bodyPr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5F3E5B3-DBDD-4BE1-9C90-2CB0F3BF80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Sets and Maps (33)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863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11430" y="4572002"/>
            <a:ext cx="109728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-11429" y="4664075"/>
            <a:ext cx="1756410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Rectangle 9"/>
          <p:cNvSpPr/>
          <p:nvPr/>
        </p:nvSpPr>
        <p:spPr>
          <a:xfrm>
            <a:off x="1853566" y="4654550"/>
            <a:ext cx="9119235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Rectangle 10"/>
          <p:cNvSpPr/>
          <p:nvPr/>
        </p:nvSpPr>
        <p:spPr bwMode="white">
          <a:xfrm>
            <a:off x="1737361" y="2"/>
            <a:ext cx="120016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0" y="5486400"/>
            <a:ext cx="877824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4648200"/>
            <a:ext cx="8778240" cy="685800"/>
          </a:xfrm>
        </p:spPr>
        <p:txBody>
          <a:bodyPr/>
          <a:lstStyle>
            <a:lvl1pPr algn="l">
              <a:buNone/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72691" y="0"/>
            <a:ext cx="9100109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2"/>
            <a:ext cx="173736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E9717E89-1D92-4CB2-8893-FF8AE25F8B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344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29" y="6053140"/>
            <a:ext cx="269938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2" y="6043615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834640" y="4038600"/>
            <a:ext cx="7772400" cy="1828800"/>
          </a:xfrm>
        </p:spPr>
        <p:txBody>
          <a:bodyPr anchor="b"/>
          <a:lstStyle>
            <a:lvl1pPr>
              <a:defRPr sz="3600" b="1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382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40080" y="169342"/>
            <a:ext cx="9980296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572494" y="1232738"/>
            <a:ext cx="10047883" cy="5313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914400"/>
            <a:ext cx="572494" cy="3048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25158"/>
            <a:ext cx="658368" cy="27432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 eaLnBrk="1" latinLnBrk="0" hangingPunct="1">
              <a:defRPr kumimoji="0" sz="1600" b="1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092D65BA-A6BD-4478-A097-F0968B1F98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0080" y="914400"/>
            <a:ext cx="10332720" cy="3048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40287" y="914400"/>
            <a:ext cx="4980090" cy="29765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Sets and Maps (33)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8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rgbClr val="FF0000"/>
        </a:buClr>
        <a:buSzPct val="80000"/>
        <a:buFont typeface="Arial" panose="020B0604020202020204" pitchFamily="34" charset="0"/>
        <a:buChar char="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4196FDB-3CC6-42EF-BC8D-1EBAD307372B}"/>
              </a:ext>
            </a:extLst>
          </p:cNvPr>
          <p:cNvGrpSpPr/>
          <p:nvPr/>
        </p:nvGrpSpPr>
        <p:grpSpPr>
          <a:xfrm>
            <a:off x="0" y="0"/>
            <a:ext cx="10972800" cy="6858000"/>
            <a:chOff x="0" y="0"/>
            <a:chExt cx="10972800" cy="685800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9AE41AD2-F21E-48AF-BACD-482F84EAF44B}"/>
                </a:ext>
              </a:extLst>
            </p:cNvPr>
            <p:cNvGrpSpPr/>
            <p:nvPr/>
          </p:nvGrpSpPr>
          <p:grpSpPr>
            <a:xfrm>
              <a:off x="0" y="0"/>
              <a:ext cx="10972800" cy="6858000"/>
              <a:chOff x="0" y="0"/>
              <a:chExt cx="9160656" cy="6858000"/>
            </a:xfrm>
          </p:grpSpPr>
          <p:pic>
            <p:nvPicPr>
              <p:cNvPr id="5" name="Picture 4" descr="A computer sitting on top of a table&#10;&#10;Description automatically generated">
                <a:extLst>
                  <a:ext uri="{FF2B5EF4-FFF2-40B4-BE49-F238E27FC236}">
                    <a16:creationId xmlns:a16="http://schemas.microsoft.com/office/drawing/2014/main" id="{668D8DC0-A0F8-40ED-B870-9E0CA2A348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60656" cy="6858000"/>
              </a:xfrm>
              <a:prstGeom prst="rect">
                <a:avLst/>
              </a:prstGeom>
            </p:spPr>
          </p:pic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1FADBB5E-58B4-47C2-9131-A0E5349A05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alphaModFix amt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466">
                <a:off x="3443599" y="4781389"/>
                <a:ext cx="534372" cy="793805"/>
              </a:xfrm>
              <a:prstGeom prst="rect">
                <a:avLst/>
              </a:prstGeom>
            </p:spPr>
          </p:pic>
        </p:grp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360EFB37-F136-49CE-8728-0FE4FBE7D75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69760">
              <a:off x="8664010" y="4991662"/>
              <a:ext cx="640080" cy="793805"/>
            </a:xfrm>
            <a:prstGeom prst="rect">
              <a:avLst/>
            </a:prstGeom>
          </p:spPr>
        </p:pic>
      </p:grpSp>
      <p:pic>
        <p:nvPicPr>
          <p:cNvPr id="11" name="Picture 10" descr="A black sign with white text&#10;&#10;Description automatically generated">
            <a:extLst>
              <a:ext uri="{FF2B5EF4-FFF2-40B4-BE49-F238E27FC236}">
                <a16:creationId xmlns:a16="http://schemas.microsoft.com/office/drawing/2014/main" id="{5F929E59-6A17-4939-A0C0-0D0B6A31D23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059" y="2590801"/>
            <a:ext cx="1054389" cy="105438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4E06F4C-CAC7-4354-937B-7D8523F31976}"/>
              </a:ext>
            </a:extLst>
          </p:cNvPr>
          <p:cNvSpPr txBox="1"/>
          <p:nvPr/>
        </p:nvSpPr>
        <p:spPr>
          <a:xfrm>
            <a:off x="276226" y="121639"/>
            <a:ext cx="48005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2200" b="1" dirty="0">
                <a:solidFill>
                  <a:prstClr val="black"/>
                </a:solidFill>
                <a:latin typeface="Arial" charset="0"/>
                <a:cs typeface="Arial" charset="0"/>
              </a:rPr>
              <a:t>Welcome to</a:t>
            </a:r>
          </a:p>
          <a:p>
            <a:pPr algn="ctr" fontAlgn="base">
              <a:spcAft>
                <a:spcPts val="600"/>
              </a:spcAft>
            </a:pPr>
            <a:r>
              <a:rPr lang="en-US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CS 235 Data Structures</a:t>
            </a:r>
          </a:p>
          <a:p>
            <a:pPr algn="ctr" fontAlgn="base">
              <a:spcBef>
                <a:spcPts val="600"/>
              </a:spcBef>
            </a:pPr>
            <a:r>
              <a:rPr lang="en-US" sz="2200" b="1" dirty="0">
                <a:solidFill>
                  <a:prstClr val="black"/>
                </a:solidFill>
                <a:latin typeface="Arial" charset="0"/>
                <a:cs typeface="Arial" charset="0"/>
              </a:rPr>
              <a:t>  Maps and Sets (33)</a:t>
            </a:r>
          </a:p>
          <a:p>
            <a:pPr algn="ctr" fontAlgn="base"/>
            <a:r>
              <a:rPr lang="en-US" sz="2200" b="1" dirty="0">
                <a:solidFill>
                  <a:prstClr val="black"/>
                </a:solidFill>
                <a:latin typeface="Arial" charset="0"/>
                <a:cs typeface="Arial" charset="0"/>
              </a:rPr>
              <a:t>Chapter 9.5-6, pgs. 555-564</a:t>
            </a:r>
          </a:p>
        </p:txBody>
      </p:sp>
    </p:spTree>
    <p:extLst>
      <p:ext uri="{BB962C8B-B14F-4D97-AF65-F5344CB8AC3E}">
        <p14:creationId xmlns:p14="http://schemas.microsoft.com/office/powerpoint/2010/main" val="2437083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038600" y="1371600"/>
          <a:ext cx="1828800" cy="5029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95400" y="1371601"/>
            <a:ext cx="3200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h(28) = 28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h(47) = 47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h(20) = 20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h(36) = 36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h(41) = 41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h(23) = 23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h(25) = 25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h(53) = 53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00" y="1524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Given the hash function values to the right, fill in the table values using chaining.</a:t>
            </a:r>
          </a:p>
        </p:txBody>
      </p:sp>
      <p:sp>
        <p:nvSpPr>
          <p:cNvPr id="8" name="Rectangle 7"/>
          <p:cNvSpPr/>
          <p:nvPr/>
        </p:nvSpPr>
        <p:spPr>
          <a:xfrm>
            <a:off x="4368272" y="806761"/>
            <a:ext cx="14991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/>
              <a:t>Chaining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A9E89FC-9245-421C-AF9C-E588DD25EE78}"/>
              </a:ext>
            </a:extLst>
          </p:cNvPr>
          <p:cNvSpPr/>
          <p:nvPr/>
        </p:nvSpPr>
        <p:spPr>
          <a:xfrm>
            <a:off x="12083735" y="4907098"/>
            <a:ext cx="29046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>
                <a:latin typeface="Consolas" panose="020B0609020204030204" pitchFamily="49" charset="0"/>
                <a:sym typeface="Symbol" panose="05050102010706020507" pitchFamily="18" charset="2"/>
              </a:rPr>
              <a:t></a:t>
            </a:r>
            <a:endParaRPr lang="en-US" sz="1000" dirty="0"/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28A9F455-23C8-4DA5-B173-FA3CAFC0001F}"/>
              </a:ext>
            </a:extLst>
          </p:cNvPr>
          <p:cNvGrpSpPr/>
          <p:nvPr/>
        </p:nvGrpSpPr>
        <p:grpSpPr>
          <a:xfrm>
            <a:off x="5204834" y="2471842"/>
            <a:ext cx="2388638" cy="838200"/>
            <a:chOff x="5204834" y="2471842"/>
            <a:chExt cx="2388638" cy="838200"/>
          </a:xfrm>
        </p:grpSpPr>
        <p:sp>
          <p:nvSpPr>
            <p:cNvPr id="34" name="Freeform 70">
              <a:extLst>
                <a:ext uri="{FF2B5EF4-FFF2-40B4-BE49-F238E27FC236}">
                  <a16:creationId xmlns:a16="http://schemas.microsoft.com/office/drawing/2014/main" id="{3052569C-BADC-4D8D-BB66-EFE0A6CC227D}"/>
                </a:ext>
              </a:extLst>
            </p:cNvPr>
            <p:cNvSpPr/>
            <p:nvPr/>
          </p:nvSpPr>
          <p:spPr>
            <a:xfrm>
              <a:off x="5204834" y="2711756"/>
              <a:ext cx="1097280" cy="266782"/>
            </a:xfrm>
            <a:custGeom>
              <a:avLst/>
              <a:gdLst>
                <a:gd name="connsiteX0" fmla="*/ 0 w 1311007"/>
                <a:gd name="connsiteY0" fmla="*/ 225265 h 225265"/>
                <a:gd name="connsiteX1" fmla="*/ 473725 w 1311007"/>
                <a:gd name="connsiteY1" fmla="*/ 137130 h 225265"/>
                <a:gd name="connsiteX2" fmla="*/ 875841 w 1311007"/>
                <a:gd name="connsiteY2" fmla="*/ 15944 h 225265"/>
                <a:gd name="connsiteX3" fmla="*/ 1311007 w 1311007"/>
                <a:gd name="connsiteY3" fmla="*/ 4927 h 225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1007" h="225265">
                  <a:moveTo>
                    <a:pt x="0" y="225265"/>
                  </a:moveTo>
                  <a:cubicBezTo>
                    <a:pt x="163876" y="198641"/>
                    <a:pt x="327752" y="172017"/>
                    <a:pt x="473725" y="137130"/>
                  </a:cubicBezTo>
                  <a:cubicBezTo>
                    <a:pt x="619698" y="102243"/>
                    <a:pt x="736294" y="37978"/>
                    <a:pt x="875841" y="15944"/>
                  </a:cubicBezTo>
                  <a:cubicBezTo>
                    <a:pt x="1015388" y="-6090"/>
                    <a:pt x="1163197" y="-582"/>
                    <a:pt x="1311007" y="4927"/>
                  </a:cubicBezTo>
                </a:path>
              </a:pathLst>
            </a:custGeom>
            <a:noFill/>
            <a:ln w="25400">
              <a:headEnd type="oval" w="med" len="med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DBF36A4A-8518-444A-AF33-76C68870333A}"/>
                </a:ext>
              </a:extLst>
            </p:cNvPr>
            <p:cNvGrpSpPr/>
            <p:nvPr/>
          </p:nvGrpSpPr>
          <p:grpSpPr>
            <a:xfrm>
              <a:off x="6313312" y="2471842"/>
              <a:ext cx="1280160" cy="838200"/>
              <a:chOff x="7912400" y="1616042"/>
              <a:chExt cx="1219200" cy="838200"/>
            </a:xfrm>
          </p:grpSpPr>
          <p:grpSp>
            <p:nvGrpSpPr>
              <p:cNvPr id="61" name="Group 60">
                <a:extLst>
                  <a:ext uri="{FF2B5EF4-FFF2-40B4-BE49-F238E27FC236}">
                    <a16:creationId xmlns:a16="http://schemas.microsoft.com/office/drawing/2014/main" id="{82B8E1A4-27A6-4B45-9961-C1AF17F52F8B}"/>
                  </a:ext>
                </a:extLst>
              </p:cNvPr>
              <p:cNvGrpSpPr/>
              <p:nvPr/>
            </p:nvGrpSpPr>
            <p:grpSpPr>
              <a:xfrm>
                <a:off x="7912400" y="1616042"/>
                <a:ext cx="1219200" cy="838200"/>
                <a:chOff x="3886200" y="4038600"/>
                <a:chExt cx="1219200" cy="838200"/>
              </a:xfrm>
            </p:grpSpPr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B8FBCA72-8649-48C3-8CF8-930C44882D67}"/>
                    </a:ext>
                  </a:extLst>
                </p:cNvPr>
                <p:cNvSpPr/>
                <p:nvPr/>
              </p:nvSpPr>
              <p:spPr>
                <a:xfrm>
                  <a:off x="3886200" y="4038600"/>
                  <a:ext cx="1219200" cy="838200"/>
                </a:xfrm>
                <a:prstGeom prst="rect">
                  <a:avLst/>
                </a:prstGeom>
                <a:solidFill>
                  <a:schemeClr val="bg1"/>
                </a:solidFill>
                <a:ln w="254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63" name="Group 62">
                  <a:extLst>
                    <a:ext uri="{FF2B5EF4-FFF2-40B4-BE49-F238E27FC236}">
                      <a16:creationId xmlns:a16="http://schemas.microsoft.com/office/drawing/2014/main" id="{60BDC433-D9AF-4F0C-BB2C-E9BC931C3FAE}"/>
                    </a:ext>
                  </a:extLst>
                </p:cNvPr>
                <p:cNvGrpSpPr/>
                <p:nvPr/>
              </p:nvGrpSpPr>
              <p:grpSpPr>
                <a:xfrm>
                  <a:off x="3906405" y="4326876"/>
                  <a:ext cx="1188720" cy="533400"/>
                  <a:chOff x="4038600" y="4495800"/>
                  <a:chExt cx="1219200" cy="533400"/>
                </a:xfrm>
              </p:grpSpPr>
              <p:sp>
                <p:nvSpPr>
                  <p:cNvPr id="65" name="Rectangle 64">
                    <a:extLst>
                      <a:ext uri="{FF2B5EF4-FFF2-40B4-BE49-F238E27FC236}">
                        <a16:creationId xmlns:a16="http://schemas.microsoft.com/office/drawing/2014/main" id="{D258BFED-CFEC-46BE-B899-54B4D355224B}"/>
                      </a:ext>
                    </a:extLst>
                  </p:cNvPr>
                  <p:cNvSpPr/>
                  <p:nvPr/>
                </p:nvSpPr>
                <p:spPr>
                  <a:xfrm>
                    <a:off x="4038600" y="4495800"/>
                    <a:ext cx="1219200" cy="533400"/>
                  </a:xfrm>
                  <a:prstGeom prst="rect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 w="254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" name="TextBox 65">
                    <a:extLst>
                      <a:ext uri="{FF2B5EF4-FFF2-40B4-BE49-F238E27FC236}">
                        <a16:creationId xmlns:a16="http://schemas.microsoft.com/office/drawing/2014/main" id="{6819A50A-3A60-479A-9ADE-CB63735FBC3E}"/>
                      </a:ext>
                    </a:extLst>
                  </p:cNvPr>
                  <p:cNvSpPr txBox="1"/>
                  <p:nvPr/>
                </p:nvSpPr>
                <p:spPr>
                  <a:xfrm>
                    <a:off x="4038600" y="4576525"/>
                    <a:ext cx="533400" cy="369332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algn="r"/>
                    <a:r>
                      <a:rPr lang="en-US" sz="1200" b="1" dirty="0"/>
                      <a:t>next =</a:t>
                    </a:r>
                  </a:p>
                  <a:p>
                    <a:pPr algn="r"/>
                    <a:r>
                      <a:rPr lang="en-US" sz="1200" b="1" dirty="0"/>
                      <a:t>data =</a:t>
                    </a:r>
                  </a:p>
                </p:txBody>
              </p:sp>
              <p:sp>
                <p:nvSpPr>
                  <p:cNvPr id="67" name="Rectangle 66">
                    <a:extLst>
                      <a:ext uri="{FF2B5EF4-FFF2-40B4-BE49-F238E27FC236}">
                        <a16:creationId xmlns:a16="http://schemas.microsoft.com/office/drawing/2014/main" id="{4622B587-E9A1-4724-AC63-4554053EC641}"/>
                      </a:ext>
                    </a:extLst>
                  </p:cNvPr>
                  <p:cNvSpPr/>
                  <p:nvPr/>
                </p:nvSpPr>
                <p:spPr>
                  <a:xfrm>
                    <a:off x="4656527" y="4597344"/>
                    <a:ext cx="45720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" name="TextBox 67">
                    <a:extLst>
                      <a:ext uri="{FF2B5EF4-FFF2-40B4-BE49-F238E27FC236}">
                        <a16:creationId xmlns:a16="http://schemas.microsoft.com/office/drawing/2014/main" id="{7A582CC6-092B-4923-B3CF-C92018A4CA40}"/>
                      </a:ext>
                    </a:extLst>
                  </p:cNvPr>
                  <p:cNvSpPr txBox="1"/>
                  <p:nvPr/>
                </p:nvSpPr>
                <p:spPr>
                  <a:xfrm>
                    <a:off x="4625280" y="4761191"/>
                    <a:ext cx="533400" cy="184666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en-US" sz="1200" b="1" dirty="0"/>
                      <a:t>"47"</a:t>
                    </a:r>
                  </a:p>
                </p:txBody>
              </p:sp>
            </p:grpSp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id="{4FD87030-B81C-4A56-9B15-95CE63352C4E}"/>
                    </a:ext>
                  </a:extLst>
                </p:cNvPr>
                <p:cNvSpPr txBox="1"/>
                <p:nvPr/>
              </p:nvSpPr>
              <p:spPr>
                <a:xfrm>
                  <a:off x="4211704" y="4102800"/>
                  <a:ext cx="520065" cy="18466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1200" b="1" dirty="0"/>
                    <a:t>node</a:t>
                  </a:r>
                </a:p>
              </p:txBody>
            </p:sp>
          </p:grp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4B692538-FB75-4CD5-BD52-829FA4577B7F}"/>
                  </a:ext>
                </a:extLst>
              </p:cNvPr>
              <p:cNvSpPr/>
              <p:nvPr/>
            </p:nvSpPr>
            <p:spPr>
              <a:xfrm>
                <a:off x="8610600" y="1948552"/>
                <a:ext cx="290464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000" b="1" dirty="0">
                    <a:latin typeface="Consolas" panose="020B0609020204030204" pitchFamily="49" charset="0"/>
                    <a:sym typeface="Symbol" panose="05050102010706020507" pitchFamily="18" charset="2"/>
                  </a:rPr>
                  <a:t></a:t>
                </a:r>
                <a:endParaRPr lang="en-US" sz="1000" dirty="0"/>
              </a:p>
            </p:txBody>
          </p:sp>
        </p:grp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5B42DEB3-7460-4E57-A171-D6A02987BBD5}"/>
              </a:ext>
            </a:extLst>
          </p:cNvPr>
          <p:cNvGrpSpPr/>
          <p:nvPr/>
        </p:nvGrpSpPr>
        <p:grpSpPr>
          <a:xfrm>
            <a:off x="5204834" y="5618126"/>
            <a:ext cx="2388638" cy="838200"/>
            <a:chOff x="5204834" y="5618126"/>
            <a:chExt cx="2388638" cy="838200"/>
          </a:xfrm>
        </p:grpSpPr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E4CF193C-3180-4A8E-AEFC-15F433F6240B}"/>
                </a:ext>
              </a:extLst>
            </p:cNvPr>
            <p:cNvGrpSpPr/>
            <p:nvPr/>
          </p:nvGrpSpPr>
          <p:grpSpPr>
            <a:xfrm>
              <a:off x="6313312" y="5618126"/>
              <a:ext cx="1280160" cy="838200"/>
              <a:chOff x="7932605" y="2708832"/>
              <a:chExt cx="1219200" cy="838200"/>
            </a:xfrm>
          </p:grpSpPr>
          <p:grpSp>
            <p:nvGrpSpPr>
              <p:cNvPr id="69" name="Group 68">
                <a:extLst>
                  <a:ext uri="{FF2B5EF4-FFF2-40B4-BE49-F238E27FC236}">
                    <a16:creationId xmlns:a16="http://schemas.microsoft.com/office/drawing/2014/main" id="{ADE690ED-3963-4E90-A82C-F8497DE1AE0B}"/>
                  </a:ext>
                </a:extLst>
              </p:cNvPr>
              <p:cNvGrpSpPr/>
              <p:nvPr/>
            </p:nvGrpSpPr>
            <p:grpSpPr>
              <a:xfrm>
                <a:off x="7932605" y="2708832"/>
                <a:ext cx="1219200" cy="838200"/>
                <a:chOff x="3886200" y="4038600"/>
                <a:chExt cx="1219200" cy="838200"/>
              </a:xfrm>
            </p:grpSpPr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id="{CDA70EB5-B188-4810-B3DF-A308D625FFF9}"/>
                    </a:ext>
                  </a:extLst>
                </p:cNvPr>
                <p:cNvSpPr/>
                <p:nvPr/>
              </p:nvSpPr>
              <p:spPr>
                <a:xfrm>
                  <a:off x="3886200" y="4038600"/>
                  <a:ext cx="1219200" cy="838200"/>
                </a:xfrm>
                <a:prstGeom prst="rect">
                  <a:avLst/>
                </a:prstGeom>
                <a:solidFill>
                  <a:schemeClr val="bg1"/>
                </a:solidFill>
                <a:ln w="254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1" name="Group 70">
                  <a:extLst>
                    <a:ext uri="{FF2B5EF4-FFF2-40B4-BE49-F238E27FC236}">
                      <a16:creationId xmlns:a16="http://schemas.microsoft.com/office/drawing/2014/main" id="{C91F4A55-F2FA-41FE-9544-619E48F0A3A1}"/>
                    </a:ext>
                  </a:extLst>
                </p:cNvPr>
                <p:cNvGrpSpPr/>
                <p:nvPr/>
              </p:nvGrpSpPr>
              <p:grpSpPr>
                <a:xfrm>
                  <a:off x="3906405" y="4326876"/>
                  <a:ext cx="1188720" cy="533400"/>
                  <a:chOff x="4038600" y="4495800"/>
                  <a:chExt cx="1219200" cy="533400"/>
                </a:xfrm>
              </p:grpSpPr>
              <p:sp>
                <p:nvSpPr>
                  <p:cNvPr id="73" name="Rectangle 72">
                    <a:extLst>
                      <a:ext uri="{FF2B5EF4-FFF2-40B4-BE49-F238E27FC236}">
                        <a16:creationId xmlns:a16="http://schemas.microsoft.com/office/drawing/2014/main" id="{CF1F1B0E-9643-4A95-8358-5680AE7177A2}"/>
                      </a:ext>
                    </a:extLst>
                  </p:cNvPr>
                  <p:cNvSpPr/>
                  <p:nvPr/>
                </p:nvSpPr>
                <p:spPr>
                  <a:xfrm>
                    <a:off x="4038600" y="4495800"/>
                    <a:ext cx="1219200" cy="533400"/>
                  </a:xfrm>
                  <a:prstGeom prst="rect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 w="254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4" name="TextBox 73">
                    <a:extLst>
                      <a:ext uri="{FF2B5EF4-FFF2-40B4-BE49-F238E27FC236}">
                        <a16:creationId xmlns:a16="http://schemas.microsoft.com/office/drawing/2014/main" id="{2303F7B9-B615-4B33-BA8B-2287DDD5BA07}"/>
                      </a:ext>
                    </a:extLst>
                  </p:cNvPr>
                  <p:cNvSpPr txBox="1"/>
                  <p:nvPr/>
                </p:nvSpPr>
                <p:spPr>
                  <a:xfrm>
                    <a:off x="4038600" y="4576525"/>
                    <a:ext cx="533400" cy="369332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algn="r"/>
                    <a:r>
                      <a:rPr lang="en-US" sz="1200" b="1" dirty="0"/>
                      <a:t>next =</a:t>
                    </a:r>
                  </a:p>
                  <a:p>
                    <a:pPr algn="r"/>
                    <a:r>
                      <a:rPr lang="en-US" sz="1200" b="1" dirty="0"/>
                      <a:t>data =</a:t>
                    </a:r>
                  </a:p>
                </p:txBody>
              </p:sp>
              <p:sp>
                <p:nvSpPr>
                  <p:cNvPr id="75" name="Rectangle 74">
                    <a:extLst>
                      <a:ext uri="{FF2B5EF4-FFF2-40B4-BE49-F238E27FC236}">
                        <a16:creationId xmlns:a16="http://schemas.microsoft.com/office/drawing/2014/main" id="{B1FF81A6-C613-4284-8393-8883B931BFED}"/>
                      </a:ext>
                    </a:extLst>
                  </p:cNvPr>
                  <p:cNvSpPr/>
                  <p:nvPr/>
                </p:nvSpPr>
                <p:spPr>
                  <a:xfrm>
                    <a:off x="4656527" y="4597344"/>
                    <a:ext cx="45720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6" name="TextBox 75">
                    <a:extLst>
                      <a:ext uri="{FF2B5EF4-FFF2-40B4-BE49-F238E27FC236}">
                        <a16:creationId xmlns:a16="http://schemas.microsoft.com/office/drawing/2014/main" id="{7E706C75-B4AF-4D8B-8CE8-5CFCAF85D1F7}"/>
                      </a:ext>
                    </a:extLst>
                  </p:cNvPr>
                  <p:cNvSpPr txBox="1"/>
                  <p:nvPr/>
                </p:nvSpPr>
                <p:spPr>
                  <a:xfrm>
                    <a:off x="4625280" y="4761191"/>
                    <a:ext cx="533400" cy="184666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en-US" sz="1200" b="1" dirty="0"/>
                      <a:t>"20"</a:t>
                    </a:r>
                  </a:p>
                </p:txBody>
              </p:sp>
            </p:grpSp>
            <p:sp>
              <p:nvSpPr>
                <p:cNvPr id="72" name="TextBox 71">
                  <a:extLst>
                    <a:ext uri="{FF2B5EF4-FFF2-40B4-BE49-F238E27FC236}">
                      <a16:creationId xmlns:a16="http://schemas.microsoft.com/office/drawing/2014/main" id="{46AEE2AD-40B4-4C1B-BDF6-2784F7A6A190}"/>
                    </a:ext>
                  </a:extLst>
                </p:cNvPr>
                <p:cNvSpPr txBox="1"/>
                <p:nvPr/>
              </p:nvSpPr>
              <p:spPr>
                <a:xfrm>
                  <a:off x="4211704" y="4102800"/>
                  <a:ext cx="520065" cy="18466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1200" b="1" dirty="0"/>
                    <a:t>node</a:t>
                  </a:r>
                </a:p>
              </p:txBody>
            </p:sp>
          </p:grp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0EFA8D1E-E477-4ED7-AFC1-40B764EBB1E5}"/>
                  </a:ext>
                </a:extLst>
              </p:cNvPr>
              <p:cNvSpPr/>
              <p:nvPr/>
            </p:nvSpPr>
            <p:spPr>
              <a:xfrm>
                <a:off x="8610600" y="3048284"/>
                <a:ext cx="290464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000" b="1" dirty="0">
                    <a:latin typeface="Consolas" panose="020B0609020204030204" pitchFamily="49" charset="0"/>
                    <a:sym typeface="Symbol" panose="05050102010706020507" pitchFamily="18" charset="2"/>
                  </a:rPr>
                  <a:t></a:t>
                </a:r>
                <a:endParaRPr lang="en-US" sz="1000" dirty="0"/>
              </a:p>
            </p:txBody>
          </p:sp>
        </p:grpSp>
        <p:sp>
          <p:nvSpPr>
            <p:cNvPr id="111" name="Freeform 70">
              <a:extLst>
                <a:ext uri="{FF2B5EF4-FFF2-40B4-BE49-F238E27FC236}">
                  <a16:creationId xmlns:a16="http://schemas.microsoft.com/office/drawing/2014/main" id="{4DF6F064-DD40-4C43-A022-F526ABE0D516}"/>
                </a:ext>
              </a:extLst>
            </p:cNvPr>
            <p:cNvSpPr/>
            <p:nvPr/>
          </p:nvSpPr>
          <p:spPr>
            <a:xfrm flipV="1">
              <a:off x="5204834" y="5714732"/>
              <a:ext cx="1097280" cy="72618"/>
            </a:xfrm>
            <a:custGeom>
              <a:avLst/>
              <a:gdLst>
                <a:gd name="connsiteX0" fmla="*/ 0 w 1311007"/>
                <a:gd name="connsiteY0" fmla="*/ 225265 h 225265"/>
                <a:gd name="connsiteX1" fmla="*/ 473725 w 1311007"/>
                <a:gd name="connsiteY1" fmla="*/ 137130 h 225265"/>
                <a:gd name="connsiteX2" fmla="*/ 875841 w 1311007"/>
                <a:gd name="connsiteY2" fmla="*/ 15944 h 225265"/>
                <a:gd name="connsiteX3" fmla="*/ 1311007 w 1311007"/>
                <a:gd name="connsiteY3" fmla="*/ 4927 h 225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1007" h="225265">
                  <a:moveTo>
                    <a:pt x="0" y="225265"/>
                  </a:moveTo>
                  <a:cubicBezTo>
                    <a:pt x="163876" y="198641"/>
                    <a:pt x="327752" y="172017"/>
                    <a:pt x="473725" y="137130"/>
                  </a:cubicBezTo>
                  <a:cubicBezTo>
                    <a:pt x="619698" y="102243"/>
                    <a:pt x="736294" y="37978"/>
                    <a:pt x="875841" y="15944"/>
                  </a:cubicBezTo>
                  <a:cubicBezTo>
                    <a:pt x="1015388" y="-6090"/>
                    <a:pt x="1163197" y="-582"/>
                    <a:pt x="1311007" y="4927"/>
                  </a:cubicBezTo>
                </a:path>
              </a:pathLst>
            </a:custGeom>
            <a:noFill/>
            <a:ln w="25400">
              <a:headEnd type="oval" w="med" len="med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977975F4-A91B-495C-A40A-E0AF5FBE7B0B}"/>
              </a:ext>
            </a:extLst>
          </p:cNvPr>
          <p:cNvGrpSpPr/>
          <p:nvPr/>
        </p:nvGrpSpPr>
        <p:grpSpPr>
          <a:xfrm>
            <a:off x="5204834" y="4570596"/>
            <a:ext cx="2388638" cy="838200"/>
            <a:chOff x="5204834" y="4570596"/>
            <a:chExt cx="2388638" cy="838200"/>
          </a:xfrm>
        </p:grpSpPr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C2DF7114-42D0-4F24-B202-02F11344C4F0}"/>
                </a:ext>
              </a:extLst>
            </p:cNvPr>
            <p:cNvGrpSpPr/>
            <p:nvPr/>
          </p:nvGrpSpPr>
          <p:grpSpPr>
            <a:xfrm>
              <a:off x="6313312" y="4570596"/>
              <a:ext cx="1280160" cy="838200"/>
              <a:chOff x="7912400" y="1616042"/>
              <a:chExt cx="1219200" cy="838200"/>
            </a:xfrm>
          </p:grpSpPr>
          <p:grpSp>
            <p:nvGrpSpPr>
              <p:cNvPr id="92" name="Group 91">
                <a:extLst>
                  <a:ext uri="{FF2B5EF4-FFF2-40B4-BE49-F238E27FC236}">
                    <a16:creationId xmlns:a16="http://schemas.microsoft.com/office/drawing/2014/main" id="{D9257668-D96A-490B-A288-F24B157D4CCC}"/>
                  </a:ext>
                </a:extLst>
              </p:cNvPr>
              <p:cNvGrpSpPr/>
              <p:nvPr/>
            </p:nvGrpSpPr>
            <p:grpSpPr>
              <a:xfrm>
                <a:off x="7912400" y="1616042"/>
                <a:ext cx="1219200" cy="838200"/>
                <a:chOff x="3886200" y="4038600"/>
                <a:chExt cx="1219200" cy="838200"/>
              </a:xfrm>
            </p:grpSpPr>
            <p:sp>
              <p:nvSpPr>
                <p:cNvPr id="94" name="Rectangle 93">
                  <a:extLst>
                    <a:ext uri="{FF2B5EF4-FFF2-40B4-BE49-F238E27FC236}">
                      <a16:creationId xmlns:a16="http://schemas.microsoft.com/office/drawing/2014/main" id="{E247B146-B9BE-49A6-A18A-AAEF5696FB6E}"/>
                    </a:ext>
                  </a:extLst>
                </p:cNvPr>
                <p:cNvSpPr/>
                <p:nvPr/>
              </p:nvSpPr>
              <p:spPr>
                <a:xfrm>
                  <a:off x="3886200" y="4038600"/>
                  <a:ext cx="1219200" cy="838200"/>
                </a:xfrm>
                <a:prstGeom prst="rect">
                  <a:avLst/>
                </a:prstGeom>
                <a:solidFill>
                  <a:schemeClr val="bg1"/>
                </a:solidFill>
                <a:ln w="254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95" name="Group 94">
                  <a:extLst>
                    <a:ext uri="{FF2B5EF4-FFF2-40B4-BE49-F238E27FC236}">
                      <a16:creationId xmlns:a16="http://schemas.microsoft.com/office/drawing/2014/main" id="{4CA499E5-12F4-47EA-968D-3B07FF6656D7}"/>
                    </a:ext>
                  </a:extLst>
                </p:cNvPr>
                <p:cNvGrpSpPr/>
                <p:nvPr/>
              </p:nvGrpSpPr>
              <p:grpSpPr>
                <a:xfrm>
                  <a:off x="3906405" y="4326876"/>
                  <a:ext cx="1188720" cy="533400"/>
                  <a:chOff x="4038600" y="4495800"/>
                  <a:chExt cx="1219200" cy="533400"/>
                </a:xfrm>
              </p:grpSpPr>
              <p:sp>
                <p:nvSpPr>
                  <p:cNvPr id="97" name="Rectangle 96">
                    <a:extLst>
                      <a:ext uri="{FF2B5EF4-FFF2-40B4-BE49-F238E27FC236}">
                        <a16:creationId xmlns:a16="http://schemas.microsoft.com/office/drawing/2014/main" id="{A2149B56-9FBE-4F6C-B76C-63765AB3DD99}"/>
                      </a:ext>
                    </a:extLst>
                  </p:cNvPr>
                  <p:cNvSpPr/>
                  <p:nvPr/>
                </p:nvSpPr>
                <p:spPr>
                  <a:xfrm>
                    <a:off x="4038600" y="4495800"/>
                    <a:ext cx="1219200" cy="533400"/>
                  </a:xfrm>
                  <a:prstGeom prst="rect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 w="254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8" name="TextBox 97">
                    <a:extLst>
                      <a:ext uri="{FF2B5EF4-FFF2-40B4-BE49-F238E27FC236}">
                        <a16:creationId xmlns:a16="http://schemas.microsoft.com/office/drawing/2014/main" id="{A67366EF-82B5-4F13-BAAB-54AF3CCD0A43}"/>
                      </a:ext>
                    </a:extLst>
                  </p:cNvPr>
                  <p:cNvSpPr txBox="1"/>
                  <p:nvPr/>
                </p:nvSpPr>
                <p:spPr>
                  <a:xfrm>
                    <a:off x="4038600" y="4576525"/>
                    <a:ext cx="533400" cy="369332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algn="r"/>
                    <a:r>
                      <a:rPr lang="en-US" sz="1200" b="1" dirty="0"/>
                      <a:t>next =</a:t>
                    </a:r>
                  </a:p>
                  <a:p>
                    <a:pPr algn="r"/>
                    <a:r>
                      <a:rPr lang="en-US" sz="1200" b="1" dirty="0"/>
                      <a:t>data =</a:t>
                    </a:r>
                  </a:p>
                </p:txBody>
              </p:sp>
              <p:sp>
                <p:nvSpPr>
                  <p:cNvPr id="99" name="Rectangle 98">
                    <a:extLst>
                      <a:ext uri="{FF2B5EF4-FFF2-40B4-BE49-F238E27FC236}">
                        <a16:creationId xmlns:a16="http://schemas.microsoft.com/office/drawing/2014/main" id="{546ADAAE-1563-4429-B71A-1CC72D68FBA0}"/>
                      </a:ext>
                    </a:extLst>
                  </p:cNvPr>
                  <p:cNvSpPr/>
                  <p:nvPr/>
                </p:nvSpPr>
                <p:spPr>
                  <a:xfrm>
                    <a:off x="4656527" y="4597344"/>
                    <a:ext cx="45720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0" name="TextBox 99">
                    <a:extLst>
                      <a:ext uri="{FF2B5EF4-FFF2-40B4-BE49-F238E27FC236}">
                        <a16:creationId xmlns:a16="http://schemas.microsoft.com/office/drawing/2014/main" id="{AF45AD02-C5FE-463D-BFC4-F84B7E8E61BF}"/>
                      </a:ext>
                    </a:extLst>
                  </p:cNvPr>
                  <p:cNvSpPr txBox="1"/>
                  <p:nvPr/>
                </p:nvSpPr>
                <p:spPr>
                  <a:xfrm>
                    <a:off x="4625280" y="4761191"/>
                    <a:ext cx="533400" cy="184666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en-US" sz="1200" b="1" dirty="0"/>
                      <a:t>"41"</a:t>
                    </a:r>
                  </a:p>
                </p:txBody>
              </p:sp>
            </p:grpSp>
            <p:sp>
              <p:nvSpPr>
                <p:cNvPr id="96" name="TextBox 95">
                  <a:extLst>
                    <a:ext uri="{FF2B5EF4-FFF2-40B4-BE49-F238E27FC236}">
                      <a16:creationId xmlns:a16="http://schemas.microsoft.com/office/drawing/2014/main" id="{8B153D73-8CE4-4D50-A3D9-894AEE97BE1A}"/>
                    </a:ext>
                  </a:extLst>
                </p:cNvPr>
                <p:cNvSpPr txBox="1"/>
                <p:nvPr/>
              </p:nvSpPr>
              <p:spPr>
                <a:xfrm>
                  <a:off x="4211704" y="4102800"/>
                  <a:ext cx="520065" cy="18466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1200" b="1" dirty="0"/>
                    <a:t>node</a:t>
                  </a:r>
                </a:p>
              </p:txBody>
            </p:sp>
          </p:grpSp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ECE5C796-0E0C-4B72-85E4-E609D5F9690A}"/>
                  </a:ext>
                </a:extLst>
              </p:cNvPr>
              <p:cNvSpPr/>
              <p:nvPr/>
            </p:nvSpPr>
            <p:spPr>
              <a:xfrm>
                <a:off x="8610600" y="1948552"/>
                <a:ext cx="290464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000" b="1" dirty="0">
                    <a:latin typeface="Consolas" panose="020B0609020204030204" pitchFamily="49" charset="0"/>
                    <a:sym typeface="Symbol" panose="05050102010706020507" pitchFamily="18" charset="2"/>
                  </a:rPr>
                  <a:t></a:t>
                </a:r>
                <a:endParaRPr lang="en-US" sz="1000" dirty="0"/>
              </a:p>
            </p:txBody>
          </p:sp>
        </p:grpSp>
        <p:sp>
          <p:nvSpPr>
            <p:cNvPr id="113" name="Freeform 70">
              <a:extLst>
                <a:ext uri="{FF2B5EF4-FFF2-40B4-BE49-F238E27FC236}">
                  <a16:creationId xmlns:a16="http://schemas.microsoft.com/office/drawing/2014/main" id="{116DA977-8348-4A64-BC5A-F094C395444C}"/>
                </a:ext>
              </a:extLst>
            </p:cNvPr>
            <p:cNvSpPr/>
            <p:nvPr/>
          </p:nvSpPr>
          <p:spPr>
            <a:xfrm>
              <a:off x="5204834" y="4768812"/>
              <a:ext cx="1097280" cy="472886"/>
            </a:xfrm>
            <a:custGeom>
              <a:avLst/>
              <a:gdLst>
                <a:gd name="connsiteX0" fmla="*/ 0 w 1311007"/>
                <a:gd name="connsiteY0" fmla="*/ 225265 h 225265"/>
                <a:gd name="connsiteX1" fmla="*/ 473725 w 1311007"/>
                <a:gd name="connsiteY1" fmla="*/ 137130 h 225265"/>
                <a:gd name="connsiteX2" fmla="*/ 875841 w 1311007"/>
                <a:gd name="connsiteY2" fmla="*/ 15944 h 225265"/>
                <a:gd name="connsiteX3" fmla="*/ 1311007 w 1311007"/>
                <a:gd name="connsiteY3" fmla="*/ 4927 h 225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1007" h="225265">
                  <a:moveTo>
                    <a:pt x="0" y="225265"/>
                  </a:moveTo>
                  <a:cubicBezTo>
                    <a:pt x="163876" y="198641"/>
                    <a:pt x="327752" y="172017"/>
                    <a:pt x="473725" y="137130"/>
                  </a:cubicBezTo>
                  <a:cubicBezTo>
                    <a:pt x="619698" y="102243"/>
                    <a:pt x="736294" y="37978"/>
                    <a:pt x="875841" y="15944"/>
                  </a:cubicBezTo>
                  <a:cubicBezTo>
                    <a:pt x="1015388" y="-6090"/>
                    <a:pt x="1163197" y="-582"/>
                    <a:pt x="1311007" y="4927"/>
                  </a:cubicBezTo>
                </a:path>
              </a:pathLst>
            </a:custGeom>
            <a:noFill/>
            <a:ln w="25400">
              <a:headEnd type="oval" w="med" len="med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65F831FC-2CCA-4BF8-870C-AE65920E2639}"/>
              </a:ext>
            </a:extLst>
          </p:cNvPr>
          <p:cNvGrpSpPr/>
          <p:nvPr/>
        </p:nvGrpSpPr>
        <p:grpSpPr>
          <a:xfrm>
            <a:off x="5204834" y="1428009"/>
            <a:ext cx="2388638" cy="838200"/>
            <a:chOff x="5204834" y="1428009"/>
            <a:chExt cx="2388638" cy="838200"/>
          </a:xfrm>
        </p:grpSpPr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3F5E9423-487B-4AC0-B39D-9B9483450521}"/>
                </a:ext>
              </a:extLst>
            </p:cNvPr>
            <p:cNvGrpSpPr/>
            <p:nvPr/>
          </p:nvGrpSpPr>
          <p:grpSpPr>
            <a:xfrm>
              <a:off x="6313312" y="1428009"/>
              <a:ext cx="1280160" cy="838200"/>
              <a:chOff x="7932605" y="2708832"/>
              <a:chExt cx="1219200" cy="838200"/>
            </a:xfrm>
          </p:grpSpPr>
          <p:grpSp>
            <p:nvGrpSpPr>
              <p:cNvPr id="102" name="Group 101">
                <a:extLst>
                  <a:ext uri="{FF2B5EF4-FFF2-40B4-BE49-F238E27FC236}">
                    <a16:creationId xmlns:a16="http://schemas.microsoft.com/office/drawing/2014/main" id="{924E80A5-C4A2-4913-BBC7-203DA637CA7F}"/>
                  </a:ext>
                </a:extLst>
              </p:cNvPr>
              <p:cNvGrpSpPr/>
              <p:nvPr/>
            </p:nvGrpSpPr>
            <p:grpSpPr>
              <a:xfrm>
                <a:off x="7932605" y="2708832"/>
                <a:ext cx="1219200" cy="838200"/>
                <a:chOff x="3886200" y="4038600"/>
                <a:chExt cx="1219200" cy="838200"/>
              </a:xfrm>
            </p:grpSpPr>
            <p:sp>
              <p:nvSpPr>
                <p:cNvPr id="104" name="Rectangle 103">
                  <a:extLst>
                    <a:ext uri="{FF2B5EF4-FFF2-40B4-BE49-F238E27FC236}">
                      <a16:creationId xmlns:a16="http://schemas.microsoft.com/office/drawing/2014/main" id="{A41FDB6B-9920-47DA-8FDA-9CC5ECE53D81}"/>
                    </a:ext>
                  </a:extLst>
                </p:cNvPr>
                <p:cNvSpPr/>
                <p:nvPr/>
              </p:nvSpPr>
              <p:spPr>
                <a:xfrm>
                  <a:off x="3886200" y="4038600"/>
                  <a:ext cx="1219200" cy="838200"/>
                </a:xfrm>
                <a:prstGeom prst="rect">
                  <a:avLst/>
                </a:prstGeom>
                <a:solidFill>
                  <a:schemeClr val="bg1"/>
                </a:solidFill>
                <a:ln w="254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05" name="Group 104">
                  <a:extLst>
                    <a:ext uri="{FF2B5EF4-FFF2-40B4-BE49-F238E27FC236}">
                      <a16:creationId xmlns:a16="http://schemas.microsoft.com/office/drawing/2014/main" id="{E4F7F186-5224-47B4-AFAE-7E10EF728B84}"/>
                    </a:ext>
                  </a:extLst>
                </p:cNvPr>
                <p:cNvGrpSpPr/>
                <p:nvPr/>
              </p:nvGrpSpPr>
              <p:grpSpPr>
                <a:xfrm>
                  <a:off x="3906405" y="4326876"/>
                  <a:ext cx="1188720" cy="533400"/>
                  <a:chOff x="4038600" y="4495800"/>
                  <a:chExt cx="1219200" cy="533400"/>
                </a:xfrm>
              </p:grpSpPr>
              <p:sp>
                <p:nvSpPr>
                  <p:cNvPr id="107" name="Rectangle 106">
                    <a:extLst>
                      <a:ext uri="{FF2B5EF4-FFF2-40B4-BE49-F238E27FC236}">
                        <a16:creationId xmlns:a16="http://schemas.microsoft.com/office/drawing/2014/main" id="{97C5DDAF-23CE-4BC2-BEFD-CF239265E375}"/>
                      </a:ext>
                    </a:extLst>
                  </p:cNvPr>
                  <p:cNvSpPr/>
                  <p:nvPr/>
                </p:nvSpPr>
                <p:spPr>
                  <a:xfrm>
                    <a:off x="4038600" y="4495800"/>
                    <a:ext cx="1219200" cy="533400"/>
                  </a:xfrm>
                  <a:prstGeom prst="rect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 w="254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8" name="TextBox 107">
                    <a:extLst>
                      <a:ext uri="{FF2B5EF4-FFF2-40B4-BE49-F238E27FC236}">
                        <a16:creationId xmlns:a16="http://schemas.microsoft.com/office/drawing/2014/main" id="{6710F26E-EB43-42CA-9D45-CFF1E8F9C2AE}"/>
                      </a:ext>
                    </a:extLst>
                  </p:cNvPr>
                  <p:cNvSpPr txBox="1"/>
                  <p:nvPr/>
                </p:nvSpPr>
                <p:spPr>
                  <a:xfrm>
                    <a:off x="4038600" y="4576525"/>
                    <a:ext cx="533400" cy="369332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algn="r"/>
                    <a:r>
                      <a:rPr lang="en-US" sz="1200" b="1" dirty="0"/>
                      <a:t>next =</a:t>
                    </a:r>
                  </a:p>
                  <a:p>
                    <a:pPr algn="r"/>
                    <a:r>
                      <a:rPr lang="en-US" sz="1200" b="1" dirty="0"/>
                      <a:t>data =</a:t>
                    </a:r>
                  </a:p>
                </p:txBody>
              </p:sp>
              <p:sp>
                <p:nvSpPr>
                  <p:cNvPr id="109" name="Rectangle 108">
                    <a:extLst>
                      <a:ext uri="{FF2B5EF4-FFF2-40B4-BE49-F238E27FC236}">
                        <a16:creationId xmlns:a16="http://schemas.microsoft.com/office/drawing/2014/main" id="{4F053291-FF44-4E9B-94D7-F3DFB0CF107C}"/>
                      </a:ext>
                    </a:extLst>
                  </p:cNvPr>
                  <p:cNvSpPr/>
                  <p:nvPr/>
                </p:nvSpPr>
                <p:spPr>
                  <a:xfrm>
                    <a:off x="4656527" y="4597344"/>
                    <a:ext cx="45720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0" name="TextBox 109">
                    <a:extLst>
                      <a:ext uri="{FF2B5EF4-FFF2-40B4-BE49-F238E27FC236}">
                        <a16:creationId xmlns:a16="http://schemas.microsoft.com/office/drawing/2014/main" id="{94E0A69A-A780-40D3-9A7B-72D9CBF5504D}"/>
                      </a:ext>
                    </a:extLst>
                  </p:cNvPr>
                  <p:cNvSpPr txBox="1"/>
                  <p:nvPr/>
                </p:nvSpPr>
                <p:spPr>
                  <a:xfrm>
                    <a:off x="4625280" y="4761191"/>
                    <a:ext cx="533400" cy="184666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en-US" sz="1200" b="1" dirty="0"/>
                      <a:t>"23"</a:t>
                    </a:r>
                  </a:p>
                </p:txBody>
              </p:sp>
            </p:grpSp>
            <p:sp>
              <p:nvSpPr>
                <p:cNvPr id="106" name="TextBox 105">
                  <a:extLst>
                    <a:ext uri="{FF2B5EF4-FFF2-40B4-BE49-F238E27FC236}">
                      <a16:creationId xmlns:a16="http://schemas.microsoft.com/office/drawing/2014/main" id="{54854A20-AD1C-4A7D-BC7E-D5806051A678}"/>
                    </a:ext>
                  </a:extLst>
                </p:cNvPr>
                <p:cNvSpPr txBox="1"/>
                <p:nvPr/>
              </p:nvSpPr>
              <p:spPr>
                <a:xfrm>
                  <a:off x="4211704" y="4102800"/>
                  <a:ext cx="520065" cy="18466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1200" b="1" dirty="0"/>
                    <a:t>node</a:t>
                  </a:r>
                </a:p>
              </p:txBody>
            </p:sp>
          </p:grp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C832C9CE-F306-4ADC-AF27-61FCE862730F}"/>
                  </a:ext>
                </a:extLst>
              </p:cNvPr>
              <p:cNvSpPr/>
              <p:nvPr/>
            </p:nvSpPr>
            <p:spPr>
              <a:xfrm>
                <a:off x="8610600" y="3048284"/>
                <a:ext cx="290464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000" b="1" dirty="0">
                    <a:latin typeface="Consolas" panose="020B0609020204030204" pitchFamily="49" charset="0"/>
                    <a:sym typeface="Symbol" panose="05050102010706020507" pitchFamily="18" charset="2"/>
                  </a:rPr>
                  <a:t></a:t>
                </a:r>
                <a:endParaRPr lang="en-US" sz="1000" dirty="0"/>
              </a:p>
            </p:txBody>
          </p:sp>
        </p:grpSp>
        <p:sp>
          <p:nvSpPr>
            <p:cNvPr id="114" name="Freeform 68">
              <a:extLst>
                <a:ext uri="{FF2B5EF4-FFF2-40B4-BE49-F238E27FC236}">
                  <a16:creationId xmlns:a16="http://schemas.microsoft.com/office/drawing/2014/main" id="{81BB803F-B145-4731-BC05-391968A14829}"/>
                </a:ext>
              </a:extLst>
            </p:cNvPr>
            <p:cNvSpPr/>
            <p:nvPr/>
          </p:nvSpPr>
          <p:spPr>
            <a:xfrm>
              <a:off x="5204834" y="1641861"/>
              <a:ext cx="1097280" cy="392083"/>
            </a:xfrm>
            <a:custGeom>
              <a:avLst/>
              <a:gdLst>
                <a:gd name="connsiteX0" fmla="*/ 0 w 1311007"/>
                <a:gd name="connsiteY0" fmla="*/ 225265 h 225265"/>
                <a:gd name="connsiteX1" fmla="*/ 473725 w 1311007"/>
                <a:gd name="connsiteY1" fmla="*/ 137130 h 225265"/>
                <a:gd name="connsiteX2" fmla="*/ 875841 w 1311007"/>
                <a:gd name="connsiteY2" fmla="*/ 15944 h 225265"/>
                <a:gd name="connsiteX3" fmla="*/ 1311007 w 1311007"/>
                <a:gd name="connsiteY3" fmla="*/ 4927 h 225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1007" h="225265">
                  <a:moveTo>
                    <a:pt x="0" y="225265"/>
                  </a:moveTo>
                  <a:cubicBezTo>
                    <a:pt x="163876" y="198641"/>
                    <a:pt x="327752" y="172017"/>
                    <a:pt x="473725" y="137130"/>
                  </a:cubicBezTo>
                  <a:cubicBezTo>
                    <a:pt x="619698" y="102243"/>
                    <a:pt x="736294" y="37978"/>
                    <a:pt x="875841" y="15944"/>
                  </a:cubicBezTo>
                  <a:cubicBezTo>
                    <a:pt x="1015388" y="-6090"/>
                    <a:pt x="1163197" y="-582"/>
                    <a:pt x="1311007" y="4927"/>
                  </a:cubicBezTo>
                </a:path>
              </a:pathLst>
            </a:custGeom>
            <a:noFill/>
            <a:ln w="25400">
              <a:headEnd type="oval" w="med" len="med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0A69A07C-134E-44AB-BA74-1D5DC0479E7B}"/>
              </a:ext>
            </a:extLst>
          </p:cNvPr>
          <p:cNvGrpSpPr/>
          <p:nvPr/>
        </p:nvGrpSpPr>
        <p:grpSpPr>
          <a:xfrm>
            <a:off x="7023533" y="2471842"/>
            <a:ext cx="2216509" cy="838200"/>
            <a:chOff x="7023533" y="2471842"/>
            <a:chExt cx="2216509" cy="838200"/>
          </a:xfrm>
        </p:grpSpPr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48C3CBA6-5402-4FDC-BD40-95FA153D5434}"/>
                </a:ext>
              </a:extLst>
            </p:cNvPr>
            <p:cNvGrpSpPr/>
            <p:nvPr/>
          </p:nvGrpSpPr>
          <p:grpSpPr>
            <a:xfrm>
              <a:off x="7959882" y="2471842"/>
              <a:ext cx="1280160" cy="838200"/>
              <a:chOff x="7978424" y="2475538"/>
              <a:chExt cx="1219200" cy="838200"/>
            </a:xfrm>
          </p:grpSpPr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56D480ED-D4AA-464D-BDCE-8B0BD73BC63A}"/>
                  </a:ext>
                </a:extLst>
              </p:cNvPr>
              <p:cNvGrpSpPr/>
              <p:nvPr/>
            </p:nvGrpSpPr>
            <p:grpSpPr>
              <a:xfrm>
                <a:off x="7978424" y="2475538"/>
                <a:ext cx="1219200" cy="838200"/>
                <a:chOff x="3886200" y="4038600"/>
                <a:chExt cx="1219200" cy="838200"/>
              </a:xfrm>
            </p:grpSpPr>
            <p:sp>
              <p:nvSpPr>
                <p:cNvPr id="44" name="Rectangle 43">
                  <a:extLst>
                    <a:ext uri="{FF2B5EF4-FFF2-40B4-BE49-F238E27FC236}">
                      <a16:creationId xmlns:a16="http://schemas.microsoft.com/office/drawing/2014/main" id="{4805A222-C80C-4CC2-B817-7F61164346E9}"/>
                    </a:ext>
                  </a:extLst>
                </p:cNvPr>
                <p:cNvSpPr/>
                <p:nvPr/>
              </p:nvSpPr>
              <p:spPr>
                <a:xfrm>
                  <a:off x="3886200" y="4038600"/>
                  <a:ext cx="1219200" cy="838200"/>
                </a:xfrm>
                <a:prstGeom prst="rect">
                  <a:avLst/>
                </a:prstGeom>
                <a:solidFill>
                  <a:schemeClr val="bg1"/>
                </a:solidFill>
                <a:ln w="254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5" name="Group 44">
                  <a:extLst>
                    <a:ext uri="{FF2B5EF4-FFF2-40B4-BE49-F238E27FC236}">
                      <a16:creationId xmlns:a16="http://schemas.microsoft.com/office/drawing/2014/main" id="{9FCA8B9D-D7F1-4F12-8619-BA0324415C1E}"/>
                    </a:ext>
                  </a:extLst>
                </p:cNvPr>
                <p:cNvGrpSpPr/>
                <p:nvPr/>
              </p:nvGrpSpPr>
              <p:grpSpPr>
                <a:xfrm>
                  <a:off x="3906405" y="4326876"/>
                  <a:ext cx="1188720" cy="533400"/>
                  <a:chOff x="4038600" y="4495800"/>
                  <a:chExt cx="1219200" cy="533400"/>
                </a:xfrm>
              </p:grpSpPr>
              <p:sp>
                <p:nvSpPr>
                  <p:cNvPr id="47" name="Rectangle 46">
                    <a:extLst>
                      <a:ext uri="{FF2B5EF4-FFF2-40B4-BE49-F238E27FC236}">
                        <a16:creationId xmlns:a16="http://schemas.microsoft.com/office/drawing/2014/main" id="{EE34A0AE-1937-4C1B-A18D-0FCFB4BC956C}"/>
                      </a:ext>
                    </a:extLst>
                  </p:cNvPr>
                  <p:cNvSpPr/>
                  <p:nvPr/>
                </p:nvSpPr>
                <p:spPr>
                  <a:xfrm>
                    <a:off x="4038600" y="4495800"/>
                    <a:ext cx="1219200" cy="533400"/>
                  </a:xfrm>
                  <a:prstGeom prst="rect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 w="254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8" name="TextBox 47">
                    <a:extLst>
                      <a:ext uri="{FF2B5EF4-FFF2-40B4-BE49-F238E27FC236}">
                        <a16:creationId xmlns:a16="http://schemas.microsoft.com/office/drawing/2014/main" id="{AC89994C-7D21-492E-A274-E397465014F6}"/>
                      </a:ext>
                    </a:extLst>
                  </p:cNvPr>
                  <p:cNvSpPr txBox="1"/>
                  <p:nvPr/>
                </p:nvSpPr>
                <p:spPr>
                  <a:xfrm>
                    <a:off x="4038600" y="4576525"/>
                    <a:ext cx="533400" cy="369332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algn="r"/>
                    <a:r>
                      <a:rPr lang="en-US" sz="1200" b="1" dirty="0"/>
                      <a:t>next =</a:t>
                    </a:r>
                  </a:p>
                  <a:p>
                    <a:pPr algn="r"/>
                    <a:r>
                      <a:rPr lang="en-US" sz="1200" b="1" dirty="0"/>
                      <a:t>data =</a:t>
                    </a:r>
                  </a:p>
                </p:txBody>
              </p:sp>
              <p:sp>
                <p:nvSpPr>
                  <p:cNvPr id="49" name="Rectangle 48">
                    <a:extLst>
                      <a:ext uri="{FF2B5EF4-FFF2-40B4-BE49-F238E27FC236}">
                        <a16:creationId xmlns:a16="http://schemas.microsoft.com/office/drawing/2014/main" id="{1DCB9ADA-07CF-4453-B787-519F8BF278F4}"/>
                      </a:ext>
                    </a:extLst>
                  </p:cNvPr>
                  <p:cNvSpPr/>
                  <p:nvPr/>
                </p:nvSpPr>
                <p:spPr>
                  <a:xfrm>
                    <a:off x="4656527" y="4597344"/>
                    <a:ext cx="45720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" name="TextBox 49">
                    <a:extLst>
                      <a:ext uri="{FF2B5EF4-FFF2-40B4-BE49-F238E27FC236}">
                        <a16:creationId xmlns:a16="http://schemas.microsoft.com/office/drawing/2014/main" id="{860EE357-16E3-43BE-9C12-36C510236F53}"/>
                      </a:ext>
                    </a:extLst>
                  </p:cNvPr>
                  <p:cNvSpPr txBox="1"/>
                  <p:nvPr/>
                </p:nvSpPr>
                <p:spPr>
                  <a:xfrm>
                    <a:off x="4625280" y="4761191"/>
                    <a:ext cx="533400" cy="184666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en-US" sz="1200" b="1" dirty="0"/>
                      <a:t>"36"</a:t>
                    </a:r>
                  </a:p>
                </p:txBody>
              </p:sp>
            </p:grpSp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00FD54D9-D4DD-486D-B088-3C7D1E8E3A59}"/>
                    </a:ext>
                  </a:extLst>
                </p:cNvPr>
                <p:cNvSpPr txBox="1"/>
                <p:nvPr/>
              </p:nvSpPr>
              <p:spPr>
                <a:xfrm>
                  <a:off x="4211704" y="4102800"/>
                  <a:ext cx="520065" cy="18466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1200" b="1" dirty="0"/>
                    <a:t>node</a:t>
                  </a:r>
                </a:p>
              </p:txBody>
            </p:sp>
          </p:grp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5D9E314C-B950-42E5-BF6B-ACC05AAD3040}"/>
                  </a:ext>
                </a:extLst>
              </p:cNvPr>
              <p:cNvSpPr/>
              <p:nvPr/>
            </p:nvSpPr>
            <p:spPr>
              <a:xfrm>
                <a:off x="8691216" y="2816126"/>
                <a:ext cx="290464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000" b="1" dirty="0">
                    <a:latin typeface="Consolas" panose="020B0609020204030204" pitchFamily="49" charset="0"/>
                    <a:sym typeface="Symbol" panose="05050102010706020507" pitchFamily="18" charset="2"/>
                  </a:rPr>
                  <a:t></a:t>
                </a:r>
                <a:endParaRPr lang="en-US" sz="1000" dirty="0"/>
              </a:p>
            </p:txBody>
          </p: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11949180-D588-4D04-9E70-8798DF3CE922}"/>
                </a:ext>
              </a:extLst>
            </p:cNvPr>
            <p:cNvGrpSpPr/>
            <p:nvPr/>
          </p:nvGrpSpPr>
          <p:grpSpPr>
            <a:xfrm>
              <a:off x="7023533" y="2676095"/>
              <a:ext cx="900929" cy="317978"/>
              <a:chOff x="8863167" y="3846782"/>
              <a:chExt cx="954891" cy="317978"/>
            </a:xfrm>
          </p:grpSpPr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EC88955F-BAF2-4C82-B584-5D555EDC32F7}"/>
                  </a:ext>
                </a:extLst>
              </p:cNvPr>
              <p:cNvSpPr/>
              <p:nvPr/>
            </p:nvSpPr>
            <p:spPr>
              <a:xfrm>
                <a:off x="8863167" y="4055032"/>
                <a:ext cx="365760" cy="109728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Freeform 24">
                <a:extLst>
                  <a:ext uri="{FF2B5EF4-FFF2-40B4-BE49-F238E27FC236}">
                    <a16:creationId xmlns:a16="http://schemas.microsoft.com/office/drawing/2014/main" id="{9DDE79E8-DF0D-4A5D-91EA-36D2A674B3DE}"/>
                  </a:ext>
                </a:extLst>
              </p:cNvPr>
              <p:cNvSpPr/>
              <p:nvPr/>
            </p:nvSpPr>
            <p:spPr>
              <a:xfrm>
                <a:off x="9046878" y="3846782"/>
                <a:ext cx="771180" cy="269370"/>
              </a:xfrm>
              <a:custGeom>
                <a:avLst/>
                <a:gdLst>
                  <a:gd name="connsiteX0" fmla="*/ 0 w 771180"/>
                  <a:gd name="connsiteY0" fmla="*/ 364155 h 364155"/>
                  <a:gd name="connsiteX1" fmla="*/ 286438 w 771180"/>
                  <a:gd name="connsiteY1" fmla="*/ 265003 h 364155"/>
                  <a:gd name="connsiteX2" fmla="*/ 484742 w 771180"/>
                  <a:gd name="connsiteY2" fmla="*/ 33649 h 364155"/>
                  <a:gd name="connsiteX3" fmla="*/ 771180 w 771180"/>
                  <a:gd name="connsiteY3" fmla="*/ 6107 h 3641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71180" h="364155">
                    <a:moveTo>
                      <a:pt x="0" y="364155"/>
                    </a:moveTo>
                    <a:cubicBezTo>
                      <a:pt x="102824" y="342121"/>
                      <a:pt x="205648" y="320087"/>
                      <a:pt x="286438" y="265003"/>
                    </a:cubicBezTo>
                    <a:cubicBezTo>
                      <a:pt x="367228" y="209919"/>
                      <a:pt x="403952" y="76798"/>
                      <a:pt x="484742" y="33649"/>
                    </a:cubicBezTo>
                    <a:cubicBezTo>
                      <a:pt x="565532" y="-9500"/>
                      <a:pt x="668356" y="-1697"/>
                      <a:pt x="771180" y="6107"/>
                    </a:cubicBezTo>
                  </a:path>
                </a:pathLst>
              </a:custGeom>
              <a:noFill/>
              <a:ln w="25400">
                <a:headEnd type="oval" w="med" len="med"/>
                <a:tailEnd type="triangle" w="lg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D47CBAF9-74E6-4438-B3E8-4774536B0F01}"/>
              </a:ext>
            </a:extLst>
          </p:cNvPr>
          <p:cNvGrpSpPr/>
          <p:nvPr/>
        </p:nvGrpSpPr>
        <p:grpSpPr>
          <a:xfrm>
            <a:off x="8705042" y="2471842"/>
            <a:ext cx="2181571" cy="838200"/>
            <a:chOff x="8705042" y="2471842"/>
            <a:chExt cx="2181571" cy="838200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899653A5-4A84-4F2B-970D-B821E645D53A}"/>
                </a:ext>
              </a:extLst>
            </p:cNvPr>
            <p:cNvGrpSpPr/>
            <p:nvPr/>
          </p:nvGrpSpPr>
          <p:grpSpPr>
            <a:xfrm>
              <a:off x="9606453" y="2471842"/>
              <a:ext cx="1280160" cy="838200"/>
              <a:chOff x="7892195" y="612318"/>
              <a:chExt cx="1219200" cy="838200"/>
            </a:xfrm>
          </p:grpSpPr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E9C29292-1A57-4DED-8563-D6A48E24202C}"/>
                  </a:ext>
                </a:extLst>
              </p:cNvPr>
              <p:cNvGrpSpPr/>
              <p:nvPr/>
            </p:nvGrpSpPr>
            <p:grpSpPr>
              <a:xfrm>
                <a:off x="7892195" y="612318"/>
                <a:ext cx="1219200" cy="838200"/>
                <a:chOff x="3886200" y="4038600"/>
                <a:chExt cx="1219200" cy="838200"/>
              </a:xfrm>
            </p:grpSpPr>
            <p:sp>
              <p:nvSpPr>
                <p:cNvPr id="84" name="Rectangle 83">
                  <a:extLst>
                    <a:ext uri="{FF2B5EF4-FFF2-40B4-BE49-F238E27FC236}">
                      <a16:creationId xmlns:a16="http://schemas.microsoft.com/office/drawing/2014/main" id="{60681927-F7B8-4C56-838F-83FBAB02154E}"/>
                    </a:ext>
                  </a:extLst>
                </p:cNvPr>
                <p:cNvSpPr/>
                <p:nvPr/>
              </p:nvSpPr>
              <p:spPr>
                <a:xfrm>
                  <a:off x="3886200" y="4038600"/>
                  <a:ext cx="1219200" cy="838200"/>
                </a:xfrm>
                <a:prstGeom prst="rect">
                  <a:avLst/>
                </a:prstGeom>
                <a:solidFill>
                  <a:schemeClr val="bg1"/>
                </a:solidFill>
                <a:ln w="254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85" name="Group 84">
                  <a:extLst>
                    <a:ext uri="{FF2B5EF4-FFF2-40B4-BE49-F238E27FC236}">
                      <a16:creationId xmlns:a16="http://schemas.microsoft.com/office/drawing/2014/main" id="{FAB1C057-AC8B-4A2D-B1B0-666F8B7A1F05}"/>
                    </a:ext>
                  </a:extLst>
                </p:cNvPr>
                <p:cNvGrpSpPr/>
                <p:nvPr/>
              </p:nvGrpSpPr>
              <p:grpSpPr>
                <a:xfrm>
                  <a:off x="3906405" y="4326876"/>
                  <a:ext cx="1188720" cy="533400"/>
                  <a:chOff x="4038600" y="4495800"/>
                  <a:chExt cx="1219200" cy="533400"/>
                </a:xfrm>
              </p:grpSpPr>
              <p:sp>
                <p:nvSpPr>
                  <p:cNvPr id="87" name="Rectangle 86">
                    <a:extLst>
                      <a:ext uri="{FF2B5EF4-FFF2-40B4-BE49-F238E27FC236}">
                        <a16:creationId xmlns:a16="http://schemas.microsoft.com/office/drawing/2014/main" id="{D92522CC-8365-4138-BB2E-ADB788305474}"/>
                      </a:ext>
                    </a:extLst>
                  </p:cNvPr>
                  <p:cNvSpPr/>
                  <p:nvPr/>
                </p:nvSpPr>
                <p:spPr>
                  <a:xfrm>
                    <a:off x="4038600" y="4495800"/>
                    <a:ext cx="1219200" cy="533400"/>
                  </a:xfrm>
                  <a:prstGeom prst="rect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 w="254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8" name="TextBox 87">
                    <a:extLst>
                      <a:ext uri="{FF2B5EF4-FFF2-40B4-BE49-F238E27FC236}">
                        <a16:creationId xmlns:a16="http://schemas.microsoft.com/office/drawing/2014/main" id="{38BDC73C-5523-4720-AA4A-CC24335E07A5}"/>
                      </a:ext>
                    </a:extLst>
                  </p:cNvPr>
                  <p:cNvSpPr txBox="1"/>
                  <p:nvPr/>
                </p:nvSpPr>
                <p:spPr>
                  <a:xfrm>
                    <a:off x="4038600" y="4576525"/>
                    <a:ext cx="533400" cy="369332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algn="r"/>
                    <a:r>
                      <a:rPr lang="en-US" sz="1200" b="1" dirty="0"/>
                      <a:t>next =</a:t>
                    </a:r>
                  </a:p>
                  <a:p>
                    <a:pPr algn="r"/>
                    <a:r>
                      <a:rPr lang="en-US" sz="1200" b="1" dirty="0"/>
                      <a:t>data =</a:t>
                    </a:r>
                  </a:p>
                </p:txBody>
              </p:sp>
              <p:sp>
                <p:nvSpPr>
                  <p:cNvPr id="89" name="Rectangle 88">
                    <a:extLst>
                      <a:ext uri="{FF2B5EF4-FFF2-40B4-BE49-F238E27FC236}">
                        <a16:creationId xmlns:a16="http://schemas.microsoft.com/office/drawing/2014/main" id="{A57FCA51-57BC-4EF7-8743-61C9FA40841E}"/>
                      </a:ext>
                    </a:extLst>
                  </p:cNvPr>
                  <p:cNvSpPr/>
                  <p:nvPr/>
                </p:nvSpPr>
                <p:spPr>
                  <a:xfrm>
                    <a:off x="4656527" y="4597344"/>
                    <a:ext cx="45720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TextBox 89">
                    <a:extLst>
                      <a:ext uri="{FF2B5EF4-FFF2-40B4-BE49-F238E27FC236}">
                        <a16:creationId xmlns:a16="http://schemas.microsoft.com/office/drawing/2014/main" id="{545B709F-1DE4-460E-BFE2-3328AB316265}"/>
                      </a:ext>
                    </a:extLst>
                  </p:cNvPr>
                  <p:cNvSpPr txBox="1"/>
                  <p:nvPr/>
                </p:nvSpPr>
                <p:spPr>
                  <a:xfrm>
                    <a:off x="4625280" y="4761191"/>
                    <a:ext cx="533400" cy="184666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en-US" sz="1200" b="1" dirty="0"/>
                      <a:t>"25"</a:t>
                    </a:r>
                  </a:p>
                </p:txBody>
              </p:sp>
            </p:grpSp>
            <p:sp>
              <p:nvSpPr>
                <p:cNvPr id="86" name="TextBox 85">
                  <a:extLst>
                    <a:ext uri="{FF2B5EF4-FFF2-40B4-BE49-F238E27FC236}">
                      <a16:creationId xmlns:a16="http://schemas.microsoft.com/office/drawing/2014/main" id="{A4479221-95DC-4208-8FA1-D2C921B003BE}"/>
                    </a:ext>
                  </a:extLst>
                </p:cNvPr>
                <p:cNvSpPr txBox="1"/>
                <p:nvPr/>
              </p:nvSpPr>
              <p:spPr>
                <a:xfrm>
                  <a:off x="4211704" y="4102800"/>
                  <a:ext cx="520065" cy="18466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1200" b="1" dirty="0"/>
                    <a:t>node</a:t>
                  </a:r>
                </a:p>
              </p:txBody>
            </p:sp>
          </p:grp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2E8BEBF9-C188-4983-8799-EC8460BB2F99}"/>
                  </a:ext>
                </a:extLst>
              </p:cNvPr>
              <p:cNvSpPr/>
              <p:nvPr/>
            </p:nvSpPr>
            <p:spPr>
              <a:xfrm>
                <a:off x="8592532" y="945776"/>
                <a:ext cx="290464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000" b="1" dirty="0">
                    <a:latin typeface="Consolas" panose="020B0609020204030204" pitchFamily="49" charset="0"/>
                    <a:sym typeface="Symbol" panose="05050102010706020507" pitchFamily="18" charset="2"/>
                  </a:rPr>
                  <a:t></a:t>
                </a:r>
                <a:endParaRPr lang="en-US" sz="1000" dirty="0"/>
              </a:p>
            </p:txBody>
          </p:sp>
        </p:grp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C8DC1DED-F53E-440C-811E-E6F2A238D925}"/>
                </a:ext>
              </a:extLst>
            </p:cNvPr>
            <p:cNvGrpSpPr/>
            <p:nvPr/>
          </p:nvGrpSpPr>
          <p:grpSpPr>
            <a:xfrm>
              <a:off x="8705042" y="2670703"/>
              <a:ext cx="900929" cy="317978"/>
              <a:chOff x="8863167" y="3846782"/>
              <a:chExt cx="954891" cy="317978"/>
            </a:xfrm>
          </p:grpSpPr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8F683B6E-0CC1-4761-90BA-DB8C9909E356}"/>
                  </a:ext>
                </a:extLst>
              </p:cNvPr>
              <p:cNvSpPr/>
              <p:nvPr/>
            </p:nvSpPr>
            <p:spPr>
              <a:xfrm>
                <a:off x="8863167" y="4055032"/>
                <a:ext cx="365760" cy="109728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Freeform 24">
                <a:extLst>
                  <a:ext uri="{FF2B5EF4-FFF2-40B4-BE49-F238E27FC236}">
                    <a16:creationId xmlns:a16="http://schemas.microsoft.com/office/drawing/2014/main" id="{AC6B584C-28F8-41FF-B2E0-54B6DDFF0B8B}"/>
                  </a:ext>
                </a:extLst>
              </p:cNvPr>
              <p:cNvSpPr/>
              <p:nvPr/>
            </p:nvSpPr>
            <p:spPr>
              <a:xfrm>
                <a:off x="9046878" y="3846782"/>
                <a:ext cx="771180" cy="269370"/>
              </a:xfrm>
              <a:custGeom>
                <a:avLst/>
                <a:gdLst>
                  <a:gd name="connsiteX0" fmla="*/ 0 w 771180"/>
                  <a:gd name="connsiteY0" fmla="*/ 364155 h 364155"/>
                  <a:gd name="connsiteX1" fmla="*/ 286438 w 771180"/>
                  <a:gd name="connsiteY1" fmla="*/ 265003 h 364155"/>
                  <a:gd name="connsiteX2" fmla="*/ 484742 w 771180"/>
                  <a:gd name="connsiteY2" fmla="*/ 33649 h 364155"/>
                  <a:gd name="connsiteX3" fmla="*/ 771180 w 771180"/>
                  <a:gd name="connsiteY3" fmla="*/ 6107 h 3641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71180" h="364155">
                    <a:moveTo>
                      <a:pt x="0" y="364155"/>
                    </a:moveTo>
                    <a:cubicBezTo>
                      <a:pt x="102824" y="342121"/>
                      <a:pt x="205648" y="320087"/>
                      <a:pt x="286438" y="265003"/>
                    </a:cubicBezTo>
                    <a:cubicBezTo>
                      <a:pt x="367228" y="209919"/>
                      <a:pt x="403952" y="76798"/>
                      <a:pt x="484742" y="33649"/>
                    </a:cubicBezTo>
                    <a:cubicBezTo>
                      <a:pt x="565532" y="-9500"/>
                      <a:pt x="668356" y="-1697"/>
                      <a:pt x="771180" y="6107"/>
                    </a:cubicBezTo>
                  </a:path>
                </a:pathLst>
              </a:custGeom>
              <a:noFill/>
              <a:ln w="25400">
                <a:headEnd type="oval" w="med" len="med"/>
                <a:tailEnd type="triangle" w="lg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A8B5C468-E8BA-4134-8899-B9C300CCE282}"/>
              </a:ext>
            </a:extLst>
          </p:cNvPr>
          <p:cNvGrpSpPr/>
          <p:nvPr/>
        </p:nvGrpSpPr>
        <p:grpSpPr>
          <a:xfrm>
            <a:off x="7054434" y="5657426"/>
            <a:ext cx="2204150" cy="838200"/>
            <a:chOff x="7054434" y="5657426"/>
            <a:chExt cx="2204150" cy="838200"/>
          </a:xfrm>
        </p:grpSpPr>
        <p:grpSp>
          <p:nvGrpSpPr>
            <p:cNvPr id="121" name="Group 120">
              <a:extLst>
                <a:ext uri="{FF2B5EF4-FFF2-40B4-BE49-F238E27FC236}">
                  <a16:creationId xmlns:a16="http://schemas.microsoft.com/office/drawing/2014/main" id="{34FD5F9B-70AF-4765-B6F1-0162C1C8052E}"/>
                </a:ext>
              </a:extLst>
            </p:cNvPr>
            <p:cNvGrpSpPr/>
            <p:nvPr/>
          </p:nvGrpSpPr>
          <p:grpSpPr>
            <a:xfrm>
              <a:off x="7978424" y="5657426"/>
              <a:ext cx="1280160" cy="838200"/>
              <a:chOff x="7978424" y="5657426"/>
              <a:chExt cx="1219200" cy="838200"/>
            </a:xfrm>
          </p:grpSpPr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0166444B-40D8-4567-822C-78E4E6A0AE17}"/>
                  </a:ext>
                </a:extLst>
              </p:cNvPr>
              <p:cNvGrpSpPr/>
              <p:nvPr/>
            </p:nvGrpSpPr>
            <p:grpSpPr>
              <a:xfrm>
                <a:off x="7978424" y="5657426"/>
                <a:ext cx="1219200" cy="838200"/>
                <a:chOff x="3886200" y="4038600"/>
                <a:chExt cx="1219200" cy="838200"/>
              </a:xfrm>
            </p:grpSpPr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BE5C4A14-44F2-44BF-A843-4831A5AEE0FB}"/>
                    </a:ext>
                  </a:extLst>
                </p:cNvPr>
                <p:cNvSpPr/>
                <p:nvPr/>
              </p:nvSpPr>
              <p:spPr>
                <a:xfrm>
                  <a:off x="3886200" y="4038600"/>
                  <a:ext cx="1219200" cy="838200"/>
                </a:xfrm>
                <a:prstGeom prst="rect">
                  <a:avLst/>
                </a:prstGeom>
                <a:solidFill>
                  <a:schemeClr val="bg1"/>
                </a:solidFill>
                <a:ln w="254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6" name="Group 35">
                  <a:extLst>
                    <a:ext uri="{FF2B5EF4-FFF2-40B4-BE49-F238E27FC236}">
                      <a16:creationId xmlns:a16="http://schemas.microsoft.com/office/drawing/2014/main" id="{85AA2C4C-2ECB-401F-BD2F-FB50A3C7AB7D}"/>
                    </a:ext>
                  </a:extLst>
                </p:cNvPr>
                <p:cNvGrpSpPr/>
                <p:nvPr/>
              </p:nvGrpSpPr>
              <p:grpSpPr>
                <a:xfrm>
                  <a:off x="3906405" y="4326876"/>
                  <a:ext cx="1188720" cy="533400"/>
                  <a:chOff x="4038600" y="4495800"/>
                  <a:chExt cx="1219200" cy="533400"/>
                </a:xfrm>
              </p:grpSpPr>
              <p:sp>
                <p:nvSpPr>
                  <p:cNvPr id="38" name="Rectangle 37">
                    <a:extLst>
                      <a:ext uri="{FF2B5EF4-FFF2-40B4-BE49-F238E27FC236}">
                        <a16:creationId xmlns:a16="http://schemas.microsoft.com/office/drawing/2014/main" id="{EC6205C4-AE08-4219-9667-645E59F0F68E}"/>
                      </a:ext>
                    </a:extLst>
                  </p:cNvPr>
                  <p:cNvSpPr/>
                  <p:nvPr/>
                </p:nvSpPr>
                <p:spPr>
                  <a:xfrm>
                    <a:off x="4038600" y="4495800"/>
                    <a:ext cx="1219200" cy="533400"/>
                  </a:xfrm>
                  <a:prstGeom prst="rect">
                    <a:avLst/>
                  </a:prstGeom>
                  <a:solidFill>
                    <a:schemeClr val="accent2">
                      <a:lumMod val="20000"/>
                      <a:lumOff val="80000"/>
                    </a:schemeClr>
                  </a:solidFill>
                  <a:ln w="2540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TextBox 38">
                    <a:extLst>
                      <a:ext uri="{FF2B5EF4-FFF2-40B4-BE49-F238E27FC236}">
                        <a16:creationId xmlns:a16="http://schemas.microsoft.com/office/drawing/2014/main" id="{132D85CF-A0DE-4059-8FF0-4F4DEE588E68}"/>
                      </a:ext>
                    </a:extLst>
                  </p:cNvPr>
                  <p:cNvSpPr txBox="1"/>
                  <p:nvPr/>
                </p:nvSpPr>
                <p:spPr>
                  <a:xfrm>
                    <a:off x="4038600" y="4576525"/>
                    <a:ext cx="533400" cy="369332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 algn="r"/>
                    <a:r>
                      <a:rPr lang="en-US" sz="1200" b="1" dirty="0"/>
                      <a:t>next =</a:t>
                    </a:r>
                  </a:p>
                  <a:p>
                    <a:pPr algn="r"/>
                    <a:r>
                      <a:rPr lang="en-US" sz="1200" b="1" dirty="0"/>
                      <a:t>data =</a:t>
                    </a:r>
                  </a:p>
                </p:txBody>
              </p:sp>
              <p:sp>
                <p:nvSpPr>
                  <p:cNvPr id="40" name="Rectangle 39">
                    <a:extLst>
                      <a:ext uri="{FF2B5EF4-FFF2-40B4-BE49-F238E27FC236}">
                        <a16:creationId xmlns:a16="http://schemas.microsoft.com/office/drawing/2014/main" id="{14FE129F-875B-4325-8660-7BA07687A04C}"/>
                      </a:ext>
                    </a:extLst>
                  </p:cNvPr>
                  <p:cNvSpPr/>
                  <p:nvPr/>
                </p:nvSpPr>
                <p:spPr>
                  <a:xfrm>
                    <a:off x="4656527" y="4597344"/>
                    <a:ext cx="457200" cy="13716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TextBox 40">
                    <a:extLst>
                      <a:ext uri="{FF2B5EF4-FFF2-40B4-BE49-F238E27FC236}">
                        <a16:creationId xmlns:a16="http://schemas.microsoft.com/office/drawing/2014/main" id="{466A1116-043D-41A4-BFF8-3E9E40D49EA5}"/>
                      </a:ext>
                    </a:extLst>
                  </p:cNvPr>
                  <p:cNvSpPr txBox="1"/>
                  <p:nvPr/>
                </p:nvSpPr>
                <p:spPr>
                  <a:xfrm>
                    <a:off x="4625280" y="4761191"/>
                    <a:ext cx="533400" cy="184666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en-US" sz="1200" b="1" dirty="0"/>
                      <a:t>"53"</a:t>
                    </a:r>
                  </a:p>
                </p:txBody>
              </p:sp>
            </p:grpSp>
            <p:sp>
              <p:nvSpPr>
                <p:cNvPr id="37" name="TextBox 36">
                  <a:extLst>
                    <a:ext uri="{FF2B5EF4-FFF2-40B4-BE49-F238E27FC236}">
                      <a16:creationId xmlns:a16="http://schemas.microsoft.com/office/drawing/2014/main" id="{0A405AD9-0239-4BBC-9920-C704D7B46F85}"/>
                    </a:ext>
                  </a:extLst>
                </p:cNvPr>
                <p:cNvSpPr txBox="1"/>
                <p:nvPr/>
              </p:nvSpPr>
              <p:spPr>
                <a:xfrm>
                  <a:off x="4211704" y="4102800"/>
                  <a:ext cx="520065" cy="18466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ctr"/>
                  <a:r>
                    <a:rPr lang="en-US" sz="1200" b="1" dirty="0"/>
                    <a:t>node</a:t>
                  </a:r>
                </a:p>
              </p:txBody>
            </p:sp>
          </p:grp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FFA29A19-149A-4E07-B27C-5938DF3E345B}"/>
                  </a:ext>
                </a:extLst>
              </p:cNvPr>
              <p:cNvSpPr/>
              <p:nvPr/>
            </p:nvSpPr>
            <p:spPr>
              <a:xfrm>
                <a:off x="8685442" y="5993488"/>
                <a:ext cx="290464" cy="2462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000" b="1" dirty="0">
                    <a:latin typeface="Consolas" panose="020B0609020204030204" pitchFamily="49" charset="0"/>
                    <a:sym typeface="Symbol" panose="05050102010706020507" pitchFamily="18" charset="2"/>
                  </a:rPr>
                  <a:t></a:t>
                </a:r>
                <a:endParaRPr lang="en-US" sz="1000" dirty="0"/>
              </a:p>
            </p:txBody>
          </p:sp>
        </p:grp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C41F6116-F3B0-449D-B7D7-A440BFE36F3F}"/>
                </a:ext>
              </a:extLst>
            </p:cNvPr>
            <p:cNvGrpSpPr/>
            <p:nvPr/>
          </p:nvGrpSpPr>
          <p:grpSpPr>
            <a:xfrm>
              <a:off x="7054434" y="5814405"/>
              <a:ext cx="900929" cy="317978"/>
              <a:chOff x="8863167" y="3846782"/>
              <a:chExt cx="954891" cy="317978"/>
            </a:xfrm>
          </p:grpSpPr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AAE97710-EC5E-4B4C-AB90-06673CCE9AC4}"/>
                  </a:ext>
                </a:extLst>
              </p:cNvPr>
              <p:cNvSpPr/>
              <p:nvPr/>
            </p:nvSpPr>
            <p:spPr>
              <a:xfrm>
                <a:off x="8863167" y="4055032"/>
                <a:ext cx="365760" cy="109728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Freeform 24">
                <a:extLst>
                  <a:ext uri="{FF2B5EF4-FFF2-40B4-BE49-F238E27FC236}">
                    <a16:creationId xmlns:a16="http://schemas.microsoft.com/office/drawing/2014/main" id="{85497E81-ED80-4E43-8F31-48B03F0CE08C}"/>
                  </a:ext>
                </a:extLst>
              </p:cNvPr>
              <p:cNvSpPr/>
              <p:nvPr/>
            </p:nvSpPr>
            <p:spPr>
              <a:xfrm>
                <a:off x="9046878" y="3846782"/>
                <a:ext cx="771180" cy="269370"/>
              </a:xfrm>
              <a:custGeom>
                <a:avLst/>
                <a:gdLst>
                  <a:gd name="connsiteX0" fmla="*/ 0 w 771180"/>
                  <a:gd name="connsiteY0" fmla="*/ 364155 h 364155"/>
                  <a:gd name="connsiteX1" fmla="*/ 286438 w 771180"/>
                  <a:gd name="connsiteY1" fmla="*/ 265003 h 364155"/>
                  <a:gd name="connsiteX2" fmla="*/ 484742 w 771180"/>
                  <a:gd name="connsiteY2" fmla="*/ 33649 h 364155"/>
                  <a:gd name="connsiteX3" fmla="*/ 771180 w 771180"/>
                  <a:gd name="connsiteY3" fmla="*/ 6107 h 3641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71180" h="364155">
                    <a:moveTo>
                      <a:pt x="0" y="364155"/>
                    </a:moveTo>
                    <a:cubicBezTo>
                      <a:pt x="102824" y="342121"/>
                      <a:pt x="205648" y="320087"/>
                      <a:pt x="286438" y="265003"/>
                    </a:cubicBezTo>
                    <a:cubicBezTo>
                      <a:pt x="367228" y="209919"/>
                      <a:pt x="403952" y="76798"/>
                      <a:pt x="484742" y="33649"/>
                    </a:cubicBezTo>
                    <a:cubicBezTo>
                      <a:pt x="565532" y="-9500"/>
                      <a:pt x="668356" y="-1697"/>
                      <a:pt x="771180" y="6107"/>
                    </a:cubicBezTo>
                  </a:path>
                </a:pathLst>
              </a:custGeom>
              <a:noFill/>
              <a:ln w="25400">
                <a:headEnd type="oval" w="med" len="med"/>
                <a:tailEnd type="triangle" w="lg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C698DCD3-2CE1-41CF-BC38-1401DE504A25}"/>
              </a:ext>
            </a:extLst>
          </p:cNvPr>
          <p:cNvGrpSpPr/>
          <p:nvPr/>
        </p:nvGrpSpPr>
        <p:grpSpPr>
          <a:xfrm>
            <a:off x="5204834" y="3523067"/>
            <a:ext cx="2388638" cy="838200"/>
            <a:chOff x="5204834" y="3523067"/>
            <a:chExt cx="2388638" cy="838200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A07D4C5B-8F7C-4870-A730-B4060448D475}"/>
                </a:ext>
              </a:extLst>
            </p:cNvPr>
            <p:cNvGrpSpPr/>
            <p:nvPr/>
          </p:nvGrpSpPr>
          <p:grpSpPr>
            <a:xfrm>
              <a:off x="6313312" y="3523067"/>
              <a:ext cx="1280160" cy="838200"/>
              <a:chOff x="3886200" y="4038600"/>
              <a:chExt cx="1219200" cy="838200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BAD2C2F1-B9B6-402E-90E2-DE2FA267B4AA}"/>
                  </a:ext>
                </a:extLst>
              </p:cNvPr>
              <p:cNvSpPr/>
              <p:nvPr/>
            </p:nvSpPr>
            <p:spPr>
              <a:xfrm>
                <a:off x="3886200" y="4038600"/>
                <a:ext cx="1219200" cy="838200"/>
              </a:xfrm>
              <a:prstGeom prst="rect">
                <a:avLst/>
              </a:prstGeom>
              <a:solidFill>
                <a:schemeClr val="bg1"/>
              </a:solidFill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F9B28DB8-2E17-4AE7-AFD5-46E002533A59}"/>
                  </a:ext>
                </a:extLst>
              </p:cNvPr>
              <p:cNvGrpSpPr/>
              <p:nvPr/>
            </p:nvGrpSpPr>
            <p:grpSpPr>
              <a:xfrm>
                <a:off x="3906405" y="4326876"/>
                <a:ext cx="1188720" cy="533400"/>
                <a:chOff x="4038600" y="4495800"/>
                <a:chExt cx="1219200" cy="533400"/>
              </a:xfrm>
            </p:grpSpPr>
            <p:sp>
              <p:nvSpPr>
                <p:cNvPr id="25" name="Rectangle 24">
                  <a:extLst>
                    <a:ext uri="{FF2B5EF4-FFF2-40B4-BE49-F238E27FC236}">
                      <a16:creationId xmlns:a16="http://schemas.microsoft.com/office/drawing/2014/main" id="{302F85F7-4537-4AA7-95F5-F9891048EE16}"/>
                    </a:ext>
                  </a:extLst>
                </p:cNvPr>
                <p:cNvSpPr/>
                <p:nvPr/>
              </p:nvSpPr>
              <p:spPr>
                <a:xfrm>
                  <a:off x="4038600" y="4495800"/>
                  <a:ext cx="1219200" cy="5334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4CF5B576-B009-4F55-A397-6EFADE22EAC9}"/>
                    </a:ext>
                  </a:extLst>
                </p:cNvPr>
                <p:cNvSpPr txBox="1"/>
                <p:nvPr/>
              </p:nvSpPr>
              <p:spPr>
                <a:xfrm>
                  <a:off x="4038600" y="4576525"/>
                  <a:ext cx="533400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r"/>
                  <a:r>
                    <a:rPr lang="en-US" sz="1200" b="1" dirty="0"/>
                    <a:t>next =</a:t>
                  </a:r>
                </a:p>
                <a:p>
                  <a:pPr algn="r"/>
                  <a:r>
                    <a:rPr lang="en-US" sz="1200" b="1" dirty="0"/>
                    <a:t>data =</a:t>
                  </a:r>
                </a:p>
              </p:txBody>
            </p:sp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914CDC3A-3B35-47AC-A07C-F8E9E49870D2}"/>
                    </a:ext>
                  </a:extLst>
                </p:cNvPr>
                <p:cNvSpPr/>
                <p:nvPr/>
              </p:nvSpPr>
              <p:spPr>
                <a:xfrm>
                  <a:off x="4656527" y="4597344"/>
                  <a:ext cx="457200" cy="137160"/>
                </a:xfrm>
                <a:prstGeom prst="rect">
                  <a:avLst/>
                </a:prstGeom>
                <a:solidFill>
                  <a:schemeClr val="bg1"/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7837FCCA-20F6-4F17-8969-9DF64BA83050}"/>
                    </a:ext>
                  </a:extLst>
                </p:cNvPr>
                <p:cNvSpPr txBox="1"/>
                <p:nvPr/>
              </p:nvSpPr>
              <p:spPr>
                <a:xfrm>
                  <a:off x="4625280" y="4761191"/>
                  <a:ext cx="533400" cy="18466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200" b="1" dirty="0"/>
                    <a:t>"28"</a:t>
                  </a:r>
                </a:p>
              </p:txBody>
            </p:sp>
          </p:grp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3BF2B64-DBD6-4E7F-A3BF-3E8E7740EA56}"/>
                  </a:ext>
                </a:extLst>
              </p:cNvPr>
              <p:cNvSpPr txBox="1"/>
              <p:nvPr/>
            </p:nvSpPr>
            <p:spPr>
              <a:xfrm>
                <a:off x="4211704" y="4102800"/>
                <a:ext cx="520065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b="1" dirty="0"/>
                  <a:t>node</a:t>
                </a:r>
              </a:p>
            </p:txBody>
          </p:sp>
        </p:grpSp>
        <p:sp>
          <p:nvSpPr>
            <p:cNvPr id="12" name="Freeform 68">
              <a:extLst>
                <a:ext uri="{FF2B5EF4-FFF2-40B4-BE49-F238E27FC236}">
                  <a16:creationId xmlns:a16="http://schemas.microsoft.com/office/drawing/2014/main" id="{8E0AD380-D25D-4E70-BC7E-0A4157D505AB}"/>
                </a:ext>
              </a:extLst>
            </p:cNvPr>
            <p:cNvSpPr/>
            <p:nvPr/>
          </p:nvSpPr>
          <p:spPr>
            <a:xfrm>
              <a:off x="5204834" y="3793367"/>
              <a:ext cx="1097280" cy="553888"/>
            </a:xfrm>
            <a:custGeom>
              <a:avLst/>
              <a:gdLst>
                <a:gd name="connsiteX0" fmla="*/ 0 w 1311007"/>
                <a:gd name="connsiteY0" fmla="*/ 225265 h 225265"/>
                <a:gd name="connsiteX1" fmla="*/ 473725 w 1311007"/>
                <a:gd name="connsiteY1" fmla="*/ 137130 h 225265"/>
                <a:gd name="connsiteX2" fmla="*/ 875841 w 1311007"/>
                <a:gd name="connsiteY2" fmla="*/ 15944 h 225265"/>
                <a:gd name="connsiteX3" fmla="*/ 1311007 w 1311007"/>
                <a:gd name="connsiteY3" fmla="*/ 4927 h 225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11007" h="225265">
                  <a:moveTo>
                    <a:pt x="0" y="225265"/>
                  </a:moveTo>
                  <a:cubicBezTo>
                    <a:pt x="163876" y="198641"/>
                    <a:pt x="327752" y="172017"/>
                    <a:pt x="473725" y="137130"/>
                  </a:cubicBezTo>
                  <a:cubicBezTo>
                    <a:pt x="619698" y="102243"/>
                    <a:pt x="736294" y="37978"/>
                    <a:pt x="875841" y="15944"/>
                  </a:cubicBezTo>
                  <a:cubicBezTo>
                    <a:pt x="1015388" y="-6090"/>
                    <a:pt x="1163197" y="-582"/>
                    <a:pt x="1311007" y="4927"/>
                  </a:cubicBezTo>
                </a:path>
              </a:pathLst>
            </a:custGeom>
            <a:noFill/>
            <a:ln w="25400">
              <a:headEnd type="oval" w="med" len="med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F140557A-D953-43FC-B20D-2A0D7BE95F0D}"/>
                </a:ext>
              </a:extLst>
            </p:cNvPr>
            <p:cNvSpPr/>
            <p:nvPr/>
          </p:nvSpPr>
          <p:spPr>
            <a:xfrm>
              <a:off x="7063636" y="3869398"/>
              <a:ext cx="304987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Consolas" panose="020B0609020204030204" pitchFamily="49" charset="0"/>
                  <a:sym typeface="Symbol" panose="05050102010706020507" pitchFamily="18" charset="2"/>
                </a:rPr>
                <a:t></a:t>
              </a:r>
              <a:endParaRPr lang="en-US" sz="1000" dirty="0"/>
            </a:p>
          </p:txBody>
        </p:sp>
      </p:grp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1616ED9-7389-4D4E-9A7F-E0DBE7BA100E}"/>
              </a:ext>
            </a:extLst>
          </p:cNvPr>
          <p:cNvCxnSpPr>
            <a:cxnSpLocks/>
          </p:cNvCxnSpPr>
          <p:nvPr/>
        </p:nvCxnSpPr>
        <p:spPr>
          <a:xfrm>
            <a:off x="2625165" y="1641861"/>
            <a:ext cx="1557337" cy="2619539"/>
          </a:xfrm>
          <a:prstGeom prst="straightConnector1">
            <a:avLst/>
          </a:prstGeom>
          <a:ln w="47625">
            <a:solidFill>
              <a:srgbClr val="FF000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FD643BD9-62C7-403F-9B03-FBF064AE084F}"/>
              </a:ext>
            </a:extLst>
          </p:cNvPr>
          <p:cNvCxnSpPr>
            <a:cxnSpLocks/>
          </p:cNvCxnSpPr>
          <p:nvPr/>
        </p:nvCxnSpPr>
        <p:spPr>
          <a:xfrm>
            <a:off x="2625165" y="2013529"/>
            <a:ext cx="1410037" cy="931936"/>
          </a:xfrm>
          <a:prstGeom prst="straightConnector1">
            <a:avLst/>
          </a:prstGeom>
          <a:ln w="47625">
            <a:solidFill>
              <a:srgbClr val="FF000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5D66D3B1-875A-4CA7-9AD9-4144D188A869}"/>
              </a:ext>
            </a:extLst>
          </p:cNvPr>
          <p:cNvCxnSpPr>
            <a:cxnSpLocks/>
          </p:cNvCxnSpPr>
          <p:nvPr/>
        </p:nvCxnSpPr>
        <p:spPr>
          <a:xfrm>
            <a:off x="2625165" y="2497064"/>
            <a:ext cx="1555437" cy="3121062"/>
          </a:xfrm>
          <a:prstGeom prst="straightConnector1">
            <a:avLst/>
          </a:prstGeom>
          <a:ln w="47625">
            <a:solidFill>
              <a:srgbClr val="FF000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7F6F1908-D401-48C3-A2E5-4EAB8F26FD67}"/>
              </a:ext>
            </a:extLst>
          </p:cNvPr>
          <p:cNvCxnSpPr>
            <a:cxnSpLocks/>
          </p:cNvCxnSpPr>
          <p:nvPr/>
        </p:nvCxnSpPr>
        <p:spPr>
          <a:xfrm>
            <a:off x="2625165" y="2942964"/>
            <a:ext cx="1516949" cy="35574"/>
          </a:xfrm>
          <a:prstGeom prst="straightConnector1">
            <a:avLst/>
          </a:prstGeom>
          <a:ln w="47625">
            <a:solidFill>
              <a:srgbClr val="FF000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1F1F3C5C-8C55-42ED-B0B7-A030E5263ACB}"/>
              </a:ext>
            </a:extLst>
          </p:cNvPr>
          <p:cNvCxnSpPr>
            <a:cxnSpLocks/>
          </p:cNvCxnSpPr>
          <p:nvPr/>
        </p:nvCxnSpPr>
        <p:spPr>
          <a:xfrm>
            <a:off x="2625165" y="3355791"/>
            <a:ext cx="1502350" cy="1860348"/>
          </a:xfrm>
          <a:prstGeom prst="straightConnector1">
            <a:avLst/>
          </a:prstGeom>
          <a:ln w="47625">
            <a:solidFill>
              <a:srgbClr val="FF000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DCB7E638-4843-43CD-95E9-CF28C8EA309B}"/>
              </a:ext>
            </a:extLst>
          </p:cNvPr>
          <p:cNvCxnSpPr>
            <a:cxnSpLocks/>
          </p:cNvCxnSpPr>
          <p:nvPr/>
        </p:nvCxnSpPr>
        <p:spPr>
          <a:xfrm flipV="1">
            <a:off x="2625165" y="2095077"/>
            <a:ext cx="1604334" cy="1726901"/>
          </a:xfrm>
          <a:prstGeom prst="straightConnector1">
            <a:avLst/>
          </a:prstGeom>
          <a:ln w="47625">
            <a:solidFill>
              <a:srgbClr val="FF000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270DDB21-435E-4F8D-8E60-58E0A38648D2}"/>
              </a:ext>
            </a:extLst>
          </p:cNvPr>
          <p:cNvCxnSpPr>
            <a:cxnSpLocks/>
          </p:cNvCxnSpPr>
          <p:nvPr/>
        </p:nvCxnSpPr>
        <p:spPr>
          <a:xfrm flipV="1">
            <a:off x="2625165" y="3027784"/>
            <a:ext cx="1501623" cy="1254037"/>
          </a:xfrm>
          <a:prstGeom prst="straightConnector1">
            <a:avLst/>
          </a:prstGeom>
          <a:ln w="47625">
            <a:solidFill>
              <a:srgbClr val="FF000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4E45D97C-A6CC-4A26-BF0A-12A262128BE0}"/>
              </a:ext>
            </a:extLst>
          </p:cNvPr>
          <p:cNvCxnSpPr>
            <a:cxnSpLocks/>
          </p:cNvCxnSpPr>
          <p:nvPr/>
        </p:nvCxnSpPr>
        <p:spPr>
          <a:xfrm>
            <a:off x="2625165" y="4800404"/>
            <a:ext cx="1578893" cy="914328"/>
          </a:xfrm>
          <a:prstGeom prst="straightConnector1">
            <a:avLst/>
          </a:prstGeom>
          <a:ln w="47625">
            <a:solidFill>
              <a:srgbClr val="FF000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3329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9.5, pgs. 555-558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219200" y="304800"/>
            <a:ext cx="5181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/>
              <a:t>9.5 Implementation Considerations for the </a:t>
            </a:r>
            <a:r>
              <a:rPr lang="en-US" sz="2400" dirty="0" err="1"/>
              <a:t>hash_map</a:t>
            </a:r>
            <a:endParaRPr lang="en-US" sz="2400" dirty="0"/>
          </a:p>
          <a:p>
            <a:pPr algn="ctr"/>
            <a:r>
              <a:rPr lang="en-US" sz="2400" dirty="0"/>
              <a:t>Defining the Hash Function Class</a:t>
            </a:r>
          </a:p>
          <a:p>
            <a:pPr algn="ctr"/>
            <a:r>
              <a:rPr lang="en-US" sz="2400" dirty="0"/>
              <a:t>The </a:t>
            </a:r>
            <a:r>
              <a:rPr lang="en-US" sz="2400" dirty="0" err="1"/>
              <a:t>hash_map</a:t>
            </a:r>
            <a:r>
              <a:rPr lang="en-US" sz="2400" dirty="0"/>
              <a:t>::iterator and </a:t>
            </a:r>
            <a:r>
              <a:rPr lang="en-US" sz="2400" dirty="0" err="1"/>
              <a:t>hash_map</a:t>
            </a:r>
            <a:r>
              <a:rPr lang="en-US" sz="2400" dirty="0"/>
              <a:t>::</a:t>
            </a:r>
            <a:r>
              <a:rPr lang="en-US" sz="2400" dirty="0" err="1"/>
              <a:t>const_iterator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1447800"/>
            <a:ext cx="2362200" cy="3470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107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Template Specialization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2493" y="1233489"/>
            <a:ext cx="10047884" cy="3045740"/>
          </a:xfrm>
        </p:spPr>
        <p:txBody>
          <a:bodyPr/>
          <a:lstStyle/>
          <a:p>
            <a:r>
              <a:rPr lang="en-US" dirty="0"/>
              <a:t>Class templates are meta-classes - specifications for generating instantiated classes based on parameters.</a:t>
            </a:r>
          </a:p>
          <a:p>
            <a:r>
              <a:rPr lang="en-US" dirty="0"/>
              <a:t>C++ supports </a:t>
            </a:r>
            <a:r>
              <a:rPr lang="en-US" b="1" dirty="0">
                <a:solidFill>
                  <a:srgbClr val="FF0000"/>
                </a:solidFill>
              </a:rPr>
              <a:t>template specialization</a:t>
            </a:r>
            <a:r>
              <a:rPr lang="en-US" dirty="0"/>
              <a:t> of class templates when some of the template parameters are preset.</a:t>
            </a:r>
          </a:p>
          <a:p>
            <a:pPr lvl="1"/>
            <a:r>
              <a:rPr lang="en-US" dirty="0"/>
              <a:t>A generic map is templated for a key data type and a value data type.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While the key data type might be used in all mappings, different mapped value types might require different implementations.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Sets and Maps (33)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22DC6F-F3CF-47E3-8A7E-CAC0A0CDA102}"/>
              </a:ext>
            </a:extLst>
          </p:cNvPr>
          <p:cNvSpPr txBox="1"/>
          <p:nvPr/>
        </p:nvSpPr>
        <p:spPr>
          <a:xfrm>
            <a:off x="4653642" y="5005541"/>
            <a:ext cx="61885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/** Explicit (or full) template specialization */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template &lt;&gt;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myMap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&gt; {};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64EAC0-78F8-4459-86EB-CC5C02FF33E3}"/>
              </a:ext>
            </a:extLst>
          </p:cNvPr>
          <p:cNvSpPr txBox="1"/>
          <p:nvPr/>
        </p:nvSpPr>
        <p:spPr>
          <a:xfrm>
            <a:off x="4653642" y="5993113"/>
            <a:ext cx="61885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/** Partial template specialization */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template &lt;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typename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Key&gt;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myMap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&lt;Key,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&gt; {};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250112-2193-449C-8FAF-3E2A49C8942B}"/>
              </a:ext>
            </a:extLst>
          </p:cNvPr>
          <p:cNvSpPr txBox="1"/>
          <p:nvPr/>
        </p:nvSpPr>
        <p:spPr>
          <a:xfrm>
            <a:off x="4653642" y="4017970"/>
            <a:ext cx="61885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/** Generic map template class */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template &lt;typename Key, typename Value&gt;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myMap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{};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6E1A17C-DC33-4780-8A64-AFC01DD5EB94}"/>
              </a:ext>
            </a:extLst>
          </p:cNvPr>
          <p:cNvSpPr txBox="1"/>
          <p:nvPr/>
        </p:nvSpPr>
        <p:spPr>
          <a:xfrm>
            <a:off x="416875" y="5845700"/>
            <a:ext cx="32407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myMap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&lt;string, int&gt; map1;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F3DEA1E-BE15-419A-BEB4-482E9F3942EC}"/>
              </a:ext>
            </a:extLst>
          </p:cNvPr>
          <p:cNvSpPr txBox="1"/>
          <p:nvPr/>
        </p:nvSpPr>
        <p:spPr>
          <a:xfrm>
            <a:off x="416875" y="4064867"/>
            <a:ext cx="32407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myMap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&lt;string, string&gt; map2;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96ACF6C-8184-4E85-88DD-0D546C9738D5}"/>
              </a:ext>
            </a:extLst>
          </p:cNvPr>
          <p:cNvSpPr txBox="1"/>
          <p:nvPr/>
        </p:nvSpPr>
        <p:spPr>
          <a:xfrm>
            <a:off x="416875" y="4955284"/>
            <a:ext cx="32407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myMap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&lt;string, set&gt; map3;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31830A6-D89E-482B-8475-3F6D0A499075}"/>
              </a:ext>
            </a:extLst>
          </p:cNvPr>
          <p:cNvCxnSpPr>
            <a:cxnSpLocks/>
          </p:cNvCxnSpPr>
          <p:nvPr/>
        </p:nvCxnSpPr>
        <p:spPr>
          <a:xfrm>
            <a:off x="3657600" y="4361739"/>
            <a:ext cx="996042" cy="1296302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B3A5F8E-F3D7-4F6D-B7E7-A9D82E84579B}"/>
              </a:ext>
            </a:extLst>
          </p:cNvPr>
          <p:cNvCxnSpPr>
            <a:cxnSpLocks/>
          </p:cNvCxnSpPr>
          <p:nvPr/>
        </p:nvCxnSpPr>
        <p:spPr>
          <a:xfrm>
            <a:off x="3284764" y="5159818"/>
            <a:ext cx="1368878" cy="1455533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034E3BE-215B-4D8C-83D4-1C74B48273DD}"/>
              </a:ext>
            </a:extLst>
          </p:cNvPr>
          <p:cNvCxnSpPr>
            <a:cxnSpLocks/>
          </p:cNvCxnSpPr>
          <p:nvPr/>
        </p:nvCxnSpPr>
        <p:spPr>
          <a:xfrm flipV="1">
            <a:off x="3284764" y="4590080"/>
            <a:ext cx="1368878" cy="1445334"/>
          </a:xfrm>
          <a:prstGeom prst="straightConnector1">
            <a:avLst/>
          </a:pr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3990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Class (Functor</a:t>
            </a:r>
            <a:r>
              <a:rPr lang="en-US"/>
              <a:t>) Specialization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Sets and Maps (33)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3198" y="1327834"/>
            <a:ext cx="55081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/** Explicit (full) Hash Function Template */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template&lt;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typename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Key_Type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struct hash {};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5A43C5-B208-4183-8078-7201DE963B58}"/>
              </a:ext>
            </a:extLst>
          </p:cNvPr>
          <p:cNvSpPr txBox="1"/>
          <p:nvPr/>
        </p:nvSpPr>
        <p:spPr>
          <a:xfrm>
            <a:off x="642310" y="2261207"/>
            <a:ext cx="901592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/** Specialization for string: s0 x 31^(n-1) + s2 x 31^(n-1) + ... + sn-1 */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template&lt;&gt;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struct hash&lt;std::string&gt;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size_t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operator()(const std::string&amp; s)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size_t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result = 0;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for (size_t i = 0; i &lt; </a:t>
            </a:r>
            <a:r>
              <a:rPr lang="en-US" sz="16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s.length</a:t>
            </a:r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(); i++) result *= 31 + s[i];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   return result;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374FEF-EC55-454C-8640-3FC08FD90FF9}"/>
              </a:ext>
            </a:extLst>
          </p:cNvPr>
          <p:cNvSpPr txBox="1"/>
          <p:nvPr/>
        </p:nvSpPr>
        <p:spPr>
          <a:xfrm>
            <a:off x="653198" y="516435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/** Specialization for int */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template&lt;&gt;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struct hash&lt;int&gt;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   size_t operator()(int i) { return size_t(4262999287U * i); }</a:t>
            </a:r>
          </a:p>
          <a:p>
            <a:r>
              <a:rPr lang="en-US" sz="1600" b="1" dirty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</p:txBody>
      </p:sp>
      <p:sp>
        <p:nvSpPr>
          <p:cNvPr id="9" name="Callout: Line 8">
            <a:extLst>
              <a:ext uri="{FF2B5EF4-FFF2-40B4-BE49-F238E27FC236}">
                <a16:creationId xmlns:a16="http://schemas.microsoft.com/office/drawing/2014/main" id="{AE46B804-1282-4D46-BCAD-96A73F15312D}"/>
              </a:ext>
            </a:extLst>
          </p:cNvPr>
          <p:cNvSpPr/>
          <p:nvPr/>
        </p:nvSpPr>
        <p:spPr>
          <a:xfrm>
            <a:off x="6851786" y="1377044"/>
            <a:ext cx="3768591" cy="830997"/>
          </a:xfrm>
          <a:prstGeom prst="borderCallout1">
            <a:avLst>
              <a:gd name="adj1" fmla="val 54119"/>
              <a:gd name="adj2" fmla="val -1400"/>
              <a:gd name="adj3" fmla="val 77063"/>
              <a:gd name="adj4" fmla="val -1100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No implementation is provided for the explicit hash function class.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D55F715-7E08-4A72-8696-787DC1B18A1A}"/>
              </a:ext>
            </a:extLst>
          </p:cNvPr>
          <p:cNvGrpSpPr/>
          <p:nvPr/>
        </p:nvGrpSpPr>
        <p:grpSpPr>
          <a:xfrm>
            <a:off x="2688772" y="4485221"/>
            <a:ext cx="7931605" cy="1382179"/>
            <a:chOff x="2688772" y="4485221"/>
            <a:chExt cx="7931605" cy="1382179"/>
          </a:xfrm>
        </p:grpSpPr>
        <p:sp>
          <p:nvSpPr>
            <p:cNvPr id="10" name="Callout: Line 9">
              <a:extLst>
                <a:ext uri="{FF2B5EF4-FFF2-40B4-BE49-F238E27FC236}">
                  <a16:creationId xmlns:a16="http://schemas.microsoft.com/office/drawing/2014/main" id="{A225F26C-B501-4C8A-976B-FC69A60058CC}"/>
                </a:ext>
              </a:extLst>
            </p:cNvPr>
            <p:cNvSpPr/>
            <p:nvPr/>
          </p:nvSpPr>
          <p:spPr>
            <a:xfrm>
              <a:off x="6851786" y="4485221"/>
              <a:ext cx="3768591" cy="1382179"/>
            </a:xfrm>
            <a:prstGeom prst="borderCallout1">
              <a:avLst>
                <a:gd name="adj1" fmla="val 49393"/>
                <a:gd name="adj2" fmla="val -1978"/>
                <a:gd name="adj3" fmla="val -112743"/>
                <a:gd name="adj4" fmla="val -8834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/>
                <a:t>Instead, specializations are provided for built-in types and library-defined types such as int and string.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DBA79A9-EEE6-47C8-8D8C-D112F5F418B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688772" y="5176310"/>
              <a:ext cx="4060371" cy="691090"/>
            </a:xfrm>
            <a:prstGeom prst="line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05910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onkey programmers">
            <a:extLst>
              <a:ext uri="{FF2B5EF4-FFF2-40B4-BE49-F238E27FC236}">
                <a16:creationId xmlns:a16="http://schemas.microsoft.com/office/drawing/2014/main" id="{541F3F45-3494-4844-B869-92B6B1BEC979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0972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8F3E42C3-0146-41D4-98D1-826C8870EFD0}"/>
              </a:ext>
            </a:extLst>
          </p:cNvPr>
          <p:cNvSpPr/>
          <p:nvPr/>
        </p:nvSpPr>
        <p:spPr>
          <a:xfrm>
            <a:off x="4434348" y="324464"/>
            <a:ext cx="2182761" cy="1229032"/>
          </a:xfrm>
          <a:prstGeom prst="cloudCallout">
            <a:avLst>
              <a:gd name="adj1" fmla="val 91605"/>
              <a:gd name="adj2" fmla="val 52100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Be Safe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DB1758-187B-4E58-A8B9-4D2448FA96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47633">
            <a:off x="7704102" y="1889526"/>
            <a:ext cx="1246948" cy="105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374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705" y="1303684"/>
            <a:ext cx="7658100" cy="54781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 Quiz #32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Sets and Maps (33)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21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 #33: Very Late?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986BE0-612A-4390-8308-B009FDAC7C2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11445" y="1416051"/>
            <a:ext cx="9346932" cy="1749181"/>
          </a:xfrm>
        </p:spPr>
        <p:txBody>
          <a:bodyPr/>
          <a:lstStyle/>
          <a:p>
            <a:r>
              <a:rPr lang="en-US" sz="2400" dirty="0"/>
              <a:t>Is someone’s junior year very late to learn programming?</a:t>
            </a:r>
          </a:p>
          <a:p>
            <a:pPr lvl="1"/>
            <a:r>
              <a:rPr lang="en-US" dirty="0"/>
              <a:t>Yes, give up…</a:t>
            </a:r>
          </a:p>
          <a:p>
            <a:pPr lvl="1"/>
            <a:r>
              <a:rPr lang="en-US" dirty="0"/>
              <a:t>Or you can take the advice of this wise Chinese proverb: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5779" y="2957588"/>
            <a:ext cx="94612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“The best time to plant a tree was 20 years ago.  The second best time is now.”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020E35-37D4-4B58-8F8E-41149A930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Sets and Maps (33)</a:t>
            </a:r>
            <a:endParaRPr lang="en-US" dirty="0"/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58402B49-8629-45EA-A937-94BAC4287DEB}"/>
              </a:ext>
            </a:extLst>
          </p:cNvPr>
          <p:cNvSpPr txBox="1">
            <a:spLocks/>
          </p:cNvSpPr>
          <p:nvPr/>
        </p:nvSpPr>
        <p:spPr bwMode="auto">
          <a:xfrm>
            <a:off x="529449" y="4262650"/>
            <a:ext cx="10090928" cy="1749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kern="0" dirty="0"/>
              <a:t>Remember:</a:t>
            </a:r>
          </a:p>
          <a:p>
            <a:pPr lvl="1"/>
            <a:r>
              <a:rPr lang="en-US" sz="2000" kern="0" dirty="0"/>
              <a:t>You are still young - You have most of your life ahead of you.</a:t>
            </a:r>
          </a:p>
          <a:p>
            <a:pPr lvl="1"/>
            <a:r>
              <a:rPr lang="en-US" sz="2000" kern="0" dirty="0"/>
              <a:t>Regardless of what field or trade you pick up, you WILL have to learn something new, whether you like it or not.</a:t>
            </a:r>
          </a:p>
          <a:p>
            <a:pPr lvl="1"/>
            <a:r>
              <a:rPr lang="en-US" sz="2000" kern="0" dirty="0"/>
              <a:t>So, why not learn something that interests you?</a:t>
            </a:r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2920477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3"/>
      <p:bldP spid="9" grpId="0"/>
      <p:bldP spid="8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Sets and Maps (33)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855" name="Group 854"/>
          <p:cNvGrpSpPr/>
          <p:nvPr/>
        </p:nvGrpSpPr>
        <p:grpSpPr>
          <a:xfrm>
            <a:off x="6163806" y="2656875"/>
            <a:ext cx="4343400" cy="2971800"/>
            <a:chOff x="4495800" y="3810000"/>
            <a:chExt cx="4343400" cy="2971800"/>
          </a:xfrm>
        </p:grpSpPr>
        <p:sp>
          <p:nvSpPr>
            <p:cNvPr id="856" name="Rectangle 855"/>
            <p:cNvSpPr/>
            <p:nvPr/>
          </p:nvSpPr>
          <p:spPr>
            <a:xfrm>
              <a:off x="4495800" y="3810000"/>
              <a:ext cx="4343400" cy="2971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57" name="Group 856"/>
            <p:cNvGrpSpPr/>
            <p:nvPr/>
          </p:nvGrpSpPr>
          <p:grpSpPr>
            <a:xfrm>
              <a:off x="4648200" y="3957237"/>
              <a:ext cx="4043175" cy="2672163"/>
              <a:chOff x="4648200" y="3957237"/>
              <a:chExt cx="4043175" cy="2672163"/>
            </a:xfrm>
          </p:grpSpPr>
          <p:cxnSp>
            <p:nvCxnSpPr>
              <p:cNvPr id="858" name="Straight Connector 857"/>
              <p:cNvCxnSpPr/>
              <p:nvPr/>
            </p:nvCxnSpPr>
            <p:spPr>
              <a:xfrm>
                <a:off x="6635555" y="4188412"/>
                <a:ext cx="1158141" cy="71024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9" name="Straight Connector 858"/>
              <p:cNvCxnSpPr/>
              <p:nvPr/>
            </p:nvCxnSpPr>
            <p:spPr>
              <a:xfrm flipH="1">
                <a:off x="8149659" y="5617887"/>
                <a:ext cx="327230" cy="77111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0" name="Straight Connector 859"/>
              <p:cNvCxnSpPr/>
              <p:nvPr/>
            </p:nvCxnSpPr>
            <p:spPr>
              <a:xfrm>
                <a:off x="7852999" y="4910045"/>
                <a:ext cx="579070" cy="68746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1" name="Straight Connector 860"/>
              <p:cNvCxnSpPr/>
              <p:nvPr/>
            </p:nvCxnSpPr>
            <p:spPr>
              <a:xfrm flipH="1">
                <a:off x="5464491" y="4134518"/>
                <a:ext cx="1158141" cy="71024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2" name="Straight Connector 861"/>
              <p:cNvCxnSpPr/>
              <p:nvPr/>
            </p:nvCxnSpPr>
            <p:spPr>
              <a:xfrm flipH="1">
                <a:off x="4886678" y="4898867"/>
                <a:ext cx="532993" cy="74141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3" name="Straight Connector 862"/>
              <p:cNvCxnSpPr/>
              <p:nvPr/>
            </p:nvCxnSpPr>
            <p:spPr>
              <a:xfrm>
                <a:off x="5464491" y="4932439"/>
                <a:ext cx="579070" cy="68746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4" name="Straight Connector 863"/>
              <p:cNvCxnSpPr/>
              <p:nvPr/>
            </p:nvCxnSpPr>
            <p:spPr>
              <a:xfrm>
                <a:off x="6640130" y="4188412"/>
                <a:ext cx="1158141" cy="71024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5" name="Straight Connector 864"/>
              <p:cNvCxnSpPr/>
              <p:nvPr/>
            </p:nvCxnSpPr>
            <p:spPr>
              <a:xfrm flipH="1">
                <a:off x="8154234" y="5617887"/>
                <a:ext cx="327230" cy="77111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6" name="Straight Connector 865"/>
              <p:cNvCxnSpPr/>
              <p:nvPr/>
            </p:nvCxnSpPr>
            <p:spPr>
              <a:xfrm>
                <a:off x="7857574" y="4910045"/>
                <a:ext cx="579070" cy="68746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7" name="Straight Connector 866"/>
              <p:cNvCxnSpPr/>
              <p:nvPr/>
            </p:nvCxnSpPr>
            <p:spPr>
              <a:xfrm flipH="1">
                <a:off x="5469066" y="4134518"/>
                <a:ext cx="1158141" cy="71024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8" name="Straight Connector 867"/>
              <p:cNvCxnSpPr/>
              <p:nvPr/>
            </p:nvCxnSpPr>
            <p:spPr>
              <a:xfrm flipH="1">
                <a:off x="4891253" y="4898867"/>
                <a:ext cx="532993" cy="74141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9" name="Straight Connector 868"/>
              <p:cNvCxnSpPr/>
              <p:nvPr/>
            </p:nvCxnSpPr>
            <p:spPr>
              <a:xfrm>
                <a:off x="5469066" y="4932439"/>
                <a:ext cx="579070" cy="68746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70" name="Oval 869"/>
              <p:cNvSpPr/>
              <p:nvPr/>
            </p:nvSpPr>
            <p:spPr>
              <a:xfrm>
                <a:off x="6412612" y="3957237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1" name="TextBox 870"/>
              <p:cNvSpPr txBox="1"/>
              <p:nvPr/>
            </p:nvSpPr>
            <p:spPr>
              <a:xfrm>
                <a:off x="6488812" y="4001171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latin typeface="Consolas" panose="020B0609020204030204" pitchFamily="49" charset="0"/>
                  </a:rPr>
                  <a:t>8</a:t>
                </a:r>
              </a:p>
            </p:txBody>
          </p:sp>
          <p:sp>
            <p:nvSpPr>
              <p:cNvPr id="872" name="Oval 871"/>
              <p:cNvSpPr/>
              <p:nvPr/>
            </p:nvSpPr>
            <p:spPr>
              <a:xfrm>
                <a:off x="5205224" y="4651162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3" name="TextBox 872"/>
              <p:cNvSpPr txBox="1"/>
              <p:nvPr/>
            </p:nvSpPr>
            <p:spPr>
              <a:xfrm>
                <a:off x="5281424" y="4695096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latin typeface="Consolas" panose="020B0609020204030204" pitchFamily="49" charset="0"/>
                  </a:rPr>
                  <a:t>3</a:t>
                </a:r>
              </a:p>
            </p:txBody>
          </p:sp>
          <p:sp>
            <p:nvSpPr>
              <p:cNvPr id="874" name="Oval 873"/>
              <p:cNvSpPr/>
              <p:nvPr/>
            </p:nvSpPr>
            <p:spPr>
              <a:xfrm>
                <a:off x="7620000" y="4651162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5" name="TextBox 874"/>
              <p:cNvSpPr txBox="1"/>
              <p:nvPr/>
            </p:nvSpPr>
            <p:spPr>
              <a:xfrm>
                <a:off x="7620000" y="4695096"/>
                <a:ext cx="4656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latin typeface="Consolas" panose="020B0609020204030204" pitchFamily="49" charset="0"/>
                  </a:rPr>
                  <a:t>9</a:t>
                </a:r>
              </a:p>
            </p:txBody>
          </p:sp>
          <p:sp>
            <p:nvSpPr>
              <p:cNvPr id="876" name="Oval 875"/>
              <p:cNvSpPr/>
              <p:nvPr/>
            </p:nvSpPr>
            <p:spPr>
              <a:xfrm>
                <a:off x="4648200" y="5356299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7" name="TextBox 876"/>
              <p:cNvSpPr txBox="1"/>
              <p:nvPr/>
            </p:nvSpPr>
            <p:spPr>
              <a:xfrm>
                <a:off x="4724400" y="5400233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latin typeface="Consolas" panose="020B0609020204030204" pitchFamily="49" charset="0"/>
                  </a:rPr>
                  <a:t>2</a:t>
                </a:r>
              </a:p>
            </p:txBody>
          </p:sp>
          <p:sp>
            <p:nvSpPr>
              <p:cNvPr id="878" name="Oval 877"/>
              <p:cNvSpPr/>
              <p:nvPr/>
            </p:nvSpPr>
            <p:spPr>
              <a:xfrm>
                <a:off x="5842000" y="5356299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9" name="TextBox 878"/>
              <p:cNvSpPr txBox="1"/>
              <p:nvPr/>
            </p:nvSpPr>
            <p:spPr>
              <a:xfrm>
                <a:off x="5918200" y="5400233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latin typeface="Consolas" panose="020B0609020204030204" pitchFamily="49" charset="0"/>
                  </a:rPr>
                  <a:t>4</a:t>
                </a:r>
              </a:p>
            </p:txBody>
          </p:sp>
          <p:sp>
            <p:nvSpPr>
              <p:cNvPr id="880" name="Oval 879"/>
              <p:cNvSpPr/>
              <p:nvPr/>
            </p:nvSpPr>
            <p:spPr>
              <a:xfrm>
                <a:off x="8229600" y="5377487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1" name="TextBox 880"/>
              <p:cNvSpPr txBox="1"/>
              <p:nvPr/>
            </p:nvSpPr>
            <p:spPr>
              <a:xfrm>
                <a:off x="8229600" y="5421421"/>
                <a:ext cx="45377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latin typeface="Consolas" panose="020B0609020204030204" pitchFamily="49" charset="0"/>
                  </a:rPr>
                  <a:t>12</a:t>
                </a:r>
              </a:p>
            </p:txBody>
          </p:sp>
          <p:sp>
            <p:nvSpPr>
              <p:cNvPr id="882" name="Oval 881"/>
              <p:cNvSpPr/>
              <p:nvPr/>
            </p:nvSpPr>
            <p:spPr>
              <a:xfrm>
                <a:off x="7919814" y="61722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3" name="TextBox 882"/>
              <p:cNvSpPr txBox="1"/>
              <p:nvPr/>
            </p:nvSpPr>
            <p:spPr>
              <a:xfrm>
                <a:off x="7902165" y="6216134"/>
                <a:ext cx="4990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latin typeface="Consolas" panose="020B0609020204030204" pitchFamily="49" charset="0"/>
                  </a:rPr>
                  <a:t>11</a:t>
                </a:r>
              </a:p>
            </p:txBody>
          </p:sp>
          <p:sp>
            <p:nvSpPr>
              <p:cNvPr id="884" name="Oval 883"/>
              <p:cNvSpPr/>
              <p:nvPr/>
            </p:nvSpPr>
            <p:spPr>
              <a:xfrm>
                <a:off x="6417187" y="3957237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5" name="TextBox 884"/>
              <p:cNvSpPr txBox="1"/>
              <p:nvPr/>
            </p:nvSpPr>
            <p:spPr>
              <a:xfrm>
                <a:off x="6493387" y="4001171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latin typeface="Consolas" panose="020B0609020204030204" pitchFamily="49" charset="0"/>
                  </a:rPr>
                  <a:t>8</a:t>
                </a:r>
              </a:p>
            </p:txBody>
          </p:sp>
          <p:sp>
            <p:nvSpPr>
              <p:cNvPr id="886" name="Oval 885"/>
              <p:cNvSpPr/>
              <p:nvPr/>
            </p:nvSpPr>
            <p:spPr>
              <a:xfrm>
                <a:off x="5209799" y="4651162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7" name="TextBox 886"/>
              <p:cNvSpPr txBox="1"/>
              <p:nvPr/>
            </p:nvSpPr>
            <p:spPr>
              <a:xfrm>
                <a:off x="5285999" y="4695096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latin typeface="Consolas" panose="020B0609020204030204" pitchFamily="49" charset="0"/>
                  </a:rPr>
                  <a:t>3</a:t>
                </a:r>
              </a:p>
            </p:txBody>
          </p:sp>
          <p:sp>
            <p:nvSpPr>
              <p:cNvPr id="888" name="Oval 887"/>
              <p:cNvSpPr/>
              <p:nvPr/>
            </p:nvSpPr>
            <p:spPr>
              <a:xfrm>
                <a:off x="7624575" y="4651162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9" name="TextBox 888"/>
              <p:cNvSpPr txBox="1"/>
              <p:nvPr/>
            </p:nvSpPr>
            <p:spPr>
              <a:xfrm>
                <a:off x="7624575" y="4695096"/>
                <a:ext cx="4656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latin typeface="Consolas" panose="020B0609020204030204" pitchFamily="49" charset="0"/>
                  </a:rPr>
                  <a:t>9</a:t>
                </a:r>
              </a:p>
            </p:txBody>
          </p:sp>
          <p:sp>
            <p:nvSpPr>
              <p:cNvPr id="890" name="Oval 889"/>
              <p:cNvSpPr/>
              <p:nvPr/>
            </p:nvSpPr>
            <p:spPr>
              <a:xfrm>
                <a:off x="4652775" y="5356299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1" name="TextBox 890"/>
              <p:cNvSpPr txBox="1"/>
              <p:nvPr/>
            </p:nvSpPr>
            <p:spPr>
              <a:xfrm>
                <a:off x="4728975" y="5400233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latin typeface="Consolas" panose="020B0609020204030204" pitchFamily="49" charset="0"/>
                  </a:rPr>
                  <a:t>2</a:t>
                </a:r>
              </a:p>
            </p:txBody>
          </p:sp>
          <p:sp>
            <p:nvSpPr>
              <p:cNvPr id="892" name="Oval 891"/>
              <p:cNvSpPr/>
              <p:nvPr/>
            </p:nvSpPr>
            <p:spPr>
              <a:xfrm>
                <a:off x="5846575" y="5356299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3" name="TextBox 892"/>
              <p:cNvSpPr txBox="1"/>
              <p:nvPr/>
            </p:nvSpPr>
            <p:spPr>
              <a:xfrm>
                <a:off x="5922775" y="5400233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latin typeface="Consolas" panose="020B0609020204030204" pitchFamily="49" charset="0"/>
                  </a:rPr>
                  <a:t>4</a:t>
                </a:r>
              </a:p>
            </p:txBody>
          </p:sp>
          <p:sp>
            <p:nvSpPr>
              <p:cNvPr id="894" name="Oval 893"/>
              <p:cNvSpPr/>
              <p:nvPr/>
            </p:nvSpPr>
            <p:spPr>
              <a:xfrm>
                <a:off x="8234175" y="5377487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5" name="TextBox 894"/>
              <p:cNvSpPr txBox="1"/>
              <p:nvPr/>
            </p:nvSpPr>
            <p:spPr>
              <a:xfrm>
                <a:off x="8234175" y="5421421"/>
                <a:ext cx="45377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latin typeface="Consolas" panose="020B0609020204030204" pitchFamily="49" charset="0"/>
                  </a:rPr>
                  <a:t>12</a:t>
                </a:r>
              </a:p>
            </p:txBody>
          </p:sp>
          <p:sp>
            <p:nvSpPr>
              <p:cNvPr id="896" name="Oval 895"/>
              <p:cNvSpPr/>
              <p:nvPr/>
            </p:nvSpPr>
            <p:spPr>
              <a:xfrm>
                <a:off x="7924389" y="6172200"/>
                <a:ext cx="457200" cy="457200"/>
              </a:xfrm>
              <a:prstGeom prst="ellipse">
                <a:avLst/>
              </a:prstGeom>
              <a:solidFill>
                <a:srgbClr val="FFFF00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7" name="TextBox 896"/>
              <p:cNvSpPr txBox="1"/>
              <p:nvPr/>
            </p:nvSpPr>
            <p:spPr>
              <a:xfrm>
                <a:off x="7906740" y="6216134"/>
                <a:ext cx="4990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latin typeface="Consolas" panose="020B0609020204030204" pitchFamily="49" charset="0"/>
                  </a:rPr>
                  <a:t>11</a:t>
                </a:r>
              </a:p>
            </p:txBody>
          </p:sp>
          <p:cxnSp>
            <p:nvCxnSpPr>
              <p:cNvPr id="898" name="Straight Connector 897"/>
              <p:cNvCxnSpPr/>
              <p:nvPr/>
            </p:nvCxnSpPr>
            <p:spPr>
              <a:xfrm>
                <a:off x="6635555" y="4188412"/>
                <a:ext cx="1158141" cy="71024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9" name="Straight Connector 898"/>
              <p:cNvCxnSpPr/>
              <p:nvPr/>
            </p:nvCxnSpPr>
            <p:spPr>
              <a:xfrm flipH="1">
                <a:off x="8149659" y="5617887"/>
                <a:ext cx="327230" cy="77111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0" name="Straight Connector 899"/>
              <p:cNvCxnSpPr/>
              <p:nvPr/>
            </p:nvCxnSpPr>
            <p:spPr>
              <a:xfrm>
                <a:off x="7852999" y="4910045"/>
                <a:ext cx="579070" cy="68746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1" name="Straight Connector 900"/>
              <p:cNvCxnSpPr/>
              <p:nvPr/>
            </p:nvCxnSpPr>
            <p:spPr>
              <a:xfrm flipH="1">
                <a:off x="5464491" y="4134518"/>
                <a:ext cx="1158141" cy="71024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2" name="Straight Connector 901"/>
              <p:cNvCxnSpPr/>
              <p:nvPr/>
            </p:nvCxnSpPr>
            <p:spPr>
              <a:xfrm flipH="1">
                <a:off x="4886678" y="4898867"/>
                <a:ext cx="532993" cy="74141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3" name="Straight Connector 902"/>
              <p:cNvCxnSpPr/>
              <p:nvPr/>
            </p:nvCxnSpPr>
            <p:spPr>
              <a:xfrm>
                <a:off x="5464491" y="4932439"/>
                <a:ext cx="579070" cy="68746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04" name="Group 903"/>
              <p:cNvGrpSpPr/>
              <p:nvPr/>
            </p:nvGrpSpPr>
            <p:grpSpPr>
              <a:xfrm>
                <a:off x="6412612" y="3957237"/>
                <a:ext cx="457200" cy="457200"/>
                <a:chOff x="4648200" y="1676400"/>
                <a:chExt cx="457200" cy="457200"/>
              </a:xfrm>
            </p:grpSpPr>
            <p:sp>
              <p:nvSpPr>
                <p:cNvPr id="950" name="Oval 949"/>
                <p:cNvSpPr/>
                <p:nvPr/>
              </p:nvSpPr>
              <p:spPr>
                <a:xfrm>
                  <a:off x="4648200" y="1676400"/>
                  <a:ext cx="457200" cy="457200"/>
                </a:xfrm>
                <a:prstGeom prst="ellipse">
                  <a:avLst/>
                </a:prstGeom>
                <a:solidFill>
                  <a:srgbClr val="FFFF00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1" name="TextBox 950"/>
                <p:cNvSpPr txBox="1"/>
                <p:nvPr/>
              </p:nvSpPr>
              <p:spPr>
                <a:xfrm>
                  <a:off x="4724400" y="1720334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>
                      <a:latin typeface="Consolas" panose="020B0609020204030204" pitchFamily="49" charset="0"/>
                    </a:rPr>
                    <a:t>8</a:t>
                  </a:r>
                </a:p>
              </p:txBody>
            </p:sp>
          </p:grpSp>
          <p:grpSp>
            <p:nvGrpSpPr>
              <p:cNvPr id="905" name="Group 904"/>
              <p:cNvGrpSpPr/>
              <p:nvPr/>
            </p:nvGrpSpPr>
            <p:grpSpPr>
              <a:xfrm>
                <a:off x="5205224" y="4651162"/>
                <a:ext cx="457200" cy="457200"/>
                <a:chOff x="4648200" y="1676400"/>
                <a:chExt cx="457200" cy="457200"/>
              </a:xfrm>
            </p:grpSpPr>
            <p:sp>
              <p:nvSpPr>
                <p:cNvPr id="948" name="Oval 947"/>
                <p:cNvSpPr/>
                <p:nvPr/>
              </p:nvSpPr>
              <p:spPr>
                <a:xfrm>
                  <a:off x="4648200" y="1676400"/>
                  <a:ext cx="457200" cy="457200"/>
                </a:xfrm>
                <a:prstGeom prst="ellipse">
                  <a:avLst/>
                </a:prstGeom>
                <a:solidFill>
                  <a:srgbClr val="FFFF00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9" name="TextBox 948"/>
                <p:cNvSpPr txBox="1"/>
                <p:nvPr/>
              </p:nvSpPr>
              <p:spPr>
                <a:xfrm>
                  <a:off x="4724400" y="1720334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>
                      <a:latin typeface="Consolas" panose="020B0609020204030204" pitchFamily="49" charset="0"/>
                    </a:rPr>
                    <a:t>3</a:t>
                  </a:r>
                </a:p>
              </p:txBody>
            </p:sp>
          </p:grpSp>
          <p:grpSp>
            <p:nvGrpSpPr>
              <p:cNvPr id="906" name="Group 905"/>
              <p:cNvGrpSpPr/>
              <p:nvPr/>
            </p:nvGrpSpPr>
            <p:grpSpPr>
              <a:xfrm>
                <a:off x="7620000" y="4651162"/>
                <a:ext cx="465697" cy="457200"/>
                <a:chOff x="4648200" y="1676400"/>
                <a:chExt cx="465697" cy="457200"/>
              </a:xfrm>
            </p:grpSpPr>
            <p:sp>
              <p:nvSpPr>
                <p:cNvPr id="946" name="Oval 945"/>
                <p:cNvSpPr/>
                <p:nvPr/>
              </p:nvSpPr>
              <p:spPr>
                <a:xfrm>
                  <a:off x="4648200" y="1676400"/>
                  <a:ext cx="457200" cy="457200"/>
                </a:xfrm>
                <a:prstGeom prst="ellipse">
                  <a:avLst/>
                </a:prstGeom>
                <a:solidFill>
                  <a:srgbClr val="FFFF00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7" name="TextBox 946"/>
                <p:cNvSpPr txBox="1"/>
                <p:nvPr/>
              </p:nvSpPr>
              <p:spPr>
                <a:xfrm>
                  <a:off x="4648200" y="1720334"/>
                  <a:ext cx="46569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>
                      <a:latin typeface="Consolas" panose="020B0609020204030204" pitchFamily="49" charset="0"/>
                    </a:rPr>
                    <a:t>9</a:t>
                  </a:r>
                </a:p>
              </p:txBody>
            </p:sp>
          </p:grpSp>
          <p:grpSp>
            <p:nvGrpSpPr>
              <p:cNvPr id="907" name="Group 906"/>
              <p:cNvGrpSpPr/>
              <p:nvPr/>
            </p:nvGrpSpPr>
            <p:grpSpPr>
              <a:xfrm>
                <a:off x="4648200" y="5356299"/>
                <a:ext cx="457200" cy="457200"/>
                <a:chOff x="4648200" y="1676400"/>
                <a:chExt cx="457200" cy="457200"/>
              </a:xfrm>
            </p:grpSpPr>
            <p:sp>
              <p:nvSpPr>
                <p:cNvPr id="944" name="Oval 943"/>
                <p:cNvSpPr/>
                <p:nvPr/>
              </p:nvSpPr>
              <p:spPr>
                <a:xfrm>
                  <a:off x="4648200" y="1676400"/>
                  <a:ext cx="457200" cy="457200"/>
                </a:xfrm>
                <a:prstGeom prst="ellipse">
                  <a:avLst/>
                </a:prstGeom>
                <a:solidFill>
                  <a:srgbClr val="FFFF00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5" name="TextBox 944"/>
                <p:cNvSpPr txBox="1"/>
                <p:nvPr/>
              </p:nvSpPr>
              <p:spPr>
                <a:xfrm>
                  <a:off x="4724400" y="1720334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>
                      <a:latin typeface="Consolas" panose="020B0609020204030204" pitchFamily="49" charset="0"/>
                    </a:rPr>
                    <a:t>2</a:t>
                  </a:r>
                </a:p>
              </p:txBody>
            </p:sp>
          </p:grpSp>
          <p:grpSp>
            <p:nvGrpSpPr>
              <p:cNvPr id="908" name="Group 907"/>
              <p:cNvGrpSpPr/>
              <p:nvPr/>
            </p:nvGrpSpPr>
            <p:grpSpPr>
              <a:xfrm>
                <a:off x="5842000" y="5356299"/>
                <a:ext cx="457200" cy="457200"/>
                <a:chOff x="4648200" y="1676400"/>
                <a:chExt cx="457200" cy="457200"/>
              </a:xfrm>
            </p:grpSpPr>
            <p:sp>
              <p:nvSpPr>
                <p:cNvPr id="942" name="Oval 941"/>
                <p:cNvSpPr/>
                <p:nvPr/>
              </p:nvSpPr>
              <p:spPr>
                <a:xfrm>
                  <a:off x="4648200" y="1676400"/>
                  <a:ext cx="457200" cy="457200"/>
                </a:xfrm>
                <a:prstGeom prst="ellipse">
                  <a:avLst/>
                </a:prstGeom>
                <a:solidFill>
                  <a:srgbClr val="FFFF00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3" name="TextBox 942"/>
                <p:cNvSpPr txBox="1"/>
                <p:nvPr/>
              </p:nvSpPr>
              <p:spPr>
                <a:xfrm>
                  <a:off x="4724400" y="1720334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>
                      <a:latin typeface="Consolas" panose="020B0609020204030204" pitchFamily="49" charset="0"/>
                    </a:rPr>
                    <a:t>4</a:t>
                  </a:r>
                </a:p>
              </p:txBody>
            </p:sp>
          </p:grpSp>
          <p:grpSp>
            <p:nvGrpSpPr>
              <p:cNvPr id="909" name="Group 908"/>
              <p:cNvGrpSpPr/>
              <p:nvPr/>
            </p:nvGrpSpPr>
            <p:grpSpPr>
              <a:xfrm>
                <a:off x="8229600" y="5377487"/>
                <a:ext cx="457200" cy="457200"/>
                <a:chOff x="4648200" y="1676400"/>
                <a:chExt cx="457200" cy="457200"/>
              </a:xfrm>
            </p:grpSpPr>
            <p:sp>
              <p:nvSpPr>
                <p:cNvPr id="940" name="Oval 939"/>
                <p:cNvSpPr/>
                <p:nvPr/>
              </p:nvSpPr>
              <p:spPr>
                <a:xfrm>
                  <a:off x="4648200" y="1676400"/>
                  <a:ext cx="457200" cy="457200"/>
                </a:xfrm>
                <a:prstGeom prst="ellipse">
                  <a:avLst/>
                </a:prstGeom>
                <a:solidFill>
                  <a:srgbClr val="FFFF00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1" name="TextBox 940"/>
                <p:cNvSpPr txBox="1"/>
                <p:nvPr/>
              </p:nvSpPr>
              <p:spPr>
                <a:xfrm>
                  <a:off x="4648200" y="1720334"/>
                  <a:ext cx="45377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>
                      <a:latin typeface="Consolas" panose="020B0609020204030204" pitchFamily="49" charset="0"/>
                    </a:rPr>
                    <a:t>12</a:t>
                  </a:r>
                </a:p>
              </p:txBody>
            </p:sp>
          </p:grpSp>
          <p:grpSp>
            <p:nvGrpSpPr>
              <p:cNvPr id="910" name="Group 909"/>
              <p:cNvGrpSpPr/>
              <p:nvPr/>
            </p:nvGrpSpPr>
            <p:grpSpPr>
              <a:xfrm>
                <a:off x="7902165" y="6172200"/>
                <a:ext cx="499004" cy="457200"/>
                <a:chOff x="4630551" y="1676400"/>
                <a:chExt cx="499004" cy="457200"/>
              </a:xfrm>
            </p:grpSpPr>
            <p:sp>
              <p:nvSpPr>
                <p:cNvPr id="938" name="Oval 937"/>
                <p:cNvSpPr/>
                <p:nvPr/>
              </p:nvSpPr>
              <p:spPr>
                <a:xfrm>
                  <a:off x="4648200" y="1676400"/>
                  <a:ext cx="457200" cy="457200"/>
                </a:xfrm>
                <a:prstGeom prst="ellipse">
                  <a:avLst/>
                </a:prstGeom>
                <a:solidFill>
                  <a:srgbClr val="FFFF00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9" name="TextBox 938"/>
                <p:cNvSpPr txBox="1"/>
                <p:nvPr/>
              </p:nvSpPr>
              <p:spPr>
                <a:xfrm>
                  <a:off x="4630551" y="1720334"/>
                  <a:ext cx="49900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>
                      <a:latin typeface="Consolas" panose="020B0609020204030204" pitchFamily="49" charset="0"/>
                    </a:rPr>
                    <a:t>11</a:t>
                  </a:r>
                </a:p>
              </p:txBody>
            </p:sp>
          </p:grpSp>
          <p:cxnSp>
            <p:nvCxnSpPr>
              <p:cNvPr id="911" name="Straight Connector 910"/>
              <p:cNvCxnSpPr/>
              <p:nvPr/>
            </p:nvCxnSpPr>
            <p:spPr>
              <a:xfrm>
                <a:off x="6640130" y="4188412"/>
                <a:ext cx="1158141" cy="71024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2" name="Straight Connector 911"/>
              <p:cNvCxnSpPr/>
              <p:nvPr/>
            </p:nvCxnSpPr>
            <p:spPr>
              <a:xfrm flipH="1">
                <a:off x="8154234" y="5617887"/>
                <a:ext cx="327230" cy="77111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3" name="Straight Connector 912"/>
              <p:cNvCxnSpPr/>
              <p:nvPr/>
            </p:nvCxnSpPr>
            <p:spPr>
              <a:xfrm>
                <a:off x="7857574" y="4910045"/>
                <a:ext cx="579070" cy="68746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4" name="Straight Connector 913"/>
              <p:cNvCxnSpPr/>
              <p:nvPr/>
            </p:nvCxnSpPr>
            <p:spPr>
              <a:xfrm flipH="1">
                <a:off x="5469066" y="4134518"/>
                <a:ext cx="1158141" cy="710241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5" name="Straight Connector 914"/>
              <p:cNvCxnSpPr/>
              <p:nvPr/>
            </p:nvCxnSpPr>
            <p:spPr>
              <a:xfrm flipH="1">
                <a:off x="4891253" y="4898867"/>
                <a:ext cx="532993" cy="74141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6" name="Straight Connector 915"/>
              <p:cNvCxnSpPr/>
              <p:nvPr/>
            </p:nvCxnSpPr>
            <p:spPr>
              <a:xfrm>
                <a:off x="5469066" y="4932439"/>
                <a:ext cx="579070" cy="68746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17" name="Group 916"/>
              <p:cNvGrpSpPr/>
              <p:nvPr/>
            </p:nvGrpSpPr>
            <p:grpSpPr>
              <a:xfrm>
                <a:off x="6417187" y="3957237"/>
                <a:ext cx="457200" cy="457200"/>
                <a:chOff x="4648200" y="1676400"/>
                <a:chExt cx="457200" cy="457200"/>
              </a:xfrm>
            </p:grpSpPr>
            <p:sp>
              <p:nvSpPr>
                <p:cNvPr id="936" name="Oval 935"/>
                <p:cNvSpPr/>
                <p:nvPr/>
              </p:nvSpPr>
              <p:spPr>
                <a:xfrm>
                  <a:off x="4648200" y="1676400"/>
                  <a:ext cx="457200" cy="457200"/>
                </a:xfrm>
                <a:prstGeom prst="ellipse">
                  <a:avLst/>
                </a:prstGeom>
                <a:solidFill>
                  <a:srgbClr val="FFFF00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7" name="TextBox 936"/>
                <p:cNvSpPr txBox="1"/>
                <p:nvPr/>
              </p:nvSpPr>
              <p:spPr>
                <a:xfrm>
                  <a:off x="4724400" y="1720334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>
                      <a:latin typeface="Consolas" panose="020B0609020204030204" pitchFamily="49" charset="0"/>
                    </a:rPr>
                    <a:t>5</a:t>
                  </a:r>
                </a:p>
              </p:txBody>
            </p:sp>
          </p:grpSp>
          <p:grpSp>
            <p:nvGrpSpPr>
              <p:cNvPr id="918" name="Group 917"/>
              <p:cNvGrpSpPr/>
              <p:nvPr/>
            </p:nvGrpSpPr>
            <p:grpSpPr>
              <a:xfrm>
                <a:off x="5209799" y="4651162"/>
                <a:ext cx="457200" cy="457200"/>
                <a:chOff x="4648200" y="1676400"/>
                <a:chExt cx="457200" cy="457200"/>
              </a:xfrm>
            </p:grpSpPr>
            <p:sp>
              <p:nvSpPr>
                <p:cNvPr id="934" name="Oval 933"/>
                <p:cNvSpPr/>
                <p:nvPr/>
              </p:nvSpPr>
              <p:spPr>
                <a:xfrm>
                  <a:off x="4648200" y="1676400"/>
                  <a:ext cx="457200" cy="457200"/>
                </a:xfrm>
                <a:prstGeom prst="ellipse">
                  <a:avLst/>
                </a:prstGeom>
                <a:solidFill>
                  <a:srgbClr val="FFFF00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5" name="TextBox 934"/>
                <p:cNvSpPr txBox="1"/>
                <p:nvPr/>
              </p:nvSpPr>
              <p:spPr>
                <a:xfrm>
                  <a:off x="4724400" y="1720334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>
                      <a:latin typeface="Consolas" panose="020B0609020204030204" pitchFamily="49" charset="0"/>
                    </a:rPr>
                    <a:t>3</a:t>
                  </a:r>
                </a:p>
              </p:txBody>
            </p:sp>
          </p:grpSp>
          <p:grpSp>
            <p:nvGrpSpPr>
              <p:cNvPr id="919" name="Group 918"/>
              <p:cNvGrpSpPr/>
              <p:nvPr/>
            </p:nvGrpSpPr>
            <p:grpSpPr>
              <a:xfrm>
                <a:off x="7624575" y="4651162"/>
                <a:ext cx="465697" cy="457200"/>
                <a:chOff x="4648200" y="1676400"/>
                <a:chExt cx="465697" cy="457200"/>
              </a:xfrm>
            </p:grpSpPr>
            <p:sp>
              <p:nvSpPr>
                <p:cNvPr id="932" name="Oval 931"/>
                <p:cNvSpPr/>
                <p:nvPr/>
              </p:nvSpPr>
              <p:spPr>
                <a:xfrm>
                  <a:off x="4648200" y="1676400"/>
                  <a:ext cx="457200" cy="457200"/>
                </a:xfrm>
                <a:prstGeom prst="ellipse">
                  <a:avLst/>
                </a:prstGeom>
                <a:solidFill>
                  <a:srgbClr val="FFFF00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3" name="TextBox 932"/>
                <p:cNvSpPr txBox="1"/>
                <p:nvPr/>
              </p:nvSpPr>
              <p:spPr>
                <a:xfrm>
                  <a:off x="4648200" y="1720334"/>
                  <a:ext cx="46569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>
                      <a:latin typeface="Consolas" panose="020B0609020204030204" pitchFamily="49" charset="0"/>
                    </a:rPr>
                    <a:t>9</a:t>
                  </a:r>
                </a:p>
              </p:txBody>
            </p:sp>
          </p:grpSp>
          <p:grpSp>
            <p:nvGrpSpPr>
              <p:cNvPr id="920" name="Group 919"/>
              <p:cNvGrpSpPr/>
              <p:nvPr/>
            </p:nvGrpSpPr>
            <p:grpSpPr>
              <a:xfrm>
                <a:off x="4652775" y="5356299"/>
                <a:ext cx="457200" cy="457200"/>
                <a:chOff x="4648200" y="1676400"/>
                <a:chExt cx="457200" cy="457200"/>
              </a:xfrm>
            </p:grpSpPr>
            <p:sp>
              <p:nvSpPr>
                <p:cNvPr id="930" name="Oval 929"/>
                <p:cNvSpPr/>
                <p:nvPr/>
              </p:nvSpPr>
              <p:spPr>
                <a:xfrm>
                  <a:off x="4648200" y="1676400"/>
                  <a:ext cx="457200" cy="457200"/>
                </a:xfrm>
                <a:prstGeom prst="ellipse">
                  <a:avLst/>
                </a:prstGeom>
                <a:solidFill>
                  <a:srgbClr val="FFFF00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1" name="TextBox 930"/>
                <p:cNvSpPr txBox="1"/>
                <p:nvPr/>
              </p:nvSpPr>
              <p:spPr>
                <a:xfrm>
                  <a:off x="4724400" y="1720334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>
                      <a:latin typeface="Consolas" panose="020B0609020204030204" pitchFamily="49" charset="0"/>
                    </a:rPr>
                    <a:t>1</a:t>
                  </a:r>
                </a:p>
              </p:txBody>
            </p:sp>
          </p:grpSp>
          <p:grpSp>
            <p:nvGrpSpPr>
              <p:cNvPr id="921" name="Group 920"/>
              <p:cNvGrpSpPr/>
              <p:nvPr/>
            </p:nvGrpSpPr>
            <p:grpSpPr>
              <a:xfrm>
                <a:off x="5846575" y="5356299"/>
                <a:ext cx="457200" cy="457200"/>
                <a:chOff x="4648200" y="1676400"/>
                <a:chExt cx="457200" cy="457200"/>
              </a:xfrm>
            </p:grpSpPr>
            <p:sp>
              <p:nvSpPr>
                <p:cNvPr id="928" name="Oval 927"/>
                <p:cNvSpPr/>
                <p:nvPr/>
              </p:nvSpPr>
              <p:spPr>
                <a:xfrm>
                  <a:off x="4648200" y="1676400"/>
                  <a:ext cx="457200" cy="457200"/>
                </a:xfrm>
                <a:prstGeom prst="ellipse">
                  <a:avLst/>
                </a:prstGeom>
                <a:solidFill>
                  <a:srgbClr val="FFFF00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9" name="TextBox 928"/>
                <p:cNvSpPr txBox="1"/>
                <p:nvPr/>
              </p:nvSpPr>
              <p:spPr>
                <a:xfrm>
                  <a:off x="4724400" y="1720334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>
                      <a:latin typeface="Consolas" panose="020B0609020204030204" pitchFamily="49" charset="0"/>
                    </a:rPr>
                    <a:t>4</a:t>
                  </a:r>
                </a:p>
              </p:txBody>
            </p:sp>
          </p:grpSp>
          <p:grpSp>
            <p:nvGrpSpPr>
              <p:cNvPr id="922" name="Group 921"/>
              <p:cNvGrpSpPr/>
              <p:nvPr/>
            </p:nvGrpSpPr>
            <p:grpSpPr>
              <a:xfrm>
                <a:off x="8234175" y="5377487"/>
                <a:ext cx="457200" cy="457200"/>
                <a:chOff x="4648200" y="1676400"/>
                <a:chExt cx="457200" cy="457200"/>
              </a:xfrm>
            </p:grpSpPr>
            <p:sp>
              <p:nvSpPr>
                <p:cNvPr id="926" name="Oval 925"/>
                <p:cNvSpPr/>
                <p:nvPr/>
              </p:nvSpPr>
              <p:spPr>
                <a:xfrm>
                  <a:off x="4648200" y="1676400"/>
                  <a:ext cx="457200" cy="457200"/>
                </a:xfrm>
                <a:prstGeom prst="ellipse">
                  <a:avLst/>
                </a:prstGeom>
                <a:solidFill>
                  <a:srgbClr val="FFFF00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7" name="TextBox 926"/>
                <p:cNvSpPr txBox="1"/>
                <p:nvPr/>
              </p:nvSpPr>
              <p:spPr>
                <a:xfrm>
                  <a:off x="4648200" y="1720334"/>
                  <a:ext cx="45377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>
                      <a:latin typeface="Consolas" panose="020B0609020204030204" pitchFamily="49" charset="0"/>
                    </a:rPr>
                    <a:t>12</a:t>
                  </a:r>
                </a:p>
              </p:txBody>
            </p:sp>
          </p:grpSp>
          <p:grpSp>
            <p:nvGrpSpPr>
              <p:cNvPr id="923" name="Group 922"/>
              <p:cNvGrpSpPr/>
              <p:nvPr/>
            </p:nvGrpSpPr>
            <p:grpSpPr>
              <a:xfrm>
                <a:off x="7906740" y="6172200"/>
                <a:ext cx="499004" cy="457200"/>
                <a:chOff x="4630551" y="1676400"/>
                <a:chExt cx="499004" cy="457200"/>
              </a:xfrm>
            </p:grpSpPr>
            <p:sp>
              <p:nvSpPr>
                <p:cNvPr id="924" name="Oval 923"/>
                <p:cNvSpPr/>
                <p:nvPr/>
              </p:nvSpPr>
              <p:spPr>
                <a:xfrm>
                  <a:off x="4648200" y="1676400"/>
                  <a:ext cx="457200" cy="457200"/>
                </a:xfrm>
                <a:prstGeom prst="ellipse">
                  <a:avLst/>
                </a:prstGeom>
                <a:solidFill>
                  <a:srgbClr val="FFFF00"/>
                </a:solidFill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5" name="TextBox 924"/>
                <p:cNvSpPr txBox="1"/>
                <p:nvPr/>
              </p:nvSpPr>
              <p:spPr>
                <a:xfrm>
                  <a:off x="4630551" y="1720334"/>
                  <a:ext cx="49900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>
                      <a:latin typeface="Consolas" panose="020B0609020204030204" pitchFamily="49" charset="0"/>
                    </a:rPr>
                    <a:t>11</a:t>
                  </a:r>
                </a:p>
              </p:txBody>
            </p:sp>
          </p:grpSp>
        </p:grpSp>
      </p:grp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0" y="1467382"/>
          <a:ext cx="176099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0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BST&lt;int&gt;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nsolas" panose="020B0609020204030204" pitchFamily="49" charset="0"/>
                        </a:rPr>
                        <a:t>Node*</a:t>
                      </a:r>
                      <a:r>
                        <a:rPr lang="en-US" sz="1400" b="1" baseline="0" dirty="0">
                          <a:latin typeface="Consolas" panose="020B0609020204030204" pitchFamily="49" charset="0"/>
                        </a:rPr>
                        <a:t> root_;</a:t>
                      </a:r>
                      <a:endParaRPr lang="en-US" sz="1400" b="1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15" name="Table 2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386447"/>
              </p:ext>
            </p:extLst>
          </p:nvPr>
        </p:nvGraphicFramePr>
        <p:xfrm>
          <a:off x="3057251" y="2331090"/>
          <a:ext cx="1751745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1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Iterator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nsolas" panose="020B0609020204030204" pitchFamily="49" charset="0"/>
                        </a:rPr>
                        <a:t>Node*</a:t>
                      </a:r>
                      <a:r>
                        <a:rPr lang="en-US" sz="1400" b="1" baseline="0" dirty="0">
                          <a:latin typeface="Consolas" panose="020B0609020204030204" pitchFamily="49" charset="0"/>
                        </a:rPr>
                        <a:t> root_;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onsolas" panose="020B0609020204030204" pitchFamily="49" charset="0"/>
                        </a:rPr>
                        <a:t>int index_ = 0;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>
            <a:cxnSpLocks/>
          </p:cNvCxnSpPr>
          <p:nvPr/>
        </p:nvCxnSpPr>
        <p:spPr>
          <a:xfrm>
            <a:off x="4419600" y="1981201"/>
            <a:ext cx="3471406" cy="92939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Arrow Connector 217"/>
          <p:cNvCxnSpPr>
            <a:cxnSpLocks/>
          </p:cNvCxnSpPr>
          <p:nvPr/>
        </p:nvCxnSpPr>
        <p:spPr>
          <a:xfrm>
            <a:off x="4440268" y="2878499"/>
            <a:ext cx="3499331" cy="8446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161462" y="2527193"/>
            <a:ext cx="1446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begin()</a:t>
            </a:r>
          </a:p>
        </p:txBody>
      </p:sp>
      <p:graphicFrame>
        <p:nvGraphicFramePr>
          <p:cNvPr id="221" name="Table 2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473363"/>
              </p:ext>
            </p:extLst>
          </p:nvPr>
        </p:nvGraphicFramePr>
        <p:xfrm>
          <a:off x="3046130" y="3323070"/>
          <a:ext cx="1760412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0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Iterator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onsolas" panose="020B0609020204030204" pitchFamily="49" charset="0"/>
                        </a:rPr>
                        <a:t>Node*</a:t>
                      </a:r>
                      <a:r>
                        <a:rPr lang="en-US" sz="1400" b="1" baseline="0" dirty="0">
                          <a:latin typeface="Consolas" panose="020B0609020204030204" pitchFamily="49" charset="0"/>
                        </a:rPr>
                        <a:t> root_;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onsolas" panose="020B0609020204030204" pitchFamily="49" charset="0"/>
                        </a:rPr>
                        <a:t>int index_ = 7;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22" name="Straight Arrow Connector 221"/>
          <p:cNvCxnSpPr>
            <a:cxnSpLocks/>
          </p:cNvCxnSpPr>
          <p:nvPr/>
        </p:nvCxnSpPr>
        <p:spPr>
          <a:xfrm>
            <a:off x="4701174" y="4092401"/>
            <a:ext cx="4528910" cy="194194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TextBox 222"/>
          <p:cNvSpPr txBox="1"/>
          <p:nvPr/>
        </p:nvSpPr>
        <p:spPr>
          <a:xfrm rot="20708397">
            <a:off x="5263479" y="3109206"/>
            <a:ext cx="134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end()</a:t>
            </a:r>
          </a:p>
        </p:txBody>
      </p:sp>
      <p:sp>
        <p:nvSpPr>
          <p:cNvPr id="225" name="TextBox 224"/>
          <p:cNvSpPr txBox="1"/>
          <p:nvPr/>
        </p:nvSpPr>
        <p:spPr>
          <a:xfrm>
            <a:off x="9191398" y="5989838"/>
            <a:ext cx="61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727982" y="4396970"/>
            <a:ext cx="71347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BST&lt;int&gt;::Iterator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iter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bst.begin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BST&lt;int&gt;::Iterator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end_iter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 =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bst.end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if (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iter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 ==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end_iter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) out &lt;&lt; " Empty";</a:t>
            </a:r>
          </a:p>
          <a:p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while (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iter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 !=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end_iter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   out &lt;&lt; " " &lt;&lt; *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iter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   ++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iter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}</a:t>
            </a:r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4A023687-8432-4484-8A1E-C1D5BFB95119}"/>
              </a:ext>
            </a:extLst>
          </p:cNvPr>
          <p:cNvCxnSpPr>
            <a:cxnSpLocks/>
            <a:endCxn id="930" idx="1"/>
          </p:cNvCxnSpPr>
          <p:nvPr/>
        </p:nvCxnSpPr>
        <p:spPr>
          <a:xfrm>
            <a:off x="4700025" y="3088770"/>
            <a:ext cx="1687711" cy="118135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E359FB39-7F7E-4A7D-A6B0-F8D833BDF3C2}"/>
              </a:ext>
            </a:extLst>
          </p:cNvPr>
          <p:cNvCxnSpPr>
            <a:cxnSpLocks/>
          </p:cNvCxnSpPr>
          <p:nvPr/>
        </p:nvCxnSpPr>
        <p:spPr>
          <a:xfrm flipV="1">
            <a:off x="4444843" y="2978209"/>
            <a:ext cx="3486408" cy="91755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320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23" grpId="0"/>
      <p:bldP spid="22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9.3, pgs. 530-541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219200" y="304800"/>
            <a:ext cx="5181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/>
              <a:t>9.3 Hash Tables </a:t>
            </a:r>
          </a:p>
          <a:p>
            <a:pPr algn="ctr"/>
            <a:r>
              <a:rPr lang="en-US" sz="1800" dirty="0"/>
              <a:t>Problems with Quadratic Probing</a:t>
            </a:r>
          </a:p>
          <a:p>
            <a:pPr algn="ctr"/>
            <a:r>
              <a:rPr lang="en-US" sz="1800" dirty="0"/>
              <a:t>Chaining</a:t>
            </a:r>
          </a:p>
          <a:p>
            <a:pPr algn="ctr"/>
            <a:r>
              <a:rPr lang="en-US" sz="1800" dirty="0"/>
              <a:t>Performance of Hash Tables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1" y="2057401"/>
            <a:ext cx="3193371" cy="2211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603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Quadratic Probing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14349" y="1295401"/>
            <a:ext cx="9978067" cy="1981200"/>
          </a:xfrm>
        </p:spPr>
        <p:txBody>
          <a:bodyPr/>
          <a:lstStyle/>
          <a:p>
            <a:r>
              <a:rPr lang="en-US" sz="2000" b="1" dirty="0">
                <a:solidFill>
                  <a:srgbClr val="FF0000"/>
                </a:solidFill>
              </a:rPr>
              <a:t>Linear probing </a:t>
            </a:r>
            <a:r>
              <a:rPr lang="en-US" sz="2000" dirty="0"/>
              <a:t>tends to form clusters of keys in the hash table, causing longer search chains.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Quadratic probing </a:t>
            </a:r>
            <a:r>
              <a:rPr lang="en-US" sz="2000" dirty="0"/>
              <a:t>can reduce the effect of clustering.</a:t>
            </a:r>
          </a:p>
          <a:p>
            <a:pPr lvl="1"/>
            <a:r>
              <a:rPr lang="en-US" sz="1600" dirty="0"/>
              <a:t>Resolve collisions with a quadratic series (</a:t>
            </a:r>
            <a:r>
              <a:rPr lang="pt-BR" sz="1600" dirty="0"/>
              <a:t>H+1</a:t>
            </a:r>
            <a:r>
              <a:rPr lang="pt-BR" sz="1600" baseline="30000" dirty="0"/>
              <a:t>2</a:t>
            </a:r>
            <a:r>
              <a:rPr lang="pt-BR" sz="1600" dirty="0"/>
              <a:t>, H+2</a:t>
            </a:r>
            <a:r>
              <a:rPr lang="pt-BR" sz="1600" baseline="30000" dirty="0"/>
              <a:t>2</a:t>
            </a:r>
            <a:r>
              <a:rPr lang="pt-BR" sz="1600" dirty="0"/>
              <a:t>, H+3</a:t>
            </a:r>
            <a:r>
              <a:rPr lang="pt-BR" sz="1600" baseline="30000" dirty="0"/>
              <a:t>2</a:t>
            </a:r>
            <a:r>
              <a:rPr lang="pt-BR" sz="1600" dirty="0"/>
              <a:t>, H+4</a:t>
            </a:r>
            <a:r>
              <a:rPr lang="pt-BR" sz="1600" baseline="30000" dirty="0"/>
              <a:t>2</a:t>
            </a:r>
            <a:r>
              <a:rPr lang="pt-BR" sz="1600" dirty="0"/>
              <a:t>}, ..., H+k</a:t>
            </a:r>
            <a:r>
              <a:rPr lang="pt-BR" sz="1600" baseline="30000" dirty="0"/>
              <a:t>2</a:t>
            </a:r>
            <a:r>
              <a:rPr lang="en-US" sz="1600" dirty="0"/>
              <a:t>)</a:t>
            </a:r>
          </a:p>
          <a:p>
            <a:pPr lvl="1"/>
            <a:r>
              <a:rPr lang="en-US" sz="1600" dirty="0"/>
              <a:t>For example, if an item has a hash code of 5, successive values of index will be </a:t>
            </a:r>
            <a:br>
              <a:rPr lang="en-US" sz="1600" dirty="0"/>
            </a:br>
            <a:r>
              <a:rPr lang="en-US" sz="1600" dirty="0"/>
              <a:t>6 </a:t>
            </a:r>
            <a:r>
              <a:rPr lang="en-US" sz="1400" dirty="0"/>
              <a:t>(5+1)</a:t>
            </a:r>
            <a:r>
              <a:rPr lang="en-US" sz="1600" dirty="0"/>
              <a:t>, 9 </a:t>
            </a:r>
            <a:r>
              <a:rPr lang="en-US" sz="1400" dirty="0"/>
              <a:t>(5+4)</a:t>
            </a:r>
            <a:r>
              <a:rPr lang="en-US" sz="1600" dirty="0"/>
              <a:t>, 14 </a:t>
            </a:r>
            <a:r>
              <a:rPr lang="en-US" sz="1400" dirty="0"/>
              <a:t>(5+9)</a:t>
            </a:r>
            <a:r>
              <a:rPr lang="en-US" sz="1600" dirty="0"/>
              <a:t>, 21 </a:t>
            </a:r>
            <a:r>
              <a:rPr lang="en-US" sz="1400" dirty="0"/>
              <a:t>(5 +16)</a:t>
            </a:r>
            <a:r>
              <a:rPr lang="en-US" sz="1600" dirty="0"/>
              <a:t>, . . .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Sets and Maps (33)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C2DFF05C-96DD-4076-9F4F-7ECB6781EF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90732"/>
              </p:ext>
            </p:extLst>
          </p:nvPr>
        </p:nvGraphicFramePr>
        <p:xfrm>
          <a:off x="1392889" y="4114800"/>
          <a:ext cx="4752997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249">
                  <a:extLst>
                    <a:ext uri="{9D8B030D-6E8A-4147-A177-3AD203B41FA5}">
                      <a16:colId xmlns:a16="http://schemas.microsoft.com/office/drawing/2014/main" val="491304578"/>
                    </a:ext>
                  </a:extLst>
                </a:gridCol>
                <a:gridCol w="1407810">
                  <a:extLst>
                    <a:ext uri="{9D8B030D-6E8A-4147-A177-3AD203B41FA5}">
                      <a16:colId xmlns:a16="http://schemas.microsoft.com/office/drawing/2014/main" val="3411232377"/>
                    </a:ext>
                  </a:extLst>
                </a:gridCol>
                <a:gridCol w="968689">
                  <a:extLst>
                    <a:ext uri="{9D8B030D-6E8A-4147-A177-3AD203B41FA5}">
                      <a16:colId xmlns:a16="http://schemas.microsoft.com/office/drawing/2014/main" val="1691294212"/>
                    </a:ext>
                  </a:extLst>
                </a:gridCol>
                <a:gridCol w="1188249">
                  <a:extLst>
                    <a:ext uri="{9D8B030D-6E8A-4147-A177-3AD203B41FA5}">
                      <a16:colId xmlns:a16="http://schemas.microsoft.com/office/drawing/2014/main" val="19468766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Insert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1089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9139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72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34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9744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730821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8007DF97-B428-4BBC-8711-7E20FA445E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216911"/>
              </p:ext>
            </p:extLst>
          </p:nvPr>
        </p:nvGraphicFramePr>
        <p:xfrm>
          <a:off x="8355877" y="3557057"/>
          <a:ext cx="1752600" cy="3130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977117325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1821361507"/>
                    </a:ext>
                  </a:extLst>
                </a:gridCol>
              </a:tblGrid>
              <a:tr h="447255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6281518"/>
                  </a:ext>
                </a:extLst>
              </a:tr>
              <a:tr h="447255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1916545"/>
                  </a:ext>
                </a:extLst>
              </a:tr>
              <a:tr h="447255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5564570"/>
                  </a:ext>
                </a:extLst>
              </a:tr>
              <a:tr h="447255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2319184"/>
                  </a:ext>
                </a:extLst>
              </a:tr>
              <a:tr h="447255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7014627"/>
                  </a:ext>
                </a:extLst>
              </a:tr>
              <a:tr h="447255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2361467"/>
                  </a:ext>
                </a:extLst>
              </a:tr>
              <a:tr h="447255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485236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1C6A28E5-ED6C-40B7-A035-1DAD3A330922}"/>
              </a:ext>
            </a:extLst>
          </p:cNvPr>
          <p:cNvSpPr txBox="1"/>
          <p:nvPr/>
        </p:nvSpPr>
        <p:spPr>
          <a:xfrm>
            <a:off x="1538415" y="4487142"/>
            <a:ext cx="898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76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4F4174-1857-412C-A219-561EC3FAD01F}"/>
              </a:ext>
            </a:extLst>
          </p:cNvPr>
          <p:cNvSpPr txBox="1"/>
          <p:nvPr/>
        </p:nvSpPr>
        <p:spPr>
          <a:xfrm>
            <a:off x="2553509" y="4487142"/>
            <a:ext cx="1346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76%7 = 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0D32058-DA64-4809-819B-E3A7143E01F7}"/>
              </a:ext>
            </a:extLst>
          </p:cNvPr>
          <p:cNvSpPr txBox="1"/>
          <p:nvPr/>
        </p:nvSpPr>
        <p:spPr>
          <a:xfrm>
            <a:off x="5123755" y="4487142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269EA71-F4C1-4556-9F48-65A3E3206633}"/>
              </a:ext>
            </a:extLst>
          </p:cNvPr>
          <p:cNvSpPr txBox="1"/>
          <p:nvPr/>
        </p:nvSpPr>
        <p:spPr>
          <a:xfrm>
            <a:off x="9210079" y="6278058"/>
            <a:ext cx="898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76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3BD6F29-C8D1-497A-82D5-B94A8BB6369C}"/>
              </a:ext>
            </a:extLst>
          </p:cNvPr>
          <p:cNvSpPr txBox="1"/>
          <p:nvPr/>
        </p:nvSpPr>
        <p:spPr>
          <a:xfrm>
            <a:off x="1524000" y="4858398"/>
            <a:ext cx="898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743DB6E-3458-4C96-85D3-8099B6F3CB97}"/>
              </a:ext>
            </a:extLst>
          </p:cNvPr>
          <p:cNvSpPr txBox="1"/>
          <p:nvPr/>
        </p:nvSpPr>
        <p:spPr>
          <a:xfrm>
            <a:off x="2607479" y="4858398"/>
            <a:ext cx="1280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40%7 = 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AB87191-9E45-4A48-816B-5FE62C85B630}"/>
              </a:ext>
            </a:extLst>
          </p:cNvPr>
          <p:cNvSpPr txBox="1"/>
          <p:nvPr/>
        </p:nvSpPr>
        <p:spPr>
          <a:xfrm>
            <a:off x="5123755" y="4858398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433EDDE-EA74-4A7F-9D2A-CDC0E5636676}"/>
              </a:ext>
            </a:extLst>
          </p:cNvPr>
          <p:cNvSpPr txBox="1"/>
          <p:nvPr/>
        </p:nvSpPr>
        <p:spPr>
          <a:xfrm>
            <a:off x="9210079" y="5837651"/>
            <a:ext cx="898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C0216AF-FE96-4ED7-8D35-7350E89693D2}"/>
              </a:ext>
            </a:extLst>
          </p:cNvPr>
          <p:cNvSpPr txBox="1"/>
          <p:nvPr/>
        </p:nvSpPr>
        <p:spPr>
          <a:xfrm>
            <a:off x="1524000" y="5229654"/>
            <a:ext cx="898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48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EC7E0EC-F7FD-44EC-8EE8-568C360BADC3}"/>
              </a:ext>
            </a:extLst>
          </p:cNvPr>
          <p:cNvSpPr txBox="1"/>
          <p:nvPr/>
        </p:nvSpPr>
        <p:spPr>
          <a:xfrm>
            <a:off x="2593065" y="5229654"/>
            <a:ext cx="1280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48%7 = 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BDE44B5-FB56-468F-AE70-EE505A65528B}"/>
              </a:ext>
            </a:extLst>
          </p:cNvPr>
          <p:cNvSpPr txBox="1"/>
          <p:nvPr/>
        </p:nvSpPr>
        <p:spPr>
          <a:xfrm>
            <a:off x="5123755" y="5229654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E752C02-58DF-4439-8935-7C5339098C89}"/>
              </a:ext>
            </a:extLst>
          </p:cNvPr>
          <p:cNvSpPr txBox="1"/>
          <p:nvPr/>
        </p:nvSpPr>
        <p:spPr>
          <a:xfrm>
            <a:off x="9210079" y="3591114"/>
            <a:ext cx="898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48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A16E3A7-B882-44A2-B5B8-6D8F193239D9}"/>
              </a:ext>
            </a:extLst>
          </p:cNvPr>
          <p:cNvSpPr txBox="1"/>
          <p:nvPr/>
        </p:nvSpPr>
        <p:spPr>
          <a:xfrm>
            <a:off x="1524000" y="5600910"/>
            <a:ext cx="898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D075F45-8BEB-4360-9F1F-2814D2040D84}"/>
              </a:ext>
            </a:extLst>
          </p:cNvPr>
          <p:cNvSpPr txBox="1"/>
          <p:nvPr/>
        </p:nvSpPr>
        <p:spPr>
          <a:xfrm>
            <a:off x="2553509" y="5600910"/>
            <a:ext cx="1334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12%7 = 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FA911D4-1C75-4E39-82E5-6DBC2F96249E}"/>
              </a:ext>
            </a:extLst>
          </p:cNvPr>
          <p:cNvSpPr txBox="1"/>
          <p:nvPr/>
        </p:nvSpPr>
        <p:spPr>
          <a:xfrm>
            <a:off x="5123755" y="5600910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A4A3906-4635-41D6-B2F4-6D970896EAA5}"/>
              </a:ext>
            </a:extLst>
          </p:cNvPr>
          <p:cNvSpPr txBox="1"/>
          <p:nvPr/>
        </p:nvSpPr>
        <p:spPr>
          <a:xfrm>
            <a:off x="9210079" y="4487142"/>
            <a:ext cx="898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57599AC-4E1F-44F2-B95E-0135AF5486E5}"/>
              </a:ext>
            </a:extLst>
          </p:cNvPr>
          <p:cNvSpPr txBox="1"/>
          <p:nvPr/>
        </p:nvSpPr>
        <p:spPr>
          <a:xfrm>
            <a:off x="1524000" y="5972166"/>
            <a:ext cx="898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55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91C9A9F-6654-4166-9267-C6B117EBA0AA}"/>
              </a:ext>
            </a:extLst>
          </p:cNvPr>
          <p:cNvSpPr txBox="1"/>
          <p:nvPr/>
        </p:nvSpPr>
        <p:spPr>
          <a:xfrm>
            <a:off x="2553509" y="5972166"/>
            <a:ext cx="1346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55%7 = 6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5A090BA-B070-406C-A4BD-172A99F6112F}"/>
              </a:ext>
            </a:extLst>
          </p:cNvPr>
          <p:cNvSpPr txBox="1"/>
          <p:nvPr/>
        </p:nvSpPr>
        <p:spPr>
          <a:xfrm>
            <a:off x="5123755" y="5972166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DAFC29A-60ED-490D-8BE6-D566CFF0A98B}"/>
              </a:ext>
            </a:extLst>
          </p:cNvPr>
          <p:cNvSpPr txBox="1"/>
          <p:nvPr/>
        </p:nvSpPr>
        <p:spPr>
          <a:xfrm>
            <a:off x="9210079" y="4937782"/>
            <a:ext cx="898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55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51CAA41-1EDD-4011-BCDC-A6F62A33C40D}"/>
              </a:ext>
            </a:extLst>
          </p:cNvPr>
          <p:cNvSpPr txBox="1"/>
          <p:nvPr/>
        </p:nvSpPr>
        <p:spPr>
          <a:xfrm>
            <a:off x="1366764" y="3595576"/>
            <a:ext cx="1986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Capacity = 7</a:t>
            </a:r>
          </a:p>
        </p:txBody>
      </p:sp>
      <p:graphicFrame>
        <p:nvGraphicFramePr>
          <p:cNvPr id="43" name="Table 9">
            <a:extLst>
              <a:ext uri="{FF2B5EF4-FFF2-40B4-BE49-F238E27FC236}">
                <a16:creationId xmlns:a16="http://schemas.microsoft.com/office/drawing/2014/main" id="{5751644E-869E-4CCB-90D7-61D585738A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352288"/>
              </p:ext>
            </p:extLst>
          </p:nvPr>
        </p:nvGraphicFramePr>
        <p:xfrm>
          <a:off x="6418197" y="3552701"/>
          <a:ext cx="1752600" cy="3130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6300">
                  <a:extLst>
                    <a:ext uri="{9D8B030D-6E8A-4147-A177-3AD203B41FA5}">
                      <a16:colId xmlns:a16="http://schemas.microsoft.com/office/drawing/2014/main" val="977117325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1821361507"/>
                    </a:ext>
                  </a:extLst>
                </a:gridCol>
              </a:tblGrid>
              <a:tr h="447255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6281518"/>
                  </a:ext>
                </a:extLst>
              </a:tr>
              <a:tr h="447255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1916545"/>
                  </a:ext>
                </a:extLst>
              </a:tr>
              <a:tr h="447255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5564570"/>
                  </a:ext>
                </a:extLst>
              </a:tr>
              <a:tr h="447255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2319184"/>
                  </a:ext>
                </a:extLst>
              </a:tr>
              <a:tr h="447255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7014627"/>
                  </a:ext>
                </a:extLst>
              </a:tr>
              <a:tr h="447255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2361467"/>
                  </a:ext>
                </a:extLst>
              </a:tr>
              <a:tr h="447255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485236"/>
                  </a:ext>
                </a:extLst>
              </a:tr>
            </a:tbl>
          </a:graphicData>
        </a:graphic>
      </p:graphicFrame>
      <p:sp>
        <p:nvSpPr>
          <p:cNvPr id="44" name="TextBox 43">
            <a:extLst>
              <a:ext uri="{FF2B5EF4-FFF2-40B4-BE49-F238E27FC236}">
                <a16:creationId xmlns:a16="http://schemas.microsoft.com/office/drawing/2014/main" id="{1413A44B-3F9C-458D-AF82-625AFBB43555}"/>
              </a:ext>
            </a:extLst>
          </p:cNvPr>
          <p:cNvSpPr txBox="1"/>
          <p:nvPr/>
        </p:nvSpPr>
        <p:spPr>
          <a:xfrm>
            <a:off x="7272399" y="6273702"/>
            <a:ext cx="898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76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CE67338-AA15-4D51-9250-EDD100E3DC0C}"/>
              </a:ext>
            </a:extLst>
          </p:cNvPr>
          <p:cNvSpPr txBox="1"/>
          <p:nvPr/>
        </p:nvSpPr>
        <p:spPr>
          <a:xfrm>
            <a:off x="7272399" y="5833295"/>
            <a:ext cx="898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57C45E5-22CB-4807-B79F-A19E3C23CCD9}"/>
              </a:ext>
            </a:extLst>
          </p:cNvPr>
          <p:cNvSpPr txBox="1"/>
          <p:nvPr/>
        </p:nvSpPr>
        <p:spPr>
          <a:xfrm>
            <a:off x="7272399" y="3586758"/>
            <a:ext cx="898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48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3617A8F-09A8-43FC-91EC-F9E8B9E054DD}"/>
              </a:ext>
            </a:extLst>
          </p:cNvPr>
          <p:cNvSpPr txBox="1"/>
          <p:nvPr/>
        </p:nvSpPr>
        <p:spPr>
          <a:xfrm>
            <a:off x="7272399" y="4047891"/>
            <a:ext cx="898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12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825E656-A422-4E62-A60D-0D9CFFA70DF6}"/>
              </a:ext>
            </a:extLst>
          </p:cNvPr>
          <p:cNvSpPr txBox="1"/>
          <p:nvPr/>
        </p:nvSpPr>
        <p:spPr>
          <a:xfrm>
            <a:off x="7272399" y="4487381"/>
            <a:ext cx="898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55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9779547-F894-41AD-8D2C-5BE336DE0162}"/>
              </a:ext>
            </a:extLst>
          </p:cNvPr>
          <p:cNvSpPr txBox="1"/>
          <p:nvPr/>
        </p:nvSpPr>
        <p:spPr>
          <a:xfrm>
            <a:off x="4143798" y="4482786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69C3B1E1-66AC-4DC6-849B-A1B5C4057D3F}"/>
              </a:ext>
            </a:extLst>
          </p:cNvPr>
          <p:cNvSpPr txBox="1"/>
          <p:nvPr/>
        </p:nvSpPr>
        <p:spPr>
          <a:xfrm>
            <a:off x="4143798" y="4833743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6517016-7591-4211-9889-616BF94CC756}"/>
              </a:ext>
            </a:extLst>
          </p:cNvPr>
          <p:cNvSpPr txBox="1"/>
          <p:nvPr/>
        </p:nvSpPr>
        <p:spPr>
          <a:xfrm>
            <a:off x="4143798" y="5226238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8D4892E-774D-4C0B-A37B-38EBD817046A}"/>
              </a:ext>
            </a:extLst>
          </p:cNvPr>
          <p:cNvSpPr txBox="1"/>
          <p:nvPr/>
        </p:nvSpPr>
        <p:spPr>
          <a:xfrm>
            <a:off x="4143798" y="5600037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FC28115-7E30-4058-9C53-238F12277E77}"/>
              </a:ext>
            </a:extLst>
          </p:cNvPr>
          <p:cNvSpPr txBox="1"/>
          <p:nvPr/>
        </p:nvSpPr>
        <p:spPr>
          <a:xfrm>
            <a:off x="4143798" y="5977380"/>
            <a:ext cx="731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633915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44" grpId="0"/>
      <p:bldP spid="45" grpId="0"/>
      <p:bldP spid="46" grpId="0"/>
      <p:bldP spid="47" grpId="0"/>
      <p:bldP spid="48" grpId="0"/>
      <p:bldP spid="59" grpId="0"/>
      <p:bldP spid="60" grpId="0"/>
      <p:bldP spid="61" grpId="0"/>
      <p:bldP spid="62" grpId="0"/>
      <p:bldP spid="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Quadratic Probing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Quadratic probing can reduce the effect of clustering, but is expensive:</a:t>
            </a:r>
          </a:p>
          <a:p>
            <a:pPr lvl="1"/>
            <a:r>
              <a:rPr lang="pt-BR" sz="1800" dirty="0"/>
              <a:t>Index, Index + 1</a:t>
            </a:r>
            <a:r>
              <a:rPr lang="pt-BR" sz="1800" baseline="30000" dirty="0"/>
              <a:t>2</a:t>
            </a:r>
            <a:r>
              <a:rPr lang="pt-BR" sz="1800" dirty="0"/>
              <a:t>, Index + 2</a:t>
            </a:r>
            <a:r>
              <a:rPr lang="pt-BR" sz="1800" baseline="30000" dirty="0"/>
              <a:t>2</a:t>
            </a:r>
            <a:r>
              <a:rPr lang="pt-BR" sz="1800" dirty="0"/>
              <a:t>, Index + 3</a:t>
            </a:r>
            <a:r>
              <a:rPr lang="pt-BR" sz="1800" baseline="30000" dirty="0"/>
              <a:t>2</a:t>
            </a:r>
            <a:r>
              <a:rPr lang="pt-BR" sz="1800" dirty="0"/>
              <a:t>, ... , Index + k</a:t>
            </a:r>
            <a:r>
              <a:rPr lang="pt-BR" sz="1800" baseline="30000" dirty="0"/>
              <a:t>2</a:t>
            </a:r>
            <a:endParaRPr lang="en-US" sz="1800" dirty="0"/>
          </a:p>
          <a:p>
            <a:r>
              <a:rPr lang="en-US" dirty="0"/>
              <a:t>An efficient way to calculate the next quadratic probe index is:</a:t>
            </a:r>
          </a:p>
          <a:p>
            <a:pPr marL="366713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	k += 2;</a:t>
            </a:r>
          </a:p>
          <a:p>
            <a:pPr marL="366713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	index = (index + k) % </a:t>
            </a:r>
            <a:r>
              <a:rPr lang="en-US" sz="1800" dirty="0" err="1">
                <a:latin typeface="Consolas" panose="020B0609020204030204" pitchFamily="49" charset="0"/>
              </a:rPr>
              <a:t>table.size</a:t>
            </a:r>
            <a:r>
              <a:rPr lang="en-US" sz="1800" dirty="0">
                <a:latin typeface="Consolas" panose="020B0609020204030204" pitchFamily="49" charset="0"/>
              </a:rPr>
              <a:t>();</a:t>
            </a:r>
          </a:p>
          <a:p>
            <a:pPr lvl="1"/>
            <a:r>
              <a:rPr lang="en-US" dirty="0"/>
              <a:t>For example, if the hash index is 5, quadratic probes would be: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5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6</a:t>
            </a:r>
            <a:r>
              <a:rPr lang="en-US" dirty="0"/>
              <a:t> </a:t>
            </a:r>
            <a:r>
              <a:rPr lang="en-US" sz="1600" dirty="0"/>
              <a:t>( 5 </a:t>
            </a:r>
            <a:r>
              <a:rPr lang="en-US" sz="1600" b="1" dirty="0"/>
              <a:t>+ 1</a:t>
            </a:r>
            <a:r>
              <a:rPr lang="en-US" sz="1600" dirty="0"/>
              <a:t>)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9</a:t>
            </a:r>
            <a:r>
              <a:rPr lang="en-US" dirty="0"/>
              <a:t> </a:t>
            </a:r>
            <a:r>
              <a:rPr lang="en-US" sz="1600" dirty="0"/>
              <a:t>(5 + 1 </a:t>
            </a:r>
            <a:r>
              <a:rPr lang="en-US" sz="1600" b="1" dirty="0"/>
              <a:t>+ 3</a:t>
            </a:r>
            <a:r>
              <a:rPr lang="en-US" sz="1600" dirty="0"/>
              <a:t>)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14</a:t>
            </a:r>
            <a:r>
              <a:rPr lang="en-US" dirty="0"/>
              <a:t> </a:t>
            </a:r>
            <a:r>
              <a:rPr lang="en-US" sz="1600" dirty="0"/>
              <a:t>(5 + 1 + 3 </a:t>
            </a:r>
            <a:r>
              <a:rPr lang="en-US" sz="1600" b="1" dirty="0"/>
              <a:t>+ 5</a:t>
            </a:r>
            <a:r>
              <a:rPr lang="en-US" sz="1600" dirty="0"/>
              <a:t>)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21</a:t>
            </a:r>
            <a:r>
              <a:rPr lang="en-US" dirty="0"/>
              <a:t> </a:t>
            </a:r>
            <a:r>
              <a:rPr lang="en-US" sz="1600" dirty="0"/>
              <a:t>(5 + 1 + 3 + 5 </a:t>
            </a:r>
            <a:r>
              <a:rPr lang="en-US" sz="1600" b="1" dirty="0"/>
              <a:t>+ 7</a:t>
            </a:r>
            <a:r>
              <a:rPr lang="en-US" sz="1600" dirty="0"/>
              <a:t>)</a:t>
            </a:r>
            <a:r>
              <a:rPr lang="en-US" dirty="0"/>
              <a:t>, …</a:t>
            </a:r>
          </a:p>
          <a:p>
            <a:r>
              <a:rPr lang="en-US" dirty="0"/>
              <a:t>Other open addressing problems:</a:t>
            </a:r>
          </a:p>
          <a:p>
            <a:pPr lvl="1"/>
            <a:r>
              <a:rPr lang="en-US" dirty="0"/>
              <a:t>An item can't be inserted even when the table is not full.</a:t>
            </a:r>
          </a:p>
          <a:p>
            <a:pPr lvl="1"/>
            <a:r>
              <a:rPr lang="en-US" dirty="0"/>
              <a:t>The program gets stuck in an infinite loop searching for an empty slot.</a:t>
            </a:r>
          </a:p>
          <a:p>
            <a:r>
              <a:rPr lang="en-US" dirty="0"/>
              <a:t>If the table size is a prime number and it is never more than half full, getting stuck in an infinite search loop will never happen.</a:t>
            </a:r>
          </a:p>
          <a:p>
            <a:pPr lvl="1"/>
            <a:r>
              <a:rPr lang="en-US" dirty="0"/>
              <a:t>However, requiring a half empty table wastes a lot of memory.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Sets and Maps (33)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23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61860" y="1295401"/>
            <a:ext cx="9805012" cy="1905000"/>
          </a:xfrm>
        </p:spPr>
        <p:txBody>
          <a:bodyPr/>
          <a:lstStyle/>
          <a:p>
            <a:r>
              <a:rPr lang="en-US" sz="2000" b="1" dirty="0">
                <a:solidFill>
                  <a:srgbClr val="FF0000"/>
                </a:solidFill>
              </a:rPr>
              <a:t>Chaining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is an alternative to open addressing.</a:t>
            </a:r>
          </a:p>
          <a:p>
            <a:r>
              <a:rPr lang="en-US" sz="2000" dirty="0"/>
              <a:t>Each table element references a linked list that contains all of the items that hash to the same table index.</a:t>
            </a:r>
          </a:p>
          <a:p>
            <a:pPr lvl="1"/>
            <a:r>
              <a:rPr lang="en-US" sz="1600" dirty="0"/>
              <a:t>The linked list often is called a bucket</a:t>
            </a:r>
          </a:p>
          <a:p>
            <a:pPr lvl="1"/>
            <a:r>
              <a:rPr lang="en-US" sz="1600" dirty="0"/>
              <a:t>The approach sometimes is called </a:t>
            </a:r>
            <a:r>
              <a:rPr lang="en-US" sz="1600" b="1" dirty="0">
                <a:solidFill>
                  <a:srgbClr val="FF0000"/>
                </a:solidFill>
              </a:rPr>
              <a:t>bucket hashing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Sets and Maps (33)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63" name="Table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0346671"/>
              </p:ext>
            </p:extLst>
          </p:nvPr>
        </p:nvGraphicFramePr>
        <p:xfrm>
          <a:off x="2214601" y="4370947"/>
          <a:ext cx="12192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78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[0]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NULL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[1]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NULL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[2]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NULL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[3]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NULL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[4]</a:t>
                      </a:r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NULL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2" name="TextBox 71"/>
          <p:cNvSpPr txBox="1"/>
          <p:nvPr/>
        </p:nvSpPr>
        <p:spPr>
          <a:xfrm>
            <a:off x="2350966" y="4025112"/>
            <a:ext cx="14257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Comic Sans MS" panose="030F0702030302020204" pitchFamily="66" charset="0"/>
              </a:rPr>
              <a:t>Hash Bucket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F07199F-6744-4958-9B0F-4D829C6442A9}"/>
              </a:ext>
            </a:extLst>
          </p:cNvPr>
          <p:cNvGrpSpPr/>
          <p:nvPr/>
        </p:nvGrpSpPr>
        <p:grpSpPr>
          <a:xfrm>
            <a:off x="2785188" y="4114800"/>
            <a:ext cx="2624103" cy="838200"/>
            <a:chOff x="2785188" y="4114800"/>
            <a:chExt cx="2624103" cy="838200"/>
          </a:xfrm>
        </p:grpSpPr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02C44617-0904-4949-BEFB-953B6857E086}"/>
                </a:ext>
              </a:extLst>
            </p:cNvPr>
            <p:cNvGrpSpPr/>
            <p:nvPr/>
          </p:nvGrpSpPr>
          <p:grpSpPr>
            <a:xfrm>
              <a:off x="4190091" y="4114800"/>
              <a:ext cx="1219200" cy="838200"/>
              <a:chOff x="3886200" y="4038600"/>
              <a:chExt cx="1219200" cy="838200"/>
            </a:xfrm>
          </p:grpSpPr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B9160679-7DB8-4155-82B4-32BD7691AB0F}"/>
                  </a:ext>
                </a:extLst>
              </p:cNvPr>
              <p:cNvSpPr/>
              <p:nvPr/>
            </p:nvSpPr>
            <p:spPr>
              <a:xfrm>
                <a:off x="3886200" y="4038600"/>
                <a:ext cx="1219200" cy="838200"/>
              </a:xfrm>
              <a:prstGeom prst="rect">
                <a:avLst/>
              </a:prstGeom>
              <a:solidFill>
                <a:schemeClr val="bg1"/>
              </a:solidFill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58AB3194-2E49-4C99-B75E-0CDB24013572}"/>
                  </a:ext>
                </a:extLst>
              </p:cNvPr>
              <p:cNvGrpSpPr/>
              <p:nvPr/>
            </p:nvGrpSpPr>
            <p:grpSpPr>
              <a:xfrm>
                <a:off x="3906405" y="4326876"/>
                <a:ext cx="1188720" cy="533400"/>
                <a:chOff x="4038600" y="4495800"/>
                <a:chExt cx="1219200" cy="533400"/>
              </a:xfrm>
            </p:grpSpPr>
            <p:sp>
              <p:nvSpPr>
                <p:cNvPr id="84" name="Rectangle 83">
                  <a:extLst>
                    <a:ext uri="{FF2B5EF4-FFF2-40B4-BE49-F238E27FC236}">
                      <a16:creationId xmlns:a16="http://schemas.microsoft.com/office/drawing/2014/main" id="{39B588E5-B93A-494B-B23D-44354E239F51}"/>
                    </a:ext>
                  </a:extLst>
                </p:cNvPr>
                <p:cNvSpPr/>
                <p:nvPr/>
              </p:nvSpPr>
              <p:spPr>
                <a:xfrm>
                  <a:off x="4038600" y="4495800"/>
                  <a:ext cx="1219200" cy="5334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TextBox 84">
                  <a:extLst>
                    <a:ext uri="{FF2B5EF4-FFF2-40B4-BE49-F238E27FC236}">
                      <a16:creationId xmlns:a16="http://schemas.microsoft.com/office/drawing/2014/main" id="{9C7E73AF-2A9F-4CD2-B5E8-9E735F20CEB5}"/>
                    </a:ext>
                  </a:extLst>
                </p:cNvPr>
                <p:cNvSpPr txBox="1"/>
                <p:nvPr/>
              </p:nvSpPr>
              <p:spPr>
                <a:xfrm>
                  <a:off x="4038600" y="4576525"/>
                  <a:ext cx="533400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r"/>
                  <a:r>
                    <a:rPr lang="en-US" sz="1200" b="1" dirty="0"/>
                    <a:t>next =</a:t>
                  </a:r>
                </a:p>
                <a:p>
                  <a:pPr algn="r"/>
                  <a:r>
                    <a:rPr lang="en-US" sz="1200" b="1" dirty="0"/>
                    <a:t>data =</a:t>
                  </a:r>
                </a:p>
              </p:txBody>
            </p:sp>
            <p:sp>
              <p:nvSpPr>
                <p:cNvPr id="86" name="Rectangle 85">
                  <a:extLst>
                    <a:ext uri="{FF2B5EF4-FFF2-40B4-BE49-F238E27FC236}">
                      <a16:creationId xmlns:a16="http://schemas.microsoft.com/office/drawing/2014/main" id="{787CA2E7-54C5-4964-81D5-EE60DB404EC7}"/>
                    </a:ext>
                  </a:extLst>
                </p:cNvPr>
                <p:cNvSpPr/>
                <p:nvPr/>
              </p:nvSpPr>
              <p:spPr>
                <a:xfrm>
                  <a:off x="4656527" y="4597344"/>
                  <a:ext cx="457200" cy="137160"/>
                </a:xfrm>
                <a:prstGeom prst="rect">
                  <a:avLst/>
                </a:prstGeom>
                <a:solidFill>
                  <a:schemeClr val="bg1"/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TextBox 86">
                  <a:extLst>
                    <a:ext uri="{FF2B5EF4-FFF2-40B4-BE49-F238E27FC236}">
                      <a16:creationId xmlns:a16="http://schemas.microsoft.com/office/drawing/2014/main" id="{831A66D3-541C-40EB-94C7-C921A5D5C7D2}"/>
                    </a:ext>
                  </a:extLst>
                </p:cNvPr>
                <p:cNvSpPr txBox="1"/>
                <p:nvPr/>
              </p:nvSpPr>
              <p:spPr>
                <a:xfrm>
                  <a:off x="4625280" y="4761191"/>
                  <a:ext cx="533400" cy="18466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200" b="1" dirty="0"/>
                    <a:t>"Pete"</a:t>
                  </a:r>
                </a:p>
              </p:txBody>
            </p:sp>
          </p:grpSp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90A783BE-DF93-4E82-9184-869763E39D80}"/>
                  </a:ext>
                </a:extLst>
              </p:cNvPr>
              <p:cNvSpPr txBox="1"/>
              <p:nvPr/>
            </p:nvSpPr>
            <p:spPr>
              <a:xfrm>
                <a:off x="4211704" y="4102800"/>
                <a:ext cx="520065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b="1" dirty="0"/>
                  <a:t>node</a:t>
                </a: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385425A1-7921-4F79-A4D4-3A3C535E904A}"/>
                </a:ext>
              </a:extLst>
            </p:cNvPr>
            <p:cNvGrpSpPr/>
            <p:nvPr/>
          </p:nvGrpSpPr>
          <p:grpSpPr>
            <a:xfrm>
              <a:off x="2785188" y="4302066"/>
              <a:ext cx="1405813" cy="349044"/>
              <a:chOff x="2785188" y="4302066"/>
              <a:chExt cx="1405813" cy="349044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4E86A54-2104-44AA-8989-4DA04B96C8F8}"/>
                  </a:ext>
                </a:extLst>
              </p:cNvPr>
              <p:cNvSpPr/>
              <p:nvPr/>
            </p:nvSpPr>
            <p:spPr>
              <a:xfrm>
                <a:off x="2785188" y="4412406"/>
                <a:ext cx="548640" cy="2387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Freeform 68">
                <a:extLst>
                  <a:ext uri="{FF2B5EF4-FFF2-40B4-BE49-F238E27FC236}">
                    <a16:creationId xmlns:a16="http://schemas.microsoft.com/office/drawing/2014/main" id="{31180E86-D518-4B24-BE2A-D5098E1C6CCC}"/>
                  </a:ext>
                </a:extLst>
              </p:cNvPr>
              <p:cNvSpPr/>
              <p:nvPr/>
            </p:nvSpPr>
            <p:spPr>
              <a:xfrm>
                <a:off x="3037189" y="4302066"/>
                <a:ext cx="1153812" cy="225869"/>
              </a:xfrm>
              <a:custGeom>
                <a:avLst/>
                <a:gdLst>
                  <a:gd name="connsiteX0" fmla="*/ 0 w 1311007"/>
                  <a:gd name="connsiteY0" fmla="*/ 225265 h 225265"/>
                  <a:gd name="connsiteX1" fmla="*/ 473725 w 1311007"/>
                  <a:gd name="connsiteY1" fmla="*/ 137130 h 225265"/>
                  <a:gd name="connsiteX2" fmla="*/ 875841 w 1311007"/>
                  <a:gd name="connsiteY2" fmla="*/ 15944 h 225265"/>
                  <a:gd name="connsiteX3" fmla="*/ 1311007 w 1311007"/>
                  <a:gd name="connsiteY3" fmla="*/ 4927 h 2252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11007" h="225265">
                    <a:moveTo>
                      <a:pt x="0" y="225265"/>
                    </a:moveTo>
                    <a:cubicBezTo>
                      <a:pt x="163876" y="198641"/>
                      <a:pt x="327752" y="172017"/>
                      <a:pt x="473725" y="137130"/>
                    </a:cubicBezTo>
                    <a:cubicBezTo>
                      <a:pt x="619698" y="102243"/>
                      <a:pt x="736294" y="37978"/>
                      <a:pt x="875841" y="15944"/>
                    </a:cubicBezTo>
                    <a:cubicBezTo>
                      <a:pt x="1015388" y="-6090"/>
                      <a:pt x="1163197" y="-582"/>
                      <a:pt x="1311007" y="4927"/>
                    </a:cubicBezTo>
                  </a:path>
                </a:pathLst>
              </a:custGeom>
              <a:noFill/>
              <a:ln w="25400">
                <a:headEnd type="oval" w="med" len="med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A2FAD1D3-388E-4F6C-A7AD-F91CE46EDEA8}"/>
                </a:ext>
              </a:extLst>
            </p:cNvPr>
            <p:cNvSpPr/>
            <p:nvPr/>
          </p:nvSpPr>
          <p:spPr>
            <a:xfrm>
              <a:off x="4884914" y="4453011"/>
              <a:ext cx="290464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Consolas" panose="020B0609020204030204" pitchFamily="49" charset="0"/>
                  <a:sym typeface="Symbol" panose="05050102010706020507" pitchFamily="18" charset="2"/>
                </a:rPr>
                <a:t></a:t>
              </a:r>
              <a:endParaRPr lang="en-US" sz="1000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4DFDC3D-DFE7-4314-80B9-61A6B4459FE2}"/>
              </a:ext>
            </a:extLst>
          </p:cNvPr>
          <p:cNvGrpSpPr/>
          <p:nvPr/>
        </p:nvGrpSpPr>
        <p:grpSpPr>
          <a:xfrm>
            <a:off x="2816292" y="5320581"/>
            <a:ext cx="2593908" cy="851619"/>
            <a:chOff x="2816292" y="5320581"/>
            <a:chExt cx="2593908" cy="851619"/>
          </a:xfrm>
        </p:grpSpPr>
        <p:grpSp>
          <p:nvGrpSpPr>
            <p:cNvPr id="15" name="Group 14"/>
            <p:cNvGrpSpPr/>
            <p:nvPr/>
          </p:nvGrpSpPr>
          <p:grpSpPr>
            <a:xfrm>
              <a:off x="4191000" y="5334000"/>
              <a:ext cx="1219200" cy="838200"/>
              <a:chOff x="3886200" y="4038600"/>
              <a:chExt cx="1219200" cy="8382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3886200" y="4038600"/>
                <a:ext cx="1219200" cy="838200"/>
              </a:xfrm>
              <a:prstGeom prst="rect">
                <a:avLst/>
              </a:prstGeom>
              <a:solidFill>
                <a:schemeClr val="bg1"/>
              </a:solidFill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" name="Group 12"/>
              <p:cNvGrpSpPr/>
              <p:nvPr/>
            </p:nvGrpSpPr>
            <p:grpSpPr>
              <a:xfrm>
                <a:off x="3906405" y="4326876"/>
                <a:ext cx="1188720" cy="533400"/>
                <a:chOff x="4038600" y="4495800"/>
                <a:chExt cx="1219200" cy="533400"/>
              </a:xfrm>
            </p:grpSpPr>
            <p:sp>
              <p:nvSpPr>
                <p:cNvPr id="9" name="Rectangle 8"/>
                <p:cNvSpPr/>
                <p:nvPr/>
              </p:nvSpPr>
              <p:spPr>
                <a:xfrm>
                  <a:off x="4038600" y="4495800"/>
                  <a:ext cx="1219200" cy="5334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4038600" y="4576525"/>
                  <a:ext cx="533400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r"/>
                  <a:r>
                    <a:rPr lang="en-US" sz="1200" b="1" dirty="0"/>
                    <a:t>next =</a:t>
                  </a:r>
                </a:p>
                <a:p>
                  <a:pPr algn="r"/>
                  <a:r>
                    <a:rPr lang="en-US" sz="1200" b="1" dirty="0"/>
                    <a:t>data =</a:t>
                  </a:r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4656527" y="4597344"/>
                  <a:ext cx="457200" cy="137160"/>
                </a:xfrm>
                <a:prstGeom prst="rect">
                  <a:avLst/>
                </a:prstGeom>
                <a:solidFill>
                  <a:schemeClr val="bg1"/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4625280" y="4761191"/>
                  <a:ext cx="533400" cy="18466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200" b="1" dirty="0"/>
                    <a:t>"Abe"</a:t>
                  </a:r>
                </a:p>
              </p:txBody>
            </p:sp>
          </p:grpSp>
          <p:sp>
            <p:nvSpPr>
              <p:cNvPr id="14" name="TextBox 13"/>
              <p:cNvSpPr txBox="1"/>
              <p:nvPr/>
            </p:nvSpPr>
            <p:spPr>
              <a:xfrm>
                <a:off x="4211704" y="4102800"/>
                <a:ext cx="520065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b="1" dirty="0"/>
                  <a:t>node</a:t>
                </a:r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63A7592D-1C55-4ABB-9398-1A914AF41B1E}"/>
                </a:ext>
              </a:extLst>
            </p:cNvPr>
            <p:cNvGrpSpPr/>
            <p:nvPr/>
          </p:nvGrpSpPr>
          <p:grpSpPr>
            <a:xfrm>
              <a:off x="2816292" y="5320581"/>
              <a:ext cx="1374708" cy="238704"/>
              <a:chOff x="2816292" y="5320581"/>
              <a:chExt cx="1374708" cy="238704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547CA6E4-A5E0-465F-B0F2-10E59A822E14}"/>
                  </a:ext>
                </a:extLst>
              </p:cNvPr>
              <p:cNvSpPr/>
              <p:nvPr/>
            </p:nvSpPr>
            <p:spPr>
              <a:xfrm>
                <a:off x="2816292" y="5320581"/>
                <a:ext cx="548640" cy="23870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" name="Freeform 70"/>
              <p:cNvSpPr/>
              <p:nvPr/>
            </p:nvSpPr>
            <p:spPr>
              <a:xfrm flipV="1">
                <a:off x="3037188" y="5427576"/>
                <a:ext cx="1153812" cy="72618"/>
              </a:xfrm>
              <a:custGeom>
                <a:avLst/>
                <a:gdLst>
                  <a:gd name="connsiteX0" fmla="*/ 0 w 1311007"/>
                  <a:gd name="connsiteY0" fmla="*/ 225265 h 225265"/>
                  <a:gd name="connsiteX1" fmla="*/ 473725 w 1311007"/>
                  <a:gd name="connsiteY1" fmla="*/ 137130 h 225265"/>
                  <a:gd name="connsiteX2" fmla="*/ 875841 w 1311007"/>
                  <a:gd name="connsiteY2" fmla="*/ 15944 h 225265"/>
                  <a:gd name="connsiteX3" fmla="*/ 1311007 w 1311007"/>
                  <a:gd name="connsiteY3" fmla="*/ 4927 h 2252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11007" h="225265">
                    <a:moveTo>
                      <a:pt x="0" y="225265"/>
                    </a:moveTo>
                    <a:cubicBezTo>
                      <a:pt x="163876" y="198641"/>
                      <a:pt x="327752" y="172017"/>
                      <a:pt x="473725" y="137130"/>
                    </a:cubicBezTo>
                    <a:cubicBezTo>
                      <a:pt x="619698" y="102243"/>
                      <a:pt x="736294" y="37978"/>
                      <a:pt x="875841" y="15944"/>
                    </a:cubicBezTo>
                    <a:cubicBezTo>
                      <a:pt x="1015388" y="-6090"/>
                      <a:pt x="1163197" y="-582"/>
                      <a:pt x="1311007" y="4927"/>
                    </a:cubicBezTo>
                  </a:path>
                </a:pathLst>
              </a:custGeom>
              <a:noFill/>
              <a:ln w="25400">
                <a:headEnd type="oval" w="med" len="med"/>
                <a:tailEnd type="triangle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5A182DAA-B614-41F3-BA68-00C04A75F60B}"/>
                </a:ext>
              </a:extLst>
            </p:cNvPr>
            <p:cNvSpPr/>
            <p:nvPr/>
          </p:nvSpPr>
          <p:spPr>
            <a:xfrm>
              <a:off x="4906686" y="5673757"/>
              <a:ext cx="290464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Consolas" panose="020B0609020204030204" pitchFamily="49" charset="0"/>
                  <a:sym typeface="Symbol" panose="05050102010706020507" pitchFamily="18" charset="2"/>
                </a:rPr>
                <a:t></a:t>
              </a:r>
              <a:endParaRPr lang="en-US" sz="1000" dirty="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F1C632E-32B3-42DB-8493-878A51FD4D8F}"/>
              </a:ext>
            </a:extLst>
          </p:cNvPr>
          <p:cNvGrpSpPr/>
          <p:nvPr/>
        </p:nvGrpSpPr>
        <p:grpSpPr>
          <a:xfrm>
            <a:off x="4877224" y="4114800"/>
            <a:ext cx="2164738" cy="838200"/>
            <a:chOff x="4877224" y="4114800"/>
            <a:chExt cx="2164738" cy="838200"/>
          </a:xfrm>
        </p:grpSpPr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C53BBB76-8E20-4538-85A1-2AA56859C106}"/>
                </a:ext>
              </a:extLst>
            </p:cNvPr>
            <p:cNvSpPr/>
            <p:nvPr/>
          </p:nvSpPr>
          <p:spPr>
            <a:xfrm>
              <a:off x="5822762" y="4114800"/>
              <a:ext cx="1219200" cy="838200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C1844B91-C306-4B7F-97ED-80721AD7C907}"/>
                </a:ext>
              </a:extLst>
            </p:cNvPr>
            <p:cNvGrpSpPr/>
            <p:nvPr/>
          </p:nvGrpSpPr>
          <p:grpSpPr>
            <a:xfrm>
              <a:off x="5842967" y="4403076"/>
              <a:ext cx="1188720" cy="533400"/>
              <a:chOff x="4038600" y="4495800"/>
              <a:chExt cx="1219200" cy="533400"/>
            </a:xfrm>
          </p:grpSpPr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757DC637-CA43-442E-8B9A-0C5745D2D43F}"/>
                  </a:ext>
                </a:extLst>
              </p:cNvPr>
              <p:cNvSpPr/>
              <p:nvPr/>
            </p:nvSpPr>
            <p:spPr>
              <a:xfrm>
                <a:off x="4038600" y="4495800"/>
                <a:ext cx="1219200" cy="5334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E1870B85-B0B4-43D6-A8AB-AD6E87350CB3}"/>
                  </a:ext>
                </a:extLst>
              </p:cNvPr>
              <p:cNvSpPr txBox="1"/>
              <p:nvPr/>
            </p:nvSpPr>
            <p:spPr>
              <a:xfrm>
                <a:off x="4038600" y="4576525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sz="1200" b="1" dirty="0"/>
                  <a:t>next =</a:t>
                </a:r>
              </a:p>
              <a:p>
                <a:pPr algn="r"/>
                <a:r>
                  <a:rPr lang="en-US" sz="1200" b="1" dirty="0"/>
                  <a:t>data =</a:t>
                </a:r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5294534B-B955-4670-9EC7-376C1588E448}"/>
                  </a:ext>
                </a:extLst>
              </p:cNvPr>
              <p:cNvSpPr/>
              <p:nvPr/>
            </p:nvSpPr>
            <p:spPr>
              <a:xfrm>
                <a:off x="4656527" y="4597344"/>
                <a:ext cx="457200" cy="137160"/>
              </a:xfrm>
              <a:prstGeom prst="rect">
                <a:avLst/>
              </a:prstGeom>
              <a:solidFill>
                <a:schemeClr val="bg1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95378345-1127-431D-8620-1FF63484DB35}"/>
                  </a:ext>
                </a:extLst>
              </p:cNvPr>
              <p:cNvSpPr txBox="1"/>
              <p:nvPr/>
            </p:nvSpPr>
            <p:spPr>
              <a:xfrm>
                <a:off x="4625280" y="4761191"/>
                <a:ext cx="533400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200" b="1" dirty="0"/>
                  <a:t>"Zack"</a:t>
                </a:r>
              </a:p>
            </p:txBody>
          </p:sp>
        </p:grp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CFDDC405-7B50-4DFF-A5A3-410A19B1F131}"/>
                </a:ext>
              </a:extLst>
            </p:cNvPr>
            <p:cNvSpPr txBox="1"/>
            <p:nvPr/>
          </p:nvSpPr>
          <p:spPr>
            <a:xfrm>
              <a:off x="6148266" y="4179000"/>
              <a:ext cx="520065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/>
                <a:t>node</a:t>
              </a: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EB53DB07-FA58-4861-8787-559A98E0606D}"/>
                </a:ext>
              </a:extLst>
            </p:cNvPr>
            <p:cNvSpPr/>
            <p:nvPr/>
          </p:nvSpPr>
          <p:spPr>
            <a:xfrm>
              <a:off x="6519317" y="4449898"/>
              <a:ext cx="290464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Consolas" panose="020B0609020204030204" pitchFamily="49" charset="0"/>
                  <a:sym typeface="Symbol" panose="05050102010706020507" pitchFamily="18" charset="2"/>
                </a:rPr>
                <a:t></a:t>
              </a:r>
              <a:endParaRPr lang="en-US" sz="1000" dirty="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1EDD429-A1C1-45E0-A86F-E3D9ECB70898}"/>
                </a:ext>
              </a:extLst>
            </p:cNvPr>
            <p:cNvSpPr/>
            <p:nvPr/>
          </p:nvSpPr>
          <p:spPr>
            <a:xfrm>
              <a:off x="4877224" y="4527934"/>
              <a:ext cx="286813" cy="914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45">
              <a:extLst>
                <a:ext uri="{FF2B5EF4-FFF2-40B4-BE49-F238E27FC236}">
                  <a16:creationId xmlns:a16="http://schemas.microsoft.com/office/drawing/2014/main" id="{B61A9518-8A34-4D17-ABBD-7771B878559B}"/>
                </a:ext>
              </a:extLst>
            </p:cNvPr>
            <p:cNvSpPr/>
            <p:nvPr/>
          </p:nvSpPr>
          <p:spPr>
            <a:xfrm>
              <a:off x="5046940" y="4302066"/>
              <a:ext cx="771180" cy="269370"/>
            </a:xfrm>
            <a:custGeom>
              <a:avLst/>
              <a:gdLst>
                <a:gd name="connsiteX0" fmla="*/ 0 w 771180"/>
                <a:gd name="connsiteY0" fmla="*/ 364155 h 364155"/>
                <a:gd name="connsiteX1" fmla="*/ 286438 w 771180"/>
                <a:gd name="connsiteY1" fmla="*/ 265003 h 364155"/>
                <a:gd name="connsiteX2" fmla="*/ 484742 w 771180"/>
                <a:gd name="connsiteY2" fmla="*/ 33649 h 364155"/>
                <a:gd name="connsiteX3" fmla="*/ 771180 w 771180"/>
                <a:gd name="connsiteY3" fmla="*/ 6107 h 364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1180" h="364155">
                  <a:moveTo>
                    <a:pt x="0" y="364155"/>
                  </a:moveTo>
                  <a:cubicBezTo>
                    <a:pt x="102824" y="342121"/>
                    <a:pt x="205648" y="320087"/>
                    <a:pt x="286438" y="265003"/>
                  </a:cubicBezTo>
                  <a:cubicBezTo>
                    <a:pt x="367228" y="209919"/>
                    <a:pt x="403952" y="76798"/>
                    <a:pt x="484742" y="33649"/>
                  </a:cubicBezTo>
                  <a:cubicBezTo>
                    <a:pt x="565532" y="-9500"/>
                    <a:pt x="668356" y="-1697"/>
                    <a:pt x="771180" y="6107"/>
                  </a:cubicBezTo>
                </a:path>
              </a:pathLst>
            </a:custGeom>
            <a:noFill/>
            <a:ln w="25400">
              <a:headEnd type="oval" w="med" len="med"/>
              <a:tailEnd type="triangle" w="lg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5008D413-29C2-4826-93C2-C7C4582B9182}"/>
              </a:ext>
            </a:extLst>
          </p:cNvPr>
          <p:cNvGrpSpPr/>
          <p:nvPr/>
        </p:nvGrpSpPr>
        <p:grpSpPr>
          <a:xfrm>
            <a:off x="4905799" y="5334000"/>
            <a:ext cx="2137072" cy="838200"/>
            <a:chOff x="4905799" y="5334000"/>
            <a:chExt cx="2137072" cy="838200"/>
          </a:xfrm>
        </p:grpSpPr>
        <p:grpSp>
          <p:nvGrpSpPr>
            <p:cNvPr id="24" name="Group 23"/>
            <p:cNvGrpSpPr/>
            <p:nvPr/>
          </p:nvGrpSpPr>
          <p:grpSpPr>
            <a:xfrm>
              <a:off x="5823671" y="5334000"/>
              <a:ext cx="1219200" cy="838200"/>
              <a:chOff x="3886200" y="4038600"/>
              <a:chExt cx="1219200" cy="838200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3886200" y="4038600"/>
                <a:ext cx="1219200" cy="838200"/>
              </a:xfrm>
              <a:prstGeom prst="rect">
                <a:avLst/>
              </a:prstGeom>
              <a:solidFill>
                <a:schemeClr val="bg1"/>
              </a:solidFill>
              <a:ln w="254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>
                <a:off x="3906405" y="4326876"/>
                <a:ext cx="1188720" cy="533400"/>
                <a:chOff x="4038600" y="4495800"/>
                <a:chExt cx="1219200" cy="533400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4038600" y="4495800"/>
                  <a:ext cx="1219200" cy="53340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4038600" y="4576525"/>
                  <a:ext cx="533400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r"/>
                  <a:r>
                    <a:rPr lang="en-US" sz="1200" b="1" dirty="0"/>
                    <a:t>next =</a:t>
                  </a:r>
                </a:p>
                <a:p>
                  <a:pPr algn="r"/>
                  <a:r>
                    <a:rPr lang="en-US" sz="1200" b="1" dirty="0"/>
                    <a:t>data =</a:t>
                  </a:r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4656527" y="4597344"/>
                  <a:ext cx="457200" cy="137160"/>
                </a:xfrm>
                <a:prstGeom prst="rect">
                  <a:avLst/>
                </a:prstGeom>
                <a:solidFill>
                  <a:schemeClr val="bg1"/>
                </a:solidFill>
                <a:ln w="127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4625280" y="4761191"/>
                  <a:ext cx="533400" cy="18466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200" b="1" dirty="0"/>
                    <a:t>"Dan"</a:t>
                  </a:r>
                </a:p>
              </p:txBody>
            </p:sp>
          </p:grpSp>
          <p:sp>
            <p:nvSpPr>
              <p:cNvPr id="28" name="TextBox 27"/>
              <p:cNvSpPr txBox="1"/>
              <p:nvPr/>
            </p:nvSpPr>
            <p:spPr>
              <a:xfrm>
                <a:off x="4211704" y="4102800"/>
                <a:ext cx="520065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200" b="1" dirty="0"/>
                  <a:t>node</a:t>
                </a:r>
              </a:p>
            </p:txBody>
          </p:sp>
        </p:grp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DA097565-8E83-4FCE-B275-A7417BE473D2}"/>
                </a:ext>
              </a:extLst>
            </p:cNvPr>
            <p:cNvSpPr/>
            <p:nvPr/>
          </p:nvSpPr>
          <p:spPr>
            <a:xfrm>
              <a:off x="6517772" y="5675319"/>
              <a:ext cx="290464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Consolas" panose="020B0609020204030204" pitchFamily="49" charset="0"/>
                  <a:sym typeface="Symbol" panose="05050102010706020507" pitchFamily="18" charset="2"/>
                </a:rPr>
                <a:t></a:t>
              </a:r>
              <a:endParaRPr lang="en-US" sz="1000" dirty="0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945DDFCE-E6CF-4C95-AE90-8689820E691A}"/>
                </a:ext>
              </a:extLst>
            </p:cNvPr>
            <p:cNvSpPr/>
            <p:nvPr/>
          </p:nvSpPr>
          <p:spPr>
            <a:xfrm>
              <a:off x="4905799" y="5747134"/>
              <a:ext cx="286813" cy="914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5047849" y="5521266"/>
              <a:ext cx="771180" cy="269370"/>
            </a:xfrm>
            <a:custGeom>
              <a:avLst/>
              <a:gdLst>
                <a:gd name="connsiteX0" fmla="*/ 0 w 771180"/>
                <a:gd name="connsiteY0" fmla="*/ 364155 h 364155"/>
                <a:gd name="connsiteX1" fmla="*/ 286438 w 771180"/>
                <a:gd name="connsiteY1" fmla="*/ 265003 h 364155"/>
                <a:gd name="connsiteX2" fmla="*/ 484742 w 771180"/>
                <a:gd name="connsiteY2" fmla="*/ 33649 h 364155"/>
                <a:gd name="connsiteX3" fmla="*/ 771180 w 771180"/>
                <a:gd name="connsiteY3" fmla="*/ 6107 h 364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1180" h="364155">
                  <a:moveTo>
                    <a:pt x="0" y="364155"/>
                  </a:moveTo>
                  <a:cubicBezTo>
                    <a:pt x="102824" y="342121"/>
                    <a:pt x="205648" y="320087"/>
                    <a:pt x="286438" y="265003"/>
                  </a:cubicBezTo>
                  <a:cubicBezTo>
                    <a:pt x="367228" y="209919"/>
                    <a:pt x="403952" y="76798"/>
                    <a:pt x="484742" y="33649"/>
                  </a:cubicBezTo>
                  <a:cubicBezTo>
                    <a:pt x="565532" y="-9500"/>
                    <a:pt x="668356" y="-1697"/>
                    <a:pt x="771180" y="6107"/>
                  </a:cubicBezTo>
                </a:path>
              </a:pathLst>
            </a:custGeom>
            <a:noFill/>
            <a:ln w="25400">
              <a:headEnd type="oval" w="med" len="med"/>
              <a:tailEnd type="triangle" w="lg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765B71D1-375E-4ABE-9EB2-06A2B969D6F6}"/>
              </a:ext>
            </a:extLst>
          </p:cNvPr>
          <p:cNvGrpSpPr/>
          <p:nvPr/>
        </p:nvGrpSpPr>
        <p:grpSpPr>
          <a:xfrm>
            <a:off x="6517429" y="5334000"/>
            <a:ext cx="2158113" cy="838200"/>
            <a:chOff x="6517429" y="5334000"/>
            <a:chExt cx="2158113" cy="838200"/>
          </a:xfrm>
        </p:grpSpPr>
        <p:sp>
          <p:nvSpPr>
            <p:cNvPr id="36" name="Rectangle 35"/>
            <p:cNvSpPr/>
            <p:nvPr/>
          </p:nvSpPr>
          <p:spPr>
            <a:xfrm>
              <a:off x="7456342" y="5334000"/>
              <a:ext cx="1219200" cy="838200"/>
            </a:xfrm>
            <a:prstGeom prst="rect">
              <a:avLst/>
            </a:prstGeom>
            <a:solidFill>
              <a:schemeClr val="bg1"/>
            </a:solidFill>
            <a:ln w="25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7476547" y="5622276"/>
              <a:ext cx="1188720" cy="533400"/>
              <a:chOff x="4038600" y="4495800"/>
              <a:chExt cx="1219200" cy="533400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4038600" y="4495800"/>
                <a:ext cx="1219200" cy="5334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038600" y="4576525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sz="1200" b="1" dirty="0"/>
                  <a:t>next =</a:t>
                </a:r>
              </a:p>
              <a:p>
                <a:pPr algn="r"/>
                <a:r>
                  <a:rPr lang="en-US" sz="1200" b="1" dirty="0"/>
                  <a:t>data =</a:t>
                </a: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4656527" y="4597344"/>
                <a:ext cx="457200" cy="137160"/>
              </a:xfrm>
              <a:prstGeom prst="rect">
                <a:avLst/>
              </a:prstGeom>
              <a:solidFill>
                <a:schemeClr val="bg1"/>
              </a:solidFill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4625280" y="4761191"/>
                <a:ext cx="533400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200" b="1" dirty="0"/>
                  <a:t>"Tom"</a:t>
                </a: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7781846" y="5398200"/>
              <a:ext cx="520065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200" b="1" dirty="0"/>
                <a:t>node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152897" y="5669098"/>
              <a:ext cx="290464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000" b="1" dirty="0">
                  <a:latin typeface="Consolas" panose="020B0609020204030204" pitchFamily="49" charset="0"/>
                  <a:sym typeface="Symbol" panose="05050102010706020507" pitchFamily="18" charset="2"/>
                </a:rPr>
                <a:t></a:t>
              </a:r>
              <a:endParaRPr lang="en-US" sz="1000" dirty="0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4C12CAC9-0D59-4E43-961C-7A9CD1FBFFC4}"/>
                </a:ext>
              </a:extLst>
            </p:cNvPr>
            <p:cNvSpPr/>
            <p:nvPr/>
          </p:nvSpPr>
          <p:spPr>
            <a:xfrm>
              <a:off x="6517429" y="5747134"/>
              <a:ext cx="286813" cy="914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6680520" y="5521266"/>
              <a:ext cx="771180" cy="269370"/>
            </a:xfrm>
            <a:custGeom>
              <a:avLst/>
              <a:gdLst>
                <a:gd name="connsiteX0" fmla="*/ 0 w 771180"/>
                <a:gd name="connsiteY0" fmla="*/ 364155 h 364155"/>
                <a:gd name="connsiteX1" fmla="*/ 286438 w 771180"/>
                <a:gd name="connsiteY1" fmla="*/ 265003 h 364155"/>
                <a:gd name="connsiteX2" fmla="*/ 484742 w 771180"/>
                <a:gd name="connsiteY2" fmla="*/ 33649 h 364155"/>
                <a:gd name="connsiteX3" fmla="*/ 771180 w 771180"/>
                <a:gd name="connsiteY3" fmla="*/ 6107 h 364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1180" h="364155">
                  <a:moveTo>
                    <a:pt x="0" y="364155"/>
                  </a:moveTo>
                  <a:cubicBezTo>
                    <a:pt x="102824" y="342121"/>
                    <a:pt x="205648" y="320087"/>
                    <a:pt x="286438" y="265003"/>
                  </a:cubicBezTo>
                  <a:cubicBezTo>
                    <a:pt x="367228" y="209919"/>
                    <a:pt x="403952" y="76798"/>
                    <a:pt x="484742" y="33649"/>
                  </a:cubicBezTo>
                  <a:cubicBezTo>
                    <a:pt x="565532" y="-9500"/>
                    <a:pt x="668356" y="-1697"/>
                    <a:pt x="771180" y="6107"/>
                  </a:cubicBezTo>
                </a:path>
              </a:pathLst>
            </a:custGeom>
            <a:noFill/>
            <a:ln w="25400">
              <a:headEnd type="oval" w="med" len="med"/>
              <a:tailEnd type="triangle" w="lg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11367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Advantages relative to open addressing:</a:t>
            </a:r>
          </a:p>
          <a:p>
            <a:pPr lvl="1"/>
            <a:r>
              <a:rPr lang="en-US" sz="1800" dirty="0"/>
              <a:t>Only items that have the same value for their hash codes are examined when looking for an object.</a:t>
            </a:r>
          </a:p>
          <a:p>
            <a:pPr lvl="1"/>
            <a:r>
              <a:rPr lang="en-US" sz="1800" dirty="0"/>
              <a:t>You can store more elements in the table than the number of table slots (indices).</a:t>
            </a:r>
          </a:p>
          <a:p>
            <a:pPr lvl="1"/>
            <a:r>
              <a:rPr lang="en-US" sz="1800" dirty="0"/>
              <a:t>Once you determine an item is not present, you can insert it at the beginning or end of the list.</a:t>
            </a:r>
          </a:p>
          <a:p>
            <a:pPr lvl="1"/>
            <a:r>
              <a:rPr lang="en-US" sz="1800" dirty="0"/>
              <a:t>To remove an item, you simply delete it; you do not need to replace it with a dummy item or mark it as deleted.</a:t>
            </a:r>
          </a:p>
          <a:p>
            <a:r>
              <a:rPr lang="en-US" b="1" dirty="0">
                <a:solidFill>
                  <a:srgbClr val="FF0000"/>
                </a:solidFill>
              </a:rPr>
              <a:t>Load factor</a:t>
            </a:r>
            <a:r>
              <a:rPr lang="en-US" dirty="0"/>
              <a:t> has the greatest effect on hash table performance.</a:t>
            </a:r>
          </a:p>
          <a:p>
            <a:pPr lvl="1"/>
            <a:r>
              <a:rPr lang="en-US" sz="1800" dirty="0"/>
              <a:t>Load factor is the number of filled cells divided by the table size.</a:t>
            </a:r>
          </a:p>
          <a:p>
            <a:pPr lvl="1"/>
            <a:r>
              <a:rPr lang="en-US" sz="1800" dirty="0"/>
              <a:t>The lower the load factor, the better the performance as there is a smaller chance of collision when a table is sparsely populated.</a:t>
            </a:r>
          </a:p>
          <a:p>
            <a:pPr lvl="1"/>
            <a:r>
              <a:rPr lang="en-US" sz="1800" dirty="0"/>
              <a:t>If there are no collisions, performance for search and retrieval is O(1) regardless of table size.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Sets and Maps (33)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76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 235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2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2365</TotalTime>
  <Words>1472</Words>
  <Application>Microsoft Office PowerPoint</Application>
  <PresentationFormat>Custom</PresentationFormat>
  <Paragraphs>313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Comic Sans MS</vt:lpstr>
      <vt:lpstr>Consolas</vt:lpstr>
      <vt:lpstr>Tw Cen MT</vt:lpstr>
      <vt:lpstr>Wingdings</vt:lpstr>
      <vt:lpstr>CS 235 Theme</vt:lpstr>
      <vt:lpstr>PowerPoint Presentation</vt:lpstr>
      <vt:lpstr>Attendance Quiz #32</vt:lpstr>
      <vt:lpstr>Tip #33: Very Late?</vt:lpstr>
      <vt:lpstr>Iterator</vt:lpstr>
      <vt:lpstr>PowerPoint Presentation</vt:lpstr>
      <vt:lpstr>Quadratic Probing</vt:lpstr>
      <vt:lpstr>Problems with Quadratic Probing</vt:lpstr>
      <vt:lpstr>Chaining</vt:lpstr>
      <vt:lpstr>Chaining</vt:lpstr>
      <vt:lpstr>PowerPoint Presentation</vt:lpstr>
      <vt:lpstr>PowerPoint Presentation</vt:lpstr>
      <vt:lpstr>Class Template Specialization</vt:lpstr>
      <vt:lpstr>Hash Class (Functor) Specialization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Roper</dc:creator>
  <cp:lastModifiedBy>Paul Roper</cp:lastModifiedBy>
  <cp:revision>96</cp:revision>
  <dcterms:created xsi:type="dcterms:W3CDTF">2020-07-19T21:27:39Z</dcterms:created>
  <dcterms:modified xsi:type="dcterms:W3CDTF">2022-03-31T17:23:57Z</dcterms:modified>
</cp:coreProperties>
</file>