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729" r:id="rId2"/>
    <p:sldId id="2091" r:id="rId3"/>
    <p:sldId id="3548" r:id="rId4"/>
    <p:sldId id="3969" r:id="rId5"/>
    <p:sldId id="3970" r:id="rId6"/>
    <p:sldId id="3971" r:id="rId7"/>
    <p:sldId id="3896" r:id="rId8"/>
    <p:sldId id="3897" r:id="rId9"/>
    <p:sldId id="3651" r:id="rId10"/>
    <p:sldId id="1966" r:id="rId11"/>
    <p:sldId id="1857" r:id="rId12"/>
    <p:sldId id="1858" r:id="rId13"/>
    <p:sldId id="1859" r:id="rId14"/>
    <p:sldId id="2100" r:id="rId15"/>
    <p:sldId id="1892" r:id="rId16"/>
    <p:sldId id="3586" r:id="rId17"/>
    <p:sldId id="1877" r:id="rId18"/>
    <p:sldId id="1878" r:id="rId19"/>
    <p:sldId id="1879" r:id="rId20"/>
    <p:sldId id="1880" r:id="rId21"/>
    <p:sldId id="3832" r:id="rId22"/>
    <p:sldId id="1899" r:id="rId23"/>
    <p:sldId id="3589" r:id="rId24"/>
    <p:sldId id="1882" r:id="rId25"/>
    <p:sldId id="3876" r:id="rId2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3" d="100"/>
          <a:sy n="93" d="100"/>
        </p:scale>
        <p:origin x="85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2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2881A2-F8C4-4929-BD6B-E3D39F368443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200" b="1" dirty="0"/>
              <a:t>Trees, 8.2 (26)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/>
          <p:cNvGrpSpPr/>
          <p:nvPr/>
        </p:nvGrpSpPr>
        <p:grpSpPr>
          <a:xfrm>
            <a:off x="7363863" y="208218"/>
            <a:ext cx="3261810" cy="1981200"/>
            <a:chOff x="4648200" y="2150875"/>
            <a:chExt cx="4348301" cy="2672163"/>
          </a:xfrm>
        </p:grpSpPr>
        <p:cxnSp>
          <p:nvCxnSpPr>
            <p:cNvPr id="184" name="Straight Connector 183"/>
            <p:cNvCxnSpPr/>
            <p:nvPr/>
          </p:nvCxnSpPr>
          <p:spPr>
            <a:xfrm>
              <a:off x="6635555" y="2382050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8436085" y="3747081"/>
              <a:ext cx="317569" cy="8355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H="1">
              <a:off x="7275186" y="3070111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7287318" y="3811525"/>
              <a:ext cx="242856" cy="760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7852999" y="3103683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H="1">
              <a:off x="5464491" y="2328156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>
              <a:off x="4886678" y="3092505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64491" y="3126077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Group 197"/>
            <p:cNvGrpSpPr/>
            <p:nvPr/>
          </p:nvGrpSpPr>
          <p:grpSpPr>
            <a:xfrm>
              <a:off x="6412612" y="2150875"/>
              <a:ext cx="457200" cy="457200"/>
              <a:chOff x="4648200" y="1676400"/>
              <a:chExt cx="457200" cy="457200"/>
            </a:xfrm>
          </p:grpSpPr>
          <p:sp>
            <p:nvSpPr>
              <p:cNvPr id="241" name="Oval 24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5205224" y="2844800"/>
              <a:ext cx="457200" cy="457200"/>
              <a:chOff x="4648200" y="1676400"/>
              <a:chExt cx="457200" cy="457200"/>
            </a:xfrm>
          </p:grpSpPr>
          <p:sp>
            <p:nvSpPr>
              <p:cNvPr id="239" name="Oval 23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>
              <a:off x="7530176" y="2844800"/>
              <a:ext cx="619484" cy="457200"/>
              <a:chOff x="4558376" y="1676400"/>
              <a:chExt cx="619484" cy="457200"/>
            </a:xfrm>
          </p:grpSpPr>
          <p:sp>
            <p:nvSpPr>
              <p:cNvPr id="237" name="Oval 23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4558376" y="1720335"/>
                <a:ext cx="61948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4648200" y="3549937"/>
              <a:ext cx="457200" cy="457200"/>
              <a:chOff x="4648200" y="1676400"/>
              <a:chExt cx="457200" cy="457200"/>
            </a:xfrm>
          </p:grpSpPr>
          <p:sp>
            <p:nvSpPr>
              <p:cNvPr id="235" name="Oval 23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5842000" y="3549937"/>
              <a:ext cx="457200" cy="457200"/>
              <a:chOff x="4648200" y="1676400"/>
              <a:chExt cx="457200" cy="457200"/>
            </a:xfrm>
          </p:grpSpPr>
          <p:sp>
            <p:nvSpPr>
              <p:cNvPr id="233" name="Oval 23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6</a:t>
                </a: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7004776" y="3549937"/>
              <a:ext cx="506004" cy="457200"/>
              <a:chOff x="4617176" y="1676400"/>
              <a:chExt cx="506004" cy="4572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4617176" y="1720335"/>
                <a:ext cx="50600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10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213378" y="3571125"/>
              <a:ext cx="473422" cy="457200"/>
              <a:chOff x="4631978" y="1676400"/>
              <a:chExt cx="473422" cy="457200"/>
            </a:xfrm>
          </p:grpSpPr>
          <p:sp>
            <p:nvSpPr>
              <p:cNvPr id="229" name="Oval 22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4631978" y="1720335"/>
                <a:ext cx="469995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14</a:t>
                </a:r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7299221" y="4365838"/>
              <a:ext cx="485371" cy="457200"/>
              <a:chOff x="4626953" y="1676400"/>
              <a:chExt cx="485371" cy="457200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4626953" y="1720335"/>
                <a:ext cx="485371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11</a:t>
                </a: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8511805" y="4365838"/>
              <a:ext cx="484696" cy="457200"/>
              <a:chOff x="4640845" y="1676400"/>
              <a:chExt cx="484696" cy="457200"/>
            </a:xfrm>
          </p:grpSpPr>
          <p:sp>
            <p:nvSpPr>
              <p:cNvPr id="213" name="Oval 21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4640845" y="1720335"/>
                <a:ext cx="484696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15</a:t>
                </a:r>
              </a:p>
            </p:txBody>
          </p:sp>
        </p:grpSp>
      </p:grpSp>
      <p:grpSp>
        <p:nvGrpSpPr>
          <p:cNvPr id="243" name="Group 242"/>
          <p:cNvGrpSpPr/>
          <p:nvPr/>
        </p:nvGrpSpPr>
        <p:grpSpPr>
          <a:xfrm>
            <a:off x="7363863" y="2514600"/>
            <a:ext cx="3261810" cy="1981200"/>
            <a:chOff x="4648200" y="2150875"/>
            <a:chExt cx="4348301" cy="2672163"/>
          </a:xfrm>
        </p:grpSpPr>
        <p:cxnSp>
          <p:nvCxnSpPr>
            <p:cNvPr id="244" name="Straight Connector 243"/>
            <p:cNvCxnSpPr/>
            <p:nvPr/>
          </p:nvCxnSpPr>
          <p:spPr>
            <a:xfrm>
              <a:off x="6635555" y="2382050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8436085" y="3747081"/>
              <a:ext cx="317569" cy="8355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H="1">
              <a:off x="6940846" y="3756607"/>
              <a:ext cx="330546" cy="8154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H="1">
              <a:off x="7275186" y="3070111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7287318" y="3811525"/>
              <a:ext cx="242856" cy="760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flipH="1">
              <a:off x="8149659" y="3811525"/>
              <a:ext cx="327230" cy="77111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7852999" y="3103683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6047577" y="3769475"/>
              <a:ext cx="317569" cy="8355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H="1">
              <a:off x="5464491" y="2328156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flipH="1">
              <a:off x="4886678" y="3092505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 flipH="1">
              <a:off x="5729534" y="3787034"/>
              <a:ext cx="320303" cy="8074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5464491" y="3126077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8" name="Group 257"/>
            <p:cNvGrpSpPr/>
            <p:nvPr/>
          </p:nvGrpSpPr>
          <p:grpSpPr>
            <a:xfrm>
              <a:off x="6412612" y="2150875"/>
              <a:ext cx="457200" cy="457200"/>
              <a:chOff x="4648200" y="1676400"/>
              <a:chExt cx="457200" cy="457200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5205224" y="2844800"/>
              <a:ext cx="457200" cy="457200"/>
              <a:chOff x="4648200" y="1676400"/>
              <a:chExt cx="457200" cy="457200"/>
            </a:xfrm>
          </p:grpSpPr>
          <p:sp>
            <p:nvSpPr>
              <p:cNvPr id="299" name="Oval 29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7530176" y="2844800"/>
              <a:ext cx="619484" cy="457200"/>
              <a:chOff x="4558376" y="1676400"/>
              <a:chExt cx="619484" cy="457200"/>
            </a:xfrm>
          </p:grpSpPr>
          <p:sp>
            <p:nvSpPr>
              <p:cNvPr id="297" name="Oval 29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4558376" y="1720335"/>
                <a:ext cx="61948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4648200" y="3549937"/>
              <a:ext cx="457200" cy="457200"/>
              <a:chOff x="4648200" y="1676400"/>
              <a:chExt cx="457200" cy="457200"/>
            </a:xfrm>
          </p:grpSpPr>
          <p:sp>
            <p:nvSpPr>
              <p:cNvPr id="295" name="Oval 29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5842000" y="3549937"/>
              <a:ext cx="457200" cy="457200"/>
              <a:chOff x="4648200" y="1676400"/>
              <a:chExt cx="457200" cy="457200"/>
            </a:xfrm>
          </p:grpSpPr>
          <p:sp>
            <p:nvSpPr>
              <p:cNvPr id="293" name="Oval 29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6</a:t>
                </a: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7004776" y="3549937"/>
              <a:ext cx="506004" cy="457200"/>
              <a:chOff x="4617176" y="1676400"/>
              <a:chExt cx="506004" cy="457200"/>
            </a:xfrm>
          </p:grpSpPr>
          <p:sp>
            <p:nvSpPr>
              <p:cNvPr id="291" name="Oval 29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4617176" y="1720335"/>
                <a:ext cx="50600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10</a:t>
                </a:r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8213378" y="3571125"/>
              <a:ext cx="473422" cy="457200"/>
              <a:chOff x="4631978" y="1676400"/>
              <a:chExt cx="473422" cy="457200"/>
            </a:xfrm>
          </p:grpSpPr>
          <p:sp>
            <p:nvSpPr>
              <p:cNvPr id="289" name="Oval 28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4631978" y="1720335"/>
                <a:ext cx="469995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14</a:t>
                </a: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5522430" y="4365838"/>
              <a:ext cx="457200" cy="457200"/>
              <a:chOff x="4648200" y="1676400"/>
              <a:chExt cx="457200" cy="457200"/>
            </a:xfrm>
          </p:grpSpPr>
          <p:sp>
            <p:nvSpPr>
              <p:cNvPr id="283" name="Oval 28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5</a:t>
                </a:r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6121776" y="4365838"/>
              <a:ext cx="457200" cy="457200"/>
              <a:chOff x="4648200" y="1676400"/>
              <a:chExt cx="457200" cy="457200"/>
            </a:xfrm>
          </p:grpSpPr>
          <p:sp>
            <p:nvSpPr>
              <p:cNvPr id="281" name="Oval 28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2" name="TextBox 281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7</a:t>
                </a: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6721122" y="4365838"/>
              <a:ext cx="457200" cy="457200"/>
              <a:chOff x="4648200" y="1676400"/>
              <a:chExt cx="457200" cy="457200"/>
            </a:xfrm>
          </p:grpSpPr>
          <p:sp>
            <p:nvSpPr>
              <p:cNvPr id="279" name="Oval 27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9</a:t>
                </a: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7299221" y="4365838"/>
              <a:ext cx="485371" cy="457200"/>
              <a:chOff x="4626953" y="1676400"/>
              <a:chExt cx="485371" cy="457200"/>
            </a:xfrm>
          </p:grpSpPr>
          <p:sp>
            <p:nvSpPr>
              <p:cNvPr id="277" name="Oval 27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4626953" y="1720335"/>
                <a:ext cx="485371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11</a:t>
                </a:r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7902165" y="4365838"/>
              <a:ext cx="499004" cy="457200"/>
              <a:chOff x="4630551" y="1676400"/>
              <a:chExt cx="499004" cy="457200"/>
            </a:xfrm>
          </p:grpSpPr>
          <p:sp>
            <p:nvSpPr>
              <p:cNvPr id="275" name="Oval 27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4630551" y="1720335"/>
                <a:ext cx="49900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13</a:t>
                </a:r>
              </a:p>
            </p:txBody>
          </p:sp>
        </p:grpSp>
        <p:grpSp>
          <p:nvGrpSpPr>
            <p:cNvPr id="272" name="Group 271"/>
            <p:cNvGrpSpPr/>
            <p:nvPr/>
          </p:nvGrpSpPr>
          <p:grpSpPr>
            <a:xfrm>
              <a:off x="8511805" y="4365838"/>
              <a:ext cx="484696" cy="457200"/>
              <a:chOff x="4640845" y="1676400"/>
              <a:chExt cx="484696" cy="457200"/>
            </a:xfrm>
          </p:grpSpPr>
          <p:sp>
            <p:nvSpPr>
              <p:cNvPr id="273" name="Oval 27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4640845" y="1720335"/>
                <a:ext cx="484696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15</a:t>
                </a:r>
              </a:p>
            </p:txBody>
          </p:sp>
        </p:grpSp>
      </p:grpSp>
      <p:grpSp>
        <p:nvGrpSpPr>
          <p:cNvPr id="303" name="Group 302"/>
          <p:cNvGrpSpPr/>
          <p:nvPr/>
        </p:nvGrpSpPr>
        <p:grpSpPr>
          <a:xfrm>
            <a:off x="7120474" y="4800600"/>
            <a:ext cx="3272883" cy="1981200"/>
            <a:chOff x="4323738" y="2150875"/>
            <a:chExt cx="4363062" cy="2672163"/>
          </a:xfrm>
        </p:grpSpPr>
        <p:cxnSp>
          <p:nvCxnSpPr>
            <p:cNvPr id="304" name="Straight Connector 303"/>
            <p:cNvCxnSpPr/>
            <p:nvPr/>
          </p:nvCxnSpPr>
          <p:spPr>
            <a:xfrm>
              <a:off x="6635555" y="2382050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flipH="1">
              <a:off x="7275186" y="3070111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7852999" y="3103683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flipH="1">
              <a:off x="4552338" y="3779001"/>
              <a:ext cx="330546" cy="8154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 flipH="1">
              <a:off x="5464491" y="2328156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flipH="1">
              <a:off x="4886678" y="3092505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4898810" y="3833919"/>
              <a:ext cx="242856" cy="760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>
              <a:off x="5729534" y="3787034"/>
              <a:ext cx="320303" cy="8074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5464491" y="3126077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8" name="Group 317"/>
            <p:cNvGrpSpPr/>
            <p:nvPr/>
          </p:nvGrpSpPr>
          <p:grpSpPr>
            <a:xfrm>
              <a:off x="6412612" y="2150875"/>
              <a:ext cx="457200" cy="457200"/>
              <a:chOff x="4648200" y="1676400"/>
              <a:chExt cx="457200" cy="457200"/>
            </a:xfrm>
          </p:grpSpPr>
          <p:sp>
            <p:nvSpPr>
              <p:cNvPr id="361" name="Oval 36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2" name="TextBox 361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8</a:t>
                </a:r>
              </a:p>
            </p:txBody>
          </p:sp>
        </p:grpSp>
        <p:grpSp>
          <p:nvGrpSpPr>
            <p:cNvPr id="319" name="Group 318"/>
            <p:cNvGrpSpPr/>
            <p:nvPr/>
          </p:nvGrpSpPr>
          <p:grpSpPr>
            <a:xfrm>
              <a:off x="5205224" y="2844800"/>
              <a:ext cx="457200" cy="457200"/>
              <a:chOff x="4648200" y="1676400"/>
              <a:chExt cx="457200" cy="457200"/>
            </a:xfrm>
          </p:grpSpPr>
          <p:sp>
            <p:nvSpPr>
              <p:cNvPr id="359" name="Oval 35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0" name="TextBox 359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4</a:t>
                </a:r>
              </a:p>
            </p:txBody>
          </p:sp>
        </p:grpSp>
        <p:grpSp>
          <p:nvGrpSpPr>
            <p:cNvPr id="320" name="Group 319"/>
            <p:cNvGrpSpPr/>
            <p:nvPr/>
          </p:nvGrpSpPr>
          <p:grpSpPr>
            <a:xfrm>
              <a:off x="7530176" y="2844800"/>
              <a:ext cx="619484" cy="457200"/>
              <a:chOff x="4558376" y="1676400"/>
              <a:chExt cx="619484" cy="457200"/>
            </a:xfrm>
          </p:grpSpPr>
          <p:sp>
            <p:nvSpPr>
              <p:cNvPr id="357" name="Oval 35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8" name="TextBox 357"/>
              <p:cNvSpPr txBox="1"/>
              <p:nvPr/>
            </p:nvSpPr>
            <p:spPr>
              <a:xfrm>
                <a:off x="4558376" y="1720335"/>
                <a:ext cx="61948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12</a:t>
                </a:r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>
              <a:off x="4648200" y="3549937"/>
              <a:ext cx="457200" cy="457200"/>
              <a:chOff x="4648200" y="1676400"/>
              <a:chExt cx="457200" cy="457200"/>
            </a:xfrm>
          </p:grpSpPr>
          <p:sp>
            <p:nvSpPr>
              <p:cNvPr id="355" name="Oval 35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6" name="TextBox 355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2</a:t>
                </a:r>
              </a:p>
            </p:txBody>
          </p:sp>
        </p:grpSp>
        <p:grpSp>
          <p:nvGrpSpPr>
            <p:cNvPr id="322" name="Group 321"/>
            <p:cNvGrpSpPr/>
            <p:nvPr/>
          </p:nvGrpSpPr>
          <p:grpSpPr>
            <a:xfrm>
              <a:off x="5842000" y="3549937"/>
              <a:ext cx="457200" cy="457200"/>
              <a:chOff x="4648200" y="1676400"/>
              <a:chExt cx="457200" cy="457200"/>
            </a:xfrm>
          </p:grpSpPr>
          <p:sp>
            <p:nvSpPr>
              <p:cNvPr id="353" name="Oval 35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4" name="TextBox 353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6</a:t>
                </a: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7004776" y="3549937"/>
              <a:ext cx="506004" cy="457200"/>
              <a:chOff x="4617176" y="1676400"/>
              <a:chExt cx="506004" cy="457200"/>
            </a:xfrm>
          </p:grpSpPr>
          <p:sp>
            <p:nvSpPr>
              <p:cNvPr id="351" name="Oval 35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2" name="TextBox 351"/>
              <p:cNvSpPr txBox="1"/>
              <p:nvPr/>
            </p:nvSpPr>
            <p:spPr>
              <a:xfrm>
                <a:off x="4617176" y="1720335"/>
                <a:ext cx="50600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10</a:t>
                </a: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8213378" y="3571125"/>
              <a:ext cx="473422" cy="457200"/>
              <a:chOff x="4631978" y="1676400"/>
              <a:chExt cx="473422" cy="457200"/>
            </a:xfrm>
          </p:grpSpPr>
          <p:sp>
            <p:nvSpPr>
              <p:cNvPr id="349" name="Oval 34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4631978" y="1720335"/>
                <a:ext cx="469995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14</a:t>
                </a: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4323738" y="4365838"/>
              <a:ext cx="457200" cy="457200"/>
              <a:chOff x="4648200" y="1676400"/>
              <a:chExt cx="457200" cy="457200"/>
            </a:xfrm>
          </p:grpSpPr>
          <p:sp>
            <p:nvSpPr>
              <p:cNvPr id="347" name="Oval 34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</a:t>
                </a:r>
              </a:p>
            </p:txBody>
          </p:sp>
        </p:grpSp>
        <p:grpSp>
          <p:nvGrpSpPr>
            <p:cNvPr id="326" name="Group 325"/>
            <p:cNvGrpSpPr/>
            <p:nvPr/>
          </p:nvGrpSpPr>
          <p:grpSpPr>
            <a:xfrm>
              <a:off x="4923084" y="4365838"/>
              <a:ext cx="457200" cy="457200"/>
              <a:chOff x="4648200" y="1676400"/>
              <a:chExt cx="457200" cy="457200"/>
            </a:xfrm>
          </p:grpSpPr>
          <p:sp>
            <p:nvSpPr>
              <p:cNvPr id="345" name="Oval 34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6" name="TextBox 345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3</a:t>
                </a:r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5522430" y="4365838"/>
              <a:ext cx="457200" cy="457200"/>
              <a:chOff x="4648200" y="1676400"/>
              <a:chExt cx="457200" cy="457200"/>
            </a:xfrm>
          </p:grpSpPr>
          <p:sp>
            <p:nvSpPr>
              <p:cNvPr id="343" name="Oval 34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4" name="TextBox 343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5</a:t>
                </a:r>
              </a:p>
            </p:txBody>
          </p:sp>
        </p:grpSp>
      </p:grpSp>
      <p:graphicFrame>
        <p:nvGraphicFramePr>
          <p:cNvPr id="364" name="Table 363"/>
          <p:cNvGraphicFramePr>
            <a:graphicFrameLocks noGrp="1"/>
          </p:cNvGraphicFramePr>
          <p:nvPr/>
        </p:nvGraphicFramePr>
        <p:xfrm>
          <a:off x="417686" y="51196"/>
          <a:ext cx="1953825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1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Tree Height: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Predecessor: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Successor: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Full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Complete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66" name="Table 365"/>
          <p:cNvGraphicFramePr>
            <a:graphicFrameLocks noGrp="1"/>
          </p:cNvGraphicFramePr>
          <p:nvPr/>
        </p:nvGraphicFramePr>
        <p:xfrm>
          <a:off x="417686" y="2296316"/>
          <a:ext cx="1953825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1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Tree Height: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Predecessor: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Successor: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Full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Complete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68" name="Table 367"/>
          <p:cNvGraphicFramePr>
            <a:graphicFrameLocks noGrp="1"/>
          </p:cNvGraphicFramePr>
          <p:nvPr/>
        </p:nvGraphicFramePr>
        <p:xfrm>
          <a:off x="417686" y="4648200"/>
          <a:ext cx="1953825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1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Tree Height: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Predecessor: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Successor: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Full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Complete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69" name="Table 368"/>
          <p:cNvGraphicFramePr>
            <a:graphicFrameLocks noGrp="1"/>
          </p:cNvGraphicFramePr>
          <p:nvPr/>
        </p:nvGraphicFramePr>
        <p:xfrm>
          <a:off x="5717883" y="54750"/>
          <a:ext cx="1925490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0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Tree Height: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Predecessor: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Successor: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Full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Complete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70" name="Table 369"/>
          <p:cNvGraphicFramePr>
            <a:graphicFrameLocks noGrp="1"/>
          </p:cNvGraphicFramePr>
          <p:nvPr/>
        </p:nvGraphicFramePr>
        <p:xfrm>
          <a:off x="5717883" y="2347923"/>
          <a:ext cx="1925490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0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Tree Height: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Predecessor: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Successor: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Full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Complete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71" name="Table 370"/>
          <p:cNvGraphicFramePr>
            <a:graphicFrameLocks noGrp="1"/>
          </p:cNvGraphicFramePr>
          <p:nvPr/>
        </p:nvGraphicFramePr>
        <p:xfrm>
          <a:off x="5717883" y="4648200"/>
          <a:ext cx="1925490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0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Tree Height: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Predecessor: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Root Successor: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Full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Complete</a:t>
                      </a: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ym typeface="Wingdings" panose="05000000000000000000" pitchFamily="2" charset="2"/>
                        </a:rPr>
                        <a:t></a:t>
                      </a:r>
                      <a:endParaRPr lang="en-US" sz="1400" b="1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2" name="TextBox 371"/>
          <p:cNvSpPr txBox="1"/>
          <p:nvPr/>
        </p:nvSpPr>
        <p:spPr>
          <a:xfrm>
            <a:off x="2157504" y="29579"/>
            <a:ext cx="204144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6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10</a:t>
            </a:r>
          </a:p>
          <a:p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</a:p>
          <a:p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73" name="TextBox 372"/>
          <p:cNvSpPr txBox="1"/>
          <p:nvPr/>
        </p:nvSpPr>
        <p:spPr>
          <a:xfrm>
            <a:off x="7425273" y="50846"/>
            <a:ext cx="20414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4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6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74" name="TextBox 373"/>
          <p:cNvSpPr txBox="1"/>
          <p:nvPr/>
        </p:nvSpPr>
        <p:spPr>
          <a:xfrm>
            <a:off x="2152209" y="2286000"/>
            <a:ext cx="204144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4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7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10</a:t>
            </a:r>
          </a:p>
          <a:p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</a:p>
          <a:p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7425273" y="2334053"/>
            <a:ext cx="20414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4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7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9</a:t>
            </a:r>
          </a:p>
          <a:p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76" name="TextBox 375"/>
          <p:cNvSpPr txBox="1"/>
          <p:nvPr/>
        </p:nvSpPr>
        <p:spPr>
          <a:xfrm>
            <a:off x="2157504" y="4648201"/>
            <a:ext cx="20414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4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4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7425273" y="4648200"/>
            <a:ext cx="204144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4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6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10</a:t>
            </a:r>
          </a:p>
          <a:p>
            <a:endParaRPr lang="en-US" sz="14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08876" y="208218"/>
            <a:ext cx="3029493" cy="1391982"/>
            <a:chOff x="1538790" y="76200"/>
            <a:chExt cx="3029493" cy="139198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029573" y="247598"/>
              <a:ext cx="868761" cy="526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509383" y="757742"/>
              <a:ext cx="399816" cy="5497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42820" y="782633"/>
              <a:ext cx="434380" cy="5097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151118" y="207640"/>
              <a:ext cx="868761" cy="526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717681" y="774345"/>
              <a:ext cx="399816" cy="5497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151118" y="799236"/>
              <a:ext cx="434380" cy="5097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2862336" y="76200"/>
              <a:ext cx="342961" cy="338978"/>
              <a:chOff x="4648200" y="1676400"/>
              <a:chExt cx="457200" cy="4572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56633" y="590691"/>
              <a:ext cx="342961" cy="338978"/>
              <a:chOff x="4648200" y="1676400"/>
              <a:chExt cx="457200" cy="4572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700659" y="590691"/>
              <a:ext cx="464696" cy="338978"/>
              <a:chOff x="4558376" y="1676400"/>
              <a:chExt cx="619484" cy="457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558376" y="1720335"/>
                <a:ext cx="61948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538790" y="1113495"/>
              <a:ext cx="342961" cy="338978"/>
              <a:chOff x="4648200" y="1676400"/>
              <a:chExt cx="457200" cy="4572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434300" y="1113495"/>
              <a:ext cx="342961" cy="338978"/>
              <a:chOff x="4648200" y="1676400"/>
              <a:chExt cx="457200" cy="45720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6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306539" y="1113495"/>
              <a:ext cx="379571" cy="338978"/>
              <a:chOff x="4617176" y="1676400"/>
              <a:chExt cx="506004" cy="4572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617176" y="1720335"/>
                <a:ext cx="50600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10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213153" y="1129204"/>
              <a:ext cx="355130" cy="338978"/>
              <a:chOff x="4631978" y="1676400"/>
              <a:chExt cx="473422" cy="4572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631978" y="1720335"/>
                <a:ext cx="469995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14</a:t>
                </a: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1865486" y="2514600"/>
            <a:ext cx="3272883" cy="1981200"/>
            <a:chOff x="4323738" y="2150875"/>
            <a:chExt cx="4363062" cy="2672163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6635555" y="2382050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7275186" y="3070111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852999" y="3103683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047577" y="3769475"/>
              <a:ext cx="317569" cy="8355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4552338" y="3779001"/>
              <a:ext cx="330546" cy="8154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5464491" y="2328156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4886678" y="3092505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898810" y="3833919"/>
              <a:ext cx="242856" cy="7605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729534" y="3787034"/>
              <a:ext cx="320303" cy="8074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64491" y="3126077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6412612" y="2150875"/>
              <a:ext cx="457200" cy="457200"/>
              <a:chOff x="4648200" y="1676400"/>
              <a:chExt cx="457200" cy="457200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205224" y="2844800"/>
              <a:ext cx="457200" cy="457200"/>
              <a:chOff x="4648200" y="1676400"/>
              <a:chExt cx="457200" cy="457200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7530176" y="2844800"/>
              <a:ext cx="619484" cy="457200"/>
              <a:chOff x="4558376" y="1676400"/>
              <a:chExt cx="619484" cy="4572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558376" y="1720335"/>
                <a:ext cx="61948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4648200" y="3549937"/>
              <a:ext cx="457200" cy="457200"/>
              <a:chOff x="4648200" y="1676400"/>
              <a:chExt cx="457200" cy="45720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5842000" y="3549937"/>
              <a:ext cx="457200" cy="457200"/>
              <a:chOff x="4648200" y="1676400"/>
              <a:chExt cx="457200" cy="45720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6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004776" y="3549937"/>
              <a:ext cx="506004" cy="457200"/>
              <a:chOff x="4617176" y="1676400"/>
              <a:chExt cx="506004" cy="45720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4617176" y="1720335"/>
                <a:ext cx="50600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10</a:t>
                </a: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8213378" y="3571125"/>
              <a:ext cx="473422" cy="457200"/>
              <a:chOff x="4631978" y="1676400"/>
              <a:chExt cx="473422" cy="45720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631978" y="1720335"/>
                <a:ext cx="469995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14</a:t>
                </a: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323738" y="4365838"/>
              <a:ext cx="457200" cy="457200"/>
              <a:chOff x="4648200" y="1676400"/>
              <a:chExt cx="457200" cy="45720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1</a:t>
                </a: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4923084" y="4365838"/>
              <a:ext cx="457200" cy="457200"/>
              <a:chOff x="4648200" y="1676400"/>
              <a:chExt cx="457200" cy="45720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3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522430" y="4365838"/>
              <a:ext cx="457200" cy="457200"/>
              <a:chOff x="4648200" y="1676400"/>
              <a:chExt cx="457200" cy="45720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5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6121776" y="4365838"/>
              <a:ext cx="457200" cy="457200"/>
              <a:chOff x="4648200" y="1676400"/>
              <a:chExt cx="457200" cy="45720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Consolas" panose="020B0609020204030204" pitchFamily="49" charset="0"/>
                  </a:rPr>
                  <a:t>7</a:t>
                </a:r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1865485" y="4800600"/>
            <a:ext cx="3505200" cy="1981200"/>
            <a:chOff x="4323738" y="2150875"/>
            <a:chExt cx="4672763" cy="2672163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635555" y="2382050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8436085" y="3747081"/>
              <a:ext cx="317569" cy="8355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7275186" y="3070111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7852999" y="3103683"/>
              <a:ext cx="579070" cy="687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4552338" y="3779001"/>
              <a:ext cx="330546" cy="8154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5464491" y="2328156"/>
              <a:ext cx="1158141" cy="7102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4886678" y="3092505"/>
              <a:ext cx="532993" cy="7414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Group 137"/>
            <p:cNvGrpSpPr/>
            <p:nvPr/>
          </p:nvGrpSpPr>
          <p:grpSpPr>
            <a:xfrm>
              <a:off x="6412612" y="2150875"/>
              <a:ext cx="457200" cy="457200"/>
              <a:chOff x="4648200" y="1676400"/>
              <a:chExt cx="457200" cy="457200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8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5205224" y="2844800"/>
              <a:ext cx="457200" cy="457200"/>
              <a:chOff x="4648200" y="1676400"/>
              <a:chExt cx="457200" cy="457200"/>
            </a:xfrm>
          </p:grpSpPr>
          <p:sp>
            <p:nvSpPr>
              <p:cNvPr id="179" name="Oval 17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4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7530176" y="2844800"/>
              <a:ext cx="619484" cy="457200"/>
              <a:chOff x="4558376" y="1676400"/>
              <a:chExt cx="619484" cy="457200"/>
            </a:xfrm>
          </p:grpSpPr>
          <p:sp>
            <p:nvSpPr>
              <p:cNvPr id="177" name="Oval 17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4558376" y="1720335"/>
                <a:ext cx="61948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12</a:t>
                </a: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4648200" y="3549937"/>
              <a:ext cx="457200" cy="457200"/>
              <a:chOff x="4648200" y="1676400"/>
              <a:chExt cx="457200" cy="457200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2</a:t>
                </a: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7004776" y="3549937"/>
              <a:ext cx="506004" cy="457200"/>
              <a:chOff x="4617176" y="1676400"/>
              <a:chExt cx="506004" cy="457200"/>
            </a:xfrm>
          </p:grpSpPr>
          <p:sp>
            <p:nvSpPr>
              <p:cNvPr id="171" name="Oval 170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617176" y="1720335"/>
                <a:ext cx="506004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10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8213378" y="3571125"/>
              <a:ext cx="473422" cy="457200"/>
              <a:chOff x="4631978" y="1676400"/>
              <a:chExt cx="473422" cy="457200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4631978" y="1720335"/>
                <a:ext cx="469995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14</a:t>
                </a: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4323738" y="4365838"/>
              <a:ext cx="457200" cy="457200"/>
              <a:chOff x="4648200" y="1676400"/>
              <a:chExt cx="457200" cy="457200"/>
            </a:xfrm>
          </p:grpSpPr>
          <p:sp>
            <p:nvSpPr>
              <p:cNvPr id="167" name="Oval 166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4724400" y="1720335"/>
                <a:ext cx="304800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</a:t>
                </a: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8511805" y="4365838"/>
              <a:ext cx="484696" cy="457200"/>
              <a:chOff x="4640845" y="1676400"/>
              <a:chExt cx="484696" cy="457200"/>
            </a:xfrm>
          </p:grpSpPr>
          <p:sp>
            <p:nvSpPr>
              <p:cNvPr id="153" name="Oval 152"/>
              <p:cNvSpPr/>
              <p:nvPr/>
            </p:nvSpPr>
            <p:spPr>
              <a:xfrm>
                <a:off x="4648200" y="16764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4640845" y="1720335"/>
                <a:ext cx="484696" cy="37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nsolas" panose="020B0609020204030204" pitchFamily="49" charset="0"/>
                  </a:rPr>
                  <a:t>15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60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" grpId="0"/>
      <p:bldP spid="373" grpId="0"/>
      <p:bldP spid="374" grpId="0"/>
      <p:bldP spid="375" grpId="0"/>
      <p:bldP spid="376" grpId="0"/>
      <p:bldP spid="3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1867" y="1295401"/>
            <a:ext cx="9978067" cy="2514600"/>
          </a:xfrm>
        </p:spPr>
        <p:txBody>
          <a:bodyPr/>
          <a:lstStyle/>
          <a:p>
            <a:r>
              <a:rPr lang="en-US" dirty="0"/>
              <a:t>Each node contains an operator or an operand.</a:t>
            </a:r>
          </a:p>
          <a:p>
            <a:r>
              <a:rPr lang="en-US" dirty="0"/>
              <a:t>Operands are stored in leaf nodes.</a:t>
            </a:r>
          </a:p>
          <a:p>
            <a:r>
              <a:rPr lang="en-US" dirty="0"/>
              <a:t>Parentheses are not stored in the tree because the tree structure dictates the order of operand evaluation.</a:t>
            </a:r>
          </a:p>
          <a:p>
            <a:r>
              <a:rPr lang="en-US" dirty="0"/>
              <a:t>Operators in nodes at higher tree levels are evaluated after operators in nodes at lower sub-tree levels.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l="31238"/>
          <a:stretch>
            <a:fillRect/>
          </a:stretch>
        </p:blipFill>
        <p:spPr bwMode="auto">
          <a:xfrm>
            <a:off x="5486400" y="4114800"/>
            <a:ext cx="4174998" cy="260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827213" y="4800600"/>
            <a:ext cx="3097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(x + y) * ((a + b) / c)</a:t>
            </a:r>
          </a:p>
        </p:txBody>
      </p:sp>
    </p:spTree>
    <p:extLst>
      <p:ext uri="{BB962C8B-B14F-4D97-AF65-F5344CB8AC3E}">
        <p14:creationId xmlns:p14="http://schemas.microsoft.com/office/powerpoint/2010/main" val="265938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0578" y="1295401"/>
            <a:ext cx="9223022" cy="1600200"/>
          </a:xfrm>
        </p:spPr>
        <p:txBody>
          <a:bodyPr/>
          <a:lstStyle/>
          <a:p>
            <a:r>
              <a:rPr lang="en-US" sz="2000" dirty="0"/>
              <a:t>A </a:t>
            </a:r>
            <a:r>
              <a:rPr lang="en-US" sz="2000" i="1" dirty="0"/>
              <a:t>Huffman tree </a:t>
            </a:r>
            <a:r>
              <a:rPr lang="en-US" sz="2000" dirty="0"/>
              <a:t>represents </a:t>
            </a:r>
            <a:r>
              <a:rPr lang="en-US" sz="2000" i="1" dirty="0"/>
              <a:t>Huffman codes </a:t>
            </a:r>
            <a:r>
              <a:rPr lang="en-US" sz="2000" dirty="0"/>
              <a:t>for characters that might appear in a text file.</a:t>
            </a:r>
          </a:p>
          <a:p>
            <a:r>
              <a:rPr lang="en-US" sz="2000" dirty="0"/>
              <a:t>As opposed to ASCII or Unicode, Huffman code uses different numbers of bits to encode letters; more common characters use fewer bits.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C82AE9-09D4-48A6-AF58-6F2DA632D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60" y="2783082"/>
            <a:ext cx="4028571" cy="390476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C6417B-AC34-4B7E-B50A-6BE4E4C1348A}"/>
              </a:ext>
            </a:extLst>
          </p:cNvPr>
          <p:cNvSpPr txBox="1">
            <a:spLocks/>
          </p:cNvSpPr>
          <p:nvPr/>
        </p:nvSpPr>
        <p:spPr bwMode="auto">
          <a:xfrm>
            <a:off x="530578" y="3002282"/>
            <a:ext cx="5610578" cy="149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Many programs that compress text files use Huffman codes.</a:t>
            </a:r>
          </a:p>
        </p:txBody>
      </p:sp>
    </p:spTree>
    <p:extLst>
      <p:ext uri="{BB962C8B-B14F-4D97-AF65-F5344CB8AC3E}">
        <p14:creationId xmlns:p14="http://schemas.microsoft.com/office/powerpoint/2010/main" val="326033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C:\Documents and Settings\Administrator\My Documents\Koffman\PPTs\JPEGS\JWCL233_Koffman JPG files\ch06\w0122-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1"/>
            <a:ext cx="84582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Tree</a:t>
            </a:r>
          </a:p>
        </p:txBody>
      </p:sp>
      <p:sp>
        <p:nvSpPr>
          <p:cNvPr id="7" name="Rectangle 6"/>
          <p:cNvSpPr/>
          <p:nvPr/>
        </p:nvSpPr>
        <p:spPr>
          <a:xfrm>
            <a:off x="2185778" y="5230368"/>
            <a:ext cx="2133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Examples:</a:t>
            </a:r>
          </a:p>
          <a:p>
            <a:pPr algn="ctr">
              <a:defRPr/>
            </a:pPr>
            <a:r>
              <a:rPr lang="en-US" dirty="0"/>
              <a:t>e : 010</a:t>
            </a:r>
          </a:p>
          <a:p>
            <a:pPr algn="ctr">
              <a:defRPr/>
            </a:pPr>
            <a:r>
              <a:rPr lang="en-US" dirty="0"/>
              <a:t>d : 10110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395834" y="1790700"/>
            <a:ext cx="2109910" cy="1676204"/>
            <a:chOff x="2766890" y="1790700"/>
            <a:chExt cx="2109910" cy="1676204"/>
          </a:xfrm>
        </p:grpSpPr>
        <p:sp>
          <p:nvSpPr>
            <p:cNvPr id="9" name="Oval 8"/>
            <p:cNvSpPr/>
            <p:nvPr/>
          </p:nvSpPr>
          <p:spPr>
            <a:xfrm>
              <a:off x="2766890" y="3009704"/>
              <a:ext cx="457200" cy="457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2971800" y="1790700"/>
              <a:ext cx="1905000" cy="4953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048000" y="2362200"/>
              <a:ext cx="381000" cy="228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9" idx="7"/>
            </p:cNvCxnSpPr>
            <p:nvPr/>
          </p:nvCxnSpPr>
          <p:spPr>
            <a:xfrm flipH="1">
              <a:off x="3157135" y="2704904"/>
              <a:ext cx="271865" cy="37175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545229" y="1801962"/>
            <a:ext cx="2133600" cy="2536309"/>
            <a:chOff x="4953000" y="1801961"/>
            <a:chExt cx="2133600" cy="2536309"/>
          </a:xfrm>
        </p:grpSpPr>
        <p:sp>
          <p:nvSpPr>
            <p:cNvPr id="8" name="Oval 7"/>
            <p:cNvSpPr/>
            <p:nvPr/>
          </p:nvSpPr>
          <p:spPr>
            <a:xfrm>
              <a:off x="5956625" y="3881070"/>
              <a:ext cx="457200" cy="457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39" name="Straight Arrow Connector 38"/>
            <p:cNvCxnSpPr>
              <a:endCxn id="8" idx="7"/>
            </p:cNvCxnSpPr>
            <p:nvPr/>
          </p:nvCxnSpPr>
          <p:spPr>
            <a:xfrm flipH="1">
              <a:off x="6346870" y="3657600"/>
              <a:ext cx="218232" cy="29042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953000" y="1801961"/>
              <a:ext cx="1981200" cy="45710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6019800" y="2392364"/>
              <a:ext cx="1066800" cy="32380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019800" y="2761836"/>
              <a:ext cx="304800" cy="3260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6438896" y="3245559"/>
              <a:ext cx="152400" cy="2800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6846CF7-6E81-43D9-AC21-256DBDE738F7}"/>
              </a:ext>
            </a:extLst>
          </p:cNvPr>
          <p:cNvSpPr/>
          <p:nvPr/>
        </p:nvSpPr>
        <p:spPr>
          <a:xfrm>
            <a:off x="1371600" y="4800600"/>
            <a:ext cx="3962400" cy="18872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To form a code, traverse the tree from the root to the chosen character, appending 0 if you branch left, and 1 if you branch right.</a:t>
            </a:r>
          </a:p>
        </p:txBody>
      </p:sp>
    </p:spTree>
    <p:extLst>
      <p:ext uri="{BB962C8B-B14F-4D97-AF65-F5344CB8AC3E}">
        <p14:creationId xmlns:p14="http://schemas.microsoft.com/office/powerpoint/2010/main" val="318963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C:\Documents and Settings\Administrator\My Documents\Koffman\PPTs\JPEGS\JWCL233_Koffman JPG files\ch06\w0124-nn.jpg">
            <a:extLst>
              <a:ext uri="{FF2B5EF4-FFF2-40B4-BE49-F238E27FC236}">
                <a16:creationId xmlns:a16="http://schemas.microsoft.com/office/drawing/2014/main" id="{D84C8192-0B4E-4E1A-B429-D60CE7DAE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601" y="2297735"/>
            <a:ext cx="4113872" cy="258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FA1D4C3B-F636-4E0B-BBDA-1499FBD34360}"/>
              </a:ext>
            </a:extLst>
          </p:cNvPr>
          <p:cNvGrpSpPr/>
          <p:nvPr/>
        </p:nvGrpSpPr>
        <p:grpSpPr>
          <a:xfrm>
            <a:off x="5236698" y="1580147"/>
            <a:ext cx="5239218" cy="4953000"/>
            <a:chOff x="3611095" y="1447800"/>
            <a:chExt cx="5239218" cy="4953000"/>
          </a:xfrm>
        </p:grpSpPr>
        <p:pic>
          <p:nvPicPr>
            <p:cNvPr id="7" name="Picture 2" descr="C:\Documents and Settings\Administrator\My Documents\Koffman\PPTs\JPEGS\JWCL233_Koffman JPG files\ch06\w0125-nn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7638" y="1447800"/>
              <a:ext cx="4702675" cy="49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4F4DFE6-56BA-42CC-87F2-6283000FF81C}"/>
                </a:ext>
              </a:extLst>
            </p:cNvPr>
            <p:cNvSpPr/>
            <p:nvPr/>
          </p:nvSpPr>
          <p:spPr>
            <a:xfrm>
              <a:off x="3611095" y="3124200"/>
              <a:ext cx="656099" cy="5271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Trees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43401" y="903891"/>
            <a:ext cx="5421313" cy="317525"/>
          </a:xfrm>
        </p:spPr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273354" y="1995697"/>
            <a:ext cx="4267200" cy="770103"/>
            <a:chOff x="4647752" y="1863349"/>
            <a:chExt cx="4267200" cy="770103"/>
          </a:xfrm>
        </p:grpSpPr>
        <p:sp>
          <p:nvSpPr>
            <p:cNvPr id="6" name="Rounded Rectangle 5"/>
            <p:cNvSpPr/>
            <p:nvPr/>
          </p:nvSpPr>
          <p:spPr>
            <a:xfrm rot="1223601">
              <a:off x="4647752" y="1863349"/>
              <a:ext cx="4267200" cy="77010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210461">
              <a:off x="6372701" y="187530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Siblings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03189" y="3862035"/>
            <a:ext cx="3864245" cy="854366"/>
            <a:chOff x="5023397" y="1871862"/>
            <a:chExt cx="3864245" cy="854366"/>
          </a:xfrm>
        </p:grpSpPr>
        <p:sp>
          <p:nvSpPr>
            <p:cNvPr id="12" name="Rounded Rectangle 11"/>
            <p:cNvSpPr/>
            <p:nvPr/>
          </p:nvSpPr>
          <p:spPr>
            <a:xfrm rot="1223601">
              <a:off x="5023397" y="1871862"/>
              <a:ext cx="3864245" cy="85436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 rot="1210461">
              <a:off x="6729924" y="199353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Siblings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569956" y="4855305"/>
            <a:ext cx="2161494" cy="701090"/>
            <a:chOff x="6699491" y="2173339"/>
            <a:chExt cx="2161494" cy="701090"/>
          </a:xfrm>
        </p:grpSpPr>
        <p:sp>
          <p:nvSpPr>
            <p:cNvPr id="15" name="Rounded Rectangle 14"/>
            <p:cNvSpPr/>
            <p:nvPr/>
          </p:nvSpPr>
          <p:spPr>
            <a:xfrm rot="1223601">
              <a:off x="6699491" y="2173339"/>
              <a:ext cx="2161494" cy="70109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210461">
              <a:off x="7425050" y="221614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Siblings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11850" y="5649399"/>
            <a:ext cx="3169746" cy="678814"/>
            <a:chOff x="6671774" y="2349706"/>
            <a:chExt cx="3169746" cy="678814"/>
          </a:xfrm>
        </p:grpSpPr>
        <p:sp>
          <p:nvSpPr>
            <p:cNvPr id="18" name="Rounded Rectangle 17"/>
            <p:cNvSpPr/>
            <p:nvPr/>
          </p:nvSpPr>
          <p:spPr>
            <a:xfrm rot="1223601">
              <a:off x="6671774" y="2349706"/>
              <a:ext cx="3169746" cy="67881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210461">
              <a:off x="8083839" y="2441762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Siblings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897628" y="2875547"/>
            <a:ext cx="2161494" cy="701090"/>
            <a:chOff x="6699491" y="2173339"/>
            <a:chExt cx="2161494" cy="701090"/>
          </a:xfrm>
        </p:grpSpPr>
        <p:sp>
          <p:nvSpPr>
            <p:cNvPr id="21" name="Rounded Rectangle 20"/>
            <p:cNvSpPr/>
            <p:nvPr/>
          </p:nvSpPr>
          <p:spPr>
            <a:xfrm rot="1223601">
              <a:off x="6699491" y="2173339"/>
              <a:ext cx="2161494" cy="70109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1210461">
              <a:off x="7425050" y="221614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Siblings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 rot="19322026">
            <a:off x="5476438" y="1537643"/>
            <a:ext cx="2801260" cy="777162"/>
            <a:chOff x="6764572" y="2099641"/>
            <a:chExt cx="2801260" cy="777162"/>
          </a:xfrm>
        </p:grpSpPr>
        <p:sp>
          <p:nvSpPr>
            <p:cNvPr id="24" name="Rounded Rectangle 23"/>
            <p:cNvSpPr/>
            <p:nvPr/>
          </p:nvSpPr>
          <p:spPr>
            <a:xfrm rot="1223601">
              <a:off x="6764572" y="2175713"/>
              <a:ext cx="2801260" cy="70109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210461">
              <a:off x="7515959" y="209964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Children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 rot="19322026">
            <a:off x="7066400" y="2382768"/>
            <a:ext cx="1957117" cy="701090"/>
            <a:chOff x="6791026" y="2028637"/>
            <a:chExt cx="1957117" cy="701090"/>
          </a:xfrm>
        </p:grpSpPr>
        <p:sp>
          <p:nvSpPr>
            <p:cNvPr id="27" name="Rounded Rectangle 26"/>
            <p:cNvSpPr/>
            <p:nvPr/>
          </p:nvSpPr>
          <p:spPr>
            <a:xfrm rot="1223601">
              <a:off x="6791026" y="2028637"/>
              <a:ext cx="1957117" cy="70109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 rot="1210461">
              <a:off x="7515959" y="209964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Children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 rot="19322026">
            <a:off x="6872609" y="3108704"/>
            <a:ext cx="3067264" cy="823509"/>
            <a:chOff x="6756236" y="2099641"/>
            <a:chExt cx="3067264" cy="823509"/>
          </a:xfrm>
        </p:grpSpPr>
        <p:sp>
          <p:nvSpPr>
            <p:cNvPr id="30" name="Rounded Rectangle 29"/>
            <p:cNvSpPr/>
            <p:nvPr/>
          </p:nvSpPr>
          <p:spPr>
            <a:xfrm rot="1223601">
              <a:off x="6756236" y="2222060"/>
              <a:ext cx="3067264" cy="70109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 rot="1210461">
              <a:off x="7515959" y="209964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Children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 rot="19322026">
            <a:off x="8099506" y="4314465"/>
            <a:ext cx="1958500" cy="724609"/>
            <a:chOff x="7044590" y="2099641"/>
            <a:chExt cx="1958500" cy="724609"/>
          </a:xfrm>
        </p:grpSpPr>
        <p:sp>
          <p:nvSpPr>
            <p:cNvPr id="33" name="Rounded Rectangle 32"/>
            <p:cNvSpPr/>
            <p:nvPr/>
          </p:nvSpPr>
          <p:spPr>
            <a:xfrm rot="1223601">
              <a:off x="7044590" y="2123160"/>
              <a:ext cx="1958500" cy="70109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210461">
              <a:off x="7515959" y="209964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Children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 rot="19322026">
            <a:off x="5627284" y="5047168"/>
            <a:ext cx="5078680" cy="789362"/>
            <a:chOff x="5658678" y="2099641"/>
            <a:chExt cx="5078680" cy="789362"/>
          </a:xfrm>
        </p:grpSpPr>
        <p:sp>
          <p:nvSpPr>
            <p:cNvPr id="36" name="Rounded Rectangle 35"/>
            <p:cNvSpPr/>
            <p:nvPr/>
          </p:nvSpPr>
          <p:spPr>
            <a:xfrm rot="1223601">
              <a:off x="5658678" y="2187913"/>
              <a:ext cx="5078680" cy="70109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 rot="1210461">
              <a:off x="7515959" y="209964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Children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754563" y="5235173"/>
            <a:ext cx="2161494" cy="701090"/>
            <a:chOff x="6699491" y="2173339"/>
            <a:chExt cx="2161494" cy="701090"/>
          </a:xfrm>
        </p:grpSpPr>
        <p:sp>
          <p:nvSpPr>
            <p:cNvPr id="39" name="Rounded Rectangle 38"/>
            <p:cNvSpPr/>
            <p:nvPr/>
          </p:nvSpPr>
          <p:spPr>
            <a:xfrm rot="1223601">
              <a:off x="6699491" y="2173339"/>
              <a:ext cx="2161494" cy="70109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 rot="1210461">
              <a:off x="7425050" y="221614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Siblings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310" y="1295401"/>
            <a:ext cx="5257577" cy="1113492"/>
          </a:xfrm>
        </p:spPr>
        <p:txBody>
          <a:bodyPr/>
          <a:lstStyle/>
          <a:p>
            <a:r>
              <a:rPr lang="en-US" dirty="0"/>
              <a:t>In general, any tree can be represented using a binary tree.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A5D88D48-170D-4EB9-B201-23DB263E1526}"/>
              </a:ext>
            </a:extLst>
          </p:cNvPr>
          <p:cNvSpPr txBox="1">
            <a:spLocks/>
          </p:cNvSpPr>
          <p:nvPr/>
        </p:nvSpPr>
        <p:spPr bwMode="auto">
          <a:xfrm>
            <a:off x="541867" y="4984472"/>
            <a:ext cx="4855293" cy="179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 left branch of a node is the oldest child, and each right branch is connected to the next younger sibling (if any). </a:t>
            </a:r>
          </a:p>
        </p:txBody>
      </p:sp>
    </p:spTree>
    <p:extLst>
      <p:ext uri="{BB962C8B-B14F-4D97-AF65-F5344CB8AC3E}">
        <p14:creationId xmlns:p14="http://schemas.microsoft.com/office/powerpoint/2010/main" val="31868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8.2, pgs. 454-455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8.2 Tree Traversals </a:t>
            </a:r>
          </a:p>
          <a:p>
            <a:pPr algn="ctr"/>
            <a:r>
              <a:rPr lang="en-US" sz="2000" dirty="0"/>
              <a:t>Visualizing Tree Traversals </a:t>
            </a:r>
          </a:p>
          <a:p>
            <a:pPr algn="ctr"/>
            <a:r>
              <a:rPr lang="en-US" sz="2000" dirty="0"/>
              <a:t>Traversals of Binary Search Trees and Expression Trees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24000"/>
            <a:ext cx="338846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039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Tree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0577" y="1295401"/>
            <a:ext cx="9978067" cy="3124200"/>
          </a:xfrm>
        </p:spPr>
        <p:txBody>
          <a:bodyPr/>
          <a:lstStyle/>
          <a:p>
            <a:r>
              <a:rPr lang="en-US" dirty="0"/>
              <a:t>We want to determine the nodes of a tree by their relationship.</a:t>
            </a:r>
          </a:p>
          <a:p>
            <a:pPr lvl="1"/>
            <a:r>
              <a:rPr lang="en-US" dirty="0"/>
              <a:t>We can do this by walking through the tree in a prescribed order and </a:t>
            </a:r>
            <a:r>
              <a:rPr lang="en-US" b="1" i="1" dirty="0">
                <a:solidFill>
                  <a:srgbClr val="FF0000"/>
                </a:solidFill>
              </a:rPr>
              <a:t>visiting</a:t>
            </a:r>
            <a:r>
              <a:rPr lang="en-US" dirty="0"/>
              <a:t> the nodes as they are encountered</a:t>
            </a:r>
          </a:p>
          <a:p>
            <a:pPr lvl="1"/>
            <a:r>
              <a:rPr lang="en-US" dirty="0"/>
              <a:t>This process is called </a:t>
            </a:r>
            <a:r>
              <a:rPr lang="en-US" b="1" i="1" dirty="0">
                <a:solidFill>
                  <a:srgbClr val="FF0000"/>
                </a:solidFill>
              </a:rPr>
              <a:t>tree traversal</a:t>
            </a:r>
          </a:p>
          <a:p>
            <a:r>
              <a:rPr lang="en-US" dirty="0"/>
              <a:t>Three common kinds of tree traversal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Preorder: visit root node, traverse T</a:t>
            </a:r>
            <a:r>
              <a:rPr lang="en-US" b="1" i="1" baseline="-25000" dirty="0">
                <a:solidFill>
                  <a:srgbClr val="FF0000"/>
                </a:solidFill>
              </a:rPr>
              <a:t>L</a:t>
            </a:r>
            <a:r>
              <a:rPr lang="en-US" b="1" i="1" dirty="0">
                <a:solidFill>
                  <a:srgbClr val="FF0000"/>
                </a:solidFill>
              </a:rPr>
              <a:t> , traverse T</a:t>
            </a:r>
            <a:r>
              <a:rPr lang="en-US" b="1" i="1" baseline="-25000" dirty="0">
                <a:solidFill>
                  <a:srgbClr val="FF0000"/>
                </a:solidFill>
              </a:rPr>
              <a:t>R</a:t>
            </a:r>
          </a:p>
          <a:p>
            <a:pPr lvl="1"/>
            <a:r>
              <a:rPr lang="en-US" b="1" i="1" dirty="0" err="1">
                <a:solidFill>
                  <a:srgbClr val="FF0000"/>
                </a:solidFill>
              </a:rPr>
              <a:t>Inorder</a:t>
            </a:r>
            <a:r>
              <a:rPr lang="en-US" b="1" i="1" dirty="0">
                <a:solidFill>
                  <a:srgbClr val="FF0000"/>
                </a:solidFill>
              </a:rPr>
              <a:t>: traverse T</a:t>
            </a:r>
            <a:r>
              <a:rPr lang="en-US" b="1" i="1" baseline="-25000" dirty="0">
                <a:solidFill>
                  <a:srgbClr val="FF0000"/>
                </a:solidFill>
              </a:rPr>
              <a:t>L</a:t>
            </a:r>
            <a:r>
              <a:rPr lang="en-US" b="1" i="1" dirty="0">
                <a:solidFill>
                  <a:srgbClr val="FF0000"/>
                </a:solidFill>
              </a:rPr>
              <a:t> , visit root node, traverse T</a:t>
            </a:r>
            <a:r>
              <a:rPr lang="en-US" b="1" i="1" baseline="-25000" dirty="0">
                <a:solidFill>
                  <a:srgbClr val="FF0000"/>
                </a:solidFill>
              </a:rPr>
              <a:t>R</a:t>
            </a:r>
          </a:p>
          <a:p>
            <a:pPr lvl="1"/>
            <a:r>
              <a:rPr lang="en-US" b="1" i="1" dirty="0" err="1">
                <a:solidFill>
                  <a:srgbClr val="FF0000"/>
                </a:solidFill>
              </a:rPr>
              <a:t>Postorder</a:t>
            </a:r>
            <a:r>
              <a:rPr lang="en-US" b="1" i="1" dirty="0">
                <a:solidFill>
                  <a:srgbClr val="FF0000"/>
                </a:solidFill>
              </a:rPr>
              <a:t>: traverse T</a:t>
            </a:r>
            <a:r>
              <a:rPr lang="en-US" b="1" i="1" baseline="-25000" dirty="0">
                <a:solidFill>
                  <a:srgbClr val="FF0000"/>
                </a:solidFill>
              </a:rPr>
              <a:t>L</a:t>
            </a:r>
            <a:r>
              <a:rPr lang="en-US" b="1" i="1" dirty="0">
                <a:solidFill>
                  <a:srgbClr val="FF0000"/>
                </a:solidFill>
              </a:rPr>
              <a:t> , traverse T</a:t>
            </a:r>
            <a:r>
              <a:rPr lang="en-US" b="1" i="1" baseline="-25000" dirty="0">
                <a:solidFill>
                  <a:srgbClr val="FF0000"/>
                </a:solidFill>
              </a:rPr>
              <a:t>R</a:t>
            </a:r>
            <a:r>
              <a:rPr lang="en-US" b="1" i="1" dirty="0">
                <a:solidFill>
                  <a:srgbClr val="FF0000"/>
                </a:solidFill>
              </a:rPr>
              <a:t> , visit root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7CE4F40-4742-43D6-A407-E51868DBE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312579"/>
            <a:ext cx="6858000" cy="251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6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Tree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3156" y="1295402"/>
            <a:ext cx="5238044" cy="3429000"/>
          </a:xfrm>
        </p:spPr>
        <p:txBody>
          <a:bodyPr/>
          <a:lstStyle/>
          <a:p>
            <a:r>
              <a:rPr lang="en-US" dirty="0"/>
              <a:t>You can visualize a tree traversal by imagining a mouse that walks along the edge of the tree.</a:t>
            </a:r>
          </a:p>
          <a:p>
            <a:r>
              <a:rPr lang="en-US" dirty="0"/>
              <a:t>If the mouse always keeps the tree to the left, it will trace a route known as the </a:t>
            </a:r>
            <a:r>
              <a:rPr lang="en-US" b="1" i="1" dirty="0">
                <a:solidFill>
                  <a:srgbClr val="FF0000"/>
                </a:solidFill>
              </a:rPr>
              <a:t>Euler tour</a:t>
            </a:r>
            <a:r>
              <a:rPr lang="en-US" i="1" dirty="0"/>
              <a:t>.</a:t>
            </a:r>
          </a:p>
          <a:p>
            <a:r>
              <a:rPr lang="en-US" dirty="0"/>
              <a:t>The </a:t>
            </a:r>
            <a:r>
              <a:rPr lang="en-US" i="1" dirty="0"/>
              <a:t>Euler tour </a:t>
            </a:r>
            <a:r>
              <a:rPr lang="en-US" dirty="0"/>
              <a:t>is the path traced in blue in the figure on the right.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2" descr="C:\Documents and Settings\Administrator\My Documents\Koffman\PPTs\JPEGS\JWCL233_Koffman JPG files\ch06\w0127-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90688"/>
            <a:ext cx="38623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436709-7947-46B2-A0C6-3526D3B7B9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19113">
            <a:off x="6348598" y="1560200"/>
            <a:ext cx="1092518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5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Tree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3156" y="1295401"/>
            <a:ext cx="5161844" cy="3733800"/>
          </a:xfrm>
        </p:spPr>
        <p:txBody>
          <a:bodyPr/>
          <a:lstStyle/>
          <a:p>
            <a:r>
              <a:rPr lang="en-US" dirty="0"/>
              <a:t>If the mouse follows an Euler tour route</a:t>
            </a:r>
            <a:r>
              <a:rPr lang="en-US" i="1" dirty="0"/>
              <a:t> </a:t>
            </a:r>
            <a:r>
              <a:rPr lang="en-US" dirty="0"/>
              <a:t>(blue path) and visits each node </a:t>
            </a:r>
            <a:r>
              <a:rPr lang="en-US" b="1" u="sng" dirty="0"/>
              <a:t>before</a:t>
            </a:r>
            <a:r>
              <a:rPr lang="en-US" dirty="0"/>
              <a:t> traversing its subtrees (shown by the downward pointing arrows), then we get a </a:t>
            </a:r>
            <a:r>
              <a:rPr lang="en-US" b="1" dirty="0">
                <a:solidFill>
                  <a:srgbClr val="FF0000"/>
                </a:solidFill>
              </a:rPr>
              <a:t>pre-order</a:t>
            </a:r>
            <a:r>
              <a:rPr lang="en-US" dirty="0"/>
              <a:t> traversal.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2" descr="C:\Documents and Settings\Administrator\My Documents\Koffman\PPTs\JPEGS\JWCL233_Koffman JPG files\ch06\w0127-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90688"/>
            <a:ext cx="38623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2310" y="5486400"/>
            <a:ext cx="497790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sequence in this example is: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7A1D88D-F54C-4EE5-AC4F-7ED09DC1929C}"/>
              </a:ext>
            </a:extLst>
          </p:cNvPr>
          <p:cNvSpPr txBox="1">
            <a:spLocks/>
          </p:cNvSpPr>
          <p:nvPr/>
        </p:nvSpPr>
        <p:spPr>
          <a:xfrm>
            <a:off x="800101" y="3633041"/>
            <a:ext cx="4686299" cy="1528689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pre_order_traversal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if 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 is NULL return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visit node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pre_order_traversal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node.left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pre_order_traversal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node.right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86F237-A565-4D71-AEBF-1844B465E059}"/>
              </a:ext>
            </a:extLst>
          </p:cNvPr>
          <p:cNvSpPr txBox="1"/>
          <p:nvPr/>
        </p:nvSpPr>
        <p:spPr>
          <a:xfrm>
            <a:off x="5620212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a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3C65A-918A-4A0A-99C1-799D01AC3EFD}"/>
              </a:ext>
            </a:extLst>
          </p:cNvPr>
          <p:cNvSpPr txBox="1"/>
          <p:nvPr/>
        </p:nvSpPr>
        <p:spPr>
          <a:xfrm>
            <a:off x="5997599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b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B2C5D9-6937-447A-9E80-54568CD31D0D}"/>
              </a:ext>
            </a:extLst>
          </p:cNvPr>
          <p:cNvSpPr txBox="1"/>
          <p:nvPr/>
        </p:nvSpPr>
        <p:spPr>
          <a:xfrm>
            <a:off x="7884534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c</a:t>
            </a:r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787F0C-7184-479D-90EB-937FAF6E5225}"/>
              </a:ext>
            </a:extLst>
          </p:cNvPr>
          <p:cNvSpPr txBox="1"/>
          <p:nvPr/>
        </p:nvSpPr>
        <p:spPr>
          <a:xfrm>
            <a:off x="6374986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</a:rPr>
              <a:t>d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55E294-55BA-41B7-B915-1B0C7A062D56}"/>
              </a:ext>
            </a:extLst>
          </p:cNvPr>
          <p:cNvSpPr txBox="1"/>
          <p:nvPr/>
        </p:nvSpPr>
        <p:spPr>
          <a:xfrm>
            <a:off x="7129760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e</a:t>
            </a:r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57E13B-2CD4-4495-819B-42D31BC7FF5C}"/>
              </a:ext>
            </a:extLst>
          </p:cNvPr>
          <p:cNvSpPr txBox="1"/>
          <p:nvPr/>
        </p:nvSpPr>
        <p:spPr>
          <a:xfrm>
            <a:off x="8261921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f</a:t>
            </a: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610450-4DE9-470C-A590-C1317A37E328}"/>
              </a:ext>
            </a:extLst>
          </p:cNvPr>
          <p:cNvSpPr txBox="1"/>
          <p:nvPr/>
        </p:nvSpPr>
        <p:spPr>
          <a:xfrm>
            <a:off x="6752373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g</a:t>
            </a:r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363552-5AC8-45E4-8312-C6A8BA4C4E61}"/>
              </a:ext>
            </a:extLst>
          </p:cNvPr>
          <p:cNvSpPr txBox="1"/>
          <p:nvPr/>
        </p:nvSpPr>
        <p:spPr>
          <a:xfrm>
            <a:off x="7507147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h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F70A59-B492-4382-9B16-49E27E6D70A4}"/>
              </a:ext>
            </a:extLst>
          </p:cNvPr>
          <p:cNvSpPr txBox="1"/>
          <p:nvPr/>
        </p:nvSpPr>
        <p:spPr>
          <a:xfrm>
            <a:off x="8639308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i</a:t>
            </a:r>
            <a:endParaRPr lang="en-US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0B4738-9FEC-4F5D-AC25-615EF513470F}"/>
              </a:ext>
            </a:extLst>
          </p:cNvPr>
          <p:cNvSpPr txBox="1"/>
          <p:nvPr/>
        </p:nvSpPr>
        <p:spPr>
          <a:xfrm>
            <a:off x="9016698" y="5449730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j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16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D8ADF26-5890-4FCC-8416-5D409AE1B85E}"/>
              </a:ext>
            </a:extLst>
          </p:cNvPr>
          <p:cNvSpPr txBox="1"/>
          <p:nvPr/>
        </p:nvSpPr>
        <p:spPr>
          <a:xfrm>
            <a:off x="9019353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c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Tree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057" y="1295401"/>
            <a:ext cx="5225143" cy="3733800"/>
          </a:xfrm>
        </p:spPr>
        <p:txBody>
          <a:bodyPr/>
          <a:lstStyle/>
          <a:p>
            <a:r>
              <a:rPr lang="en-US" dirty="0"/>
              <a:t>If we record a node as the mouse returns </a:t>
            </a:r>
            <a:r>
              <a:rPr lang="en-US" b="1" u="sng" dirty="0"/>
              <a:t>after</a:t>
            </a:r>
            <a:r>
              <a:rPr lang="en-US" dirty="0"/>
              <a:t> traversing its left subtree (shown by horizontal black arrows in the figure) we get an </a:t>
            </a:r>
            <a:r>
              <a:rPr lang="en-US" b="1" dirty="0">
                <a:solidFill>
                  <a:srgbClr val="FF0000"/>
                </a:solidFill>
              </a:rPr>
              <a:t>in-order</a:t>
            </a:r>
            <a:r>
              <a:rPr lang="en-US" dirty="0"/>
              <a:t> traversal.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2" descr="C:\Documents and Settings\Administrator\My Documents\Koffman\PPTs\JPEGS\JWCL233_Koffman JPG files\ch06\w0127-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90688"/>
            <a:ext cx="38623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66057" y="5486400"/>
            <a:ext cx="508761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sequence in this example is:</a:t>
            </a:r>
            <a:endParaRPr lang="pt-BR" b="1" dirty="0">
              <a:latin typeface="Consolas" panose="020B06090202040302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6CF8D8-D991-45F4-97E8-B186185F406A}"/>
              </a:ext>
            </a:extLst>
          </p:cNvPr>
          <p:cNvSpPr txBox="1">
            <a:spLocks/>
          </p:cNvSpPr>
          <p:nvPr/>
        </p:nvSpPr>
        <p:spPr>
          <a:xfrm>
            <a:off x="800101" y="3633041"/>
            <a:ext cx="4686299" cy="1528689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if 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 is NULL return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node.left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visit node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node.right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9BF5B6-D192-44D1-A16D-9F9115156A0F}"/>
              </a:ext>
            </a:extLst>
          </p:cNvPr>
          <p:cNvSpPr txBox="1"/>
          <p:nvPr/>
        </p:nvSpPr>
        <p:spPr>
          <a:xfrm>
            <a:off x="7495827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a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3CF93A-741E-4EB8-8396-340CF9D87A9A}"/>
              </a:ext>
            </a:extLst>
          </p:cNvPr>
          <p:cNvSpPr txBox="1"/>
          <p:nvPr/>
        </p:nvSpPr>
        <p:spPr>
          <a:xfrm>
            <a:off x="6353181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b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DE2D7A-8504-4D14-A4B0-043B19D9443A}"/>
              </a:ext>
            </a:extLst>
          </p:cNvPr>
          <p:cNvSpPr txBox="1"/>
          <p:nvPr/>
        </p:nvSpPr>
        <p:spPr>
          <a:xfrm>
            <a:off x="5591417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</a:rPr>
              <a:t>d</a:t>
            </a:r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E8A3BB-E2C8-4022-98FB-4FB783C5D998}"/>
              </a:ext>
            </a:extLst>
          </p:cNvPr>
          <p:cNvSpPr txBox="1"/>
          <p:nvPr/>
        </p:nvSpPr>
        <p:spPr>
          <a:xfrm>
            <a:off x="7114945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e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40982A-CC1A-41AD-99EE-AFA1D167C82A}"/>
              </a:ext>
            </a:extLst>
          </p:cNvPr>
          <p:cNvSpPr txBox="1"/>
          <p:nvPr/>
        </p:nvSpPr>
        <p:spPr>
          <a:xfrm>
            <a:off x="8257591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f</a:t>
            </a:r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99BB1F-6269-491E-875F-6E45C5605D90}"/>
              </a:ext>
            </a:extLst>
          </p:cNvPr>
          <p:cNvSpPr txBox="1"/>
          <p:nvPr/>
        </p:nvSpPr>
        <p:spPr>
          <a:xfrm>
            <a:off x="5972299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g</a:t>
            </a: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472E86-19FF-43B4-9210-B0F993437518}"/>
              </a:ext>
            </a:extLst>
          </p:cNvPr>
          <p:cNvSpPr txBox="1"/>
          <p:nvPr/>
        </p:nvSpPr>
        <p:spPr>
          <a:xfrm>
            <a:off x="6734063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h</a:t>
            </a:r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8917A4-2B72-43C0-9F3E-0BDE18FF33C9}"/>
              </a:ext>
            </a:extLst>
          </p:cNvPr>
          <p:cNvSpPr txBox="1"/>
          <p:nvPr/>
        </p:nvSpPr>
        <p:spPr>
          <a:xfrm>
            <a:off x="7876709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i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265CF1-392A-4924-8E6F-40C51D9A99FA}"/>
              </a:ext>
            </a:extLst>
          </p:cNvPr>
          <p:cNvSpPr txBox="1"/>
          <p:nvPr/>
        </p:nvSpPr>
        <p:spPr>
          <a:xfrm>
            <a:off x="8638473" y="5457007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j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619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build="p"/>
      <p:bldP spid="7" grpId="0"/>
      <p:bldP spid="8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D1FD2BB-4533-463A-930D-00BB7119C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883" y="1321015"/>
            <a:ext cx="6305550" cy="54567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77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8D1B5C7-CB01-4909-A5F2-F0603E26E785}"/>
              </a:ext>
            </a:extLst>
          </p:cNvPr>
          <p:cNvSpPr txBox="1"/>
          <p:nvPr/>
        </p:nvSpPr>
        <p:spPr>
          <a:xfrm>
            <a:off x="9019353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a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Tree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057" y="1295401"/>
            <a:ext cx="5148943" cy="3733800"/>
          </a:xfrm>
        </p:spPr>
        <p:txBody>
          <a:bodyPr/>
          <a:lstStyle/>
          <a:p>
            <a:r>
              <a:rPr lang="en-US" dirty="0"/>
              <a:t>If we record each node as the mouse </a:t>
            </a:r>
            <a:r>
              <a:rPr lang="en-US" b="1" u="sng" dirty="0"/>
              <a:t>last</a:t>
            </a:r>
            <a:r>
              <a:rPr lang="en-US" dirty="0"/>
              <a:t> encounters it, we get a </a:t>
            </a:r>
            <a:r>
              <a:rPr lang="en-US" b="1" dirty="0">
                <a:solidFill>
                  <a:srgbClr val="FF0000"/>
                </a:solidFill>
              </a:rPr>
              <a:t>post-order</a:t>
            </a:r>
            <a:r>
              <a:rPr lang="en-US" dirty="0"/>
              <a:t> traversal (shown by the upward pointing arrows).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Picture 2" descr="C:\Documents and Settings\Administrator\My Documents\Koffman\PPTs\JPEGS\JWCL233_Koffman JPG files\ch06\w0127-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90688"/>
            <a:ext cx="38623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66057" y="5486400"/>
            <a:ext cx="499282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sequence in this example is:</a:t>
            </a:r>
            <a:endParaRPr lang="pt-BR" b="1" dirty="0">
              <a:latin typeface="Consolas" panose="020B06090202040302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1CB7FB-060F-4246-B90A-006014385CB3}"/>
              </a:ext>
            </a:extLst>
          </p:cNvPr>
          <p:cNvSpPr txBox="1">
            <a:spLocks/>
          </p:cNvSpPr>
          <p:nvPr/>
        </p:nvSpPr>
        <p:spPr>
          <a:xfrm>
            <a:off x="800101" y="2941667"/>
            <a:ext cx="4686299" cy="1762872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post_order_traversal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if </a:t>
            </a:r>
            <a:r>
              <a:rPr lang="en-US" sz="1600" b="1" i="1" dirty="0">
                <a:latin typeface="Comic Sans MS" panose="030F0702030302020204" pitchFamily="66" charset="0"/>
              </a:rPr>
              <a:t>node</a:t>
            </a:r>
            <a:r>
              <a:rPr lang="en-US" sz="1600" b="1" dirty="0">
                <a:latin typeface="Comic Sans MS" panose="030F0702030302020204" pitchFamily="66" charset="0"/>
              </a:rPr>
              <a:t> is NULL return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post_order_traversal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node.left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post_order_traversal</a:t>
            </a:r>
            <a:r>
              <a:rPr lang="en-US" sz="1600" b="1" dirty="0">
                <a:latin typeface="Comic Sans MS" panose="030F0702030302020204" pitchFamily="66" charset="0"/>
              </a:rPr>
              <a:t>(</a:t>
            </a:r>
            <a:r>
              <a:rPr lang="en-US" sz="1600" b="1" i="1" dirty="0" err="1">
                <a:latin typeface="Comic Sans MS" panose="030F0702030302020204" pitchFamily="66" charset="0"/>
              </a:rPr>
              <a:t>node.right</a:t>
            </a:r>
            <a:r>
              <a:rPr lang="en-US" sz="1600" b="1" dirty="0">
                <a:latin typeface="Comic Sans MS" panose="030F0702030302020204" pitchFamily="66" charset="0"/>
              </a:rPr>
              <a:t>)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visit node</a:t>
            </a:r>
          </a:p>
          <a:p>
            <a:pPr marL="344488" indent="-3444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600" b="1" dirty="0">
                <a:latin typeface="Comic Sans MS" panose="030F0702030302020204" pitchFamily="66" charset="0"/>
              </a:rPr>
              <a:t>return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9579B0-FF12-48C9-A0FA-64233B521E2F}"/>
              </a:ext>
            </a:extLst>
          </p:cNvPr>
          <p:cNvSpPr txBox="1"/>
          <p:nvPr/>
        </p:nvSpPr>
        <p:spPr>
          <a:xfrm>
            <a:off x="8642911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c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E2445E-50EC-438E-B38F-50310F2169BF}"/>
              </a:ext>
            </a:extLst>
          </p:cNvPr>
          <p:cNvSpPr txBox="1"/>
          <p:nvPr/>
        </p:nvSpPr>
        <p:spPr>
          <a:xfrm>
            <a:off x="7137127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b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CACDF3-1A78-4508-8222-7F7F7351BF5A}"/>
              </a:ext>
            </a:extLst>
          </p:cNvPr>
          <p:cNvSpPr txBox="1"/>
          <p:nvPr/>
        </p:nvSpPr>
        <p:spPr>
          <a:xfrm>
            <a:off x="6007789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</a:rPr>
              <a:t>d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0072F5-BAFD-467E-A95D-3935A7443BAA}"/>
              </a:ext>
            </a:extLst>
          </p:cNvPr>
          <p:cNvSpPr txBox="1"/>
          <p:nvPr/>
        </p:nvSpPr>
        <p:spPr>
          <a:xfrm>
            <a:off x="6760681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e</a:t>
            </a:r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61AE22-A1C6-4B9D-A890-DAEA62F4DD98}"/>
              </a:ext>
            </a:extLst>
          </p:cNvPr>
          <p:cNvSpPr txBox="1"/>
          <p:nvPr/>
        </p:nvSpPr>
        <p:spPr>
          <a:xfrm>
            <a:off x="8266465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f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20A6F5-3C81-4F0A-B640-4D96D4478D7F}"/>
              </a:ext>
            </a:extLst>
          </p:cNvPr>
          <p:cNvSpPr txBox="1"/>
          <p:nvPr/>
        </p:nvSpPr>
        <p:spPr>
          <a:xfrm>
            <a:off x="5631343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g</a:t>
            </a:r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C8C396-1DD7-4939-87F2-A0E207B56A3A}"/>
              </a:ext>
            </a:extLst>
          </p:cNvPr>
          <p:cNvSpPr txBox="1"/>
          <p:nvPr/>
        </p:nvSpPr>
        <p:spPr>
          <a:xfrm>
            <a:off x="6384235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h</a:t>
            </a: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5798FC-0D5D-4B4D-BA86-8C365215C97F}"/>
              </a:ext>
            </a:extLst>
          </p:cNvPr>
          <p:cNvSpPr txBox="1"/>
          <p:nvPr/>
        </p:nvSpPr>
        <p:spPr>
          <a:xfrm>
            <a:off x="7513573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i</a:t>
            </a:r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415949-5D80-4D6E-BAD2-AB18AB99988D}"/>
              </a:ext>
            </a:extLst>
          </p:cNvPr>
          <p:cNvSpPr txBox="1"/>
          <p:nvPr/>
        </p:nvSpPr>
        <p:spPr>
          <a:xfrm>
            <a:off x="7890019" y="5479545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j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E658F76-6E3F-485A-98E0-797E1382CEB3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7096364" y="2970794"/>
            <a:ext cx="351082" cy="5585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Tree Traversals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08313" y="5607836"/>
            <a:ext cx="49780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sequence in this example is:</a:t>
            </a:r>
            <a:endParaRPr lang="pt-BR" b="1" dirty="0"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C10625-062C-4733-94BA-A0C3363F289C}"/>
              </a:ext>
            </a:extLst>
          </p:cNvPr>
          <p:cNvSpPr txBox="1"/>
          <p:nvPr/>
        </p:nvSpPr>
        <p:spPr>
          <a:xfrm>
            <a:off x="979714" y="3285793"/>
            <a:ext cx="4539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Create an empty queue.</a:t>
            </a:r>
          </a:p>
          <a:p>
            <a:pPr marL="342900" indent="-342900">
              <a:buAutoNum type="arabicPeriod"/>
            </a:pPr>
            <a:r>
              <a:rPr lang="en-US" dirty="0"/>
              <a:t>Enqueue root.</a:t>
            </a:r>
          </a:p>
          <a:p>
            <a:pPr marL="342900" indent="-342900">
              <a:buAutoNum type="arabicPeriod"/>
            </a:pPr>
            <a:r>
              <a:rPr lang="en-US" dirty="0"/>
              <a:t>while queue not empty</a:t>
            </a:r>
          </a:p>
          <a:p>
            <a:pPr>
              <a:tabLst>
                <a:tab pos="347663" algn="l"/>
                <a:tab pos="685800" algn="l"/>
              </a:tabLst>
            </a:pPr>
            <a:r>
              <a:rPr lang="en-US" dirty="0"/>
              <a:t>	a)	Dequeue node.</a:t>
            </a:r>
          </a:p>
          <a:p>
            <a:pPr>
              <a:tabLst>
                <a:tab pos="347663" algn="l"/>
                <a:tab pos="685800" algn="l"/>
              </a:tabLst>
            </a:pPr>
            <a:r>
              <a:rPr lang="en-US" dirty="0"/>
              <a:t>	b)	Visit node-&gt;data.</a:t>
            </a:r>
          </a:p>
          <a:p>
            <a:pPr>
              <a:tabLst>
                <a:tab pos="347663" algn="l"/>
                <a:tab pos="685800" algn="l"/>
              </a:tabLst>
            </a:pPr>
            <a:r>
              <a:rPr lang="en-US" dirty="0"/>
              <a:t>	c)	Enqueue node’s children.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E35037C-A948-4C8A-8FCC-FA7D444A252E}"/>
              </a:ext>
            </a:extLst>
          </p:cNvPr>
          <p:cNvSpPr/>
          <p:nvPr/>
        </p:nvSpPr>
        <p:spPr>
          <a:xfrm>
            <a:off x="8044548" y="1690688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499AEA1-1320-4910-A1D0-9A36C6C354B8}"/>
              </a:ext>
            </a:extLst>
          </p:cNvPr>
          <p:cNvSpPr/>
          <p:nvPr/>
        </p:nvSpPr>
        <p:spPr>
          <a:xfrm>
            <a:off x="6766562" y="2641895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3B06AFE-29A8-44F1-B073-8BA020581119}"/>
              </a:ext>
            </a:extLst>
          </p:cNvPr>
          <p:cNvSpPr/>
          <p:nvPr/>
        </p:nvSpPr>
        <p:spPr>
          <a:xfrm>
            <a:off x="9217260" y="2641895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03D647-6592-4906-830E-5CB7462202FA}"/>
              </a:ext>
            </a:extLst>
          </p:cNvPr>
          <p:cNvSpPr/>
          <p:nvPr/>
        </p:nvSpPr>
        <p:spPr>
          <a:xfrm>
            <a:off x="6161315" y="3469082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d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691AD95-988E-4962-8D80-0D5E8B595ACA}"/>
              </a:ext>
            </a:extLst>
          </p:cNvPr>
          <p:cNvSpPr/>
          <p:nvPr/>
        </p:nvSpPr>
        <p:spPr>
          <a:xfrm>
            <a:off x="6365968" y="4474186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g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9CBC7F-C2A4-46EB-BF12-9E7C867BE064}"/>
              </a:ext>
            </a:extLst>
          </p:cNvPr>
          <p:cNvSpPr/>
          <p:nvPr/>
        </p:nvSpPr>
        <p:spPr>
          <a:xfrm>
            <a:off x="7157497" y="4474186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h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0A4299-F72C-4204-8091-53B32994563C}"/>
              </a:ext>
            </a:extLst>
          </p:cNvPr>
          <p:cNvSpPr/>
          <p:nvPr/>
        </p:nvSpPr>
        <p:spPr>
          <a:xfrm>
            <a:off x="7387186" y="3469082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979230A-B773-402A-B5F3-C63055D8B38A}"/>
              </a:ext>
            </a:extLst>
          </p:cNvPr>
          <p:cNvSpPr/>
          <p:nvPr/>
        </p:nvSpPr>
        <p:spPr>
          <a:xfrm>
            <a:off x="8222393" y="4474186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i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FFBAF78-4D3F-4BC0-A374-DBC630BDDFA9}"/>
              </a:ext>
            </a:extLst>
          </p:cNvPr>
          <p:cNvSpPr/>
          <p:nvPr/>
        </p:nvSpPr>
        <p:spPr>
          <a:xfrm>
            <a:off x="8596587" y="3469082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f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6E1090-3E61-4DDE-A564-9793A32743C0}"/>
              </a:ext>
            </a:extLst>
          </p:cNvPr>
          <p:cNvSpPr/>
          <p:nvPr/>
        </p:nvSpPr>
        <p:spPr>
          <a:xfrm>
            <a:off x="9023581" y="4474186"/>
            <a:ext cx="411480" cy="411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j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13F67FF-2589-4FFB-A0BF-6CEF7D3A14CE}"/>
              </a:ext>
            </a:extLst>
          </p:cNvPr>
          <p:cNvCxnSpPr>
            <a:cxnSpLocks/>
            <a:stCxn id="10" idx="3"/>
            <a:endCxn id="12" idx="7"/>
          </p:cNvCxnSpPr>
          <p:nvPr/>
        </p:nvCxnSpPr>
        <p:spPr>
          <a:xfrm flipH="1">
            <a:off x="7117782" y="2041908"/>
            <a:ext cx="987026" cy="6602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EC58ED-7AA2-4C6E-95AF-9A95A3AED084}"/>
              </a:ext>
            </a:extLst>
          </p:cNvPr>
          <p:cNvCxnSpPr>
            <a:cxnSpLocks/>
            <a:endCxn id="15" idx="7"/>
          </p:cNvCxnSpPr>
          <p:nvPr/>
        </p:nvCxnSpPr>
        <p:spPr>
          <a:xfrm flipH="1">
            <a:off x="6512535" y="3029086"/>
            <a:ext cx="314426" cy="5002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6873A42-F23C-4292-904A-64A9B84F2955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10425" y="3857346"/>
            <a:ext cx="161283" cy="6168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27EBFCB-6961-4B49-AE05-9FBDF9210D5F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7363237" y="3857346"/>
            <a:ext cx="172978" cy="6168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2607A17-D71B-4E41-A066-D8D82AA884D0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8428133" y="3880562"/>
            <a:ext cx="314210" cy="5936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F2D7068-7681-4CAF-9A9B-1BD5A0A6DEE3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8906641" y="3847746"/>
            <a:ext cx="322680" cy="6264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CFE0AF-D787-4769-9A05-9FAC75A46BE3}"/>
              </a:ext>
            </a:extLst>
          </p:cNvPr>
          <p:cNvCxnSpPr>
            <a:cxnSpLocks/>
            <a:endCxn id="20" idx="7"/>
          </p:cNvCxnSpPr>
          <p:nvPr/>
        </p:nvCxnSpPr>
        <p:spPr>
          <a:xfrm flipH="1">
            <a:off x="8947807" y="3000908"/>
            <a:ext cx="347802" cy="5284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F175289-2892-45FF-A537-7E0E0E50F4E9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8392350" y="2044522"/>
            <a:ext cx="885170" cy="6576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CED5A75-DCA0-42DB-AF6B-353DA0F25968}"/>
              </a:ext>
            </a:extLst>
          </p:cNvPr>
          <p:cNvSpPr txBox="1">
            <a:spLocks/>
          </p:cNvSpPr>
          <p:nvPr/>
        </p:nvSpPr>
        <p:spPr bwMode="auto">
          <a:xfrm>
            <a:off x="569272" y="1294917"/>
            <a:ext cx="5540829" cy="201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If we record each node by height within the tree, we get a </a:t>
            </a:r>
            <a:r>
              <a:rPr lang="en-US" b="1">
                <a:solidFill>
                  <a:srgbClr val="FF0000"/>
                </a:solidFill>
              </a:rPr>
              <a:t>level-order</a:t>
            </a:r>
            <a:r>
              <a:rPr lang="en-US"/>
              <a:t> (breadth first) traversal.</a:t>
            </a:r>
          </a:p>
          <a:p>
            <a:r>
              <a:rPr lang="en-US"/>
              <a:t>Algorithm: For each node, first visit the node, then queue (FIFO) its child nodes.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1B8996-59D4-40EC-ACE4-58E145DEF19E}"/>
              </a:ext>
            </a:extLst>
          </p:cNvPr>
          <p:cNvSpPr txBox="1"/>
          <p:nvPr/>
        </p:nvSpPr>
        <p:spPr>
          <a:xfrm>
            <a:off x="9019353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j</a:t>
            </a:r>
            <a:endParaRPr lang="en-US" sz="2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251A1F-6E04-462F-B144-36307DAFB3B5}"/>
              </a:ext>
            </a:extLst>
          </p:cNvPr>
          <p:cNvSpPr txBox="1"/>
          <p:nvPr/>
        </p:nvSpPr>
        <p:spPr>
          <a:xfrm>
            <a:off x="8642911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i</a:t>
            </a:r>
            <a:endParaRPr lang="en-US" sz="28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DB391E-7F3A-45F1-AFB6-93AF9924FA48}"/>
              </a:ext>
            </a:extLst>
          </p:cNvPr>
          <p:cNvSpPr txBox="1"/>
          <p:nvPr/>
        </p:nvSpPr>
        <p:spPr>
          <a:xfrm>
            <a:off x="7137127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e</a:t>
            </a:r>
            <a:endParaRPr lang="en-US" sz="2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7A9B9B-0238-40EF-A3B9-1DBF6B6F64A4}"/>
              </a:ext>
            </a:extLst>
          </p:cNvPr>
          <p:cNvSpPr txBox="1"/>
          <p:nvPr/>
        </p:nvSpPr>
        <p:spPr>
          <a:xfrm>
            <a:off x="6007789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</a:rPr>
              <a:t>b</a:t>
            </a:r>
            <a:endParaRPr lang="en-US" sz="28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268ABA-CC7A-4412-8620-3D71778F898B}"/>
              </a:ext>
            </a:extLst>
          </p:cNvPr>
          <p:cNvSpPr txBox="1"/>
          <p:nvPr/>
        </p:nvSpPr>
        <p:spPr>
          <a:xfrm>
            <a:off x="6760681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d</a:t>
            </a:r>
            <a:endParaRPr lang="en-US" sz="2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2EB6A11-59A1-418F-9273-C95ED043B0E6}"/>
              </a:ext>
            </a:extLst>
          </p:cNvPr>
          <p:cNvSpPr txBox="1"/>
          <p:nvPr/>
        </p:nvSpPr>
        <p:spPr>
          <a:xfrm>
            <a:off x="8266465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h</a:t>
            </a:r>
            <a:endParaRPr lang="en-US" sz="2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CBDEF3-F1B9-4A6B-BFB2-1A572288F0C4}"/>
              </a:ext>
            </a:extLst>
          </p:cNvPr>
          <p:cNvSpPr txBox="1"/>
          <p:nvPr/>
        </p:nvSpPr>
        <p:spPr>
          <a:xfrm>
            <a:off x="5631343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a</a:t>
            </a:r>
            <a:endParaRPr lang="en-US" sz="28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7BCE4D5-6C9E-4B47-A6B3-750F7F248E96}"/>
              </a:ext>
            </a:extLst>
          </p:cNvPr>
          <p:cNvSpPr txBox="1"/>
          <p:nvPr/>
        </p:nvSpPr>
        <p:spPr>
          <a:xfrm>
            <a:off x="6384235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c</a:t>
            </a:r>
            <a:endParaRPr lang="en-US" sz="28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DDFE83-B123-4C5B-85F2-389389245571}"/>
              </a:ext>
            </a:extLst>
          </p:cNvPr>
          <p:cNvSpPr txBox="1"/>
          <p:nvPr/>
        </p:nvSpPr>
        <p:spPr>
          <a:xfrm>
            <a:off x="7513573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f</a:t>
            </a:r>
            <a:endParaRPr lang="en-US" sz="28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24FB03-7CDF-4D85-A1A5-70EB9CFF2177}"/>
              </a:ext>
            </a:extLst>
          </p:cNvPr>
          <p:cNvSpPr txBox="1"/>
          <p:nvPr/>
        </p:nvSpPr>
        <p:spPr>
          <a:xfrm>
            <a:off x="7890019" y="5568753"/>
            <a:ext cx="34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onsolas" panose="020B0609020204030204" pitchFamily="49" charset="0"/>
              </a:rPr>
              <a:t>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623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8" grpId="0"/>
      <p:bldP spid="32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73485" y="1905001"/>
            <a:ext cx="2819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Level-order: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In-order: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Pre-order: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Post-order: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45628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grpSp>
        <p:nvGrpSpPr>
          <p:cNvPr id="12" name="Group 8">
            <a:extLst>
              <a:ext uri="{FF2B5EF4-FFF2-40B4-BE49-F238E27FC236}">
                <a16:creationId xmlns:a16="http://schemas.microsoft.com/office/drawing/2014/main" id="{8526DD69-51AE-4F51-A1B0-CA8548E6E122}"/>
              </a:ext>
            </a:extLst>
          </p:cNvPr>
          <p:cNvGrpSpPr>
            <a:grpSpLocks/>
          </p:cNvGrpSpPr>
          <p:nvPr/>
        </p:nvGrpSpPr>
        <p:grpSpPr bwMode="auto">
          <a:xfrm>
            <a:off x="839239" y="2046286"/>
            <a:ext cx="4440238" cy="3892550"/>
            <a:chOff x="5288128" y="1569493"/>
            <a:chExt cx="3566226" cy="300346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87A1808-1969-4DF2-920B-9229098483CD}"/>
                </a:ext>
              </a:extLst>
            </p:cNvPr>
            <p:cNvSpPr/>
            <p:nvPr/>
          </p:nvSpPr>
          <p:spPr>
            <a:xfrm>
              <a:off x="6765874" y="156949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49B8D2E-85D5-47BC-B55D-A53B64BF8E3C}"/>
                </a:ext>
              </a:extLst>
            </p:cNvPr>
            <p:cNvSpPr/>
            <p:nvPr/>
          </p:nvSpPr>
          <p:spPr>
            <a:xfrm>
              <a:off x="7696638" y="2104776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C</a:t>
              </a:r>
              <a:endParaRPr lang="en-US" sz="140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A46E182-C18D-415F-80D0-95F825E50E59}"/>
                </a:ext>
              </a:extLst>
            </p:cNvPr>
            <p:cNvSpPr/>
            <p:nvPr/>
          </p:nvSpPr>
          <p:spPr>
            <a:xfrm>
              <a:off x="5776460" y="2104776"/>
              <a:ext cx="36975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</a:t>
              </a:r>
            </a:p>
          </p:txBody>
        </p:sp>
        <p:grpSp>
          <p:nvGrpSpPr>
            <p:cNvPr id="16" name="Group 4">
              <a:extLst>
                <a:ext uri="{FF2B5EF4-FFF2-40B4-BE49-F238E27FC236}">
                  <a16:creationId xmlns:a16="http://schemas.microsoft.com/office/drawing/2014/main" id="{23DF0336-E836-48D2-A668-9E7AC26548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8305" y="2780923"/>
              <a:ext cx="1342594" cy="352774"/>
              <a:chOff x="7208305" y="2780923"/>
              <a:chExt cx="1342594" cy="352774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D0FAB0F0-DCA8-463F-B90E-E9E2B9C83602}"/>
                  </a:ext>
                </a:extLst>
              </p:cNvPr>
              <p:cNvSpPr/>
              <p:nvPr/>
            </p:nvSpPr>
            <p:spPr>
              <a:xfrm>
                <a:off x="8183694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600" dirty="0"/>
                  <a:t>G</a:t>
                </a:r>
                <a:endParaRPr lang="en-US" sz="1050" dirty="0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61F4823E-8D3B-4C2F-9A69-CFB7875EEB62}"/>
                  </a:ext>
                </a:extLst>
              </p:cNvPr>
              <p:cNvSpPr/>
              <p:nvPr/>
            </p:nvSpPr>
            <p:spPr>
              <a:xfrm>
                <a:off x="7208305" y="2780923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F</a:t>
                </a:r>
              </a:p>
            </p:txBody>
          </p:sp>
        </p:grpSp>
        <p:grpSp>
          <p:nvGrpSpPr>
            <p:cNvPr id="17" name="Group 3">
              <a:extLst>
                <a:ext uri="{FF2B5EF4-FFF2-40B4-BE49-F238E27FC236}">
                  <a16:creationId xmlns:a16="http://schemas.microsoft.com/office/drawing/2014/main" id="{FC86D5AE-5F5D-4E51-B110-B70E686106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8128" y="2780924"/>
              <a:ext cx="1342594" cy="352773"/>
              <a:chOff x="5257800" y="2780924"/>
              <a:chExt cx="1342594" cy="352773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8A0C932-5374-426A-8890-8173518E80C9}"/>
                  </a:ext>
                </a:extLst>
              </p:cNvPr>
              <p:cNvSpPr/>
              <p:nvPr/>
            </p:nvSpPr>
            <p:spPr>
              <a:xfrm>
                <a:off x="6233189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B0E536FA-2A2C-4799-8D0C-ED694B1A256A}"/>
                  </a:ext>
                </a:extLst>
              </p:cNvPr>
              <p:cNvSpPr/>
              <p:nvPr/>
            </p:nvSpPr>
            <p:spPr>
              <a:xfrm>
                <a:off x="5257800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D</a:t>
                </a:r>
              </a:p>
            </p:txBody>
          </p:sp>
        </p:grpSp>
        <p:grpSp>
          <p:nvGrpSpPr>
            <p:cNvPr id="18" name="Group 18">
              <a:extLst>
                <a:ext uri="{FF2B5EF4-FFF2-40B4-BE49-F238E27FC236}">
                  <a16:creationId xmlns:a16="http://schemas.microsoft.com/office/drawing/2014/main" id="{EE0C65FA-6D3C-43C9-8CB9-A970D503B1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0485" y="3504844"/>
              <a:ext cx="1311994" cy="352773"/>
              <a:chOff x="6293368" y="2104812"/>
              <a:chExt cx="1311994" cy="352773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544E6B6E-78F4-4734-8358-79E15AB7F1D5}"/>
                  </a:ext>
                </a:extLst>
              </p:cNvPr>
              <p:cNvSpPr/>
              <p:nvPr/>
            </p:nvSpPr>
            <p:spPr>
              <a:xfrm>
                <a:off x="7238157" y="2104812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I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1139AC4-1327-4986-B99D-4FDF1CDC1E34}"/>
                  </a:ext>
                </a:extLst>
              </p:cNvPr>
              <p:cNvSpPr/>
              <p:nvPr/>
            </p:nvSpPr>
            <p:spPr>
              <a:xfrm>
                <a:off x="6293368" y="2104812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H</a:t>
                </a:r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F2C2C1A-DB2A-4729-93D8-34D5042DF7F8}"/>
                </a:ext>
              </a:extLst>
            </p:cNvPr>
            <p:cNvSpPr/>
            <p:nvPr/>
          </p:nvSpPr>
          <p:spPr>
            <a:xfrm>
              <a:off x="7711937" y="350484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J</a:t>
              </a:r>
            </a:p>
          </p:txBody>
        </p:sp>
        <p:grpSp>
          <p:nvGrpSpPr>
            <p:cNvPr id="20" name="Group 24">
              <a:extLst>
                <a:ext uri="{FF2B5EF4-FFF2-40B4-BE49-F238E27FC236}">
                  <a16:creationId xmlns:a16="http://schemas.microsoft.com/office/drawing/2014/main" id="{410F0AD3-B283-4A9E-8DCD-3E0FD861CF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3518" y="4220188"/>
              <a:ext cx="1311993" cy="352773"/>
              <a:chOff x="6293846" y="2104786"/>
              <a:chExt cx="1311993" cy="352773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3A26E5DF-9A0B-48E9-B770-E1DC47FDF4F5}"/>
                  </a:ext>
                </a:extLst>
              </p:cNvPr>
              <p:cNvSpPr/>
              <p:nvPr/>
            </p:nvSpPr>
            <p:spPr>
              <a:xfrm>
                <a:off x="7238634" y="2104786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M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C937030-90B6-4C64-8377-FD41A0CF1211}"/>
                  </a:ext>
                </a:extLst>
              </p:cNvPr>
              <p:cNvSpPr/>
              <p:nvPr/>
            </p:nvSpPr>
            <p:spPr>
              <a:xfrm>
                <a:off x="6293846" y="2104786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L</a:t>
                </a:r>
              </a:p>
            </p:txBody>
          </p:sp>
        </p:grp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9DEC094-1DD6-4D0A-942C-4196A2892DD4}"/>
                </a:ext>
              </a:extLst>
            </p:cNvPr>
            <p:cNvCxnSpPr>
              <a:stCxn id="13" idx="3"/>
              <a:endCxn id="15" idx="7"/>
            </p:cNvCxnSpPr>
            <p:nvPr/>
          </p:nvCxnSpPr>
          <p:spPr>
            <a:xfrm flipH="1">
              <a:off x="6092066" y="1870604"/>
              <a:ext cx="727584" cy="285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57A5878-63B7-4285-AD9F-C3193F4F74C5}"/>
                </a:ext>
              </a:extLst>
            </p:cNvPr>
            <p:cNvCxnSpPr>
              <a:stCxn id="13" idx="5"/>
              <a:endCxn id="14" idx="1"/>
            </p:cNvCxnSpPr>
            <p:nvPr/>
          </p:nvCxnSpPr>
          <p:spPr>
            <a:xfrm>
              <a:off x="7079304" y="1870604"/>
              <a:ext cx="671110" cy="285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D2F205-52AD-4CFA-B567-92DD1D936DF6}"/>
                </a:ext>
              </a:extLst>
            </p:cNvPr>
            <p:cNvCxnSpPr>
              <a:stCxn id="15" idx="3"/>
              <a:endCxn id="39" idx="0"/>
            </p:cNvCxnSpPr>
            <p:nvPr/>
          </p:nvCxnSpPr>
          <p:spPr>
            <a:xfrm flipH="1">
              <a:off x="5471731" y="2405887"/>
              <a:ext cx="358879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FDC0A97-8546-41D7-B4DE-86AB02275762}"/>
                </a:ext>
              </a:extLst>
            </p:cNvPr>
            <p:cNvCxnSpPr>
              <a:stCxn id="15" idx="5"/>
              <a:endCxn id="38" idx="0"/>
            </p:cNvCxnSpPr>
            <p:nvPr/>
          </p:nvCxnSpPr>
          <p:spPr>
            <a:xfrm>
              <a:off x="6092066" y="2405887"/>
              <a:ext cx="355053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6E8136C-A69E-48C8-B2CE-B18ACA106C17}"/>
                </a:ext>
              </a:extLst>
            </p:cNvPr>
            <p:cNvCxnSpPr>
              <a:stCxn id="14" idx="3"/>
              <a:endCxn id="41" idx="0"/>
            </p:cNvCxnSpPr>
            <p:nvPr/>
          </p:nvCxnSpPr>
          <p:spPr>
            <a:xfrm flipH="1">
              <a:off x="7391908" y="2405887"/>
              <a:ext cx="358506" cy="3750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CECA465-B92A-4913-B70F-94D4AB3F64F0}"/>
                </a:ext>
              </a:extLst>
            </p:cNvPr>
            <p:cNvCxnSpPr>
              <a:stCxn id="14" idx="5"/>
            </p:cNvCxnSpPr>
            <p:nvPr/>
          </p:nvCxnSpPr>
          <p:spPr>
            <a:xfrm>
              <a:off x="8010068" y="2405887"/>
              <a:ext cx="359779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8CA5148-04F6-463B-9B08-EA454AFA7870}"/>
                </a:ext>
              </a:extLst>
            </p:cNvPr>
            <p:cNvCxnSpPr>
              <a:stCxn id="38" idx="3"/>
              <a:endCxn id="37" idx="0"/>
            </p:cNvCxnSpPr>
            <p:nvPr/>
          </p:nvCxnSpPr>
          <p:spPr>
            <a:xfrm flipH="1">
              <a:off x="5974088" y="3082035"/>
              <a:ext cx="343204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7ED3BB8-5444-4A90-9666-E5CAB5677D75}"/>
                </a:ext>
              </a:extLst>
            </p:cNvPr>
            <p:cNvCxnSpPr>
              <a:stCxn id="38" idx="5"/>
              <a:endCxn id="36" idx="0"/>
            </p:cNvCxnSpPr>
            <p:nvPr/>
          </p:nvCxnSpPr>
          <p:spPr>
            <a:xfrm>
              <a:off x="6576946" y="3082035"/>
              <a:ext cx="341931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F8A87A6-5A3A-4699-BADF-60FDF88C0D6C}"/>
                </a:ext>
              </a:extLst>
            </p:cNvPr>
            <p:cNvCxnSpPr>
              <a:stCxn id="40" idx="3"/>
              <a:endCxn id="19" idx="0"/>
            </p:cNvCxnSpPr>
            <p:nvPr/>
          </p:nvCxnSpPr>
          <p:spPr>
            <a:xfrm flipH="1">
              <a:off x="7895540" y="3082035"/>
              <a:ext cx="341930" cy="422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036F915-D697-4BD0-BB17-1E250DB80F16}"/>
                </a:ext>
              </a:extLst>
            </p:cNvPr>
            <p:cNvCxnSpPr>
              <a:stCxn id="40" idx="5"/>
            </p:cNvCxnSpPr>
            <p:nvPr/>
          </p:nvCxnSpPr>
          <p:spPr>
            <a:xfrm>
              <a:off x="8497123" y="3082035"/>
              <a:ext cx="227179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7E41BE6-0FFA-47DC-9ED1-04777A99B72A}"/>
                </a:ext>
              </a:extLst>
            </p:cNvPr>
            <p:cNvCxnSpPr>
              <a:stCxn id="36" idx="3"/>
              <a:endCxn id="35" idx="0"/>
            </p:cNvCxnSpPr>
            <p:nvPr/>
          </p:nvCxnSpPr>
          <p:spPr>
            <a:xfrm flipH="1">
              <a:off x="6447121" y="3805955"/>
              <a:ext cx="341929" cy="4142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03DB268-F9F6-415C-884A-129FBD30781B}"/>
                </a:ext>
              </a:extLst>
            </p:cNvPr>
            <p:cNvCxnSpPr>
              <a:stCxn id="36" idx="5"/>
              <a:endCxn id="34" idx="0"/>
            </p:cNvCxnSpPr>
            <p:nvPr/>
          </p:nvCxnSpPr>
          <p:spPr>
            <a:xfrm>
              <a:off x="7048703" y="3805955"/>
              <a:ext cx="343205" cy="4142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ECF0984-47AB-4156-B292-9BD02CFCFB9B}"/>
                </a:ext>
              </a:extLst>
            </p:cNvPr>
            <p:cNvSpPr/>
            <p:nvPr/>
          </p:nvSpPr>
          <p:spPr>
            <a:xfrm>
              <a:off x="8487149" y="350484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K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2ED6EF5-84F2-48FB-9548-2FDA0577FD46}"/>
              </a:ext>
            </a:extLst>
          </p:cNvPr>
          <p:cNvSpPr txBox="1"/>
          <p:nvPr/>
        </p:nvSpPr>
        <p:spPr>
          <a:xfrm>
            <a:off x="6185807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3B8B33-D75A-4DFF-817B-A1CA9F9A6286}"/>
              </a:ext>
            </a:extLst>
          </p:cNvPr>
          <p:cNvSpPr txBox="1"/>
          <p:nvPr/>
        </p:nvSpPr>
        <p:spPr>
          <a:xfrm>
            <a:off x="6525986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BC5A24-7507-4E9C-9F3F-CFA798289563}"/>
              </a:ext>
            </a:extLst>
          </p:cNvPr>
          <p:cNvSpPr txBox="1"/>
          <p:nvPr/>
        </p:nvSpPr>
        <p:spPr>
          <a:xfrm>
            <a:off x="6866165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2ACBA11-A5AD-4058-9E4D-920EE1014FBA}"/>
              </a:ext>
            </a:extLst>
          </p:cNvPr>
          <p:cNvSpPr txBox="1"/>
          <p:nvPr/>
        </p:nvSpPr>
        <p:spPr>
          <a:xfrm>
            <a:off x="7206344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1F4BDAE-E7A1-4678-8820-1FD500EF1AE2}"/>
              </a:ext>
            </a:extLst>
          </p:cNvPr>
          <p:cNvSpPr txBox="1"/>
          <p:nvPr/>
        </p:nvSpPr>
        <p:spPr>
          <a:xfrm>
            <a:off x="8226881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357988-0554-46B7-9CF9-96B0B6E009B4}"/>
              </a:ext>
            </a:extLst>
          </p:cNvPr>
          <p:cNvSpPr txBox="1"/>
          <p:nvPr/>
        </p:nvSpPr>
        <p:spPr>
          <a:xfrm>
            <a:off x="8567060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30749D-1377-4020-B5D4-36E9C8CEDD45}"/>
              </a:ext>
            </a:extLst>
          </p:cNvPr>
          <p:cNvSpPr txBox="1"/>
          <p:nvPr/>
        </p:nvSpPr>
        <p:spPr>
          <a:xfrm>
            <a:off x="8907239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B5DD6F-3C12-44FD-B77E-CD09E5C0F5C0}"/>
              </a:ext>
            </a:extLst>
          </p:cNvPr>
          <p:cNvSpPr txBox="1"/>
          <p:nvPr/>
        </p:nvSpPr>
        <p:spPr>
          <a:xfrm>
            <a:off x="9247418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9285248-1DC7-44C6-8DA5-080E3564FE81}"/>
              </a:ext>
            </a:extLst>
          </p:cNvPr>
          <p:cNvSpPr txBox="1"/>
          <p:nvPr/>
        </p:nvSpPr>
        <p:spPr>
          <a:xfrm>
            <a:off x="9587597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D635BE3-D334-4534-B3A4-610F7B0FBB54}"/>
              </a:ext>
            </a:extLst>
          </p:cNvPr>
          <p:cNvSpPr txBox="1"/>
          <p:nvPr/>
        </p:nvSpPr>
        <p:spPr>
          <a:xfrm>
            <a:off x="7546523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751EC8-C86B-401B-8DD3-2243007D9753}"/>
              </a:ext>
            </a:extLst>
          </p:cNvPr>
          <p:cNvSpPr txBox="1"/>
          <p:nvPr/>
        </p:nvSpPr>
        <p:spPr>
          <a:xfrm>
            <a:off x="7886702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9729EC6-F101-42AB-9BB9-17E67F01D3D2}"/>
              </a:ext>
            </a:extLst>
          </p:cNvPr>
          <p:cNvSpPr txBox="1"/>
          <p:nvPr/>
        </p:nvSpPr>
        <p:spPr>
          <a:xfrm>
            <a:off x="9927777" y="2438401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175F675-06E9-4C9B-8F6B-A2CD807170E9}"/>
              </a:ext>
            </a:extLst>
          </p:cNvPr>
          <p:cNvSpPr txBox="1"/>
          <p:nvPr/>
        </p:nvSpPr>
        <p:spPr>
          <a:xfrm>
            <a:off x="5845625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80D5FDE-2D03-4A0A-8274-416C159F2193}"/>
              </a:ext>
            </a:extLst>
          </p:cNvPr>
          <p:cNvSpPr txBox="1"/>
          <p:nvPr/>
        </p:nvSpPr>
        <p:spPr>
          <a:xfrm>
            <a:off x="6185804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DDE0998-B636-4FE2-8FF5-C753F787CD48}"/>
              </a:ext>
            </a:extLst>
          </p:cNvPr>
          <p:cNvSpPr txBox="1"/>
          <p:nvPr/>
        </p:nvSpPr>
        <p:spPr>
          <a:xfrm>
            <a:off x="6525983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25B8BA-4A0C-46FB-AC67-61215BF387AF}"/>
              </a:ext>
            </a:extLst>
          </p:cNvPr>
          <p:cNvSpPr txBox="1"/>
          <p:nvPr/>
        </p:nvSpPr>
        <p:spPr>
          <a:xfrm>
            <a:off x="6866162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D0738F9-3281-4A9E-892E-96D43AABB3B3}"/>
              </a:ext>
            </a:extLst>
          </p:cNvPr>
          <p:cNvSpPr txBox="1"/>
          <p:nvPr/>
        </p:nvSpPr>
        <p:spPr>
          <a:xfrm>
            <a:off x="7206341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2705CFB-7A94-4962-85D0-4E7D60B077E3}"/>
              </a:ext>
            </a:extLst>
          </p:cNvPr>
          <p:cNvSpPr txBox="1"/>
          <p:nvPr/>
        </p:nvSpPr>
        <p:spPr>
          <a:xfrm>
            <a:off x="8226878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BF87A3-E077-4991-BAA1-9B1331F30228}"/>
              </a:ext>
            </a:extLst>
          </p:cNvPr>
          <p:cNvSpPr txBox="1"/>
          <p:nvPr/>
        </p:nvSpPr>
        <p:spPr>
          <a:xfrm>
            <a:off x="8567057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350C78-6792-4C99-A28C-F34FE993209A}"/>
              </a:ext>
            </a:extLst>
          </p:cNvPr>
          <p:cNvSpPr txBox="1"/>
          <p:nvPr/>
        </p:nvSpPr>
        <p:spPr>
          <a:xfrm>
            <a:off x="8907236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BCA9953-25E8-4E19-B33D-76DC0BE32617}"/>
              </a:ext>
            </a:extLst>
          </p:cNvPr>
          <p:cNvSpPr txBox="1"/>
          <p:nvPr/>
        </p:nvSpPr>
        <p:spPr>
          <a:xfrm>
            <a:off x="9247415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4AB1629-1B1B-4C3C-B561-869F9C8E8417}"/>
              </a:ext>
            </a:extLst>
          </p:cNvPr>
          <p:cNvSpPr txBox="1"/>
          <p:nvPr/>
        </p:nvSpPr>
        <p:spPr>
          <a:xfrm>
            <a:off x="9587594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DCC381D-32E6-4036-B51F-7B1D3C3F7730}"/>
              </a:ext>
            </a:extLst>
          </p:cNvPr>
          <p:cNvSpPr txBox="1"/>
          <p:nvPr/>
        </p:nvSpPr>
        <p:spPr>
          <a:xfrm>
            <a:off x="7546520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189B4B-B471-408C-8D56-62845ED45A12}"/>
              </a:ext>
            </a:extLst>
          </p:cNvPr>
          <p:cNvSpPr txBox="1"/>
          <p:nvPr/>
        </p:nvSpPr>
        <p:spPr>
          <a:xfrm>
            <a:off x="7886699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AE7D53C-8A5B-42F4-9C26-55201C59EFB8}"/>
              </a:ext>
            </a:extLst>
          </p:cNvPr>
          <p:cNvSpPr txBox="1"/>
          <p:nvPr/>
        </p:nvSpPr>
        <p:spPr>
          <a:xfrm>
            <a:off x="9927774" y="3505199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9F1C24E-CD90-4953-A4AC-23E835ECE344}"/>
              </a:ext>
            </a:extLst>
          </p:cNvPr>
          <p:cNvSpPr txBox="1"/>
          <p:nvPr/>
        </p:nvSpPr>
        <p:spPr>
          <a:xfrm>
            <a:off x="5845623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20F9EDC-89E8-4446-B585-DFCD4F7A0DE2}"/>
              </a:ext>
            </a:extLst>
          </p:cNvPr>
          <p:cNvSpPr txBox="1"/>
          <p:nvPr/>
        </p:nvSpPr>
        <p:spPr>
          <a:xfrm>
            <a:off x="6185802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020ACC1-B2CD-4BA7-AD40-5569243B1597}"/>
              </a:ext>
            </a:extLst>
          </p:cNvPr>
          <p:cNvSpPr txBox="1"/>
          <p:nvPr/>
        </p:nvSpPr>
        <p:spPr>
          <a:xfrm>
            <a:off x="6525981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EA87FC9-F62E-44EB-BF5C-B70305E7D947}"/>
              </a:ext>
            </a:extLst>
          </p:cNvPr>
          <p:cNvSpPr txBox="1"/>
          <p:nvPr/>
        </p:nvSpPr>
        <p:spPr>
          <a:xfrm>
            <a:off x="6866160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B286472-8081-43B1-84BC-08C4CC96BBD0}"/>
              </a:ext>
            </a:extLst>
          </p:cNvPr>
          <p:cNvSpPr txBox="1"/>
          <p:nvPr/>
        </p:nvSpPr>
        <p:spPr>
          <a:xfrm>
            <a:off x="7206339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9C5715-1325-408B-80A3-B6AD350B0341}"/>
              </a:ext>
            </a:extLst>
          </p:cNvPr>
          <p:cNvSpPr txBox="1"/>
          <p:nvPr/>
        </p:nvSpPr>
        <p:spPr>
          <a:xfrm>
            <a:off x="8226876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3C763B3-0403-4F40-B43A-DB17FED02BC8}"/>
              </a:ext>
            </a:extLst>
          </p:cNvPr>
          <p:cNvSpPr txBox="1"/>
          <p:nvPr/>
        </p:nvSpPr>
        <p:spPr>
          <a:xfrm>
            <a:off x="8567055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39BDBD4-1F9B-436A-9275-BCE65D460CEE}"/>
              </a:ext>
            </a:extLst>
          </p:cNvPr>
          <p:cNvSpPr txBox="1"/>
          <p:nvPr/>
        </p:nvSpPr>
        <p:spPr>
          <a:xfrm>
            <a:off x="8907234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22DAAD3-4C40-405B-ACFC-07140E73D6CB}"/>
              </a:ext>
            </a:extLst>
          </p:cNvPr>
          <p:cNvSpPr txBox="1"/>
          <p:nvPr/>
        </p:nvSpPr>
        <p:spPr>
          <a:xfrm>
            <a:off x="9247413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63675B2-1514-418A-8316-314F638A46F6}"/>
              </a:ext>
            </a:extLst>
          </p:cNvPr>
          <p:cNvSpPr txBox="1"/>
          <p:nvPr/>
        </p:nvSpPr>
        <p:spPr>
          <a:xfrm>
            <a:off x="9587592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2D06BDD-07A5-41AC-A874-AFFEF436FFC1}"/>
              </a:ext>
            </a:extLst>
          </p:cNvPr>
          <p:cNvSpPr txBox="1"/>
          <p:nvPr/>
        </p:nvSpPr>
        <p:spPr>
          <a:xfrm>
            <a:off x="7546518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A1F9A72-39C8-416F-994C-748F41147FBB}"/>
              </a:ext>
            </a:extLst>
          </p:cNvPr>
          <p:cNvSpPr txBox="1"/>
          <p:nvPr/>
        </p:nvSpPr>
        <p:spPr>
          <a:xfrm>
            <a:off x="7886697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D56B41A-D8B3-40D4-ADFA-9CEE024F1F23}"/>
              </a:ext>
            </a:extLst>
          </p:cNvPr>
          <p:cNvSpPr txBox="1"/>
          <p:nvPr/>
        </p:nvSpPr>
        <p:spPr>
          <a:xfrm>
            <a:off x="9927772" y="4615540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A84F938-E3D7-4A36-9737-87C164EE4A9F}"/>
              </a:ext>
            </a:extLst>
          </p:cNvPr>
          <p:cNvSpPr txBox="1"/>
          <p:nvPr/>
        </p:nvSpPr>
        <p:spPr>
          <a:xfrm>
            <a:off x="5845621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755AA55-B312-4830-9697-D248CA2EB36C}"/>
              </a:ext>
            </a:extLst>
          </p:cNvPr>
          <p:cNvSpPr txBox="1"/>
          <p:nvPr/>
        </p:nvSpPr>
        <p:spPr>
          <a:xfrm>
            <a:off x="6185800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32286C6-EB02-40EE-B906-E485EA52FB2D}"/>
              </a:ext>
            </a:extLst>
          </p:cNvPr>
          <p:cNvSpPr txBox="1"/>
          <p:nvPr/>
        </p:nvSpPr>
        <p:spPr>
          <a:xfrm>
            <a:off x="6525979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55BEA52-AF14-4DFB-B3C0-BE4B2F6F063B}"/>
              </a:ext>
            </a:extLst>
          </p:cNvPr>
          <p:cNvSpPr txBox="1"/>
          <p:nvPr/>
        </p:nvSpPr>
        <p:spPr>
          <a:xfrm>
            <a:off x="6866158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F682771-6F7C-43EC-9674-0400466E22B5}"/>
              </a:ext>
            </a:extLst>
          </p:cNvPr>
          <p:cNvSpPr txBox="1"/>
          <p:nvPr/>
        </p:nvSpPr>
        <p:spPr>
          <a:xfrm>
            <a:off x="7206337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5292A94-6D2D-40FD-8A51-5E5A3DC7B8F8}"/>
              </a:ext>
            </a:extLst>
          </p:cNvPr>
          <p:cNvSpPr txBox="1"/>
          <p:nvPr/>
        </p:nvSpPr>
        <p:spPr>
          <a:xfrm>
            <a:off x="8226874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8F3EA41-1E93-47AA-BDC4-FF14FB5E14F3}"/>
              </a:ext>
            </a:extLst>
          </p:cNvPr>
          <p:cNvSpPr txBox="1"/>
          <p:nvPr/>
        </p:nvSpPr>
        <p:spPr>
          <a:xfrm>
            <a:off x="8567053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C8038D5-4358-4671-A448-DA5714DA70CD}"/>
              </a:ext>
            </a:extLst>
          </p:cNvPr>
          <p:cNvSpPr txBox="1"/>
          <p:nvPr/>
        </p:nvSpPr>
        <p:spPr>
          <a:xfrm>
            <a:off x="8907232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E43D176-C0EB-4658-892A-F2740B6B0D47}"/>
              </a:ext>
            </a:extLst>
          </p:cNvPr>
          <p:cNvSpPr txBox="1"/>
          <p:nvPr/>
        </p:nvSpPr>
        <p:spPr>
          <a:xfrm>
            <a:off x="9247411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BEF8946-BC70-483B-A9B9-B103B49DD609}"/>
              </a:ext>
            </a:extLst>
          </p:cNvPr>
          <p:cNvSpPr txBox="1"/>
          <p:nvPr/>
        </p:nvSpPr>
        <p:spPr>
          <a:xfrm>
            <a:off x="9587590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83C9EB2-5E70-42E2-B5F6-D4B7207D83D1}"/>
              </a:ext>
            </a:extLst>
          </p:cNvPr>
          <p:cNvSpPr txBox="1"/>
          <p:nvPr/>
        </p:nvSpPr>
        <p:spPr>
          <a:xfrm>
            <a:off x="7546516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FB78E39-E65D-4F46-A731-6BAA960955A4}"/>
              </a:ext>
            </a:extLst>
          </p:cNvPr>
          <p:cNvSpPr txBox="1"/>
          <p:nvPr/>
        </p:nvSpPr>
        <p:spPr>
          <a:xfrm>
            <a:off x="7886695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D72432A-A7CC-453C-A0F7-82491A167B70}"/>
              </a:ext>
            </a:extLst>
          </p:cNvPr>
          <p:cNvSpPr txBox="1"/>
          <p:nvPr/>
        </p:nvSpPr>
        <p:spPr>
          <a:xfrm>
            <a:off x="9927770" y="5747653"/>
            <a:ext cx="365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7856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B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1905001"/>
            <a:ext cx="2819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Level-order: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In-order: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Pre-order: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Post-order:</a:t>
            </a:r>
          </a:p>
        </p:txBody>
      </p:sp>
      <p:grpSp>
        <p:nvGrpSpPr>
          <p:cNvPr id="12" name="Group 8">
            <a:extLst>
              <a:ext uri="{FF2B5EF4-FFF2-40B4-BE49-F238E27FC236}">
                <a16:creationId xmlns:a16="http://schemas.microsoft.com/office/drawing/2014/main" id="{ABA31A7D-4522-42B3-A9C3-19B239E9AD13}"/>
              </a:ext>
            </a:extLst>
          </p:cNvPr>
          <p:cNvGrpSpPr>
            <a:grpSpLocks/>
          </p:cNvGrpSpPr>
          <p:nvPr/>
        </p:nvGrpSpPr>
        <p:grpSpPr bwMode="auto">
          <a:xfrm>
            <a:off x="1209354" y="2046286"/>
            <a:ext cx="4440238" cy="3892550"/>
            <a:chOff x="5288128" y="1569493"/>
            <a:chExt cx="3566226" cy="300346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95738AF-4147-4C44-B8BE-97139538BDC8}"/>
                </a:ext>
              </a:extLst>
            </p:cNvPr>
            <p:cNvSpPr/>
            <p:nvPr/>
          </p:nvSpPr>
          <p:spPr>
            <a:xfrm>
              <a:off x="6765874" y="156949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6D8D691-545C-4E2B-B3BB-3F681563E5F0}"/>
                </a:ext>
              </a:extLst>
            </p:cNvPr>
            <p:cNvSpPr/>
            <p:nvPr/>
          </p:nvSpPr>
          <p:spPr>
            <a:xfrm>
              <a:off x="7696638" y="2104776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F</a:t>
              </a:r>
              <a:endParaRPr lang="en-US" sz="140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FEC062B-7A5F-4428-87F8-CF1C9769F5F3}"/>
                </a:ext>
              </a:extLst>
            </p:cNvPr>
            <p:cNvSpPr/>
            <p:nvPr/>
          </p:nvSpPr>
          <p:spPr>
            <a:xfrm>
              <a:off x="5776460" y="2104776"/>
              <a:ext cx="36975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</a:t>
              </a:r>
            </a:p>
          </p:txBody>
        </p:sp>
        <p:grpSp>
          <p:nvGrpSpPr>
            <p:cNvPr id="16" name="Group 4">
              <a:extLst>
                <a:ext uri="{FF2B5EF4-FFF2-40B4-BE49-F238E27FC236}">
                  <a16:creationId xmlns:a16="http://schemas.microsoft.com/office/drawing/2014/main" id="{3D9F8518-F927-4A93-BC0A-E343920B44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8305" y="2780923"/>
              <a:ext cx="1342594" cy="352774"/>
              <a:chOff x="7208305" y="2780923"/>
              <a:chExt cx="1342594" cy="352774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C4ED840-BE7C-41E6-9FEB-7D3015F2C4F6}"/>
                  </a:ext>
                </a:extLst>
              </p:cNvPr>
              <p:cNvSpPr/>
              <p:nvPr/>
            </p:nvSpPr>
            <p:spPr>
              <a:xfrm>
                <a:off x="8183694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600" dirty="0"/>
                  <a:t>J</a:t>
                </a:r>
                <a:endParaRPr lang="en-US" sz="1050" dirty="0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A8A07FF-0843-4484-A00F-EC761F4C88C0}"/>
                  </a:ext>
                </a:extLst>
              </p:cNvPr>
              <p:cNvSpPr/>
              <p:nvPr/>
            </p:nvSpPr>
            <p:spPr>
              <a:xfrm>
                <a:off x="7208305" y="2780923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G</a:t>
                </a:r>
              </a:p>
            </p:txBody>
          </p:sp>
        </p:grpSp>
        <p:grpSp>
          <p:nvGrpSpPr>
            <p:cNvPr id="17" name="Group 3">
              <a:extLst>
                <a:ext uri="{FF2B5EF4-FFF2-40B4-BE49-F238E27FC236}">
                  <a16:creationId xmlns:a16="http://schemas.microsoft.com/office/drawing/2014/main" id="{C5ACF300-447E-441D-9AF0-40BCC22820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8128" y="2780924"/>
              <a:ext cx="1342594" cy="352773"/>
              <a:chOff x="5257800" y="2780924"/>
              <a:chExt cx="1342594" cy="352773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3368CF88-C438-4201-9E31-BF15FBC8E1CF}"/>
                  </a:ext>
                </a:extLst>
              </p:cNvPr>
              <p:cNvSpPr/>
              <p:nvPr/>
            </p:nvSpPr>
            <p:spPr>
              <a:xfrm>
                <a:off x="6233189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D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79A-8650-47CD-91D6-522706DE176E}"/>
                  </a:ext>
                </a:extLst>
              </p:cNvPr>
              <p:cNvSpPr/>
              <p:nvPr/>
            </p:nvSpPr>
            <p:spPr>
              <a:xfrm>
                <a:off x="5257800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C</a:t>
                </a:r>
              </a:p>
            </p:txBody>
          </p:sp>
        </p:grpSp>
        <p:grpSp>
          <p:nvGrpSpPr>
            <p:cNvPr id="18" name="Group 18">
              <a:extLst>
                <a:ext uri="{FF2B5EF4-FFF2-40B4-BE49-F238E27FC236}">
                  <a16:creationId xmlns:a16="http://schemas.microsoft.com/office/drawing/2014/main" id="{3A2C93B8-B265-4982-99EA-140529E87E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0485" y="3504844"/>
              <a:ext cx="1311994" cy="352773"/>
              <a:chOff x="6293368" y="2104812"/>
              <a:chExt cx="1311994" cy="352773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E471CA7B-93C4-4D53-880B-D313E8A1EE9A}"/>
                  </a:ext>
                </a:extLst>
              </p:cNvPr>
              <p:cNvSpPr/>
              <p:nvPr/>
            </p:nvSpPr>
            <p:spPr>
              <a:xfrm>
                <a:off x="7238157" y="2104812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H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2C38B581-0851-448E-84A2-43252BA91543}"/>
                  </a:ext>
                </a:extLst>
              </p:cNvPr>
              <p:cNvSpPr/>
              <p:nvPr/>
            </p:nvSpPr>
            <p:spPr>
              <a:xfrm>
                <a:off x="6293368" y="2104812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E</a:t>
                </a:r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BC1BBD2-1F79-4610-A11E-1CB949747266}"/>
                </a:ext>
              </a:extLst>
            </p:cNvPr>
            <p:cNvSpPr/>
            <p:nvPr/>
          </p:nvSpPr>
          <p:spPr>
            <a:xfrm>
              <a:off x="7711937" y="350484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K</a:t>
              </a:r>
            </a:p>
          </p:txBody>
        </p:sp>
        <p:grpSp>
          <p:nvGrpSpPr>
            <p:cNvPr id="20" name="Group 24">
              <a:extLst>
                <a:ext uri="{FF2B5EF4-FFF2-40B4-BE49-F238E27FC236}">
                  <a16:creationId xmlns:a16="http://schemas.microsoft.com/office/drawing/2014/main" id="{ADB0EF9D-9993-419B-BCBD-D23B3E817D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3518" y="4220188"/>
              <a:ext cx="1311993" cy="352773"/>
              <a:chOff x="6293846" y="2104786"/>
              <a:chExt cx="1311993" cy="352773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95B43F7-8EC2-4C87-B405-AD6397C6A9E9}"/>
                  </a:ext>
                </a:extLst>
              </p:cNvPr>
              <p:cNvSpPr/>
              <p:nvPr/>
            </p:nvSpPr>
            <p:spPr>
              <a:xfrm>
                <a:off x="7238634" y="2104786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93E37F9-80C4-45CF-8725-31631D4AAD8E}"/>
                  </a:ext>
                </a:extLst>
              </p:cNvPr>
              <p:cNvSpPr/>
              <p:nvPr/>
            </p:nvSpPr>
            <p:spPr>
              <a:xfrm>
                <a:off x="6293846" y="2104786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I</a:t>
                </a:r>
              </a:p>
            </p:txBody>
          </p:sp>
        </p:grp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8A3BF78-C2D2-4C4D-84E9-6B7BA6A8F6D5}"/>
                </a:ext>
              </a:extLst>
            </p:cNvPr>
            <p:cNvCxnSpPr>
              <a:stCxn id="13" idx="3"/>
              <a:endCxn id="15" idx="7"/>
            </p:cNvCxnSpPr>
            <p:nvPr/>
          </p:nvCxnSpPr>
          <p:spPr>
            <a:xfrm flipH="1">
              <a:off x="6092066" y="1870604"/>
              <a:ext cx="727584" cy="285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E0EDE37-3D75-453C-8647-246D523F232A}"/>
                </a:ext>
              </a:extLst>
            </p:cNvPr>
            <p:cNvCxnSpPr>
              <a:stCxn id="13" idx="5"/>
              <a:endCxn id="14" idx="1"/>
            </p:cNvCxnSpPr>
            <p:nvPr/>
          </p:nvCxnSpPr>
          <p:spPr>
            <a:xfrm>
              <a:off x="7079304" y="1870604"/>
              <a:ext cx="671110" cy="285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CF62DD2-2629-4DCF-82EF-43BA9A9D83D8}"/>
                </a:ext>
              </a:extLst>
            </p:cNvPr>
            <p:cNvCxnSpPr>
              <a:stCxn id="15" idx="3"/>
              <a:endCxn id="39" idx="0"/>
            </p:cNvCxnSpPr>
            <p:nvPr/>
          </p:nvCxnSpPr>
          <p:spPr>
            <a:xfrm flipH="1">
              <a:off x="5471731" y="2405887"/>
              <a:ext cx="358879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5E72791-009B-47AA-AD10-63864DE65E78}"/>
                </a:ext>
              </a:extLst>
            </p:cNvPr>
            <p:cNvCxnSpPr>
              <a:stCxn id="15" idx="5"/>
              <a:endCxn id="38" idx="0"/>
            </p:cNvCxnSpPr>
            <p:nvPr/>
          </p:nvCxnSpPr>
          <p:spPr>
            <a:xfrm>
              <a:off x="6092066" y="2405887"/>
              <a:ext cx="355053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8DCD28B-8C92-477E-BE12-1E75F6E2525D}"/>
                </a:ext>
              </a:extLst>
            </p:cNvPr>
            <p:cNvCxnSpPr>
              <a:stCxn id="14" idx="3"/>
              <a:endCxn id="41" idx="0"/>
            </p:cNvCxnSpPr>
            <p:nvPr/>
          </p:nvCxnSpPr>
          <p:spPr>
            <a:xfrm flipH="1">
              <a:off x="7391908" y="2405887"/>
              <a:ext cx="358506" cy="3750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23F8488-82D5-43FE-BA32-C95708BF1A04}"/>
                </a:ext>
              </a:extLst>
            </p:cNvPr>
            <p:cNvCxnSpPr>
              <a:stCxn id="14" idx="5"/>
            </p:cNvCxnSpPr>
            <p:nvPr/>
          </p:nvCxnSpPr>
          <p:spPr>
            <a:xfrm>
              <a:off x="8010068" y="2405887"/>
              <a:ext cx="359779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74A41BA-5EB4-4E1C-A8DF-4E8E0AF79C85}"/>
                </a:ext>
              </a:extLst>
            </p:cNvPr>
            <p:cNvCxnSpPr>
              <a:cxnSpLocks/>
              <a:stCxn id="39" idx="5"/>
              <a:endCxn id="37" idx="0"/>
            </p:cNvCxnSpPr>
            <p:nvPr/>
          </p:nvCxnSpPr>
          <p:spPr>
            <a:xfrm>
              <a:off x="5601558" y="3082035"/>
              <a:ext cx="372530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ED51933-DEB0-4613-B7BF-2C1A59932881}"/>
                </a:ext>
              </a:extLst>
            </p:cNvPr>
            <p:cNvCxnSpPr>
              <a:stCxn id="38" idx="5"/>
              <a:endCxn id="36" idx="0"/>
            </p:cNvCxnSpPr>
            <p:nvPr/>
          </p:nvCxnSpPr>
          <p:spPr>
            <a:xfrm>
              <a:off x="6576946" y="3082035"/>
              <a:ext cx="341931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0F99BF7-82E0-435D-970E-ED7C00754E4D}"/>
                </a:ext>
              </a:extLst>
            </p:cNvPr>
            <p:cNvCxnSpPr>
              <a:cxnSpLocks/>
              <a:stCxn id="41" idx="5"/>
              <a:endCxn id="19" idx="0"/>
            </p:cNvCxnSpPr>
            <p:nvPr/>
          </p:nvCxnSpPr>
          <p:spPr>
            <a:xfrm>
              <a:off x="7521735" y="3082034"/>
              <a:ext cx="373805" cy="422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8FDC000-F57B-41C6-9982-61AD36A5A2E4}"/>
                </a:ext>
              </a:extLst>
            </p:cNvPr>
            <p:cNvCxnSpPr>
              <a:stCxn id="40" idx="5"/>
            </p:cNvCxnSpPr>
            <p:nvPr/>
          </p:nvCxnSpPr>
          <p:spPr>
            <a:xfrm>
              <a:off x="8497123" y="3082035"/>
              <a:ext cx="227179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7B3A29-D1AF-48F7-89A5-E412B802D453}"/>
                </a:ext>
              </a:extLst>
            </p:cNvPr>
            <p:cNvCxnSpPr>
              <a:cxnSpLocks/>
              <a:stCxn id="37" idx="5"/>
              <a:endCxn id="35" idx="0"/>
            </p:cNvCxnSpPr>
            <p:nvPr/>
          </p:nvCxnSpPr>
          <p:spPr>
            <a:xfrm>
              <a:off x="6103915" y="3805955"/>
              <a:ext cx="343206" cy="4142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9B0424E-2760-40C2-937D-5C3681C0C880}"/>
                </a:ext>
              </a:extLst>
            </p:cNvPr>
            <p:cNvCxnSpPr>
              <a:cxnSpLocks/>
              <a:stCxn id="19" idx="3"/>
              <a:endCxn id="34" idx="0"/>
            </p:cNvCxnSpPr>
            <p:nvPr/>
          </p:nvCxnSpPr>
          <p:spPr>
            <a:xfrm flipH="1">
              <a:off x="7391909" y="3805953"/>
              <a:ext cx="373804" cy="4142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83DF3BA-7370-44E7-8530-C6E7A26BB5CE}"/>
                </a:ext>
              </a:extLst>
            </p:cNvPr>
            <p:cNvSpPr/>
            <p:nvPr/>
          </p:nvSpPr>
          <p:spPr>
            <a:xfrm>
              <a:off x="8487149" y="350484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M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4EDCEE9F-BD90-4243-9DFD-E83CE2764277}"/>
              </a:ext>
            </a:extLst>
          </p:cNvPr>
          <p:cNvSpPr txBox="1"/>
          <p:nvPr/>
        </p:nvSpPr>
        <p:spPr>
          <a:xfrm>
            <a:off x="5943600" y="2438401"/>
            <a:ext cx="411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B F C D G J E H K M I 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459706-8D60-424A-A5AB-98193AF10119}"/>
              </a:ext>
            </a:extLst>
          </p:cNvPr>
          <p:cNvSpPr txBox="1"/>
          <p:nvPr/>
        </p:nvSpPr>
        <p:spPr>
          <a:xfrm>
            <a:off x="5943600" y="3547218"/>
            <a:ext cx="411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 E I B D H A G L K F J 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3B95C17-FD47-42FC-B13A-5E5E1F6DEF87}"/>
              </a:ext>
            </a:extLst>
          </p:cNvPr>
          <p:cNvSpPr txBox="1"/>
          <p:nvPr/>
        </p:nvSpPr>
        <p:spPr>
          <a:xfrm>
            <a:off x="5943600" y="4656035"/>
            <a:ext cx="411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B C E I D H F G K L J 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80ABDA-7AF7-480D-8578-2455460D9FD7}"/>
              </a:ext>
            </a:extLst>
          </p:cNvPr>
          <p:cNvSpPr txBox="1"/>
          <p:nvPr/>
        </p:nvSpPr>
        <p:spPr>
          <a:xfrm>
            <a:off x="5943600" y="5764851"/>
            <a:ext cx="411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 E C H D B L K G M J F A</a:t>
            </a:r>
          </a:p>
        </p:txBody>
      </p:sp>
    </p:spTree>
    <p:extLst>
      <p:ext uri="{BB962C8B-B14F-4D97-AF65-F5344CB8AC3E}">
        <p14:creationId xmlns:p14="http://schemas.microsoft.com/office/powerpoint/2010/main" val="176544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 of Expression Tree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5172" y="1295401"/>
            <a:ext cx="6128656" cy="5410199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in-order</a:t>
            </a:r>
            <a:r>
              <a:rPr lang="en-US" dirty="0"/>
              <a:t> traversal of an expression tree results in the sequence </a:t>
            </a:r>
            <a:r>
              <a:rPr lang="en-US" b="1" dirty="0">
                <a:latin typeface="Consolas" panose="020B0609020204030204" pitchFamily="49" charset="0"/>
              </a:rPr>
              <a:t>x + y * a + b / c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post-order</a:t>
            </a:r>
            <a:r>
              <a:rPr lang="en-US" dirty="0"/>
              <a:t> traversal of an expression tree results in the sequence </a:t>
            </a:r>
            <a:r>
              <a:rPr lang="en-US" b="1" dirty="0">
                <a:latin typeface="Consolas" panose="020B0609020204030204" pitchFamily="49" charset="0"/>
              </a:rPr>
              <a:t>x y + a b + c / * </a:t>
            </a:r>
          </a:p>
          <a:p>
            <a:pPr lvl="1"/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postfix</a:t>
            </a:r>
            <a:r>
              <a:rPr lang="en-US" dirty="0"/>
              <a:t> or </a:t>
            </a:r>
            <a:r>
              <a:rPr lang="en-US" b="1" i="1" dirty="0">
                <a:solidFill>
                  <a:srgbClr val="FF0000"/>
                </a:solidFill>
              </a:rPr>
              <a:t>reverse polish</a:t>
            </a:r>
            <a:r>
              <a:rPr lang="en-US" i="1" dirty="0"/>
              <a:t> </a:t>
            </a:r>
            <a:r>
              <a:rPr lang="en-US" dirty="0"/>
              <a:t>form.</a:t>
            </a:r>
          </a:p>
          <a:p>
            <a:pPr lvl="1"/>
            <a:r>
              <a:rPr lang="en-US" dirty="0"/>
              <a:t>Operators follow operands.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pre-order</a:t>
            </a:r>
            <a:r>
              <a:rPr lang="en-US" dirty="0"/>
              <a:t> traversal of an expression tree results in the sequence </a:t>
            </a:r>
            <a:r>
              <a:rPr lang="en-US" b="1" dirty="0">
                <a:latin typeface="Consolas" panose="020B0609020204030204" pitchFamily="49" charset="0"/>
              </a:rPr>
              <a:t>* + x y / + a b c </a:t>
            </a:r>
          </a:p>
          <a:p>
            <a:pPr lvl="1"/>
            <a:r>
              <a:rPr lang="en-US" dirty="0"/>
              <a:t>This is the </a:t>
            </a:r>
            <a:r>
              <a:rPr lang="en-US" b="1" i="1" dirty="0">
                <a:solidFill>
                  <a:srgbClr val="FF0000"/>
                </a:solidFill>
              </a:rPr>
              <a:t>prefix</a:t>
            </a:r>
            <a:r>
              <a:rPr lang="en-US" dirty="0"/>
              <a:t> form of the expression.</a:t>
            </a:r>
          </a:p>
          <a:p>
            <a:pPr lvl="1"/>
            <a:r>
              <a:rPr lang="en-US" dirty="0"/>
              <a:t>Operators precede operands.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7171191" y="1717675"/>
            <a:ext cx="3246437" cy="2282825"/>
            <a:chOff x="5288128" y="1569493"/>
            <a:chExt cx="3246273" cy="2282440"/>
          </a:xfrm>
        </p:grpSpPr>
        <p:sp>
          <p:nvSpPr>
            <p:cNvPr id="17" name="Oval 16"/>
            <p:cNvSpPr/>
            <p:nvPr/>
          </p:nvSpPr>
          <p:spPr>
            <a:xfrm>
              <a:off x="6766015" y="1569493"/>
              <a:ext cx="371456" cy="3714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*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696243" y="2104390"/>
              <a:ext cx="355582" cy="3714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/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775465" y="2104390"/>
              <a:ext cx="371456" cy="3714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+</a:t>
              </a:r>
            </a:p>
          </p:txBody>
        </p:sp>
        <p:grpSp>
          <p:nvGrpSpPr>
            <p:cNvPr id="20" name="Group 9"/>
            <p:cNvGrpSpPr>
              <a:grpSpLocks/>
            </p:cNvGrpSpPr>
            <p:nvPr/>
          </p:nvGrpSpPr>
          <p:grpSpPr bwMode="auto">
            <a:xfrm>
              <a:off x="7208672" y="2780732"/>
              <a:ext cx="1325729" cy="370764"/>
              <a:chOff x="7208672" y="2780732"/>
              <a:chExt cx="1325729" cy="370764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8183582" y="2780551"/>
                <a:ext cx="350819" cy="37141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208906" y="2780551"/>
                <a:ext cx="371456" cy="37141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+</a:t>
                </a:r>
              </a:p>
            </p:txBody>
          </p:sp>
        </p:grpSp>
        <p:grpSp>
          <p:nvGrpSpPr>
            <p:cNvPr id="21" name="Group 12"/>
            <p:cNvGrpSpPr>
              <a:grpSpLocks/>
            </p:cNvGrpSpPr>
            <p:nvPr/>
          </p:nvGrpSpPr>
          <p:grpSpPr bwMode="auto">
            <a:xfrm>
              <a:off x="5288128" y="2780732"/>
              <a:ext cx="1346200" cy="370764"/>
              <a:chOff x="5257800" y="2780732"/>
              <a:chExt cx="1346200" cy="37076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232476" y="2780551"/>
                <a:ext cx="371456" cy="37141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y</a:t>
                </a: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257800" y="2780551"/>
                <a:ext cx="371456" cy="37141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x</a:t>
                </a:r>
              </a:p>
            </p:txBody>
          </p:sp>
        </p:grpSp>
        <p:cxnSp>
          <p:nvCxnSpPr>
            <p:cNvPr id="22" name="Straight Connector 21"/>
            <p:cNvCxnSpPr>
              <a:stCxn id="17" idx="3"/>
              <a:endCxn id="19" idx="7"/>
            </p:cNvCxnSpPr>
            <p:nvPr/>
          </p:nvCxnSpPr>
          <p:spPr>
            <a:xfrm flipH="1">
              <a:off x="6092949" y="1885352"/>
              <a:ext cx="727038" cy="2745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7" idx="5"/>
              <a:endCxn id="18" idx="1"/>
            </p:cNvCxnSpPr>
            <p:nvPr/>
          </p:nvCxnSpPr>
          <p:spPr>
            <a:xfrm>
              <a:off x="7083499" y="1885352"/>
              <a:ext cx="665129" cy="2745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3"/>
              <a:endCxn id="34" idx="0"/>
            </p:cNvCxnSpPr>
            <p:nvPr/>
          </p:nvCxnSpPr>
          <p:spPr>
            <a:xfrm flipH="1">
              <a:off x="5473856" y="2421836"/>
              <a:ext cx="355582" cy="358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5"/>
              <a:endCxn id="33" idx="0"/>
            </p:cNvCxnSpPr>
            <p:nvPr/>
          </p:nvCxnSpPr>
          <p:spPr>
            <a:xfrm>
              <a:off x="6092949" y="2421836"/>
              <a:ext cx="355582" cy="358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8" idx="3"/>
              <a:endCxn id="36" idx="0"/>
            </p:cNvCxnSpPr>
            <p:nvPr/>
          </p:nvCxnSpPr>
          <p:spPr>
            <a:xfrm flipH="1">
              <a:off x="7394634" y="2421836"/>
              <a:ext cx="353995" cy="358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8" idx="5"/>
              <a:endCxn id="35" idx="0"/>
            </p:cNvCxnSpPr>
            <p:nvPr/>
          </p:nvCxnSpPr>
          <p:spPr>
            <a:xfrm>
              <a:off x="7999441" y="2421836"/>
              <a:ext cx="360344" cy="358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39"/>
            <p:cNvGrpSpPr>
              <a:grpSpLocks/>
            </p:cNvGrpSpPr>
            <p:nvPr/>
          </p:nvGrpSpPr>
          <p:grpSpPr bwMode="auto">
            <a:xfrm>
              <a:off x="6731221" y="3481169"/>
              <a:ext cx="1346200" cy="370764"/>
              <a:chOff x="5257800" y="2780732"/>
              <a:chExt cx="1346200" cy="37076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232347" y="2780084"/>
                <a:ext cx="371456" cy="37141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b</a:t>
                </a: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257671" y="2780084"/>
                <a:ext cx="371456" cy="37141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a</a:t>
                </a:r>
              </a:p>
            </p:txBody>
          </p:sp>
        </p:grpSp>
        <p:cxnSp>
          <p:nvCxnSpPr>
            <p:cNvPr id="29" name="Straight Connector 28"/>
            <p:cNvCxnSpPr>
              <a:stCxn id="36" idx="3"/>
              <a:endCxn id="32" idx="0"/>
            </p:cNvCxnSpPr>
            <p:nvPr/>
          </p:nvCxnSpPr>
          <p:spPr>
            <a:xfrm flipH="1">
              <a:off x="6916821" y="3096410"/>
              <a:ext cx="346058" cy="3841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6" idx="5"/>
              <a:endCxn id="31" idx="0"/>
            </p:cNvCxnSpPr>
            <p:nvPr/>
          </p:nvCxnSpPr>
          <p:spPr>
            <a:xfrm>
              <a:off x="7524802" y="3096410"/>
              <a:ext cx="366694" cy="3841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407FBEA8-A07A-4E81-8494-54A33031BFC8}"/>
              </a:ext>
            </a:extLst>
          </p:cNvPr>
          <p:cNvSpPr/>
          <p:nvPr/>
        </p:nvSpPr>
        <p:spPr>
          <a:xfrm>
            <a:off x="7194577" y="5003004"/>
            <a:ext cx="3280625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Note: in-order traversal of an expression tree requires sub-tree parentheses: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Consolas" panose="020B0609020204030204" pitchFamily="49" charset="0"/>
              </a:rPr>
              <a:t>(x + y) * ((a + b) / c)</a:t>
            </a:r>
          </a:p>
        </p:txBody>
      </p:sp>
    </p:spTree>
    <p:extLst>
      <p:ext uri="{BB962C8B-B14F-4D97-AF65-F5344CB8AC3E}">
        <p14:creationId xmlns:p14="http://schemas.microsoft.com/office/powerpoint/2010/main" val="112170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3352801" y="4533675"/>
            <a:ext cx="3286125" cy="2348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414" y="1752600"/>
            <a:ext cx="7468987" cy="2396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#26: Constructor Do's and Don't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41867" y="1295401"/>
            <a:ext cx="9978067" cy="5454359"/>
          </a:xfrm>
        </p:spPr>
        <p:txBody>
          <a:bodyPr/>
          <a:lstStyle/>
          <a:p>
            <a:r>
              <a:rPr lang="en-US" dirty="0"/>
              <a:t>Avoid throwing exceptions from constructors or destructors.</a:t>
            </a:r>
          </a:p>
          <a:p>
            <a:pPr lvl="1"/>
            <a:r>
              <a:rPr lang="en-US" dirty="0"/>
              <a:t>The lifetime of an object is said to begin when the constructor runs to completion and ends right when the destructor is called.</a:t>
            </a:r>
          </a:p>
          <a:p>
            <a:pPr lvl="1"/>
            <a:r>
              <a:rPr lang="en-US" dirty="0"/>
              <a:t>If the constructor throws, then the destructor is not called.</a:t>
            </a:r>
          </a:p>
          <a:p>
            <a:pPr lvl="1"/>
            <a:r>
              <a:rPr lang="en-US" dirty="0"/>
              <a:t>You should particularly avoid half-constructing an object and then relying on users of your class to detect construction failure by testing flag variables of some sort.</a:t>
            </a:r>
          </a:p>
          <a:p>
            <a:pPr lvl="1"/>
            <a:r>
              <a:rPr lang="en-US" dirty="0"/>
              <a:t>Such design most assuredly would result in </a:t>
            </a:r>
            <a:r>
              <a:rPr lang="en-US" u="sng" dirty="0"/>
              <a:t>memory leaks</a:t>
            </a:r>
            <a:r>
              <a:rPr lang="en-US" dirty="0"/>
              <a:t>.</a:t>
            </a:r>
          </a:p>
          <a:p>
            <a:r>
              <a:rPr lang="en-US" dirty="0"/>
              <a:t>Calling virtual functions from a constructor or destructor is dangerous and should be avoided.</a:t>
            </a:r>
          </a:p>
          <a:p>
            <a:pPr lvl="1"/>
            <a:r>
              <a:rPr lang="en-US" dirty="0"/>
              <a:t>The Base type(s) must be constructed prior to a Derived type.</a:t>
            </a:r>
          </a:p>
          <a:p>
            <a:pPr lvl="1"/>
            <a:r>
              <a:rPr lang="en-US" dirty="0"/>
              <a:t>Any virtual calls are treated as calls to methods in the class of the currently executing constructor or destructor.</a:t>
            </a:r>
          </a:p>
          <a:p>
            <a:pPr lvl="1"/>
            <a:r>
              <a:rPr lang="en-US" dirty="0"/>
              <a:t>You most assuredly would be </a:t>
            </a:r>
            <a:r>
              <a:rPr lang="en-US" u="sng" dirty="0"/>
              <a:t>accessing uninitialized derived data</a:t>
            </a:r>
            <a:r>
              <a:rPr lang="en-US" dirty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9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44E7-DCE1-4D48-BE3B-431C0D71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Memory Leaks?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E2B2B-FF65-4D36-9A6B-C35DF84B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8DE-FAD3-40BF-B5DF-07836F1F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5BF8B4-A49E-4651-8CB6-887C27B79623}"/>
              </a:ext>
            </a:extLst>
          </p:cNvPr>
          <p:cNvSpPr txBox="1"/>
          <p:nvPr/>
        </p:nvSpPr>
        <p:spPr>
          <a:xfrm>
            <a:off x="5640287" y="1434976"/>
            <a:ext cx="51985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Station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vector_;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vector_.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 return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_;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200" b="1" dirty="0"/>
          </a:p>
          <a:p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Station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station;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(888));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(999));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(666));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station;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2BDD008-816E-4301-B74A-8A43A4EEE83B}"/>
              </a:ext>
            </a:extLst>
          </p:cNvPr>
          <p:cNvSpPr/>
          <p:nvPr/>
        </p:nvSpPr>
        <p:spPr>
          <a:xfrm>
            <a:off x="7046361" y="3956949"/>
            <a:ext cx="1727770" cy="676696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3AB76-3EEC-44D0-93D2-BAA1A3B42AB2}"/>
              </a:ext>
            </a:extLst>
          </p:cNvPr>
          <p:cNvSpPr txBox="1"/>
          <p:nvPr/>
        </p:nvSpPr>
        <p:spPr>
          <a:xfrm>
            <a:off x="241911" y="1257052"/>
            <a:ext cx="5244490" cy="557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Deque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size_;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Deque() : size_(0),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[10]) {};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push(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[size_++] =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 </a:t>
            </a:r>
            <a:r>
              <a:rPr lang="nn-NO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.size_; ++i)</a:t>
            </a:r>
          </a:p>
          <a:p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.the_data[i];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deque_;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deque_.push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_;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CB4358A-6242-4C3F-ADA8-E691D04AC750}"/>
              </a:ext>
            </a:extLst>
          </p:cNvPr>
          <p:cNvSpPr/>
          <p:nvPr/>
        </p:nvSpPr>
        <p:spPr>
          <a:xfrm>
            <a:off x="2178122" y="3024034"/>
            <a:ext cx="2098043" cy="32209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44E7-DCE1-4D48-BE3B-431C0D71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Memory Leaks?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E2B2B-FF65-4D36-9A6B-C35DF84B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8DE-FAD3-40BF-B5DF-07836F1F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5BF8B4-A49E-4651-8CB6-887C27B79623}"/>
              </a:ext>
            </a:extLst>
          </p:cNvPr>
          <p:cNvSpPr txBox="1"/>
          <p:nvPr/>
        </p:nvSpPr>
        <p:spPr>
          <a:xfrm>
            <a:off x="5640287" y="1434976"/>
            <a:ext cx="519858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Station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vector_;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vector_.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 return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_;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200" b="1" dirty="0"/>
          </a:p>
          <a:p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Station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station;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Car*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car1(888);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Car*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car2(999);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Car*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car3(666);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(*car1);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(*car2);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(*car3);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station;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E9749FF-B014-4D5C-A076-21D54D0E1E8A}"/>
              </a:ext>
            </a:extLst>
          </p:cNvPr>
          <p:cNvSpPr/>
          <p:nvPr/>
        </p:nvSpPr>
        <p:spPr>
          <a:xfrm>
            <a:off x="5866855" y="4008320"/>
            <a:ext cx="2615378" cy="676696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7523E3-F2AD-44E2-885C-2EB9C88743A6}"/>
              </a:ext>
            </a:extLst>
          </p:cNvPr>
          <p:cNvSpPr txBox="1"/>
          <p:nvPr/>
        </p:nvSpPr>
        <p:spPr>
          <a:xfrm>
            <a:off x="241911" y="1257052"/>
            <a:ext cx="5244490" cy="557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Deque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size_;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Deque() : size_(0),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[10]) {};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push(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[size_++] =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 </a:t>
            </a:r>
            <a:r>
              <a:rPr lang="nn-NO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.size_; ++i)</a:t>
            </a:r>
          </a:p>
          <a:p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.the_data[i];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deque_;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deque_.push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_;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00D4D4C-2E9F-4E08-BC74-051FCC860FF9}"/>
              </a:ext>
            </a:extLst>
          </p:cNvPr>
          <p:cNvSpPr/>
          <p:nvPr/>
        </p:nvSpPr>
        <p:spPr>
          <a:xfrm>
            <a:off x="2178122" y="3024034"/>
            <a:ext cx="2098043" cy="32209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9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44E7-DCE1-4D48-BE3B-431C0D71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Memory Leaks?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E2B2B-FF65-4D36-9A6B-C35DF84B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8DE-FAD3-40BF-B5DF-07836F1F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02A81-4F92-48A0-ABAB-143998D45539}"/>
              </a:ext>
            </a:extLst>
          </p:cNvPr>
          <p:cNvSpPr txBox="1"/>
          <p:nvPr/>
        </p:nvSpPr>
        <p:spPr>
          <a:xfrm>
            <a:off x="241911" y="1257052"/>
            <a:ext cx="5244490" cy="557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Deque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size_;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Deque() : size_(0),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[10]) {};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push(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the_data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[size_++] =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 </a:t>
            </a:r>
            <a:r>
              <a:rPr lang="nn-NO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.size_; ++i)</a:t>
            </a:r>
          </a:p>
          <a:p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nn-NO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d</a:t>
            </a:r>
            <a:r>
              <a:rPr lang="nn-NO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.the_data[i];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deque_;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deque_.push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.deque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_;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5BF8B4-A49E-4651-8CB6-887C27B79623}"/>
              </a:ext>
            </a:extLst>
          </p:cNvPr>
          <p:cNvSpPr txBox="1"/>
          <p:nvPr/>
        </p:nvSpPr>
        <p:spPr>
          <a:xfrm>
            <a:off x="5640287" y="1434976"/>
            <a:ext cx="519858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Station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vector_;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 vector_.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item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friend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&lt;&lt;(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ostream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Station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  return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os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2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.vector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_;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200" b="1" dirty="0"/>
          </a:p>
          <a:p>
            <a:endParaRPr lang="en-US" sz="1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Station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station;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car1(888);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car2(999);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>
                <a:solidFill>
                  <a:srgbClr val="2B91AF"/>
                </a:solidFill>
                <a:latin typeface="Consolas" panose="020B0609020204030204" pitchFamily="49" charset="0"/>
              </a:rPr>
              <a:t>Car</a:t>
            </a:r>
            <a:r>
              <a:rPr lang="en-US" sz="1200" b="1">
                <a:solidFill>
                  <a:srgbClr val="000000"/>
                </a:solidFill>
                <a:latin typeface="Consolas" panose="020B0609020204030204" pitchFamily="49" charset="0"/>
              </a:rPr>
              <a:t> car3(666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(car1);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(car2);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station.addCar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(car3);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station;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F5275C2-5234-48DD-81A0-A4033138107A}"/>
              </a:ext>
            </a:extLst>
          </p:cNvPr>
          <p:cNvSpPr/>
          <p:nvPr/>
        </p:nvSpPr>
        <p:spPr>
          <a:xfrm>
            <a:off x="2178122" y="3024034"/>
            <a:ext cx="2098043" cy="32209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C8DC59FB-0286-448E-A6BC-298E50A3D28E}"/>
              </a:ext>
            </a:extLst>
          </p:cNvPr>
          <p:cNvSpPr/>
          <p:nvPr/>
        </p:nvSpPr>
        <p:spPr>
          <a:xfrm>
            <a:off x="2722275" y="1737569"/>
            <a:ext cx="2918012" cy="605117"/>
          </a:xfrm>
          <a:prstGeom prst="wedgeRoundRectCallout">
            <a:avLst>
              <a:gd name="adj1" fmla="val 16494"/>
              <a:gd name="adj2" fmla="val 2247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being stored?</a:t>
            </a:r>
          </a:p>
        </p:txBody>
      </p:sp>
    </p:spTree>
    <p:extLst>
      <p:ext uri="{BB962C8B-B14F-4D97-AF65-F5344CB8AC3E}">
        <p14:creationId xmlns:p14="http://schemas.microsoft.com/office/powerpoint/2010/main" val="23716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FE6D-481C-4698-A149-EA4BAA18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EA748-68C4-41E5-AFCA-7ADF137796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0577" y="1295401"/>
            <a:ext cx="9978067" cy="719392"/>
          </a:xfrm>
        </p:spPr>
        <p:txBody>
          <a:bodyPr/>
          <a:lstStyle/>
          <a:p>
            <a:r>
              <a:rPr lang="en-US" dirty="0"/>
              <a:t>Each node in a tree has exactly one parent, except for the root node which has no parent.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2E61A-DF36-4EFE-842A-A7D15C53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E95E9-DE75-455C-9136-97048EF1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8E4165-1C65-4B3C-8E68-CCD41DB5F27B}"/>
              </a:ext>
            </a:extLst>
          </p:cNvPr>
          <p:cNvGrpSpPr/>
          <p:nvPr/>
        </p:nvGrpSpPr>
        <p:grpSpPr>
          <a:xfrm>
            <a:off x="530577" y="3505200"/>
            <a:ext cx="10105251" cy="2362200"/>
            <a:chOff x="-383823" y="3505200"/>
            <a:chExt cx="10105251" cy="2362200"/>
          </a:xfrm>
        </p:grpSpPr>
        <p:sp>
          <p:nvSpPr>
            <p:cNvPr id="16" name="Content Placeholder 2">
              <a:extLst>
                <a:ext uri="{FF2B5EF4-FFF2-40B4-BE49-F238E27FC236}">
                  <a16:creationId xmlns:a16="http://schemas.microsoft.com/office/drawing/2014/main" id="{E058AB0D-5CCD-4A43-8FD5-6AE4F206B47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-383823" y="3505200"/>
              <a:ext cx="6595937" cy="1826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dirty="0"/>
                <a:t>The </a:t>
              </a:r>
              <a:r>
                <a:rPr lang="en-US" sz="2200" b="1" i="1" dirty="0">
                  <a:solidFill>
                    <a:srgbClr val="FF0000"/>
                  </a:solidFill>
                </a:rPr>
                <a:t>depth</a:t>
              </a:r>
              <a:r>
                <a:rPr lang="en-US" sz="2200" dirty="0"/>
                <a:t> of a node is the number of nodes from the root (defined recursively):</a:t>
              </a:r>
            </a:p>
            <a:p>
              <a:pPr lvl="1"/>
              <a:r>
                <a:rPr lang="en-US" sz="1800" dirty="0"/>
                <a:t>If a node is the root of a tree, its depth is 0.</a:t>
              </a:r>
            </a:p>
            <a:p>
              <a:pPr lvl="1"/>
              <a:r>
                <a:rPr lang="en-US" sz="1800" dirty="0"/>
                <a:t>If a node is not the root of a tree, its depth</a:t>
              </a:r>
            </a:p>
            <a:p>
              <a:pPr marL="628650" lvl="1" indent="-261938">
                <a:spcBef>
                  <a:spcPts val="0"/>
                </a:spcBef>
                <a:buNone/>
              </a:pPr>
              <a:r>
                <a:rPr lang="en-US" sz="1800" dirty="0"/>
                <a:t>	is 1 + the depth of its parent.</a:t>
              </a:r>
              <a:endParaRPr lang="en-US" sz="2200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2767B5-0713-4ACD-9E31-738F104E73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0868" y="4953000"/>
              <a:ext cx="448056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46D3808-7524-4E8C-88CA-634AF2B227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29584" y="5867400"/>
              <a:ext cx="448056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D75121C-F162-4C4E-A831-38CEB50CD4D7}"/>
              </a:ext>
            </a:extLst>
          </p:cNvPr>
          <p:cNvSpPr txBox="1">
            <a:spLocks/>
          </p:cNvSpPr>
          <p:nvPr/>
        </p:nvSpPr>
        <p:spPr bwMode="auto">
          <a:xfrm>
            <a:off x="530577" y="5181600"/>
            <a:ext cx="5604071" cy="107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 </a:t>
            </a:r>
            <a:r>
              <a:rPr lang="en-US" sz="2200" b="1" i="1" dirty="0">
                <a:solidFill>
                  <a:srgbClr val="FF0000"/>
                </a:solidFill>
              </a:rPr>
              <a:t>height</a:t>
            </a:r>
            <a:r>
              <a:rPr lang="en-US" sz="2200" dirty="0"/>
              <a:t> of a node is the number of nodes in the longest path from the node to a leaf node.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D93131C-CCDE-464B-A8A8-341DFD86B4EF}"/>
              </a:ext>
            </a:extLst>
          </p:cNvPr>
          <p:cNvGrpSpPr/>
          <p:nvPr/>
        </p:nvGrpSpPr>
        <p:grpSpPr>
          <a:xfrm>
            <a:off x="7005852" y="4244271"/>
            <a:ext cx="3058358" cy="2324100"/>
            <a:chOff x="6074923" y="4244271"/>
            <a:chExt cx="3058358" cy="232410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9E7032F-AD84-4FB6-8633-2ED8E25640D8}"/>
                </a:ext>
              </a:extLst>
            </p:cNvPr>
            <p:cNvCxnSpPr>
              <a:cxnSpLocks/>
            </p:cNvCxnSpPr>
            <p:nvPr/>
          </p:nvCxnSpPr>
          <p:spPr>
            <a:xfrm>
              <a:off x="8295081" y="5476959"/>
              <a:ext cx="264193" cy="5860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DAB930E3-4A7D-4430-9E73-CDB3861591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07948" y="4587171"/>
              <a:ext cx="407810" cy="572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9307D64-B4F6-4FFF-8560-41F3DFA55400}"/>
                </a:ext>
              </a:extLst>
            </p:cNvPr>
            <p:cNvCxnSpPr>
              <a:cxnSpLocks/>
              <a:endCxn id="35" idx="1"/>
            </p:cNvCxnSpPr>
            <p:nvPr/>
          </p:nvCxnSpPr>
          <p:spPr>
            <a:xfrm>
              <a:off x="7588803" y="4587171"/>
              <a:ext cx="382989" cy="625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3574B11-D729-40C8-A9F3-1450E5AF4C87}"/>
                </a:ext>
              </a:extLst>
            </p:cNvPr>
            <p:cNvSpPr/>
            <p:nvPr/>
          </p:nvSpPr>
          <p:spPr>
            <a:xfrm>
              <a:off x="6882978" y="4244271"/>
              <a:ext cx="914400" cy="5486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Dog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ED26361-A64B-4F7E-B61C-CB7BA971E9FC}"/>
                </a:ext>
              </a:extLst>
            </p:cNvPr>
            <p:cNvSpPr/>
            <p:nvPr/>
          </p:nvSpPr>
          <p:spPr>
            <a:xfrm>
              <a:off x="6074923" y="5132001"/>
              <a:ext cx="914400" cy="5486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Cat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EA3696A-6A89-4437-8923-842D4723B760}"/>
                </a:ext>
              </a:extLst>
            </p:cNvPr>
            <p:cNvSpPr/>
            <p:nvPr/>
          </p:nvSpPr>
          <p:spPr>
            <a:xfrm>
              <a:off x="7837881" y="5132001"/>
              <a:ext cx="914400" cy="5486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Pig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37E4992-7044-491A-8503-D89763332A4A}"/>
                </a:ext>
              </a:extLst>
            </p:cNvPr>
            <p:cNvSpPr/>
            <p:nvPr/>
          </p:nvSpPr>
          <p:spPr>
            <a:xfrm>
              <a:off x="8218881" y="6019731"/>
              <a:ext cx="914400" cy="5486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Wolf</a:t>
              </a:r>
            </a:p>
          </p:txBody>
        </p: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EB31A02-ACF3-4FE7-945E-A4BF309F5A14}"/>
              </a:ext>
            </a:extLst>
          </p:cNvPr>
          <p:cNvSpPr txBox="1">
            <a:spLocks/>
          </p:cNvSpPr>
          <p:nvPr/>
        </p:nvSpPr>
        <p:spPr bwMode="auto">
          <a:xfrm>
            <a:off x="530577" y="6248401"/>
            <a:ext cx="5946423" cy="5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 </a:t>
            </a:r>
            <a:r>
              <a:rPr lang="en-US" sz="2200" b="1" i="1" dirty="0">
                <a:solidFill>
                  <a:srgbClr val="FF0000"/>
                </a:solidFill>
              </a:rPr>
              <a:t>level</a:t>
            </a:r>
            <a:r>
              <a:rPr lang="en-US" sz="2200" dirty="0"/>
              <a:t> of a node is its depth + 1.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FB65BCF-AC02-470D-AB83-50860B0E9941}"/>
              </a:ext>
            </a:extLst>
          </p:cNvPr>
          <p:cNvGrpSpPr/>
          <p:nvPr/>
        </p:nvGrpSpPr>
        <p:grpSpPr>
          <a:xfrm>
            <a:off x="6111097" y="4062006"/>
            <a:ext cx="4720294" cy="2625841"/>
            <a:chOff x="6462787" y="4062006"/>
            <a:chExt cx="4720294" cy="2625841"/>
          </a:xfrm>
        </p:grpSpPr>
        <p:grpSp>
          <p:nvGrpSpPr>
            <p:cNvPr id="7" name="Group 6"/>
            <p:cNvGrpSpPr/>
            <p:nvPr/>
          </p:nvGrpSpPr>
          <p:grpSpPr>
            <a:xfrm>
              <a:off x="6462787" y="4062006"/>
              <a:ext cx="3788319" cy="2625841"/>
              <a:chOff x="4667845" y="4062005"/>
              <a:chExt cx="3788319" cy="2625841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64D8817-AE8B-48AA-970C-CFF3649266F7}"/>
                  </a:ext>
                </a:extLst>
              </p:cNvPr>
              <p:cNvSpPr txBox="1"/>
              <p:nvPr/>
            </p:nvSpPr>
            <p:spPr>
              <a:xfrm>
                <a:off x="7373543" y="4062005"/>
                <a:ext cx="108262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Depth 0</a:t>
                </a:r>
              </a:p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Height 3</a:t>
                </a:r>
              </a:p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Level 1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C4E96CD-DD24-4AFA-B261-C60E60FC0585}"/>
                  </a:ext>
                </a:extLst>
              </p:cNvPr>
              <p:cNvSpPr txBox="1"/>
              <p:nvPr/>
            </p:nvSpPr>
            <p:spPr>
              <a:xfrm>
                <a:off x="6675985" y="5949182"/>
                <a:ext cx="108262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Depth 2</a:t>
                </a:r>
              </a:p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Height 1</a:t>
                </a:r>
              </a:p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Level 3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9ED7EB-40D5-4853-894B-245762D8F98C}"/>
                  </a:ext>
                </a:extLst>
              </p:cNvPr>
              <p:cNvSpPr txBox="1"/>
              <p:nvPr/>
            </p:nvSpPr>
            <p:spPr>
              <a:xfrm>
                <a:off x="4667845" y="5035357"/>
                <a:ext cx="108262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Depth 1</a:t>
                </a:r>
              </a:p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>
                    <a:solidFill>
                      <a:srgbClr val="FF0000"/>
                    </a:solidFill>
                  </a:rPr>
                  <a:t>Height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1</a:t>
                </a:r>
              </a:p>
              <a:p>
                <a:pPr>
                  <a:tabLst>
                    <a:tab pos="914400" algn="l"/>
                    <a:tab pos="1828800" algn="l"/>
                  </a:tabLst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Level 2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9E49C43-8921-4B66-BD0E-63C8F80B5E5A}"/>
                </a:ext>
              </a:extLst>
            </p:cNvPr>
            <p:cNvSpPr txBox="1"/>
            <p:nvPr/>
          </p:nvSpPr>
          <p:spPr>
            <a:xfrm>
              <a:off x="10215704" y="5032418"/>
              <a:ext cx="96737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914400" algn="l"/>
                  <a:tab pos="1828800" algn="l"/>
                </a:tabLst>
              </a:pPr>
              <a:r>
                <a:rPr lang="en-US" sz="1400" b="1" dirty="0">
                  <a:solidFill>
                    <a:srgbClr val="FF0000"/>
                  </a:solidFill>
                </a:rPr>
                <a:t>Depth 1</a:t>
              </a:r>
            </a:p>
            <a:p>
              <a:pPr>
                <a:tabLst>
                  <a:tab pos="914400" algn="l"/>
                  <a:tab pos="1828800" algn="l"/>
                </a:tabLst>
              </a:pPr>
              <a:r>
                <a:rPr lang="en-US" sz="1400" b="1" dirty="0">
                  <a:solidFill>
                    <a:srgbClr val="FF0000"/>
                  </a:solidFill>
                </a:rPr>
                <a:t>Height 2</a:t>
              </a:r>
            </a:p>
            <a:p>
              <a:pPr>
                <a:tabLst>
                  <a:tab pos="914400" algn="l"/>
                  <a:tab pos="1828800" algn="l"/>
                </a:tabLst>
              </a:pPr>
              <a:r>
                <a:rPr lang="en-US" sz="1400" b="1" dirty="0">
                  <a:solidFill>
                    <a:srgbClr val="FF0000"/>
                  </a:solidFill>
                </a:rPr>
                <a:t>Level 2</a:t>
              </a:r>
            </a:p>
          </p:txBody>
        </p:sp>
      </p:grp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DC92734-7F45-4927-A2B5-BB6C7AA4EB87}"/>
              </a:ext>
            </a:extLst>
          </p:cNvPr>
          <p:cNvSpPr txBox="1">
            <a:spLocks/>
          </p:cNvSpPr>
          <p:nvPr/>
        </p:nvSpPr>
        <p:spPr bwMode="auto">
          <a:xfrm>
            <a:off x="530577" y="2047241"/>
            <a:ext cx="9978067" cy="242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Leaf nodes </a:t>
            </a:r>
            <a:r>
              <a:rPr lang="en-US" dirty="0"/>
              <a:t>also are known as </a:t>
            </a:r>
            <a:r>
              <a:rPr lang="en-US" b="1" i="1" dirty="0">
                <a:solidFill>
                  <a:srgbClr val="FF0000"/>
                </a:solidFill>
              </a:rPr>
              <a:t>external nodes</a:t>
            </a:r>
            <a:r>
              <a:rPr lang="en-US" dirty="0"/>
              <a:t>, and non-leaf nodes are known as </a:t>
            </a:r>
            <a:r>
              <a:rPr lang="en-US" b="1" i="1" dirty="0">
                <a:solidFill>
                  <a:srgbClr val="FF0000"/>
                </a:solidFill>
              </a:rPr>
              <a:t>internal nodes</a:t>
            </a:r>
            <a:r>
              <a:rPr lang="en-US" i="1" dirty="0"/>
              <a:t>.</a:t>
            </a:r>
          </a:p>
          <a:p>
            <a:r>
              <a:rPr lang="en-US" dirty="0"/>
              <a:t>A generalization of the parent-child relationship is the  </a:t>
            </a:r>
            <a:br>
              <a:rPr lang="en-US" dirty="0"/>
            </a:br>
            <a:r>
              <a:rPr lang="en-US" b="1" i="1" dirty="0">
                <a:solidFill>
                  <a:srgbClr val="FF0000"/>
                </a:solidFill>
              </a:rPr>
              <a:t>ancestor-descendant relationship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80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build="p"/>
      <p:bldP spid="24" grpId="0" build="p"/>
      <p:bldP spid="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8">
            <a:extLst>
              <a:ext uri="{FF2B5EF4-FFF2-40B4-BE49-F238E27FC236}">
                <a16:creationId xmlns:a16="http://schemas.microsoft.com/office/drawing/2014/main" id="{43BA3D84-64CB-4CE8-8896-AC874844BDF7}"/>
              </a:ext>
            </a:extLst>
          </p:cNvPr>
          <p:cNvGrpSpPr>
            <a:grpSpLocks/>
          </p:cNvGrpSpPr>
          <p:nvPr/>
        </p:nvGrpSpPr>
        <p:grpSpPr bwMode="auto">
          <a:xfrm>
            <a:off x="5940781" y="1600200"/>
            <a:ext cx="4440238" cy="3892550"/>
            <a:chOff x="5288128" y="1569493"/>
            <a:chExt cx="3566226" cy="300346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6DA7EEB-7686-4AEF-A868-1C9882005DBA}"/>
                </a:ext>
              </a:extLst>
            </p:cNvPr>
            <p:cNvSpPr/>
            <p:nvPr/>
          </p:nvSpPr>
          <p:spPr>
            <a:xfrm>
              <a:off x="6765874" y="156949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7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EF71C8D-712F-4327-BB64-8C21D62697F4}"/>
                </a:ext>
              </a:extLst>
            </p:cNvPr>
            <p:cNvSpPr/>
            <p:nvPr/>
          </p:nvSpPr>
          <p:spPr>
            <a:xfrm>
              <a:off x="7696638" y="2104776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10</a:t>
              </a:r>
              <a:endParaRPr lang="en-US" sz="140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06F1E7B-B01C-4567-B562-54A58B14FBCF}"/>
                </a:ext>
              </a:extLst>
            </p:cNvPr>
            <p:cNvSpPr/>
            <p:nvPr/>
          </p:nvSpPr>
          <p:spPr>
            <a:xfrm>
              <a:off x="5776460" y="2104776"/>
              <a:ext cx="36975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</a:t>
              </a:r>
            </a:p>
          </p:txBody>
        </p:sp>
        <p:grpSp>
          <p:nvGrpSpPr>
            <p:cNvPr id="47" name="Group 4">
              <a:extLst>
                <a:ext uri="{FF2B5EF4-FFF2-40B4-BE49-F238E27FC236}">
                  <a16:creationId xmlns:a16="http://schemas.microsoft.com/office/drawing/2014/main" id="{1E6F21A5-337A-4F78-B86B-A5BB0FF5BD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8305" y="2780923"/>
              <a:ext cx="1342594" cy="352774"/>
              <a:chOff x="7208305" y="2780923"/>
              <a:chExt cx="1342594" cy="352774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8A07C79-AA20-4806-AEBB-6FD0DF070D4E}"/>
                  </a:ext>
                </a:extLst>
              </p:cNvPr>
              <p:cNvSpPr/>
              <p:nvPr/>
            </p:nvSpPr>
            <p:spPr>
              <a:xfrm>
                <a:off x="8183694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600" dirty="0"/>
                  <a:t>12</a:t>
                </a:r>
                <a:endParaRPr lang="en-US" sz="1050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3E6A851-7BED-461D-9833-D20597735BCB}"/>
                  </a:ext>
                </a:extLst>
              </p:cNvPr>
              <p:cNvSpPr/>
              <p:nvPr/>
            </p:nvSpPr>
            <p:spPr>
              <a:xfrm>
                <a:off x="7208305" y="2780923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9</a:t>
                </a:r>
              </a:p>
            </p:txBody>
          </p:sp>
        </p:grpSp>
        <p:grpSp>
          <p:nvGrpSpPr>
            <p:cNvPr id="48" name="Group 3">
              <a:extLst>
                <a:ext uri="{FF2B5EF4-FFF2-40B4-BE49-F238E27FC236}">
                  <a16:creationId xmlns:a16="http://schemas.microsoft.com/office/drawing/2014/main" id="{ED1D1122-045B-44F7-8C0A-5FD8D8ED34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8128" y="2780924"/>
              <a:ext cx="1342594" cy="352773"/>
              <a:chOff x="5257800" y="2780924"/>
              <a:chExt cx="1342594" cy="352773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E39D3F0F-AB2B-4BCF-8971-7DAB5FC1065E}"/>
                  </a:ext>
                </a:extLst>
              </p:cNvPr>
              <p:cNvSpPr/>
              <p:nvPr/>
            </p:nvSpPr>
            <p:spPr>
              <a:xfrm>
                <a:off x="6233189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3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65CC787-6841-41BF-BC89-D5FA9D99EB06}"/>
                  </a:ext>
                </a:extLst>
              </p:cNvPr>
              <p:cNvSpPr/>
              <p:nvPr/>
            </p:nvSpPr>
            <p:spPr>
              <a:xfrm>
                <a:off x="5257800" y="2780924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0</a:t>
                </a:r>
              </a:p>
            </p:txBody>
          </p:sp>
        </p:grpSp>
        <p:grpSp>
          <p:nvGrpSpPr>
            <p:cNvPr id="49" name="Group 18">
              <a:extLst>
                <a:ext uri="{FF2B5EF4-FFF2-40B4-BE49-F238E27FC236}">
                  <a16:creationId xmlns:a16="http://schemas.microsoft.com/office/drawing/2014/main" id="{3A42010F-0412-4CB6-B44E-E801F6ACF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0485" y="3504844"/>
              <a:ext cx="1311994" cy="352773"/>
              <a:chOff x="6293368" y="2104812"/>
              <a:chExt cx="1311994" cy="352773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EEA373E0-B707-41BC-98CE-FDF51AE88D79}"/>
                  </a:ext>
                </a:extLst>
              </p:cNvPr>
              <p:cNvSpPr/>
              <p:nvPr/>
            </p:nvSpPr>
            <p:spPr>
              <a:xfrm>
                <a:off x="7238157" y="2104812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5</a:t>
                </a: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5F4B9443-1CEE-4ED5-81A2-1F9C4DB08EBF}"/>
                  </a:ext>
                </a:extLst>
              </p:cNvPr>
              <p:cNvSpPr/>
              <p:nvPr/>
            </p:nvSpPr>
            <p:spPr>
              <a:xfrm>
                <a:off x="6293368" y="2104812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2</a:t>
                </a:r>
              </a:p>
            </p:txBody>
          </p:sp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BB24743-1C4A-4646-8898-F573E7CBC210}"/>
                </a:ext>
              </a:extLst>
            </p:cNvPr>
            <p:cNvSpPr/>
            <p:nvPr/>
          </p:nvSpPr>
          <p:spPr>
            <a:xfrm>
              <a:off x="7711937" y="350484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11</a:t>
              </a:r>
            </a:p>
          </p:txBody>
        </p:sp>
        <p:grpSp>
          <p:nvGrpSpPr>
            <p:cNvPr id="51" name="Group 24">
              <a:extLst>
                <a:ext uri="{FF2B5EF4-FFF2-40B4-BE49-F238E27FC236}">
                  <a16:creationId xmlns:a16="http://schemas.microsoft.com/office/drawing/2014/main" id="{A2EEC569-4037-4648-B88D-EF2E3CBF2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3518" y="4220188"/>
              <a:ext cx="1311993" cy="352773"/>
              <a:chOff x="6293846" y="2104786"/>
              <a:chExt cx="1311993" cy="352773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F192F5F-F4DB-4B4F-AE12-21A3625D3B31}"/>
                  </a:ext>
                </a:extLst>
              </p:cNvPr>
              <p:cNvSpPr/>
              <p:nvPr/>
            </p:nvSpPr>
            <p:spPr>
              <a:xfrm>
                <a:off x="7238634" y="2104786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6</a:t>
                </a: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227F2D8-BA33-4CDF-9489-50EFB29DC745}"/>
                  </a:ext>
                </a:extLst>
              </p:cNvPr>
              <p:cNvSpPr/>
              <p:nvPr/>
            </p:nvSpPr>
            <p:spPr>
              <a:xfrm>
                <a:off x="6293846" y="2104786"/>
                <a:ext cx="367205" cy="35277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/>
                  <a:t>4</a:t>
                </a:r>
              </a:p>
            </p:txBody>
          </p: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FEFDA10-5F1A-4E6A-8E77-38E3F6D8623A}"/>
                </a:ext>
              </a:extLst>
            </p:cNvPr>
            <p:cNvCxnSpPr>
              <a:stCxn id="44" idx="3"/>
              <a:endCxn id="46" idx="7"/>
            </p:cNvCxnSpPr>
            <p:nvPr/>
          </p:nvCxnSpPr>
          <p:spPr>
            <a:xfrm flipH="1">
              <a:off x="6092066" y="1870604"/>
              <a:ext cx="727584" cy="285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A934375-D80A-4D55-BD01-568AA816F92F}"/>
                </a:ext>
              </a:extLst>
            </p:cNvPr>
            <p:cNvCxnSpPr>
              <a:stCxn id="44" idx="5"/>
              <a:endCxn id="45" idx="1"/>
            </p:cNvCxnSpPr>
            <p:nvPr/>
          </p:nvCxnSpPr>
          <p:spPr>
            <a:xfrm>
              <a:off x="7079304" y="1870604"/>
              <a:ext cx="671110" cy="285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507FF00-19A3-45AA-8912-F73BD1C68C6D}"/>
                </a:ext>
              </a:extLst>
            </p:cNvPr>
            <p:cNvCxnSpPr>
              <a:stCxn id="46" idx="3"/>
              <a:endCxn id="70" idx="0"/>
            </p:cNvCxnSpPr>
            <p:nvPr/>
          </p:nvCxnSpPr>
          <p:spPr>
            <a:xfrm flipH="1">
              <a:off x="5471731" y="2405887"/>
              <a:ext cx="358879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309C8C2-9951-4D92-BBA0-A5440A397810}"/>
                </a:ext>
              </a:extLst>
            </p:cNvPr>
            <p:cNvCxnSpPr>
              <a:stCxn id="46" idx="5"/>
              <a:endCxn id="69" idx="0"/>
            </p:cNvCxnSpPr>
            <p:nvPr/>
          </p:nvCxnSpPr>
          <p:spPr>
            <a:xfrm>
              <a:off x="6092066" y="2405887"/>
              <a:ext cx="355053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8725DEB-F8D2-4144-85A4-BF83DBC96413}"/>
                </a:ext>
              </a:extLst>
            </p:cNvPr>
            <p:cNvCxnSpPr>
              <a:stCxn id="45" idx="3"/>
              <a:endCxn id="72" idx="0"/>
            </p:cNvCxnSpPr>
            <p:nvPr/>
          </p:nvCxnSpPr>
          <p:spPr>
            <a:xfrm flipH="1">
              <a:off x="7391908" y="2405887"/>
              <a:ext cx="358506" cy="3750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6CE057A-DC7D-430D-A3EC-2FC3580586BC}"/>
                </a:ext>
              </a:extLst>
            </p:cNvPr>
            <p:cNvCxnSpPr>
              <a:stCxn id="45" idx="5"/>
            </p:cNvCxnSpPr>
            <p:nvPr/>
          </p:nvCxnSpPr>
          <p:spPr>
            <a:xfrm>
              <a:off x="8010068" y="2405887"/>
              <a:ext cx="359779" cy="375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BABC1F8-7E20-411F-A4EB-5CC729E2B03D}"/>
                </a:ext>
              </a:extLst>
            </p:cNvPr>
            <p:cNvCxnSpPr>
              <a:stCxn id="69" idx="3"/>
              <a:endCxn id="68" idx="0"/>
            </p:cNvCxnSpPr>
            <p:nvPr/>
          </p:nvCxnSpPr>
          <p:spPr>
            <a:xfrm flipH="1">
              <a:off x="5974088" y="3082035"/>
              <a:ext cx="343204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349BDD8-CD4F-4F40-B4B5-6D670C7BBA8B}"/>
                </a:ext>
              </a:extLst>
            </p:cNvPr>
            <p:cNvCxnSpPr>
              <a:stCxn id="69" idx="5"/>
              <a:endCxn id="67" idx="0"/>
            </p:cNvCxnSpPr>
            <p:nvPr/>
          </p:nvCxnSpPr>
          <p:spPr>
            <a:xfrm>
              <a:off x="6576946" y="3082035"/>
              <a:ext cx="341931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990CB35-F058-4827-ABA6-16960AA24670}"/>
                </a:ext>
              </a:extLst>
            </p:cNvPr>
            <p:cNvCxnSpPr>
              <a:stCxn id="71" idx="3"/>
              <a:endCxn id="50" idx="0"/>
            </p:cNvCxnSpPr>
            <p:nvPr/>
          </p:nvCxnSpPr>
          <p:spPr>
            <a:xfrm flipH="1">
              <a:off x="7895540" y="3082035"/>
              <a:ext cx="341930" cy="422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5308947-C9B5-4F7A-A553-74A11EE34DD3}"/>
                </a:ext>
              </a:extLst>
            </p:cNvPr>
            <p:cNvCxnSpPr>
              <a:stCxn id="71" idx="5"/>
            </p:cNvCxnSpPr>
            <p:nvPr/>
          </p:nvCxnSpPr>
          <p:spPr>
            <a:xfrm>
              <a:off x="8497123" y="3082035"/>
              <a:ext cx="227179" cy="422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C63A44B-1621-400E-854A-BA3BC8AC37BD}"/>
                </a:ext>
              </a:extLst>
            </p:cNvPr>
            <p:cNvCxnSpPr>
              <a:stCxn id="67" idx="3"/>
              <a:endCxn id="66" idx="0"/>
            </p:cNvCxnSpPr>
            <p:nvPr/>
          </p:nvCxnSpPr>
          <p:spPr>
            <a:xfrm flipH="1">
              <a:off x="6447121" y="3805955"/>
              <a:ext cx="341929" cy="4142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C77F890-0BBC-4D91-91A1-790A0D0D365F}"/>
                </a:ext>
              </a:extLst>
            </p:cNvPr>
            <p:cNvCxnSpPr>
              <a:stCxn id="67" idx="5"/>
              <a:endCxn id="65" idx="0"/>
            </p:cNvCxnSpPr>
            <p:nvPr/>
          </p:nvCxnSpPr>
          <p:spPr>
            <a:xfrm>
              <a:off x="7048703" y="3805955"/>
              <a:ext cx="343205" cy="4142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7FA5B6A-CC1D-4CBE-8D62-CCB646188587}"/>
                </a:ext>
              </a:extLst>
            </p:cNvPr>
            <p:cNvSpPr/>
            <p:nvPr/>
          </p:nvSpPr>
          <p:spPr>
            <a:xfrm>
              <a:off x="8487149" y="3504843"/>
              <a:ext cx="367205" cy="3527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600" dirty="0"/>
                <a:t>13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Fullness, Predecessor, Successor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0578" y="1295402"/>
            <a:ext cx="4974860" cy="2051049"/>
          </a:xfrm>
        </p:spPr>
        <p:txBody>
          <a:bodyPr/>
          <a:lstStyle/>
          <a:p>
            <a:r>
              <a:rPr lang="en-US" dirty="0"/>
              <a:t>Every node in a </a:t>
            </a:r>
            <a:r>
              <a:rPr lang="en-US" b="1" i="1" dirty="0">
                <a:solidFill>
                  <a:srgbClr val="FF0000"/>
                </a:solidFill>
              </a:rPr>
              <a:t>binary tree </a:t>
            </a:r>
            <a:r>
              <a:rPr lang="en-US" dirty="0"/>
              <a:t>has at most 2 children.</a:t>
            </a:r>
          </a:p>
          <a:p>
            <a:r>
              <a:rPr lang="en-US" dirty="0"/>
              <a:t>Each node contains</a:t>
            </a:r>
          </a:p>
          <a:p>
            <a:pPr marL="823913" lvl="1" indent="-457200">
              <a:buSzPct val="100000"/>
              <a:buFont typeface="+mj-lt"/>
              <a:buAutoNum type="arabicPeriod"/>
            </a:pPr>
            <a:r>
              <a:rPr lang="en-US" sz="1800" dirty="0"/>
              <a:t>Data</a:t>
            </a:r>
          </a:p>
          <a:p>
            <a:pPr marL="823913" lvl="1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dirty="0"/>
              <a:t>Pointer to left child (T</a:t>
            </a:r>
            <a:r>
              <a:rPr lang="en-US" sz="1800" baseline="-25000" dirty="0"/>
              <a:t>L</a:t>
            </a:r>
            <a:r>
              <a:rPr lang="en-US" sz="1800" dirty="0"/>
              <a:t>)</a:t>
            </a:r>
          </a:p>
          <a:p>
            <a:pPr marL="823913" lvl="1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1800" dirty="0"/>
              <a:t>Pointer to right child (T</a:t>
            </a:r>
            <a:r>
              <a:rPr lang="en-US" sz="1800" baseline="-25000" dirty="0"/>
              <a:t>R</a:t>
            </a:r>
            <a:r>
              <a:rPr lang="en-US" sz="1800" dirty="0"/>
              <a:t>).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415731" y="1467802"/>
            <a:ext cx="3705648" cy="3234699"/>
            <a:chOff x="4665950" y="1467801"/>
            <a:chExt cx="3705648" cy="3234699"/>
          </a:xfrm>
        </p:grpSpPr>
        <p:sp>
          <p:nvSpPr>
            <p:cNvPr id="36" name="Oval 35"/>
            <p:cNvSpPr/>
            <p:nvPr/>
          </p:nvSpPr>
          <p:spPr>
            <a:xfrm>
              <a:off x="4665950" y="2156856"/>
              <a:ext cx="731520" cy="73152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892843" y="1467801"/>
              <a:ext cx="731520" cy="73152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059706" y="2160020"/>
              <a:ext cx="731520" cy="73152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640078" y="3035870"/>
              <a:ext cx="731520" cy="73152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261293" y="3035870"/>
              <a:ext cx="731520" cy="73152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851729" y="3970980"/>
              <a:ext cx="731520" cy="73152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970F8AE4-5B04-49D8-827B-F663DED8A903}"/>
              </a:ext>
            </a:extLst>
          </p:cNvPr>
          <p:cNvSpPr txBox="1">
            <a:spLocks/>
          </p:cNvSpPr>
          <p:nvPr/>
        </p:nvSpPr>
        <p:spPr bwMode="auto">
          <a:xfrm>
            <a:off x="530579" y="4900660"/>
            <a:ext cx="4880612" cy="94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A node </a:t>
            </a:r>
            <a:r>
              <a:rPr lang="en-US" sz="2200" b="1" i="1" dirty="0">
                <a:solidFill>
                  <a:srgbClr val="FF0000"/>
                </a:solidFill>
              </a:rPr>
              <a:t>predecessor</a:t>
            </a:r>
            <a:r>
              <a:rPr lang="en-US" sz="2200" dirty="0"/>
              <a:t> is the left right-most node.</a:t>
            </a:r>
            <a:endParaRPr lang="en-US" sz="1800" dirty="0"/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BFAB966B-DF32-459B-B040-057F5DF4C97F}"/>
              </a:ext>
            </a:extLst>
          </p:cNvPr>
          <p:cNvSpPr txBox="1">
            <a:spLocks/>
          </p:cNvSpPr>
          <p:nvPr/>
        </p:nvSpPr>
        <p:spPr bwMode="auto">
          <a:xfrm>
            <a:off x="530579" y="5765030"/>
            <a:ext cx="4880612" cy="94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A node </a:t>
            </a:r>
            <a:r>
              <a:rPr lang="en-US" sz="2200" b="1" i="1" dirty="0">
                <a:solidFill>
                  <a:srgbClr val="FF0000"/>
                </a:solidFill>
              </a:rPr>
              <a:t>successor</a:t>
            </a:r>
            <a:r>
              <a:rPr lang="en-US" sz="2200" dirty="0"/>
              <a:t> is the right left-most mode.</a:t>
            </a:r>
            <a:endParaRPr lang="en-US" sz="1800" dirty="0"/>
          </a:p>
        </p:txBody>
      </p: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407C3BB-65FD-466F-B64D-219DF2780E8F}"/>
              </a:ext>
            </a:extLst>
          </p:cNvPr>
          <p:cNvSpPr txBox="1">
            <a:spLocks/>
          </p:cNvSpPr>
          <p:nvPr/>
        </p:nvSpPr>
        <p:spPr bwMode="auto">
          <a:xfrm>
            <a:off x="530578" y="3418962"/>
            <a:ext cx="4832149" cy="145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A </a:t>
            </a:r>
            <a:r>
              <a:rPr lang="en-US" sz="2200" b="1" i="1" dirty="0">
                <a:solidFill>
                  <a:srgbClr val="FF0000"/>
                </a:solidFill>
              </a:rPr>
              <a:t>full binary tree </a:t>
            </a:r>
            <a:r>
              <a:rPr lang="en-US" sz="2200" dirty="0"/>
              <a:t>is a binary tree where all internal nodes have exactly 2 children.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492E4C-67D4-4812-BE2F-290C3B79199E}"/>
              </a:ext>
            </a:extLst>
          </p:cNvPr>
          <p:cNvGrpSpPr/>
          <p:nvPr/>
        </p:nvGrpSpPr>
        <p:grpSpPr>
          <a:xfrm>
            <a:off x="8198206" y="3053316"/>
            <a:ext cx="2519642" cy="3186443"/>
            <a:chOff x="6602413" y="4101015"/>
            <a:chExt cx="2519642" cy="3186443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AD77CAB-4FD4-4A58-93DE-E46E28E4601B}"/>
                </a:ext>
              </a:extLst>
            </p:cNvPr>
            <p:cNvSpPr/>
            <p:nvPr/>
          </p:nvSpPr>
          <p:spPr>
            <a:xfrm>
              <a:off x="6602413" y="4101015"/>
              <a:ext cx="731520" cy="73152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Line Callout 1 43">
              <a:extLst>
                <a:ext uri="{FF2B5EF4-FFF2-40B4-BE49-F238E27FC236}">
                  <a16:creationId xmlns:a16="http://schemas.microsoft.com/office/drawing/2014/main" id="{C25207A9-07CA-45D3-A3D9-9F7AF06E287F}"/>
                </a:ext>
              </a:extLst>
            </p:cNvPr>
            <p:cNvSpPr/>
            <p:nvPr/>
          </p:nvSpPr>
          <p:spPr>
            <a:xfrm>
              <a:off x="7192962" y="6830258"/>
              <a:ext cx="1929093" cy="457200"/>
            </a:xfrm>
            <a:prstGeom prst="borderCallout1">
              <a:avLst>
                <a:gd name="adj1" fmla="val -6753"/>
                <a:gd name="adj2" fmla="val 25187"/>
                <a:gd name="adj3" fmla="val -436221"/>
                <a:gd name="adj4" fmla="val -688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Root Successor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8D7F10B-4146-4EC1-A6AE-C134DABA2A0E}"/>
              </a:ext>
            </a:extLst>
          </p:cNvPr>
          <p:cNvGrpSpPr/>
          <p:nvPr/>
        </p:nvGrpSpPr>
        <p:grpSpPr>
          <a:xfrm>
            <a:off x="6093181" y="4914674"/>
            <a:ext cx="2825459" cy="1490790"/>
            <a:chOff x="2239528" y="4584035"/>
            <a:chExt cx="2825459" cy="1490790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18CC149-2896-4471-8398-7D0865A450BF}"/>
                </a:ext>
              </a:extLst>
            </p:cNvPr>
            <p:cNvSpPr/>
            <p:nvPr/>
          </p:nvSpPr>
          <p:spPr>
            <a:xfrm>
              <a:off x="4333467" y="4584035"/>
              <a:ext cx="731520" cy="73152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Line Callout 1 6">
              <a:extLst>
                <a:ext uri="{FF2B5EF4-FFF2-40B4-BE49-F238E27FC236}">
                  <a16:creationId xmlns:a16="http://schemas.microsoft.com/office/drawing/2014/main" id="{A9300625-E5A8-421B-8211-F8FFF83EE701}"/>
                </a:ext>
              </a:extLst>
            </p:cNvPr>
            <p:cNvSpPr/>
            <p:nvPr/>
          </p:nvSpPr>
          <p:spPr>
            <a:xfrm>
              <a:off x="2239528" y="5588770"/>
              <a:ext cx="2114845" cy="486055"/>
            </a:xfrm>
            <a:prstGeom prst="borderCallout1">
              <a:avLst>
                <a:gd name="adj1" fmla="val -3741"/>
                <a:gd name="adj2" fmla="val 79796"/>
                <a:gd name="adj3" fmla="val -81065"/>
                <a:gd name="adj4" fmla="val 103837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Root Predecessor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435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3" grpId="0" build="p"/>
      <p:bldP spid="74" grpId="0" build="p"/>
      <p:bldP spid="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2486" y="4071426"/>
            <a:ext cx="9201114" cy="42979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i="1" dirty="0">
                <a:solidFill>
                  <a:srgbClr val="FF0000"/>
                </a:solidFill>
              </a:rPr>
              <a:t>complete binary tree </a:t>
            </a:r>
            <a:r>
              <a:rPr lang="en-US" dirty="0"/>
              <a:t>of height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6" name="Group 11271"/>
          <p:cNvGrpSpPr>
            <a:grpSpLocks/>
          </p:cNvGrpSpPr>
          <p:nvPr/>
        </p:nvGrpSpPr>
        <p:grpSpPr bwMode="auto">
          <a:xfrm>
            <a:off x="2362201" y="1371600"/>
            <a:ext cx="6248007" cy="2465875"/>
            <a:chOff x="1300274" y="3908187"/>
            <a:chExt cx="6033126" cy="2343968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1738460" y="3908187"/>
              <a:ext cx="5594940" cy="2343968"/>
              <a:chOff x="4044525" y="1846059"/>
              <a:chExt cx="4493638" cy="1808341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330827" y="1846059"/>
                <a:ext cx="354576" cy="3352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7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692663" y="2376261"/>
                <a:ext cx="354576" cy="3352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600" dirty="0"/>
                  <a:t>10</a:t>
                </a:r>
                <a:endParaRPr lang="en-US" sz="1400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661687" y="2376261"/>
                <a:ext cx="354576" cy="3352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3</a:t>
                </a:r>
              </a:p>
            </p:txBody>
          </p:sp>
          <p:grpSp>
            <p:nvGrpSpPr>
              <p:cNvPr id="15" name="Group 22"/>
              <p:cNvGrpSpPr>
                <a:grpSpLocks/>
              </p:cNvGrpSpPr>
              <p:nvPr/>
            </p:nvGrpSpPr>
            <p:grpSpPr bwMode="auto">
              <a:xfrm>
                <a:off x="7208115" y="2874626"/>
                <a:ext cx="1330048" cy="335286"/>
                <a:chOff x="7208115" y="2874626"/>
                <a:chExt cx="1330048" cy="335286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8183587" y="2874626"/>
                  <a:ext cx="354576" cy="33528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sz="1600" dirty="0"/>
                    <a:t>11</a:t>
                  </a:r>
                  <a:endParaRPr lang="en-US" sz="1050" dirty="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7208115" y="2874626"/>
                  <a:ext cx="354576" cy="33528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dirty="0"/>
                    <a:t>9</a:t>
                  </a:r>
                </a:p>
              </p:txBody>
            </p:sp>
          </p:grpSp>
          <p:grpSp>
            <p:nvGrpSpPr>
              <p:cNvPr id="16" name="Group 23"/>
              <p:cNvGrpSpPr>
                <a:grpSpLocks/>
              </p:cNvGrpSpPr>
              <p:nvPr/>
            </p:nvGrpSpPr>
            <p:grpSpPr bwMode="auto">
              <a:xfrm>
                <a:off x="4044525" y="2873401"/>
                <a:ext cx="1752116" cy="335286"/>
                <a:chOff x="4014197" y="2873401"/>
                <a:chExt cx="1752116" cy="335286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5411737" y="2873401"/>
                  <a:ext cx="354576" cy="33528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dirty="0"/>
                    <a:t>5</a:t>
                  </a:r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4014197" y="2873401"/>
                  <a:ext cx="354576" cy="33528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dirty="0"/>
                    <a:t>1</a:t>
                  </a:r>
                </a:p>
              </p:txBody>
            </p:sp>
          </p:grpSp>
          <p:grpSp>
            <p:nvGrpSpPr>
              <p:cNvPr id="17" name="Group 24"/>
              <p:cNvGrpSpPr>
                <a:grpSpLocks/>
              </p:cNvGrpSpPr>
              <p:nvPr/>
            </p:nvGrpSpPr>
            <p:grpSpPr bwMode="auto">
              <a:xfrm>
                <a:off x="5090129" y="3319113"/>
                <a:ext cx="1096700" cy="335286"/>
                <a:chOff x="5593012" y="1919081"/>
                <a:chExt cx="1096700" cy="335286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6335136" y="1919081"/>
                  <a:ext cx="354576" cy="335285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dirty="0"/>
                    <a:t>6</a:t>
                  </a: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593012" y="1919081"/>
                  <a:ext cx="354576" cy="33528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US" dirty="0"/>
                    <a:t>4</a:t>
                  </a:r>
                </a:p>
              </p:txBody>
            </p:sp>
          </p:grpSp>
          <p:sp>
            <p:nvSpPr>
              <p:cNvPr id="18" name="Oval 17"/>
              <p:cNvSpPr/>
              <p:nvPr/>
            </p:nvSpPr>
            <p:spPr>
              <a:xfrm>
                <a:off x="6824682" y="3319114"/>
                <a:ext cx="354576" cy="3352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600" dirty="0"/>
                  <a:t>8</a:t>
                </a:r>
              </a:p>
            </p:txBody>
          </p:sp>
          <p:cxnSp>
            <p:nvCxnSpPr>
              <p:cNvPr id="19" name="Straight Connector 18"/>
              <p:cNvCxnSpPr>
                <a:stCxn id="12" idx="3"/>
                <a:endCxn id="14" idx="7"/>
              </p:cNvCxnSpPr>
              <p:nvPr/>
            </p:nvCxnSpPr>
            <p:spPr>
              <a:xfrm flipH="1">
                <a:off x="4964337" y="2132244"/>
                <a:ext cx="1418416" cy="2931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2" idx="5"/>
                <a:endCxn id="13" idx="1"/>
              </p:cNvCxnSpPr>
              <p:nvPr/>
            </p:nvCxnSpPr>
            <p:spPr>
              <a:xfrm>
                <a:off x="6633477" y="2132244"/>
                <a:ext cx="1111112" cy="2931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4" idx="3"/>
                <a:endCxn id="31" idx="0"/>
              </p:cNvCxnSpPr>
              <p:nvPr/>
            </p:nvCxnSpPr>
            <p:spPr>
              <a:xfrm flipH="1">
                <a:off x="4221813" y="2662446"/>
                <a:ext cx="491800" cy="2109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4" idx="5"/>
                <a:endCxn id="30" idx="0"/>
              </p:cNvCxnSpPr>
              <p:nvPr/>
            </p:nvCxnSpPr>
            <p:spPr>
              <a:xfrm>
                <a:off x="4964337" y="2662446"/>
                <a:ext cx="655015" cy="2109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3" idx="3"/>
                <a:endCxn id="33" idx="0"/>
              </p:cNvCxnSpPr>
              <p:nvPr/>
            </p:nvCxnSpPr>
            <p:spPr>
              <a:xfrm flipH="1">
                <a:off x="7385403" y="2662446"/>
                <a:ext cx="359186" cy="2121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3" idx="5"/>
                <a:endCxn id="32" idx="0"/>
              </p:cNvCxnSpPr>
              <p:nvPr/>
            </p:nvCxnSpPr>
            <p:spPr>
              <a:xfrm>
                <a:off x="7995313" y="2662446"/>
                <a:ext cx="365562" cy="2121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30" idx="3"/>
                <a:endCxn id="29" idx="0"/>
              </p:cNvCxnSpPr>
              <p:nvPr/>
            </p:nvCxnSpPr>
            <p:spPr>
              <a:xfrm flipH="1">
                <a:off x="5267417" y="3159586"/>
                <a:ext cx="226574" cy="1595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30" idx="5"/>
                <a:endCxn id="28" idx="0"/>
              </p:cNvCxnSpPr>
              <p:nvPr/>
            </p:nvCxnSpPr>
            <p:spPr>
              <a:xfrm>
                <a:off x="5744715" y="3159586"/>
                <a:ext cx="264826" cy="1595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33" idx="3"/>
                <a:endCxn id="18" idx="0"/>
              </p:cNvCxnSpPr>
              <p:nvPr/>
            </p:nvCxnSpPr>
            <p:spPr>
              <a:xfrm flipH="1">
                <a:off x="7001970" y="3160810"/>
                <a:ext cx="258071" cy="1583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Oval 7"/>
            <p:cNvSpPr/>
            <p:nvPr/>
          </p:nvSpPr>
          <p:spPr>
            <a:xfrm>
              <a:off x="2305247" y="5817558"/>
              <a:ext cx="441476" cy="43459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300274" y="5817558"/>
              <a:ext cx="441476" cy="43459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/>
                <a:t>0</a:t>
              </a:r>
            </a:p>
          </p:txBody>
        </p:sp>
        <p:cxnSp>
          <p:nvCxnSpPr>
            <p:cNvPr id="10" name="Straight Connector 9"/>
            <p:cNvCxnSpPr>
              <a:stCxn id="31" idx="3"/>
              <a:endCxn id="9" idx="0"/>
            </p:cNvCxnSpPr>
            <p:nvPr/>
          </p:nvCxnSpPr>
          <p:spPr>
            <a:xfrm flipH="1">
              <a:off x="1521012" y="5610777"/>
              <a:ext cx="282100" cy="2067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31" idx="5"/>
              <a:endCxn id="8" idx="0"/>
            </p:cNvCxnSpPr>
            <p:nvPr/>
          </p:nvCxnSpPr>
          <p:spPr>
            <a:xfrm>
              <a:off x="2115284" y="5610777"/>
              <a:ext cx="410701" cy="2067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52486" y="2689034"/>
            <a:ext cx="9201784" cy="2211167"/>
            <a:chOff x="-361914" y="2689033"/>
            <a:chExt cx="9201784" cy="2211167"/>
          </a:xfrm>
        </p:grpSpPr>
        <p:sp>
          <p:nvSpPr>
            <p:cNvPr id="35" name="Rounded Rectangle 34"/>
            <p:cNvSpPr/>
            <p:nvPr/>
          </p:nvSpPr>
          <p:spPr>
            <a:xfrm>
              <a:off x="1682380" y="2689033"/>
              <a:ext cx="6318620" cy="63687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ontent Placeholder 2"/>
            <p:cNvSpPr txBox="1">
              <a:spLocks/>
            </p:cNvSpPr>
            <p:nvPr/>
          </p:nvSpPr>
          <p:spPr bwMode="auto">
            <a:xfrm>
              <a:off x="-361914" y="4501224"/>
              <a:ext cx="9201784" cy="398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dirty="0"/>
                <a:t>is </a:t>
              </a:r>
              <a:r>
                <a:rPr lang="en-US" b="1" dirty="0">
                  <a:solidFill>
                    <a:srgbClr val="FF0000"/>
                  </a:solidFill>
                </a:rPr>
                <a:t>filled</a:t>
              </a:r>
              <a:r>
                <a:rPr lang="en-US" dirty="0"/>
                <a:t> (has a value) down to level 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(h – 1)</a:t>
              </a:r>
              <a:r>
                <a:rPr lang="en-US" dirty="0"/>
                <a:t> and,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52486" y="3380274"/>
            <a:ext cx="9201784" cy="1821729"/>
            <a:chOff x="-361914" y="3380273"/>
            <a:chExt cx="9201784" cy="1821729"/>
          </a:xfrm>
        </p:grpSpPr>
        <p:sp>
          <p:nvSpPr>
            <p:cNvPr id="34" name="Rounded Rectangle 33"/>
            <p:cNvSpPr/>
            <p:nvPr/>
          </p:nvSpPr>
          <p:spPr>
            <a:xfrm>
              <a:off x="6095999" y="3380273"/>
              <a:ext cx="2701841" cy="59661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 bwMode="auto">
            <a:xfrm>
              <a:off x="-361914" y="4813300"/>
              <a:ext cx="9201784" cy="388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spcBef>
                  <a:spcPts val="0"/>
                </a:spcBef>
              </a:pPr>
              <a:r>
                <a:rPr lang="en-US" dirty="0"/>
                <a:t>at level 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h</a:t>
              </a:r>
              <a:r>
                <a:rPr lang="en-US" dirty="0"/>
                <a:t>, any un-filled nodes are to the right.</a:t>
              </a:r>
            </a:p>
          </p:txBody>
        </p:sp>
      </p:grp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553156" y="5181601"/>
            <a:ext cx="920111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Also, with a complete binary tree,</a:t>
            </a:r>
          </a:p>
          <a:p>
            <a:pPr lvl="1"/>
            <a:r>
              <a:rPr lang="en-US" dirty="0"/>
              <a:t>All nodes down to level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(h – 2)</a:t>
            </a:r>
            <a:r>
              <a:rPr lang="en-US" dirty="0"/>
              <a:t> have two children.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a node at level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(h – 1)</a:t>
            </a:r>
            <a:r>
              <a:rPr lang="en-US" dirty="0"/>
              <a:t> has one child, it is a left child and all nodes to the left have two children.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7525835" y="1307452"/>
            <a:ext cx="2385098" cy="8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Note: not a </a:t>
            </a:r>
            <a:r>
              <a:rPr lang="en-US" sz="1600" b="1" i="1" dirty="0">
                <a:solidFill>
                  <a:srgbClr val="FF0000"/>
                </a:solidFill>
              </a:rPr>
              <a:t>full binary tree </a:t>
            </a:r>
            <a:r>
              <a:rPr lang="en-US" sz="1600" dirty="0"/>
              <a:t>as node 9 only has 1 child.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32EC3FB3-B5B4-4B6E-9B00-49C4B48F2C7D}"/>
              </a:ext>
            </a:extLst>
          </p:cNvPr>
          <p:cNvSpPr txBox="1">
            <a:spLocks/>
          </p:cNvSpPr>
          <p:nvPr/>
        </p:nvSpPr>
        <p:spPr bwMode="auto">
          <a:xfrm>
            <a:off x="4518004" y="1359516"/>
            <a:ext cx="1120797" cy="44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200" b="1" dirty="0"/>
              <a:t>Height: 4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b="1" dirty="0"/>
              <a:t>Level: 1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59E1EF3F-F94C-4302-A48D-67D4F5CC3801}"/>
              </a:ext>
            </a:extLst>
          </p:cNvPr>
          <p:cNvSpPr txBox="1">
            <a:spLocks/>
          </p:cNvSpPr>
          <p:nvPr/>
        </p:nvSpPr>
        <p:spPr bwMode="auto">
          <a:xfrm>
            <a:off x="2510800" y="2108318"/>
            <a:ext cx="957430" cy="44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200" b="1" dirty="0"/>
              <a:t>Height: 3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b="1" dirty="0"/>
              <a:t>Level: 2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FBD8D79-CB79-4E81-91E1-D1DFD0FD79DE}"/>
              </a:ext>
            </a:extLst>
          </p:cNvPr>
          <p:cNvSpPr txBox="1">
            <a:spLocks/>
          </p:cNvSpPr>
          <p:nvPr/>
        </p:nvSpPr>
        <p:spPr bwMode="auto">
          <a:xfrm>
            <a:off x="1482155" y="2781772"/>
            <a:ext cx="957430" cy="44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200" b="1" dirty="0"/>
              <a:t>Height: 2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b="1" dirty="0"/>
              <a:t>Level: 3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6DC90384-BFDB-4A97-B013-EBDAADF5B4F6}"/>
              </a:ext>
            </a:extLst>
          </p:cNvPr>
          <p:cNvSpPr txBox="1">
            <a:spLocks/>
          </p:cNvSpPr>
          <p:nvPr/>
        </p:nvSpPr>
        <p:spPr bwMode="auto">
          <a:xfrm>
            <a:off x="1266886" y="3378350"/>
            <a:ext cx="957430" cy="44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200" b="1" dirty="0"/>
              <a:t>Height: 1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b="1" dirty="0"/>
              <a:t>Level: 4</a:t>
            </a:r>
          </a:p>
        </p:txBody>
      </p:sp>
    </p:spTree>
    <p:extLst>
      <p:ext uri="{BB962C8B-B14F-4D97-AF65-F5344CB8AC3E}">
        <p14:creationId xmlns:p14="http://schemas.microsoft.com/office/powerpoint/2010/main" val="360250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8" grpId="0" uiExpand="1" build="p" bldLvl="2"/>
      <p:bldP spid="41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2803</Words>
  <Application>Microsoft Office PowerPoint</Application>
  <PresentationFormat>Custom</PresentationFormat>
  <Paragraphs>684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Comic Sans MS</vt:lpstr>
      <vt:lpstr>Consolas</vt:lpstr>
      <vt:lpstr>Tw Cen MT</vt:lpstr>
      <vt:lpstr>Wingdings</vt:lpstr>
      <vt:lpstr>CS 235 Theme</vt:lpstr>
      <vt:lpstr>PowerPoint Presentation</vt:lpstr>
      <vt:lpstr>Attendance Quiz #25</vt:lpstr>
      <vt:lpstr>Tip #26: Constructor Do's and Don't  </vt:lpstr>
      <vt:lpstr>Are there Memory Leaks?</vt:lpstr>
      <vt:lpstr>Are there Memory Leaks?</vt:lpstr>
      <vt:lpstr>Are there Memory Leaks?</vt:lpstr>
      <vt:lpstr>Tree Terminology</vt:lpstr>
      <vt:lpstr>Fullness, Predecessor, Successor</vt:lpstr>
      <vt:lpstr>Completeness</vt:lpstr>
      <vt:lpstr>PowerPoint Presentation</vt:lpstr>
      <vt:lpstr>Expression Tree</vt:lpstr>
      <vt:lpstr>Huffman Tree</vt:lpstr>
      <vt:lpstr>Huffman Tree</vt:lpstr>
      <vt:lpstr>General Trees</vt:lpstr>
      <vt:lpstr>PowerPoint Presentation</vt:lpstr>
      <vt:lpstr>Recursive Tree Traversals</vt:lpstr>
      <vt:lpstr>Visualizing Tree Traversals</vt:lpstr>
      <vt:lpstr>Visualizing Tree Traversals</vt:lpstr>
      <vt:lpstr>Visualizing Tree Traversals</vt:lpstr>
      <vt:lpstr>Visualizing Tree Traversals</vt:lpstr>
      <vt:lpstr>Visualizing Tree Traversals</vt:lpstr>
      <vt:lpstr>Quiz A</vt:lpstr>
      <vt:lpstr>Quiz B</vt:lpstr>
      <vt:lpstr>Traversal of Expression Tree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98</cp:revision>
  <dcterms:created xsi:type="dcterms:W3CDTF">2020-07-19T21:27:39Z</dcterms:created>
  <dcterms:modified xsi:type="dcterms:W3CDTF">2022-03-31T17:33:55Z</dcterms:modified>
</cp:coreProperties>
</file>