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729" r:id="rId2"/>
    <p:sldId id="1907" r:id="rId3"/>
    <p:sldId id="1941" r:id="rId4"/>
    <p:sldId id="1637" r:id="rId5"/>
    <p:sldId id="1826" r:id="rId6"/>
    <p:sldId id="3650" r:id="rId7"/>
    <p:sldId id="1855" r:id="rId8"/>
    <p:sldId id="1851" r:id="rId9"/>
    <p:sldId id="1890" r:id="rId10"/>
    <p:sldId id="1899" r:id="rId11"/>
    <p:sldId id="3896" r:id="rId12"/>
    <p:sldId id="2104" r:id="rId13"/>
    <p:sldId id="3651" r:id="rId14"/>
    <p:sldId id="3969" r:id="rId15"/>
    <p:sldId id="1857" r:id="rId16"/>
    <p:sldId id="1858" r:id="rId17"/>
    <p:sldId id="1859" r:id="rId18"/>
    <p:sldId id="2100" r:id="rId19"/>
    <p:sldId id="3876" r:id="rId2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3" d="100"/>
          <a:sy n="93" d="100"/>
        </p:scale>
        <p:origin x="85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9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935890-289D-48CF-A192-5CCB27F70E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2255A-A51A-4040-87FD-BC18C8F47E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41A07-9572-4BA8-B004-1940BA5DB093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2C04B-C05F-4C6C-8259-543965D3D3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C9C99-6F7C-4115-BB8E-498012FD4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4A9C0-C8C6-439F-A9E1-F6B62EC2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49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28AEA-81C9-4CCC-BD9F-40FD61BC80F3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7739-F984-46A3-B42A-7DB3B6E9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5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10" y="170156"/>
            <a:ext cx="9978067" cy="731520"/>
          </a:xfrm>
        </p:spPr>
        <p:txBody>
          <a:bodyPr/>
          <a:lstStyle>
            <a:lvl1pPr marL="0" indent="0"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5360852"/>
          </a:xfrm>
        </p:spPr>
        <p:txBody>
          <a:bodyPr/>
          <a:lstStyle>
            <a:lvl1pPr>
              <a:buClr>
                <a:srgbClr val="333399"/>
              </a:buClr>
              <a:buSzPct val="80000"/>
              <a:defRPr sz="2200"/>
            </a:lvl1pPr>
            <a:lvl2pPr>
              <a:buClr>
                <a:srgbClr val="FF0000"/>
              </a:buClr>
              <a:buSzPct val="80000"/>
              <a:defRPr sz="2000"/>
            </a:lvl2pPr>
            <a:lvl3pPr>
              <a:buClr>
                <a:srgbClr val="333399"/>
              </a:buClr>
              <a:buSzPct val="80000"/>
              <a:defRPr sz="1800"/>
            </a:lvl3pPr>
            <a:lvl4pPr>
              <a:buClr>
                <a:srgbClr val="333399"/>
              </a:buClr>
              <a:buSzPct val="80000"/>
              <a:defRPr sz="1600"/>
            </a:lvl4pPr>
            <a:lvl5pPr>
              <a:buClr>
                <a:srgbClr val="333399"/>
              </a:buClr>
              <a:buSzPct val="8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4802" y="908820"/>
            <a:ext cx="6505575" cy="3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9577"/>
            <a:ext cx="658368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2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72105" y="1233570"/>
            <a:ext cx="4937760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735777" y="1247108"/>
            <a:ext cx="4884599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90341F-FBE9-465C-84BF-B364B3D69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6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83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7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109728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55448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1645920" y="1600200"/>
            <a:ext cx="932688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2743200"/>
            <a:ext cx="8547736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600200"/>
            <a:ext cx="9144000" cy="990600"/>
          </a:xfrm>
        </p:spPr>
        <p:txBody>
          <a:bodyPr/>
          <a:lstStyle>
            <a:lvl1pPr algn="l">
              <a:buNone/>
              <a:defRPr sz="3600" b="1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554480" cy="701675"/>
          </a:xfrm>
        </p:spPr>
        <p:txBody>
          <a:bodyPr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F3E5B3-DBDD-4BE1-9C90-2CB0F3BF80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6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11430" y="4572002"/>
            <a:ext cx="109728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-11429" y="4664075"/>
            <a:ext cx="1756410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9"/>
          <p:cNvSpPr/>
          <p:nvPr/>
        </p:nvSpPr>
        <p:spPr>
          <a:xfrm>
            <a:off x="1853566" y="4654550"/>
            <a:ext cx="9119235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10"/>
          <p:cNvSpPr/>
          <p:nvPr/>
        </p:nvSpPr>
        <p:spPr bwMode="white">
          <a:xfrm>
            <a:off x="1737361" y="2"/>
            <a:ext cx="120016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0" y="5486400"/>
            <a:ext cx="877824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4648200"/>
            <a:ext cx="8778240" cy="685800"/>
          </a:xfrm>
        </p:spPr>
        <p:txBody>
          <a:bodyPr/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2691" y="0"/>
            <a:ext cx="9100109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73736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9717E89-1D92-4CB2-8893-FF8AE25F8B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34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834640" y="4038600"/>
            <a:ext cx="7772400" cy="1828800"/>
          </a:xfrm>
        </p:spPr>
        <p:txBody>
          <a:bodyPr anchor="b"/>
          <a:lstStyle>
            <a:lvl1pPr>
              <a:defRPr sz="36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8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40080" y="169342"/>
            <a:ext cx="9980296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72494" y="1232738"/>
            <a:ext cx="10047883" cy="531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572494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25158"/>
            <a:ext cx="658368" cy="2743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92D65BA-A6BD-4478-A097-F0968B1F98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0080" y="914400"/>
            <a:ext cx="10332720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40287" y="914400"/>
            <a:ext cx="4980090" cy="29765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8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FF0000"/>
        </a:buClr>
        <a:buSzPct val="80000"/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196FDB-3CC6-42EF-BC8D-1EBAD307372B}"/>
              </a:ext>
            </a:extLst>
          </p:cNvPr>
          <p:cNvGrpSpPr/>
          <p:nvPr/>
        </p:nvGrpSpPr>
        <p:grpSpPr>
          <a:xfrm>
            <a:off x="0" y="0"/>
            <a:ext cx="10972800" cy="6858000"/>
            <a:chOff x="0" y="0"/>
            <a:chExt cx="10972800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E41AD2-F21E-48AF-BACD-482F84EAF44B}"/>
                </a:ext>
              </a:extLst>
            </p:cNvPr>
            <p:cNvGrpSpPr/>
            <p:nvPr/>
          </p:nvGrpSpPr>
          <p:grpSpPr>
            <a:xfrm>
              <a:off x="0" y="0"/>
              <a:ext cx="10972800" cy="6858000"/>
              <a:chOff x="0" y="0"/>
              <a:chExt cx="9160656" cy="6858000"/>
            </a:xfrm>
          </p:grpSpPr>
          <p:pic>
            <p:nvPicPr>
              <p:cNvPr id="5" name="Picture 4" descr="A computer sitting on top of a table&#10;&#10;Description automatically generated">
                <a:extLst>
                  <a:ext uri="{FF2B5EF4-FFF2-40B4-BE49-F238E27FC236}">
                    <a16:creationId xmlns:a16="http://schemas.microsoft.com/office/drawing/2014/main" id="{668D8DC0-A0F8-40ED-B870-9E0CA2A34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60656" cy="68580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FADBB5E-58B4-47C2-9131-A0E5349A0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466">
                <a:off x="3443599" y="4781389"/>
                <a:ext cx="534372" cy="79380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0EFB37-F136-49CE-8728-0FE4FBE7D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9760">
              <a:off x="8664010" y="4991662"/>
              <a:ext cx="640080" cy="793805"/>
            </a:xfrm>
            <a:prstGeom prst="rect">
              <a:avLst/>
            </a:prstGeom>
          </p:spPr>
        </p:pic>
      </p:grpSp>
      <p:pic>
        <p:nvPicPr>
          <p:cNvPr id="11" name="Picture 10" descr="A black sign with white text&#10;&#10;Description automatically generated">
            <a:extLst>
              <a:ext uri="{FF2B5EF4-FFF2-40B4-BE49-F238E27FC236}">
                <a16:creationId xmlns:a16="http://schemas.microsoft.com/office/drawing/2014/main" id="{5F929E59-6A17-4939-A0C0-0D0B6A31D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9" y="2590801"/>
            <a:ext cx="1054389" cy="10543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64FEA3-641C-4CBB-B09F-79C4A80BE7E8}"/>
              </a:ext>
            </a:extLst>
          </p:cNvPr>
          <p:cNvSpPr txBox="1"/>
          <p:nvPr/>
        </p:nvSpPr>
        <p:spPr>
          <a:xfrm>
            <a:off x="276226" y="121639"/>
            <a:ext cx="4800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Welcome to</a:t>
            </a:r>
          </a:p>
          <a:p>
            <a:pPr algn="ctr" fontAlgn="base"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CS 235 Data Structures</a:t>
            </a:r>
          </a:p>
          <a:p>
            <a:pPr algn="ctr" fontAlgn="base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dirty="0"/>
              <a:t>Trees, 8.1 (25)</a:t>
            </a:r>
          </a:p>
        </p:txBody>
      </p:sp>
    </p:spTree>
    <p:extLst>
      <p:ext uri="{BB962C8B-B14F-4D97-AF65-F5344CB8AC3E}">
        <p14:creationId xmlns:p14="http://schemas.microsoft.com/office/powerpoint/2010/main" val="243708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BE24E3F2-F982-4259-8FD1-01525D01ECD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71800" y="2561160"/>
            <a:ext cx="5105400" cy="412516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sp>
        <p:nvSpPr>
          <p:cNvPr id="16" name="Line Callout 1 20">
            <a:extLst>
              <a:ext uri="{FF2B5EF4-FFF2-40B4-BE49-F238E27FC236}">
                <a16:creationId xmlns:a16="http://schemas.microsoft.com/office/drawing/2014/main" id="{27B597D5-BA4C-42E3-9BA6-6EE316967AE6}"/>
              </a:ext>
            </a:extLst>
          </p:cNvPr>
          <p:cNvSpPr/>
          <p:nvPr/>
        </p:nvSpPr>
        <p:spPr>
          <a:xfrm>
            <a:off x="1981200" y="2544763"/>
            <a:ext cx="2286000" cy="931862"/>
          </a:xfrm>
          <a:prstGeom prst="borderCallout1">
            <a:avLst>
              <a:gd name="adj1" fmla="val 49196"/>
              <a:gd name="adj2" fmla="val 99836"/>
              <a:gd name="adj3" fmla="val 74649"/>
              <a:gd name="adj4" fmla="val 125826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The node at the top of a tree is called the </a:t>
            </a:r>
            <a:r>
              <a:rPr lang="en-US" b="1" i="1" dirty="0">
                <a:solidFill>
                  <a:srgbClr val="FFFF00"/>
                </a:solidFill>
              </a:rPr>
              <a:t>root</a:t>
            </a:r>
          </a:p>
        </p:txBody>
      </p:sp>
      <p:sp>
        <p:nvSpPr>
          <p:cNvPr id="17" name="Line Callout 1 20">
            <a:extLst>
              <a:ext uri="{FF2B5EF4-FFF2-40B4-BE49-F238E27FC236}">
                <a16:creationId xmlns:a16="http://schemas.microsoft.com/office/drawing/2014/main" id="{39280DBF-66D6-4E33-82A3-E2A8FDCCD516}"/>
              </a:ext>
            </a:extLst>
          </p:cNvPr>
          <p:cNvSpPr/>
          <p:nvPr/>
        </p:nvSpPr>
        <p:spPr>
          <a:xfrm>
            <a:off x="7127875" y="2628284"/>
            <a:ext cx="2636838" cy="1029316"/>
          </a:xfrm>
          <a:prstGeom prst="borderCallout1">
            <a:avLst>
              <a:gd name="adj1" fmla="val 50579"/>
              <a:gd name="adj2" fmla="val 118"/>
              <a:gd name="adj3" fmla="val 97325"/>
              <a:gd name="adj4" fmla="val -46466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The link from a node to its descendant is called a </a:t>
            </a:r>
            <a:r>
              <a:rPr lang="en-US" b="1" i="1" dirty="0">
                <a:solidFill>
                  <a:srgbClr val="FFFF00"/>
                </a:solidFill>
              </a:rPr>
              <a:t>branch</a:t>
            </a:r>
          </a:p>
        </p:txBody>
      </p:sp>
      <p:sp>
        <p:nvSpPr>
          <p:cNvPr id="18" name="Line Callout 1 20">
            <a:extLst>
              <a:ext uri="{FF2B5EF4-FFF2-40B4-BE49-F238E27FC236}">
                <a16:creationId xmlns:a16="http://schemas.microsoft.com/office/drawing/2014/main" id="{8CEC9F1D-1C0A-4199-AA0C-626CB67DED3F}"/>
              </a:ext>
            </a:extLst>
          </p:cNvPr>
          <p:cNvSpPr/>
          <p:nvPr/>
        </p:nvSpPr>
        <p:spPr>
          <a:xfrm>
            <a:off x="7514773" y="3981133"/>
            <a:ext cx="2286000" cy="930275"/>
          </a:xfrm>
          <a:prstGeom prst="borderCallout1">
            <a:avLst>
              <a:gd name="adj1" fmla="val 52811"/>
              <a:gd name="adj2" fmla="val -943"/>
              <a:gd name="adj3" fmla="val 23788"/>
              <a:gd name="adj4" fmla="val -34757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Descendants of a parent node are called its </a:t>
            </a:r>
            <a:r>
              <a:rPr lang="en-US" b="1" i="1" dirty="0">
                <a:solidFill>
                  <a:srgbClr val="FFFF00"/>
                </a:solidFill>
              </a:rPr>
              <a:t>children</a:t>
            </a:r>
          </a:p>
        </p:txBody>
      </p:sp>
      <p:sp>
        <p:nvSpPr>
          <p:cNvPr id="19" name="Line Callout 1 20">
            <a:extLst>
              <a:ext uri="{FF2B5EF4-FFF2-40B4-BE49-F238E27FC236}">
                <a16:creationId xmlns:a16="http://schemas.microsoft.com/office/drawing/2014/main" id="{327F20A1-C087-4FD8-AE24-9EEB90F6B850}"/>
              </a:ext>
            </a:extLst>
          </p:cNvPr>
          <p:cNvSpPr/>
          <p:nvPr/>
        </p:nvSpPr>
        <p:spPr>
          <a:xfrm>
            <a:off x="1181100" y="3815716"/>
            <a:ext cx="2286000" cy="930275"/>
          </a:xfrm>
          <a:prstGeom prst="borderCallout1">
            <a:avLst>
              <a:gd name="adj1" fmla="val 60434"/>
              <a:gd name="adj2" fmla="val 101681"/>
              <a:gd name="adj3" fmla="val 42061"/>
              <a:gd name="adj4" fmla="val 127993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 node is a </a:t>
            </a:r>
            <a:r>
              <a:rPr lang="en-US" b="1" i="1" dirty="0">
                <a:solidFill>
                  <a:srgbClr val="FFFF00"/>
                </a:solidFill>
              </a:rPr>
              <a:t>parent</a:t>
            </a:r>
            <a:r>
              <a:rPr lang="en-US" b="1" dirty="0"/>
              <a:t> of its immediate descendant nodes 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22" name="Line Callout 1 20">
            <a:extLst>
              <a:ext uri="{FF2B5EF4-FFF2-40B4-BE49-F238E27FC236}">
                <a16:creationId xmlns:a16="http://schemas.microsoft.com/office/drawing/2014/main" id="{C06C9EB8-1B77-40D4-94D6-79CC14749181}"/>
              </a:ext>
            </a:extLst>
          </p:cNvPr>
          <p:cNvSpPr/>
          <p:nvPr/>
        </p:nvSpPr>
        <p:spPr>
          <a:xfrm>
            <a:off x="1255325" y="5515151"/>
            <a:ext cx="2286000" cy="954088"/>
          </a:xfrm>
          <a:prstGeom prst="borderCallout1">
            <a:avLst>
              <a:gd name="adj1" fmla="val 134"/>
              <a:gd name="adj2" fmla="val 48425"/>
              <a:gd name="adj3" fmla="val -36756"/>
              <a:gd name="adj4" fmla="val 93516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 node that has no children is called a </a:t>
            </a:r>
            <a:r>
              <a:rPr lang="en-US" b="1" i="1" dirty="0">
                <a:solidFill>
                  <a:srgbClr val="FFFF00"/>
                </a:solidFill>
              </a:rPr>
              <a:t>leaf node</a:t>
            </a:r>
          </a:p>
        </p:txBody>
      </p:sp>
      <p:sp>
        <p:nvSpPr>
          <p:cNvPr id="24" name="Line Callout 1 20">
            <a:extLst>
              <a:ext uri="{FF2B5EF4-FFF2-40B4-BE49-F238E27FC236}">
                <a16:creationId xmlns:a16="http://schemas.microsoft.com/office/drawing/2014/main" id="{40FFAAF8-9FE2-4991-A2C0-C38A7546531A}"/>
              </a:ext>
            </a:extLst>
          </p:cNvPr>
          <p:cNvSpPr/>
          <p:nvPr/>
        </p:nvSpPr>
        <p:spPr>
          <a:xfrm>
            <a:off x="4256102" y="5530803"/>
            <a:ext cx="2607342" cy="930275"/>
          </a:xfrm>
          <a:prstGeom prst="borderCallout1">
            <a:avLst>
              <a:gd name="adj1" fmla="val 2212"/>
              <a:gd name="adj2" fmla="val 47396"/>
              <a:gd name="adj3" fmla="val -125651"/>
              <a:gd name="adj4" fmla="val 24754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 </a:t>
            </a:r>
            <a:r>
              <a:rPr lang="en-US" b="1" i="1" dirty="0">
                <a:solidFill>
                  <a:srgbClr val="FFFF00"/>
                </a:solidFill>
              </a:rPr>
              <a:t>subtree</a:t>
            </a:r>
            <a:r>
              <a:rPr lang="en-US" b="1" dirty="0"/>
              <a:t> of a node is a tree whose root is a child of that node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7E155F1-26BC-46BF-AD1D-71A3193349C9}"/>
              </a:ext>
            </a:extLst>
          </p:cNvPr>
          <p:cNvGrpSpPr/>
          <p:nvPr/>
        </p:nvGrpSpPr>
        <p:grpSpPr>
          <a:xfrm>
            <a:off x="3323773" y="3009900"/>
            <a:ext cx="3405823" cy="2324100"/>
            <a:chOff x="2705417" y="2705100"/>
            <a:chExt cx="3405823" cy="2324100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5C3E649-0DA4-430F-9938-919E574001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9318" y="3962400"/>
              <a:ext cx="380682" cy="5723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F83F293-586D-4FCF-B79D-804D6550BC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0632" y="3048000"/>
              <a:ext cx="380682" cy="5723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6A2AFF4-150C-471B-9EF8-B1EF8226C134}"/>
                </a:ext>
              </a:extLst>
            </p:cNvPr>
            <p:cNvCxnSpPr>
              <a:cxnSpLocks/>
            </p:cNvCxnSpPr>
            <p:nvPr/>
          </p:nvCxnSpPr>
          <p:spPr>
            <a:xfrm>
              <a:off x="5099142" y="3048000"/>
              <a:ext cx="380682" cy="5723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772F0AE-5C3C-4696-AABD-3D6E002C617D}"/>
                </a:ext>
              </a:extLst>
            </p:cNvPr>
            <p:cNvSpPr/>
            <p:nvPr/>
          </p:nvSpPr>
          <p:spPr>
            <a:xfrm>
              <a:off x="4214019" y="2705100"/>
              <a:ext cx="1005840" cy="54864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Dog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7D95C37-4DD3-4917-9083-83D0CF9C17E4}"/>
                </a:ext>
              </a:extLst>
            </p:cNvPr>
            <p:cNvSpPr/>
            <p:nvPr/>
          </p:nvSpPr>
          <p:spPr>
            <a:xfrm>
              <a:off x="3459718" y="3592830"/>
              <a:ext cx="1005840" cy="54864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Cat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15F6228-ED59-46FE-931F-9DFD79004B2D}"/>
                </a:ext>
              </a:extLst>
            </p:cNvPr>
            <p:cNvSpPr/>
            <p:nvPr/>
          </p:nvSpPr>
          <p:spPr>
            <a:xfrm>
              <a:off x="5105400" y="3592830"/>
              <a:ext cx="1005840" cy="54864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Wolf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CEEAD44-94CC-4CB1-80A9-25852C462787}"/>
                </a:ext>
              </a:extLst>
            </p:cNvPr>
            <p:cNvSpPr/>
            <p:nvPr/>
          </p:nvSpPr>
          <p:spPr>
            <a:xfrm>
              <a:off x="2705417" y="4480560"/>
              <a:ext cx="1005840" cy="54864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Bear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61BD5ADE-1EB2-4D2F-85B1-D11FD26457FD}"/>
              </a:ext>
            </a:extLst>
          </p:cNvPr>
          <p:cNvSpPr/>
          <p:nvPr/>
        </p:nvSpPr>
        <p:spPr>
          <a:xfrm>
            <a:off x="642310" y="1447801"/>
            <a:ext cx="9562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A tree is a hierarchical data structure of elements or nodes, with each node linked to its descendants.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366A1F-2194-4398-93B4-2E0EBD622828}"/>
              </a:ext>
            </a:extLst>
          </p:cNvPr>
          <p:cNvGrpSpPr/>
          <p:nvPr/>
        </p:nvGrpSpPr>
        <p:grpSpPr>
          <a:xfrm>
            <a:off x="6582293" y="4365924"/>
            <a:ext cx="3182420" cy="1758120"/>
            <a:chOff x="5667893" y="4365924"/>
            <a:chExt cx="3182420" cy="1758120"/>
          </a:xfrm>
        </p:grpSpPr>
        <p:sp>
          <p:nvSpPr>
            <p:cNvPr id="21" name="Line Callout 1 20">
              <a:extLst>
                <a:ext uri="{FF2B5EF4-FFF2-40B4-BE49-F238E27FC236}">
                  <a16:creationId xmlns:a16="http://schemas.microsoft.com/office/drawing/2014/main" id="{B3B73A9D-9744-42E0-AF2C-3AA62A463B2A}"/>
                </a:ext>
              </a:extLst>
            </p:cNvPr>
            <p:cNvSpPr/>
            <p:nvPr/>
          </p:nvSpPr>
          <p:spPr>
            <a:xfrm>
              <a:off x="6564313" y="5193769"/>
              <a:ext cx="2286000" cy="930275"/>
            </a:xfrm>
            <a:prstGeom prst="borderCallout1">
              <a:avLst>
                <a:gd name="adj1" fmla="val 50579"/>
                <a:gd name="adj2" fmla="val 118"/>
                <a:gd name="adj3" fmla="val -102930"/>
                <a:gd name="adj4" fmla="val -104567"/>
              </a:avLst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/>
                <a:t>Nodes that have the same parent are </a:t>
              </a:r>
              <a:r>
                <a:rPr lang="en-US" b="1" i="1" dirty="0">
                  <a:solidFill>
                    <a:srgbClr val="FFFF00"/>
                  </a:solidFill>
                </a:rPr>
                <a:t>siblings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28B58B3-5D0B-4681-885F-9CF266C89AA9}"/>
                </a:ext>
              </a:extLst>
            </p:cNvPr>
            <p:cNvCxnSpPr>
              <a:cxnSpLocks/>
              <a:stCxn id="21" idx="2"/>
              <a:endCxn id="39" idx="5"/>
            </p:cNvCxnSpPr>
            <p:nvPr/>
          </p:nvCxnSpPr>
          <p:spPr>
            <a:xfrm flipH="1" flipV="1">
              <a:off x="5667893" y="4365924"/>
              <a:ext cx="896420" cy="129298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8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4FE6D-481C-4698-A149-EA4BAA18B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EA748-68C4-41E5-AFCA-7ADF137796E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0577" y="1295401"/>
            <a:ext cx="9978067" cy="2428124"/>
          </a:xfrm>
        </p:spPr>
        <p:txBody>
          <a:bodyPr/>
          <a:lstStyle/>
          <a:p>
            <a:r>
              <a:rPr lang="en-US" dirty="0"/>
              <a:t>Each node in a tree has exactly one parent, except for the root node which has no parent.</a:t>
            </a:r>
          </a:p>
          <a:p>
            <a:r>
              <a:rPr lang="en-US" b="1" dirty="0">
                <a:solidFill>
                  <a:srgbClr val="FF0000"/>
                </a:solidFill>
              </a:rPr>
              <a:t>Leaf nodes </a:t>
            </a:r>
            <a:r>
              <a:rPr lang="en-US" dirty="0"/>
              <a:t>also are known as </a:t>
            </a:r>
            <a:r>
              <a:rPr lang="en-US" b="1" i="1" dirty="0">
                <a:solidFill>
                  <a:srgbClr val="FF0000"/>
                </a:solidFill>
              </a:rPr>
              <a:t>external nodes</a:t>
            </a:r>
            <a:r>
              <a:rPr lang="en-US" dirty="0"/>
              <a:t>, and non-leaf nodes are known as </a:t>
            </a:r>
            <a:r>
              <a:rPr lang="en-US" b="1" i="1" dirty="0">
                <a:solidFill>
                  <a:srgbClr val="FF0000"/>
                </a:solidFill>
              </a:rPr>
              <a:t>internal nodes</a:t>
            </a:r>
            <a:r>
              <a:rPr lang="en-US" i="1" dirty="0"/>
              <a:t>.</a:t>
            </a:r>
          </a:p>
          <a:p>
            <a:r>
              <a:rPr lang="en-US" dirty="0"/>
              <a:t>A generalization of the parent-child relationship is the  </a:t>
            </a:r>
            <a:br>
              <a:rPr lang="en-US" dirty="0"/>
            </a:br>
            <a:r>
              <a:rPr lang="en-US" b="1" i="1" dirty="0">
                <a:solidFill>
                  <a:srgbClr val="FF0000"/>
                </a:solidFill>
              </a:rPr>
              <a:t>ancestor-descendant relationship</a:t>
            </a:r>
            <a:r>
              <a:rPr lang="en-US" i="1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02E61A-DF36-4EFE-842A-A7D15C53B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E95E9-DE75-455C-9136-97048EF1A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E8E4165-1C65-4B3C-8E68-CCD41DB5F27B}"/>
              </a:ext>
            </a:extLst>
          </p:cNvPr>
          <p:cNvGrpSpPr/>
          <p:nvPr/>
        </p:nvGrpSpPr>
        <p:grpSpPr>
          <a:xfrm>
            <a:off x="530577" y="3505200"/>
            <a:ext cx="10105251" cy="2362200"/>
            <a:chOff x="-383823" y="3505200"/>
            <a:chExt cx="10105251" cy="2362200"/>
          </a:xfrm>
        </p:grpSpPr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E058AB0D-5CCD-4A43-8FD5-6AE4F206B47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383823" y="3505200"/>
              <a:ext cx="6595937" cy="1826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/>
                <a:t>The </a:t>
              </a:r>
              <a:r>
                <a:rPr lang="en-US" sz="2200" b="1" i="1" dirty="0">
                  <a:solidFill>
                    <a:srgbClr val="FF0000"/>
                  </a:solidFill>
                </a:rPr>
                <a:t>depth</a:t>
              </a:r>
              <a:r>
                <a:rPr lang="en-US" sz="2200" dirty="0"/>
                <a:t> of a node is the number of nodes from the root (defined recursively):</a:t>
              </a:r>
            </a:p>
            <a:p>
              <a:pPr lvl="1"/>
              <a:r>
                <a:rPr lang="en-US" sz="1800" dirty="0"/>
                <a:t>If a node is the root of a tree, its depth is 0.</a:t>
              </a:r>
            </a:p>
            <a:p>
              <a:pPr lvl="1"/>
              <a:r>
                <a:rPr lang="en-US" sz="1800" dirty="0"/>
                <a:t>If a node is not the root of a tree, its depth</a:t>
              </a:r>
            </a:p>
            <a:p>
              <a:pPr marL="628650" lvl="1" indent="-261938">
                <a:spcBef>
                  <a:spcPts val="0"/>
                </a:spcBef>
                <a:buNone/>
              </a:pPr>
              <a:r>
                <a:rPr lang="en-US" sz="1800" dirty="0"/>
                <a:t>	is 1 + the depth of its parent.</a:t>
              </a:r>
              <a:endParaRPr lang="en-US" sz="2200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C2767B5-0713-4ACD-9E31-738F104E73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40868" y="4953000"/>
              <a:ext cx="448056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46D3808-7524-4E8C-88CA-634AF2B227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9584" y="5867400"/>
              <a:ext cx="448056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D75121C-F162-4C4E-A831-38CEB50CD4D7}"/>
              </a:ext>
            </a:extLst>
          </p:cNvPr>
          <p:cNvSpPr txBox="1">
            <a:spLocks/>
          </p:cNvSpPr>
          <p:nvPr/>
        </p:nvSpPr>
        <p:spPr bwMode="auto">
          <a:xfrm>
            <a:off x="530577" y="5181600"/>
            <a:ext cx="5604071" cy="10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The </a:t>
            </a:r>
            <a:r>
              <a:rPr lang="en-US" sz="2200" b="1" i="1" dirty="0">
                <a:solidFill>
                  <a:srgbClr val="FF0000"/>
                </a:solidFill>
              </a:rPr>
              <a:t>height</a:t>
            </a:r>
            <a:r>
              <a:rPr lang="en-US" sz="2200" dirty="0"/>
              <a:t> of a node is the number of nodes in the longest path from the node to a leaf node.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93131C-CCDE-464B-A8A8-341DFD86B4EF}"/>
              </a:ext>
            </a:extLst>
          </p:cNvPr>
          <p:cNvGrpSpPr/>
          <p:nvPr/>
        </p:nvGrpSpPr>
        <p:grpSpPr>
          <a:xfrm>
            <a:off x="7005852" y="4244271"/>
            <a:ext cx="3058358" cy="2324100"/>
            <a:chOff x="6074923" y="4244271"/>
            <a:chExt cx="3058358" cy="232410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9E7032F-AD84-4FB6-8633-2ED8E25640D8}"/>
                </a:ext>
              </a:extLst>
            </p:cNvPr>
            <p:cNvCxnSpPr>
              <a:cxnSpLocks/>
            </p:cNvCxnSpPr>
            <p:nvPr/>
          </p:nvCxnSpPr>
          <p:spPr>
            <a:xfrm>
              <a:off x="8295081" y="5476959"/>
              <a:ext cx="264193" cy="5860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AB930E3-4A7D-4430-9E73-CDB3861591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07948" y="4587171"/>
              <a:ext cx="407810" cy="5723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9307D64-B4F6-4FFF-8560-41F3DFA55400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7588803" y="4587171"/>
              <a:ext cx="382989" cy="6251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3574B11-D729-40C8-A9F3-1450E5AF4C87}"/>
                </a:ext>
              </a:extLst>
            </p:cNvPr>
            <p:cNvSpPr/>
            <p:nvPr/>
          </p:nvSpPr>
          <p:spPr>
            <a:xfrm>
              <a:off x="6882978" y="4244271"/>
              <a:ext cx="914400" cy="54864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Dog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ED26361-A64B-4F7E-B61C-CB7BA971E9FC}"/>
                </a:ext>
              </a:extLst>
            </p:cNvPr>
            <p:cNvSpPr/>
            <p:nvPr/>
          </p:nvSpPr>
          <p:spPr>
            <a:xfrm>
              <a:off x="6074923" y="5132001"/>
              <a:ext cx="914400" cy="54864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Cat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EA3696A-6A89-4437-8923-842D4723B760}"/>
                </a:ext>
              </a:extLst>
            </p:cNvPr>
            <p:cNvSpPr/>
            <p:nvPr/>
          </p:nvSpPr>
          <p:spPr>
            <a:xfrm>
              <a:off x="7837881" y="5132001"/>
              <a:ext cx="914400" cy="54864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Pig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37E4992-7044-491A-8503-D89763332A4A}"/>
                </a:ext>
              </a:extLst>
            </p:cNvPr>
            <p:cNvSpPr/>
            <p:nvPr/>
          </p:nvSpPr>
          <p:spPr>
            <a:xfrm>
              <a:off x="8218881" y="6019731"/>
              <a:ext cx="914400" cy="54864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Wolf</a:t>
              </a: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EB31A02-ACF3-4FE7-945E-A4BF309F5A14}"/>
              </a:ext>
            </a:extLst>
          </p:cNvPr>
          <p:cNvSpPr txBox="1">
            <a:spLocks/>
          </p:cNvSpPr>
          <p:nvPr/>
        </p:nvSpPr>
        <p:spPr bwMode="auto">
          <a:xfrm>
            <a:off x="530577" y="6248401"/>
            <a:ext cx="5946423" cy="5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The </a:t>
            </a:r>
            <a:r>
              <a:rPr lang="en-US" sz="2200" b="1" i="1" dirty="0">
                <a:solidFill>
                  <a:srgbClr val="FF0000"/>
                </a:solidFill>
              </a:rPr>
              <a:t>level</a:t>
            </a:r>
            <a:r>
              <a:rPr lang="en-US" sz="2200" dirty="0"/>
              <a:t> of a node is its depth + 1.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B65BCF-AC02-470D-AB83-50860B0E9941}"/>
              </a:ext>
            </a:extLst>
          </p:cNvPr>
          <p:cNvGrpSpPr/>
          <p:nvPr/>
        </p:nvGrpSpPr>
        <p:grpSpPr>
          <a:xfrm>
            <a:off x="6111097" y="4062006"/>
            <a:ext cx="4720294" cy="2625841"/>
            <a:chOff x="6462787" y="4062006"/>
            <a:chExt cx="4720294" cy="2625841"/>
          </a:xfrm>
        </p:grpSpPr>
        <p:grpSp>
          <p:nvGrpSpPr>
            <p:cNvPr id="7" name="Group 6"/>
            <p:cNvGrpSpPr/>
            <p:nvPr/>
          </p:nvGrpSpPr>
          <p:grpSpPr>
            <a:xfrm>
              <a:off x="6462787" y="4062006"/>
              <a:ext cx="3788319" cy="2625841"/>
              <a:chOff x="4667845" y="4062005"/>
              <a:chExt cx="3788319" cy="2625841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64D8817-AE8B-48AA-970C-CFF3649266F7}"/>
                  </a:ext>
                </a:extLst>
              </p:cNvPr>
              <p:cNvSpPr txBox="1"/>
              <p:nvPr/>
            </p:nvSpPr>
            <p:spPr>
              <a:xfrm>
                <a:off x="7373543" y="4062005"/>
                <a:ext cx="108262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914400" algn="l"/>
                    <a:tab pos="1828800" algn="l"/>
                  </a:tabLst>
                </a:pPr>
                <a:r>
                  <a:rPr lang="en-US" sz="1400" b="1" dirty="0">
                    <a:solidFill>
                      <a:srgbClr val="FF0000"/>
                    </a:solidFill>
                  </a:rPr>
                  <a:t>Depth 0</a:t>
                </a:r>
              </a:p>
              <a:p>
                <a:pPr>
                  <a:tabLst>
                    <a:tab pos="914400" algn="l"/>
                    <a:tab pos="1828800" algn="l"/>
                  </a:tabLst>
                </a:pPr>
                <a:r>
                  <a:rPr lang="en-US" sz="1400" b="1" dirty="0">
                    <a:solidFill>
                      <a:srgbClr val="FF0000"/>
                    </a:solidFill>
                  </a:rPr>
                  <a:t>Height 3</a:t>
                </a:r>
              </a:p>
              <a:p>
                <a:pPr>
                  <a:tabLst>
                    <a:tab pos="914400" algn="l"/>
                    <a:tab pos="1828800" algn="l"/>
                  </a:tabLst>
                </a:pPr>
                <a:r>
                  <a:rPr lang="en-US" sz="1400" b="1" dirty="0">
                    <a:solidFill>
                      <a:srgbClr val="FF0000"/>
                    </a:solidFill>
                  </a:rPr>
                  <a:t>Level 1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4E96CD-DD24-4AFA-B261-C60E60FC0585}"/>
                  </a:ext>
                </a:extLst>
              </p:cNvPr>
              <p:cNvSpPr txBox="1"/>
              <p:nvPr/>
            </p:nvSpPr>
            <p:spPr>
              <a:xfrm>
                <a:off x="6675985" y="5949182"/>
                <a:ext cx="108262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914400" algn="l"/>
                    <a:tab pos="1828800" algn="l"/>
                  </a:tabLst>
                </a:pPr>
                <a:r>
                  <a:rPr lang="en-US" sz="1400" b="1" dirty="0">
                    <a:solidFill>
                      <a:srgbClr val="FF0000"/>
                    </a:solidFill>
                  </a:rPr>
                  <a:t>Depth 2</a:t>
                </a:r>
              </a:p>
              <a:p>
                <a:pPr>
                  <a:tabLst>
                    <a:tab pos="914400" algn="l"/>
                    <a:tab pos="1828800" algn="l"/>
                  </a:tabLst>
                </a:pPr>
                <a:r>
                  <a:rPr lang="en-US" sz="1400" b="1" dirty="0">
                    <a:solidFill>
                      <a:srgbClr val="FF0000"/>
                    </a:solidFill>
                  </a:rPr>
                  <a:t>Height 1</a:t>
                </a:r>
              </a:p>
              <a:p>
                <a:pPr>
                  <a:tabLst>
                    <a:tab pos="914400" algn="l"/>
                    <a:tab pos="1828800" algn="l"/>
                  </a:tabLst>
                </a:pPr>
                <a:r>
                  <a:rPr lang="en-US" sz="1400" b="1" dirty="0">
                    <a:solidFill>
                      <a:srgbClr val="FF0000"/>
                    </a:solidFill>
                  </a:rPr>
                  <a:t>Level 3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99ED7EB-40D5-4853-894B-245762D8F98C}"/>
                  </a:ext>
                </a:extLst>
              </p:cNvPr>
              <p:cNvSpPr txBox="1"/>
              <p:nvPr/>
            </p:nvSpPr>
            <p:spPr>
              <a:xfrm>
                <a:off x="4667845" y="5035357"/>
                <a:ext cx="108262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914400" algn="l"/>
                    <a:tab pos="1828800" algn="l"/>
                  </a:tabLst>
                </a:pPr>
                <a:r>
                  <a:rPr lang="en-US" sz="1400" b="1" dirty="0">
                    <a:solidFill>
                      <a:srgbClr val="FF0000"/>
                    </a:solidFill>
                  </a:rPr>
                  <a:t>Depth 1</a:t>
                </a:r>
              </a:p>
              <a:p>
                <a:pPr>
                  <a:tabLst>
                    <a:tab pos="914400" algn="l"/>
                    <a:tab pos="1828800" algn="l"/>
                  </a:tabLst>
                </a:pPr>
                <a:r>
                  <a:rPr lang="en-US" sz="1400" b="1">
                    <a:solidFill>
                      <a:srgbClr val="FF0000"/>
                    </a:solidFill>
                  </a:rPr>
                  <a:t>Height </a:t>
                </a:r>
                <a:r>
                  <a:rPr lang="en-US" sz="1400" b="1" dirty="0">
                    <a:solidFill>
                      <a:srgbClr val="FF0000"/>
                    </a:solidFill>
                  </a:rPr>
                  <a:t>1</a:t>
                </a:r>
              </a:p>
              <a:p>
                <a:pPr>
                  <a:tabLst>
                    <a:tab pos="914400" algn="l"/>
                    <a:tab pos="1828800" algn="l"/>
                  </a:tabLst>
                </a:pPr>
                <a:r>
                  <a:rPr lang="en-US" sz="1400" b="1" dirty="0">
                    <a:solidFill>
                      <a:srgbClr val="FF0000"/>
                    </a:solidFill>
                  </a:rPr>
                  <a:t>Level 2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9E49C43-8921-4B66-BD0E-63C8F80B5E5A}"/>
                </a:ext>
              </a:extLst>
            </p:cNvPr>
            <p:cNvSpPr txBox="1"/>
            <p:nvPr/>
          </p:nvSpPr>
          <p:spPr>
            <a:xfrm>
              <a:off x="10215704" y="5032418"/>
              <a:ext cx="9673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914400" algn="l"/>
                  <a:tab pos="1828800" algn="l"/>
                </a:tabLst>
              </a:pPr>
              <a:r>
                <a:rPr lang="en-US" sz="1400" b="1" dirty="0">
                  <a:solidFill>
                    <a:srgbClr val="FF0000"/>
                  </a:solidFill>
                </a:rPr>
                <a:t>Depth 1</a:t>
              </a:r>
            </a:p>
            <a:p>
              <a:pPr>
                <a:tabLst>
                  <a:tab pos="914400" algn="l"/>
                  <a:tab pos="1828800" algn="l"/>
                </a:tabLst>
              </a:pPr>
              <a:r>
                <a:rPr lang="en-US" sz="1400" b="1" dirty="0">
                  <a:solidFill>
                    <a:srgbClr val="FF0000"/>
                  </a:solidFill>
                </a:rPr>
                <a:t>Height 2</a:t>
              </a:r>
            </a:p>
            <a:p>
              <a:pPr>
                <a:tabLst>
                  <a:tab pos="914400" algn="l"/>
                  <a:tab pos="1828800" algn="l"/>
                </a:tabLst>
              </a:pPr>
              <a:r>
                <a:rPr lang="en-US" sz="1400" b="1" dirty="0">
                  <a:solidFill>
                    <a:srgbClr val="FF0000"/>
                  </a:solidFill>
                </a:rPr>
                <a:t>Level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980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 build="p"/>
      <p:bldP spid="2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8">
            <a:extLst>
              <a:ext uri="{FF2B5EF4-FFF2-40B4-BE49-F238E27FC236}">
                <a16:creationId xmlns:a16="http://schemas.microsoft.com/office/drawing/2014/main" id="{43BA3D84-64CB-4CE8-8896-AC874844BDF7}"/>
              </a:ext>
            </a:extLst>
          </p:cNvPr>
          <p:cNvGrpSpPr>
            <a:grpSpLocks/>
          </p:cNvGrpSpPr>
          <p:nvPr/>
        </p:nvGrpSpPr>
        <p:grpSpPr bwMode="auto">
          <a:xfrm>
            <a:off x="5940781" y="1600200"/>
            <a:ext cx="4440238" cy="3892550"/>
            <a:chOff x="5288128" y="1569493"/>
            <a:chExt cx="3566226" cy="300346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6DA7EEB-7686-4AEF-A868-1C9882005DBA}"/>
                </a:ext>
              </a:extLst>
            </p:cNvPr>
            <p:cNvSpPr/>
            <p:nvPr/>
          </p:nvSpPr>
          <p:spPr>
            <a:xfrm>
              <a:off x="6765874" y="1569493"/>
              <a:ext cx="367205" cy="35277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7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EF71C8D-712F-4327-BB64-8C21D62697F4}"/>
                </a:ext>
              </a:extLst>
            </p:cNvPr>
            <p:cNvSpPr/>
            <p:nvPr/>
          </p:nvSpPr>
          <p:spPr>
            <a:xfrm>
              <a:off x="7696638" y="2104776"/>
              <a:ext cx="367205" cy="35277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dirty="0"/>
                <a:t>10</a:t>
              </a:r>
              <a:endParaRPr lang="en-US" sz="14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06F1E7B-B01C-4567-B562-54A58B14FBCF}"/>
                </a:ext>
              </a:extLst>
            </p:cNvPr>
            <p:cNvSpPr/>
            <p:nvPr/>
          </p:nvSpPr>
          <p:spPr>
            <a:xfrm>
              <a:off x="5776460" y="2104776"/>
              <a:ext cx="369755" cy="35277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1</a:t>
              </a:r>
            </a:p>
          </p:txBody>
        </p:sp>
        <p:grpSp>
          <p:nvGrpSpPr>
            <p:cNvPr id="47" name="Group 4">
              <a:extLst>
                <a:ext uri="{FF2B5EF4-FFF2-40B4-BE49-F238E27FC236}">
                  <a16:creationId xmlns:a16="http://schemas.microsoft.com/office/drawing/2014/main" id="{1E6F21A5-337A-4F78-B86B-A5BB0FF5BD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8305" y="2780923"/>
              <a:ext cx="1342594" cy="352774"/>
              <a:chOff x="7208305" y="2780923"/>
              <a:chExt cx="1342594" cy="352774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F8A07C79-AA20-4806-AEBB-6FD0DF070D4E}"/>
                  </a:ext>
                </a:extLst>
              </p:cNvPr>
              <p:cNvSpPr/>
              <p:nvPr/>
            </p:nvSpPr>
            <p:spPr>
              <a:xfrm>
                <a:off x="8183694" y="2780924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600" dirty="0"/>
                  <a:t>12</a:t>
                </a:r>
                <a:endParaRPr lang="en-US" sz="1050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3E6A851-7BED-461D-9833-D20597735BCB}"/>
                  </a:ext>
                </a:extLst>
              </p:cNvPr>
              <p:cNvSpPr/>
              <p:nvPr/>
            </p:nvSpPr>
            <p:spPr>
              <a:xfrm>
                <a:off x="7208305" y="2780923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9</a:t>
                </a:r>
              </a:p>
            </p:txBody>
          </p:sp>
        </p:grpSp>
        <p:grpSp>
          <p:nvGrpSpPr>
            <p:cNvPr id="48" name="Group 3">
              <a:extLst>
                <a:ext uri="{FF2B5EF4-FFF2-40B4-BE49-F238E27FC236}">
                  <a16:creationId xmlns:a16="http://schemas.microsoft.com/office/drawing/2014/main" id="{ED1D1122-045B-44F7-8C0A-5FD8D8ED34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8128" y="2780924"/>
              <a:ext cx="1342594" cy="352773"/>
              <a:chOff x="5257800" y="2780924"/>
              <a:chExt cx="1342594" cy="352773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39D3F0F-AB2B-4BCF-8971-7DAB5FC1065E}"/>
                  </a:ext>
                </a:extLst>
              </p:cNvPr>
              <p:cNvSpPr/>
              <p:nvPr/>
            </p:nvSpPr>
            <p:spPr>
              <a:xfrm>
                <a:off x="6233189" y="2780924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3</a:t>
                </a: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65CC787-6841-41BF-BC89-D5FA9D99EB06}"/>
                  </a:ext>
                </a:extLst>
              </p:cNvPr>
              <p:cNvSpPr/>
              <p:nvPr/>
            </p:nvSpPr>
            <p:spPr>
              <a:xfrm>
                <a:off x="5257800" y="2780924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0</a:t>
                </a:r>
              </a:p>
            </p:txBody>
          </p:sp>
        </p:grpSp>
        <p:grpSp>
          <p:nvGrpSpPr>
            <p:cNvPr id="49" name="Group 18">
              <a:extLst>
                <a:ext uri="{FF2B5EF4-FFF2-40B4-BE49-F238E27FC236}">
                  <a16:creationId xmlns:a16="http://schemas.microsoft.com/office/drawing/2014/main" id="{3A42010F-0412-4CB6-B44E-E801F6ACFD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90485" y="3504844"/>
              <a:ext cx="1311994" cy="352773"/>
              <a:chOff x="6293368" y="2104812"/>
              <a:chExt cx="1311994" cy="352773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EEA373E0-B707-41BC-98CE-FDF51AE88D79}"/>
                  </a:ext>
                </a:extLst>
              </p:cNvPr>
              <p:cNvSpPr/>
              <p:nvPr/>
            </p:nvSpPr>
            <p:spPr>
              <a:xfrm>
                <a:off x="7238157" y="2104812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5</a:t>
                </a: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F4B9443-1CEE-4ED5-81A2-1F9C4DB08EBF}"/>
                  </a:ext>
                </a:extLst>
              </p:cNvPr>
              <p:cNvSpPr/>
              <p:nvPr/>
            </p:nvSpPr>
            <p:spPr>
              <a:xfrm>
                <a:off x="6293368" y="2104812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2</a:t>
                </a:r>
              </a:p>
            </p:txBody>
          </p:sp>
        </p:grp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BB24743-1C4A-4646-8898-F573E7CBC210}"/>
                </a:ext>
              </a:extLst>
            </p:cNvPr>
            <p:cNvSpPr/>
            <p:nvPr/>
          </p:nvSpPr>
          <p:spPr>
            <a:xfrm>
              <a:off x="7711937" y="3504843"/>
              <a:ext cx="367205" cy="35277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dirty="0"/>
                <a:t>11</a:t>
              </a:r>
            </a:p>
          </p:txBody>
        </p:sp>
        <p:grpSp>
          <p:nvGrpSpPr>
            <p:cNvPr id="51" name="Group 24">
              <a:extLst>
                <a:ext uri="{FF2B5EF4-FFF2-40B4-BE49-F238E27FC236}">
                  <a16:creationId xmlns:a16="http://schemas.microsoft.com/office/drawing/2014/main" id="{A2EEC569-4037-4648-B88D-EF2E3CBF2F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3518" y="4220188"/>
              <a:ext cx="1311993" cy="352773"/>
              <a:chOff x="6293846" y="2104786"/>
              <a:chExt cx="1311993" cy="352773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EF192F5F-F4DB-4B4F-AE12-21A3625D3B31}"/>
                  </a:ext>
                </a:extLst>
              </p:cNvPr>
              <p:cNvSpPr/>
              <p:nvPr/>
            </p:nvSpPr>
            <p:spPr>
              <a:xfrm>
                <a:off x="7238634" y="2104786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6</a:t>
                </a: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8227F2D8-BA33-4CDF-9489-50EFB29DC745}"/>
                  </a:ext>
                </a:extLst>
              </p:cNvPr>
              <p:cNvSpPr/>
              <p:nvPr/>
            </p:nvSpPr>
            <p:spPr>
              <a:xfrm>
                <a:off x="6293846" y="2104786"/>
                <a:ext cx="367205" cy="35277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dirty="0"/>
                  <a:t>4</a:t>
                </a:r>
              </a:p>
            </p:txBody>
          </p:sp>
        </p:grp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FEFDA10-5F1A-4E6A-8E77-38E3F6D8623A}"/>
                </a:ext>
              </a:extLst>
            </p:cNvPr>
            <p:cNvCxnSpPr>
              <a:stCxn id="44" idx="3"/>
              <a:endCxn id="46" idx="7"/>
            </p:cNvCxnSpPr>
            <p:nvPr/>
          </p:nvCxnSpPr>
          <p:spPr>
            <a:xfrm flipH="1">
              <a:off x="6092066" y="1870604"/>
              <a:ext cx="727584" cy="285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A934375-D80A-4D55-BD01-568AA816F92F}"/>
                </a:ext>
              </a:extLst>
            </p:cNvPr>
            <p:cNvCxnSpPr>
              <a:stCxn id="44" idx="5"/>
              <a:endCxn id="45" idx="1"/>
            </p:cNvCxnSpPr>
            <p:nvPr/>
          </p:nvCxnSpPr>
          <p:spPr>
            <a:xfrm>
              <a:off x="7079304" y="1870604"/>
              <a:ext cx="671110" cy="285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507FF00-19A3-45AA-8912-F73BD1C68C6D}"/>
                </a:ext>
              </a:extLst>
            </p:cNvPr>
            <p:cNvCxnSpPr>
              <a:stCxn id="46" idx="3"/>
              <a:endCxn id="70" idx="0"/>
            </p:cNvCxnSpPr>
            <p:nvPr/>
          </p:nvCxnSpPr>
          <p:spPr>
            <a:xfrm flipH="1">
              <a:off x="5471731" y="2405887"/>
              <a:ext cx="358879" cy="3750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309C8C2-9951-4D92-BBA0-A5440A397810}"/>
                </a:ext>
              </a:extLst>
            </p:cNvPr>
            <p:cNvCxnSpPr>
              <a:stCxn id="46" idx="5"/>
              <a:endCxn id="69" idx="0"/>
            </p:cNvCxnSpPr>
            <p:nvPr/>
          </p:nvCxnSpPr>
          <p:spPr>
            <a:xfrm>
              <a:off x="6092066" y="2405887"/>
              <a:ext cx="355053" cy="3750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8725DEB-F8D2-4144-85A4-BF83DBC96413}"/>
                </a:ext>
              </a:extLst>
            </p:cNvPr>
            <p:cNvCxnSpPr>
              <a:stCxn id="45" idx="3"/>
              <a:endCxn id="72" idx="0"/>
            </p:cNvCxnSpPr>
            <p:nvPr/>
          </p:nvCxnSpPr>
          <p:spPr>
            <a:xfrm flipH="1">
              <a:off x="7391908" y="2405887"/>
              <a:ext cx="358506" cy="3750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6CE057A-DC7D-430D-A3EC-2FC3580586BC}"/>
                </a:ext>
              </a:extLst>
            </p:cNvPr>
            <p:cNvCxnSpPr>
              <a:stCxn id="45" idx="5"/>
            </p:cNvCxnSpPr>
            <p:nvPr/>
          </p:nvCxnSpPr>
          <p:spPr>
            <a:xfrm>
              <a:off x="8010068" y="2405887"/>
              <a:ext cx="359779" cy="3750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BABC1F8-7E20-411F-A4EB-5CC729E2B03D}"/>
                </a:ext>
              </a:extLst>
            </p:cNvPr>
            <p:cNvCxnSpPr>
              <a:stCxn id="69" idx="3"/>
              <a:endCxn id="68" idx="0"/>
            </p:cNvCxnSpPr>
            <p:nvPr/>
          </p:nvCxnSpPr>
          <p:spPr>
            <a:xfrm flipH="1">
              <a:off x="5974088" y="3082035"/>
              <a:ext cx="343204" cy="422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349BDD8-CD4F-4F40-B4B5-6D670C7BBA8B}"/>
                </a:ext>
              </a:extLst>
            </p:cNvPr>
            <p:cNvCxnSpPr>
              <a:stCxn id="69" idx="5"/>
              <a:endCxn id="67" idx="0"/>
            </p:cNvCxnSpPr>
            <p:nvPr/>
          </p:nvCxnSpPr>
          <p:spPr>
            <a:xfrm>
              <a:off x="6576946" y="3082035"/>
              <a:ext cx="341931" cy="422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990CB35-F058-4827-ABA6-16960AA24670}"/>
                </a:ext>
              </a:extLst>
            </p:cNvPr>
            <p:cNvCxnSpPr>
              <a:stCxn id="71" idx="3"/>
              <a:endCxn id="50" idx="0"/>
            </p:cNvCxnSpPr>
            <p:nvPr/>
          </p:nvCxnSpPr>
          <p:spPr>
            <a:xfrm flipH="1">
              <a:off x="7895540" y="3082035"/>
              <a:ext cx="341930" cy="4228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5308947-C9B5-4F7A-A553-74A11EE34DD3}"/>
                </a:ext>
              </a:extLst>
            </p:cNvPr>
            <p:cNvCxnSpPr>
              <a:stCxn id="71" idx="5"/>
            </p:cNvCxnSpPr>
            <p:nvPr/>
          </p:nvCxnSpPr>
          <p:spPr>
            <a:xfrm>
              <a:off x="8497123" y="3082035"/>
              <a:ext cx="227179" cy="422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C63A44B-1621-400E-854A-BA3BC8AC37BD}"/>
                </a:ext>
              </a:extLst>
            </p:cNvPr>
            <p:cNvCxnSpPr>
              <a:stCxn id="67" idx="3"/>
              <a:endCxn id="66" idx="0"/>
            </p:cNvCxnSpPr>
            <p:nvPr/>
          </p:nvCxnSpPr>
          <p:spPr>
            <a:xfrm flipH="1">
              <a:off x="6447121" y="3805955"/>
              <a:ext cx="341929" cy="4142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C77F890-0BBC-4D91-91A1-790A0D0D365F}"/>
                </a:ext>
              </a:extLst>
            </p:cNvPr>
            <p:cNvCxnSpPr>
              <a:stCxn id="67" idx="5"/>
              <a:endCxn id="65" idx="0"/>
            </p:cNvCxnSpPr>
            <p:nvPr/>
          </p:nvCxnSpPr>
          <p:spPr>
            <a:xfrm>
              <a:off x="7048703" y="3805955"/>
              <a:ext cx="343205" cy="4142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7FA5B6A-CC1D-4CBE-8D62-CCB646188587}"/>
                </a:ext>
              </a:extLst>
            </p:cNvPr>
            <p:cNvSpPr/>
            <p:nvPr/>
          </p:nvSpPr>
          <p:spPr>
            <a:xfrm>
              <a:off x="8487149" y="3504843"/>
              <a:ext cx="367205" cy="35277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600" dirty="0"/>
                <a:t>13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Fullness, Predecessor, Successor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0578" y="1295402"/>
            <a:ext cx="4974860" cy="2051049"/>
          </a:xfrm>
        </p:spPr>
        <p:txBody>
          <a:bodyPr/>
          <a:lstStyle/>
          <a:p>
            <a:r>
              <a:rPr lang="en-US" dirty="0"/>
              <a:t>Every node in a </a:t>
            </a:r>
            <a:r>
              <a:rPr lang="en-US" b="1" i="1" dirty="0">
                <a:solidFill>
                  <a:srgbClr val="FF0000"/>
                </a:solidFill>
              </a:rPr>
              <a:t>binary tree </a:t>
            </a:r>
            <a:r>
              <a:rPr lang="en-US" dirty="0"/>
              <a:t>has at most 2 children.</a:t>
            </a:r>
          </a:p>
          <a:p>
            <a:r>
              <a:rPr lang="en-US" dirty="0"/>
              <a:t>Each node contains</a:t>
            </a:r>
          </a:p>
          <a:p>
            <a:pPr marL="823913" lvl="1" indent="-457200">
              <a:buSzPct val="100000"/>
              <a:buFont typeface="+mj-lt"/>
              <a:buAutoNum type="arabicPeriod"/>
            </a:pPr>
            <a:r>
              <a:rPr lang="en-US" sz="1800" dirty="0"/>
              <a:t>Data</a:t>
            </a:r>
          </a:p>
          <a:p>
            <a:pPr marL="823913" lvl="1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dirty="0"/>
              <a:t>Pointer to left child (T</a:t>
            </a:r>
            <a:r>
              <a:rPr lang="en-US" sz="1800" baseline="-25000" dirty="0"/>
              <a:t>L</a:t>
            </a:r>
            <a:r>
              <a:rPr lang="en-US" sz="1800" dirty="0"/>
              <a:t>)</a:t>
            </a:r>
          </a:p>
          <a:p>
            <a:pPr marL="823913" lvl="1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dirty="0"/>
              <a:t>Pointer to right child (T</a:t>
            </a:r>
            <a:r>
              <a:rPr lang="en-US" sz="1800" baseline="-25000" dirty="0"/>
              <a:t>R</a:t>
            </a:r>
            <a:r>
              <a:rPr lang="en-US" sz="1800" dirty="0"/>
              <a:t>).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6415731" y="1467802"/>
            <a:ext cx="3705648" cy="3234699"/>
            <a:chOff x="4665950" y="1467801"/>
            <a:chExt cx="3705648" cy="3234699"/>
          </a:xfrm>
        </p:grpSpPr>
        <p:sp>
          <p:nvSpPr>
            <p:cNvPr id="36" name="Oval 35"/>
            <p:cNvSpPr/>
            <p:nvPr/>
          </p:nvSpPr>
          <p:spPr>
            <a:xfrm>
              <a:off x="4665950" y="2156856"/>
              <a:ext cx="731520" cy="7315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892843" y="1467801"/>
              <a:ext cx="731520" cy="7315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059706" y="2160020"/>
              <a:ext cx="731520" cy="7315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640078" y="3035870"/>
              <a:ext cx="731520" cy="7315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261293" y="3035870"/>
              <a:ext cx="731520" cy="7315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851729" y="3970980"/>
              <a:ext cx="731520" cy="7315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970F8AE4-5B04-49D8-827B-F663DED8A903}"/>
              </a:ext>
            </a:extLst>
          </p:cNvPr>
          <p:cNvSpPr txBox="1">
            <a:spLocks/>
          </p:cNvSpPr>
          <p:nvPr/>
        </p:nvSpPr>
        <p:spPr bwMode="auto">
          <a:xfrm>
            <a:off x="530579" y="4900660"/>
            <a:ext cx="4880612" cy="94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A node </a:t>
            </a:r>
            <a:r>
              <a:rPr lang="en-US" sz="2200" b="1" i="1" dirty="0">
                <a:solidFill>
                  <a:srgbClr val="FF0000"/>
                </a:solidFill>
              </a:rPr>
              <a:t>predecessor</a:t>
            </a:r>
            <a:r>
              <a:rPr lang="en-US" sz="2200" dirty="0"/>
              <a:t> is the left right-most node.</a:t>
            </a:r>
            <a:endParaRPr lang="en-US" sz="1800" dirty="0"/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BFAB966B-DF32-459B-B040-057F5DF4C97F}"/>
              </a:ext>
            </a:extLst>
          </p:cNvPr>
          <p:cNvSpPr txBox="1">
            <a:spLocks/>
          </p:cNvSpPr>
          <p:nvPr/>
        </p:nvSpPr>
        <p:spPr bwMode="auto">
          <a:xfrm>
            <a:off x="530579" y="5765030"/>
            <a:ext cx="4880612" cy="94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A node </a:t>
            </a:r>
            <a:r>
              <a:rPr lang="en-US" sz="2200" b="1" i="1" dirty="0">
                <a:solidFill>
                  <a:srgbClr val="FF0000"/>
                </a:solidFill>
              </a:rPr>
              <a:t>successor</a:t>
            </a:r>
            <a:r>
              <a:rPr lang="en-US" sz="2200" dirty="0"/>
              <a:t> is the right left-most mode.</a:t>
            </a:r>
            <a:endParaRPr lang="en-US" sz="1800" dirty="0"/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E407C3BB-65FD-466F-B64D-219DF2780E8F}"/>
              </a:ext>
            </a:extLst>
          </p:cNvPr>
          <p:cNvSpPr txBox="1">
            <a:spLocks/>
          </p:cNvSpPr>
          <p:nvPr/>
        </p:nvSpPr>
        <p:spPr bwMode="auto">
          <a:xfrm>
            <a:off x="530578" y="3418962"/>
            <a:ext cx="4832149" cy="145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A </a:t>
            </a:r>
            <a:r>
              <a:rPr lang="en-US" sz="2200" b="1" i="1" dirty="0">
                <a:solidFill>
                  <a:srgbClr val="FF0000"/>
                </a:solidFill>
              </a:rPr>
              <a:t>full binary tree </a:t>
            </a:r>
            <a:r>
              <a:rPr lang="en-US" sz="2200" dirty="0"/>
              <a:t>is a binary tree where all internal nodes have exactly 2 children.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4492E4C-67D4-4812-BE2F-290C3B79199E}"/>
              </a:ext>
            </a:extLst>
          </p:cNvPr>
          <p:cNvGrpSpPr/>
          <p:nvPr/>
        </p:nvGrpSpPr>
        <p:grpSpPr>
          <a:xfrm>
            <a:off x="8198206" y="3053316"/>
            <a:ext cx="2519642" cy="3186443"/>
            <a:chOff x="6602413" y="4101015"/>
            <a:chExt cx="2519642" cy="3186443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AD77CAB-4FD4-4A58-93DE-E46E28E4601B}"/>
                </a:ext>
              </a:extLst>
            </p:cNvPr>
            <p:cNvSpPr/>
            <p:nvPr/>
          </p:nvSpPr>
          <p:spPr>
            <a:xfrm>
              <a:off x="6602413" y="4101015"/>
              <a:ext cx="731520" cy="7315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Line Callout 1 43">
              <a:extLst>
                <a:ext uri="{FF2B5EF4-FFF2-40B4-BE49-F238E27FC236}">
                  <a16:creationId xmlns:a16="http://schemas.microsoft.com/office/drawing/2014/main" id="{C25207A9-07CA-45D3-A3D9-9F7AF06E287F}"/>
                </a:ext>
              </a:extLst>
            </p:cNvPr>
            <p:cNvSpPr/>
            <p:nvPr/>
          </p:nvSpPr>
          <p:spPr>
            <a:xfrm>
              <a:off x="7192962" y="6830258"/>
              <a:ext cx="1929093" cy="457200"/>
            </a:xfrm>
            <a:prstGeom prst="borderCallout1">
              <a:avLst>
                <a:gd name="adj1" fmla="val -6753"/>
                <a:gd name="adj2" fmla="val 25187"/>
                <a:gd name="adj3" fmla="val -436221"/>
                <a:gd name="adj4" fmla="val -6880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Root Successor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8D7F10B-4146-4EC1-A6AE-C134DABA2A0E}"/>
              </a:ext>
            </a:extLst>
          </p:cNvPr>
          <p:cNvGrpSpPr/>
          <p:nvPr/>
        </p:nvGrpSpPr>
        <p:grpSpPr>
          <a:xfrm>
            <a:off x="6093181" y="4914674"/>
            <a:ext cx="2825459" cy="1490790"/>
            <a:chOff x="2239528" y="4584035"/>
            <a:chExt cx="2825459" cy="149079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18CC149-2896-4471-8398-7D0865A450BF}"/>
                </a:ext>
              </a:extLst>
            </p:cNvPr>
            <p:cNvSpPr/>
            <p:nvPr/>
          </p:nvSpPr>
          <p:spPr>
            <a:xfrm>
              <a:off x="4333467" y="4584035"/>
              <a:ext cx="731520" cy="7315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Line Callout 1 6">
              <a:extLst>
                <a:ext uri="{FF2B5EF4-FFF2-40B4-BE49-F238E27FC236}">
                  <a16:creationId xmlns:a16="http://schemas.microsoft.com/office/drawing/2014/main" id="{A9300625-E5A8-421B-8211-F8FFF83EE701}"/>
                </a:ext>
              </a:extLst>
            </p:cNvPr>
            <p:cNvSpPr/>
            <p:nvPr/>
          </p:nvSpPr>
          <p:spPr>
            <a:xfrm>
              <a:off x="2239528" y="5588770"/>
              <a:ext cx="2114845" cy="486055"/>
            </a:xfrm>
            <a:prstGeom prst="borderCallout1">
              <a:avLst>
                <a:gd name="adj1" fmla="val -3741"/>
                <a:gd name="adj2" fmla="val 79796"/>
                <a:gd name="adj3" fmla="val -81065"/>
                <a:gd name="adj4" fmla="val 103837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Root Predecessor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614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3" grpId="0" build="p"/>
      <p:bldP spid="74" grpId="0" build="p"/>
      <p:bldP spid="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2486" y="4071426"/>
            <a:ext cx="9201114" cy="42979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rgbClr val="FF0000"/>
                </a:solidFill>
              </a:rPr>
              <a:t>complete binary tree </a:t>
            </a:r>
            <a:r>
              <a:rPr lang="en-US" dirty="0"/>
              <a:t>of height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6" name="Group 11271"/>
          <p:cNvGrpSpPr>
            <a:grpSpLocks/>
          </p:cNvGrpSpPr>
          <p:nvPr/>
        </p:nvGrpSpPr>
        <p:grpSpPr bwMode="auto">
          <a:xfrm>
            <a:off x="2362201" y="1371600"/>
            <a:ext cx="6248007" cy="2465875"/>
            <a:chOff x="1300274" y="3908187"/>
            <a:chExt cx="6033126" cy="2343968"/>
          </a:xfrm>
        </p:grpSpPr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1738460" y="3908187"/>
              <a:ext cx="5594940" cy="2343968"/>
              <a:chOff x="4044525" y="1846059"/>
              <a:chExt cx="4493638" cy="180834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6330827" y="1846059"/>
                <a:ext cx="354576" cy="33528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7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692663" y="2376261"/>
                <a:ext cx="354576" cy="33528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600" dirty="0"/>
                  <a:t>10</a:t>
                </a:r>
                <a:endParaRPr lang="en-US" sz="1400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61687" y="2376261"/>
                <a:ext cx="354576" cy="33528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</a:t>
                </a:r>
              </a:p>
            </p:txBody>
          </p:sp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7208115" y="2874626"/>
                <a:ext cx="1330048" cy="335286"/>
                <a:chOff x="7208115" y="2874626"/>
                <a:chExt cx="1330048" cy="335286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8183587" y="2874626"/>
                  <a:ext cx="354576" cy="33528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sz="1600" dirty="0"/>
                    <a:t>11</a:t>
                  </a:r>
                  <a:endParaRPr lang="en-US" sz="1050" dirty="0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7208115" y="2874626"/>
                  <a:ext cx="354576" cy="33528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dirty="0"/>
                    <a:t>9</a:t>
                  </a:r>
                </a:p>
              </p:txBody>
            </p:sp>
          </p:grpSp>
          <p:grpSp>
            <p:nvGrpSpPr>
              <p:cNvPr id="16" name="Group 23"/>
              <p:cNvGrpSpPr>
                <a:grpSpLocks/>
              </p:cNvGrpSpPr>
              <p:nvPr/>
            </p:nvGrpSpPr>
            <p:grpSpPr bwMode="auto">
              <a:xfrm>
                <a:off x="4044525" y="2873401"/>
                <a:ext cx="1752116" cy="335286"/>
                <a:chOff x="4014197" y="2873401"/>
                <a:chExt cx="1752116" cy="335286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5411737" y="2873401"/>
                  <a:ext cx="354576" cy="33528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dirty="0"/>
                    <a:t>5</a:t>
                  </a: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4014197" y="2873401"/>
                  <a:ext cx="354576" cy="33528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dirty="0"/>
                    <a:t>1</a:t>
                  </a:r>
                </a:p>
              </p:txBody>
            </p:sp>
          </p:grpSp>
          <p:grpSp>
            <p:nvGrpSpPr>
              <p:cNvPr id="17" name="Group 24"/>
              <p:cNvGrpSpPr>
                <a:grpSpLocks/>
              </p:cNvGrpSpPr>
              <p:nvPr/>
            </p:nvGrpSpPr>
            <p:grpSpPr bwMode="auto">
              <a:xfrm>
                <a:off x="5090129" y="3319113"/>
                <a:ext cx="1096700" cy="335286"/>
                <a:chOff x="5593012" y="1919081"/>
                <a:chExt cx="1096700" cy="335286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6335136" y="1919081"/>
                  <a:ext cx="354576" cy="335285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dirty="0"/>
                    <a:t>6</a:t>
                  </a: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5593012" y="1919081"/>
                  <a:ext cx="354576" cy="33528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US" dirty="0"/>
                    <a:t>4</a:t>
                  </a:r>
                </a:p>
              </p:txBody>
            </p:sp>
          </p:grpSp>
          <p:sp>
            <p:nvSpPr>
              <p:cNvPr id="18" name="Oval 17"/>
              <p:cNvSpPr/>
              <p:nvPr/>
            </p:nvSpPr>
            <p:spPr>
              <a:xfrm>
                <a:off x="6824682" y="3319114"/>
                <a:ext cx="354576" cy="33528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600" dirty="0"/>
                  <a:t>8</a:t>
                </a:r>
              </a:p>
            </p:txBody>
          </p:sp>
          <p:cxnSp>
            <p:nvCxnSpPr>
              <p:cNvPr id="19" name="Straight Connector 18"/>
              <p:cNvCxnSpPr>
                <a:stCxn id="12" idx="3"/>
                <a:endCxn id="14" idx="7"/>
              </p:cNvCxnSpPr>
              <p:nvPr/>
            </p:nvCxnSpPr>
            <p:spPr>
              <a:xfrm flipH="1">
                <a:off x="4964337" y="2132244"/>
                <a:ext cx="1418416" cy="2931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2" idx="5"/>
                <a:endCxn id="13" idx="1"/>
              </p:cNvCxnSpPr>
              <p:nvPr/>
            </p:nvCxnSpPr>
            <p:spPr>
              <a:xfrm>
                <a:off x="6633477" y="2132244"/>
                <a:ext cx="1111112" cy="2931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4" idx="3"/>
                <a:endCxn id="31" idx="0"/>
              </p:cNvCxnSpPr>
              <p:nvPr/>
            </p:nvCxnSpPr>
            <p:spPr>
              <a:xfrm flipH="1">
                <a:off x="4221813" y="2662446"/>
                <a:ext cx="491800" cy="2109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4" idx="5"/>
                <a:endCxn id="30" idx="0"/>
              </p:cNvCxnSpPr>
              <p:nvPr/>
            </p:nvCxnSpPr>
            <p:spPr>
              <a:xfrm>
                <a:off x="4964337" y="2662446"/>
                <a:ext cx="655015" cy="2109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3" idx="3"/>
                <a:endCxn id="33" idx="0"/>
              </p:cNvCxnSpPr>
              <p:nvPr/>
            </p:nvCxnSpPr>
            <p:spPr>
              <a:xfrm flipH="1">
                <a:off x="7385403" y="2662446"/>
                <a:ext cx="359186" cy="212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3" idx="5"/>
                <a:endCxn id="32" idx="0"/>
              </p:cNvCxnSpPr>
              <p:nvPr/>
            </p:nvCxnSpPr>
            <p:spPr>
              <a:xfrm>
                <a:off x="7995313" y="2662446"/>
                <a:ext cx="365562" cy="212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30" idx="3"/>
                <a:endCxn id="29" idx="0"/>
              </p:cNvCxnSpPr>
              <p:nvPr/>
            </p:nvCxnSpPr>
            <p:spPr>
              <a:xfrm flipH="1">
                <a:off x="5267417" y="3159586"/>
                <a:ext cx="226574" cy="1595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30" idx="5"/>
                <a:endCxn id="28" idx="0"/>
              </p:cNvCxnSpPr>
              <p:nvPr/>
            </p:nvCxnSpPr>
            <p:spPr>
              <a:xfrm>
                <a:off x="5744715" y="3159586"/>
                <a:ext cx="264826" cy="1595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33" idx="3"/>
                <a:endCxn id="18" idx="0"/>
              </p:cNvCxnSpPr>
              <p:nvPr/>
            </p:nvCxnSpPr>
            <p:spPr>
              <a:xfrm flipH="1">
                <a:off x="7001970" y="3160810"/>
                <a:ext cx="258071" cy="1583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/>
            <p:cNvSpPr/>
            <p:nvPr/>
          </p:nvSpPr>
          <p:spPr>
            <a:xfrm>
              <a:off x="2305247" y="5817558"/>
              <a:ext cx="441476" cy="4345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dirty="0"/>
                <a:t>2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300274" y="5817558"/>
              <a:ext cx="441476" cy="4345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dirty="0"/>
                <a:t>0</a:t>
              </a:r>
            </a:p>
          </p:txBody>
        </p:sp>
        <p:cxnSp>
          <p:nvCxnSpPr>
            <p:cNvPr id="10" name="Straight Connector 9"/>
            <p:cNvCxnSpPr>
              <a:stCxn id="31" idx="3"/>
              <a:endCxn id="9" idx="0"/>
            </p:cNvCxnSpPr>
            <p:nvPr/>
          </p:nvCxnSpPr>
          <p:spPr>
            <a:xfrm flipH="1">
              <a:off x="1521012" y="5610777"/>
              <a:ext cx="282100" cy="2067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31" idx="5"/>
              <a:endCxn id="8" idx="0"/>
            </p:cNvCxnSpPr>
            <p:nvPr/>
          </p:nvCxnSpPr>
          <p:spPr>
            <a:xfrm>
              <a:off x="2115284" y="5610777"/>
              <a:ext cx="410701" cy="2067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552486" y="2689034"/>
            <a:ext cx="9201784" cy="2211167"/>
            <a:chOff x="-361914" y="2689033"/>
            <a:chExt cx="9201784" cy="2211167"/>
          </a:xfrm>
        </p:grpSpPr>
        <p:sp>
          <p:nvSpPr>
            <p:cNvPr id="35" name="Rounded Rectangle 34"/>
            <p:cNvSpPr/>
            <p:nvPr/>
          </p:nvSpPr>
          <p:spPr>
            <a:xfrm>
              <a:off x="1682380" y="2689033"/>
              <a:ext cx="6318620" cy="63687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 bwMode="auto">
            <a:xfrm>
              <a:off x="-361914" y="4501224"/>
              <a:ext cx="9201784" cy="398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dirty="0"/>
                <a:t>is </a:t>
              </a:r>
              <a:r>
                <a:rPr lang="en-US" b="1" dirty="0">
                  <a:solidFill>
                    <a:srgbClr val="FF0000"/>
                  </a:solidFill>
                </a:rPr>
                <a:t>filled</a:t>
              </a:r>
              <a:r>
                <a:rPr lang="en-US" dirty="0"/>
                <a:t> (has a value) down to level </a:t>
              </a:r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(h – 1)</a:t>
              </a:r>
              <a:r>
                <a:rPr lang="en-US" dirty="0"/>
                <a:t> and,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52486" y="3380274"/>
            <a:ext cx="9201784" cy="1821729"/>
            <a:chOff x="-361914" y="3380273"/>
            <a:chExt cx="9201784" cy="1821729"/>
          </a:xfrm>
        </p:grpSpPr>
        <p:sp>
          <p:nvSpPr>
            <p:cNvPr id="34" name="Rounded Rectangle 33"/>
            <p:cNvSpPr/>
            <p:nvPr/>
          </p:nvSpPr>
          <p:spPr>
            <a:xfrm>
              <a:off x="6095999" y="3380273"/>
              <a:ext cx="2701841" cy="59661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ontent Placeholder 2"/>
            <p:cNvSpPr txBox="1">
              <a:spLocks/>
            </p:cNvSpPr>
            <p:nvPr/>
          </p:nvSpPr>
          <p:spPr bwMode="auto">
            <a:xfrm>
              <a:off x="-361914" y="4813300"/>
              <a:ext cx="9201784" cy="388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spcBef>
                  <a:spcPts val="0"/>
                </a:spcBef>
              </a:pPr>
              <a:r>
                <a:rPr lang="en-US" dirty="0"/>
                <a:t>at level </a:t>
              </a:r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h</a:t>
              </a:r>
              <a:r>
                <a:rPr lang="en-US" dirty="0"/>
                <a:t>, any un-filled nodes are to the right.</a:t>
              </a:r>
            </a:p>
          </p:txBody>
        </p:sp>
      </p:grp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553156" y="5181601"/>
            <a:ext cx="920111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Also, with a complete binary tree,</a:t>
            </a:r>
          </a:p>
          <a:p>
            <a:pPr lvl="1"/>
            <a:r>
              <a:rPr lang="en-US" dirty="0"/>
              <a:t>All nodes down to level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(h – 2)</a:t>
            </a:r>
            <a:r>
              <a:rPr lang="en-US" dirty="0"/>
              <a:t> have two children.</a:t>
            </a:r>
          </a:p>
          <a:p>
            <a:pPr lvl="1">
              <a:spcBef>
                <a:spcPts val="0"/>
              </a:spcBef>
            </a:pPr>
            <a:r>
              <a:rPr lang="en-US" dirty="0"/>
              <a:t>If a node at level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(h – 1)</a:t>
            </a:r>
            <a:r>
              <a:rPr lang="en-US" dirty="0"/>
              <a:t> has one child, it is a left child and all nodes to the left have two children.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7525835" y="1307452"/>
            <a:ext cx="2385098" cy="89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/>
              <a:t>Note: not a </a:t>
            </a:r>
            <a:r>
              <a:rPr lang="en-US" sz="1600" b="1" i="1" dirty="0">
                <a:solidFill>
                  <a:srgbClr val="FF0000"/>
                </a:solidFill>
              </a:rPr>
              <a:t>full binary tree </a:t>
            </a:r>
            <a:r>
              <a:rPr lang="en-US" sz="1600" dirty="0"/>
              <a:t>as node 9 only has 1 child.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2EC3FB3-B5B4-4B6E-9B00-49C4B48F2C7D}"/>
              </a:ext>
            </a:extLst>
          </p:cNvPr>
          <p:cNvSpPr txBox="1">
            <a:spLocks/>
          </p:cNvSpPr>
          <p:nvPr/>
        </p:nvSpPr>
        <p:spPr bwMode="auto">
          <a:xfrm>
            <a:off x="4518004" y="1359516"/>
            <a:ext cx="1120797" cy="44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200" b="1" dirty="0"/>
              <a:t>Height: 4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200" b="1" dirty="0"/>
              <a:t>Level: 1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59E1EF3F-F94C-4302-A48D-67D4F5CC3801}"/>
              </a:ext>
            </a:extLst>
          </p:cNvPr>
          <p:cNvSpPr txBox="1">
            <a:spLocks/>
          </p:cNvSpPr>
          <p:nvPr/>
        </p:nvSpPr>
        <p:spPr bwMode="auto">
          <a:xfrm>
            <a:off x="2510800" y="2108318"/>
            <a:ext cx="957430" cy="44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200" b="1" dirty="0"/>
              <a:t>Height: 3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200" b="1" dirty="0"/>
              <a:t>Level: 2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0FBD8D79-CB79-4E81-91E1-D1DFD0FD79DE}"/>
              </a:ext>
            </a:extLst>
          </p:cNvPr>
          <p:cNvSpPr txBox="1">
            <a:spLocks/>
          </p:cNvSpPr>
          <p:nvPr/>
        </p:nvSpPr>
        <p:spPr bwMode="auto">
          <a:xfrm>
            <a:off x="1482155" y="2781772"/>
            <a:ext cx="957430" cy="44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200" b="1" dirty="0"/>
              <a:t>Height: 2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200" b="1" dirty="0"/>
              <a:t>Level: 3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6DC90384-BFDB-4A97-B013-EBDAADF5B4F6}"/>
              </a:ext>
            </a:extLst>
          </p:cNvPr>
          <p:cNvSpPr txBox="1">
            <a:spLocks/>
          </p:cNvSpPr>
          <p:nvPr/>
        </p:nvSpPr>
        <p:spPr bwMode="auto">
          <a:xfrm>
            <a:off x="1266886" y="3378350"/>
            <a:ext cx="957430" cy="44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200" b="1" dirty="0"/>
              <a:t>Height: 1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200" b="1" dirty="0"/>
              <a:t>Level: 4</a:t>
            </a:r>
          </a:p>
        </p:txBody>
      </p:sp>
    </p:spTree>
    <p:extLst>
      <p:ext uri="{BB962C8B-B14F-4D97-AF65-F5344CB8AC3E}">
        <p14:creationId xmlns:p14="http://schemas.microsoft.com/office/powerpoint/2010/main" val="360250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38" grpId="0" uiExpand="1" build="p" bldLvl="2"/>
      <p:bldP spid="41" grpId="0" build="p" bldLvl="2"/>
      <p:bldP spid="42" grpId="0" build="p" bldLvl="2"/>
      <p:bldP spid="43" grpId="0" build="p" bldLvl="2"/>
      <p:bldP spid="44" grpId="0" build="p" bldLvl="2"/>
      <p:bldP spid="45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roup 182"/>
          <p:cNvGrpSpPr/>
          <p:nvPr/>
        </p:nvGrpSpPr>
        <p:grpSpPr>
          <a:xfrm>
            <a:off x="7363863" y="208218"/>
            <a:ext cx="3261810" cy="1981200"/>
            <a:chOff x="4648200" y="2150875"/>
            <a:chExt cx="4348301" cy="2672163"/>
          </a:xfrm>
        </p:grpSpPr>
        <p:cxnSp>
          <p:nvCxnSpPr>
            <p:cNvPr id="184" name="Straight Connector 183"/>
            <p:cNvCxnSpPr/>
            <p:nvPr/>
          </p:nvCxnSpPr>
          <p:spPr>
            <a:xfrm>
              <a:off x="6635555" y="2382050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8436085" y="3747081"/>
              <a:ext cx="317569" cy="8355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>
              <a:off x="7275186" y="3070111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7287318" y="3811525"/>
              <a:ext cx="242856" cy="7605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7852999" y="3103683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H="1">
              <a:off x="5464491" y="2328156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H="1">
              <a:off x="4886678" y="3092505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5464491" y="3126077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8" name="Group 197"/>
            <p:cNvGrpSpPr/>
            <p:nvPr/>
          </p:nvGrpSpPr>
          <p:grpSpPr>
            <a:xfrm>
              <a:off x="6412612" y="2150875"/>
              <a:ext cx="457200" cy="457200"/>
              <a:chOff x="4648200" y="1676400"/>
              <a:chExt cx="457200" cy="457200"/>
            </a:xfrm>
          </p:grpSpPr>
          <p:sp>
            <p:nvSpPr>
              <p:cNvPr id="241" name="Oval 24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42" name="TextBox 241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5205224" y="2844800"/>
              <a:ext cx="457200" cy="457200"/>
              <a:chOff x="4648200" y="1676400"/>
              <a:chExt cx="457200" cy="457200"/>
            </a:xfrm>
          </p:grpSpPr>
          <p:sp>
            <p:nvSpPr>
              <p:cNvPr id="239" name="Oval 23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40" name="TextBox 239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</p:grpSp>
        <p:grpSp>
          <p:nvGrpSpPr>
            <p:cNvPr id="200" name="Group 199"/>
            <p:cNvGrpSpPr/>
            <p:nvPr/>
          </p:nvGrpSpPr>
          <p:grpSpPr>
            <a:xfrm>
              <a:off x="7530176" y="2844800"/>
              <a:ext cx="619484" cy="457200"/>
              <a:chOff x="4558376" y="1676400"/>
              <a:chExt cx="619484" cy="457200"/>
            </a:xfrm>
          </p:grpSpPr>
          <p:sp>
            <p:nvSpPr>
              <p:cNvPr id="237" name="Oval 23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8" name="TextBox 237"/>
              <p:cNvSpPr txBox="1"/>
              <p:nvPr/>
            </p:nvSpPr>
            <p:spPr>
              <a:xfrm>
                <a:off x="4558376" y="1720335"/>
                <a:ext cx="61948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4648200" y="3549937"/>
              <a:ext cx="457200" cy="457200"/>
              <a:chOff x="4648200" y="1676400"/>
              <a:chExt cx="457200" cy="457200"/>
            </a:xfrm>
          </p:grpSpPr>
          <p:sp>
            <p:nvSpPr>
              <p:cNvPr id="235" name="Oval 23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5842000" y="3549937"/>
              <a:ext cx="457200" cy="457200"/>
              <a:chOff x="4648200" y="1676400"/>
              <a:chExt cx="457200" cy="457200"/>
            </a:xfrm>
          </p:grpSpPr>
          <p:sp>
            <p:nvSpPr>
              <p:cNvPr id="233" name="Oval 23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4" name="TextBox 233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6</a:t>
                </a:r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7004776" y="3549937"/>
              <a:ext cx="506004" cy="457200"/>
              <a:chOff x="4617176" y="1676400"/>
              <a:chExt cx="506004" cy="457200"/>
            </a:xfrm>
          </p:grpSpPr>
          <p:sp>
            <p:nvSpPr>
              <p:cNvPr id="231" name="Oval 23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>
                <a:off x="4617176" y="1720335"/>
                <a:ext cx="50600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10</a:t>
                </a:r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>
              <a:off x="8213378" y="3571125"/>
              <a:ext cx="473422" cy="457200"/>
              <a:chOff x="4631978" y="1676400"/>
              <a:chExt cx="473422" cy="457200"/>
            </a:xfrm>
          </p:grpSpPr>
          <p:sp>
            <p:nvSpPr>
              <p:cNvPr id="229" name="Oval 22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0" name="TextBox 229"/>
              <p:cNvSpPr txBox="1"/>
              <p:nvPr/>
            </p:nvSpPr>
            <p:spPr>
              <a:xfrm>
                <a:off x="4631978" y="1720335"/>
                <a:ext cx="469995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14</a:t>
                </a:r>
              </a:p>
            </p:txBody>
          </p:sp>
        </p:grpSp>
        <p:grpSp>
          <p:nvGrpSpPr>
            <p:cNvPr id="210" name="Group 209"/>
            <p:cNvGrpSpPr/>
            <p:nvPr/>
          </p:nvGrpSpPr>
          <p:grpSpPr>
            <a:xfrm>
              <a:off x="7299221" y="4365838"/>
              <a:ext cx="485371" cy="457200"/>
              <a:chOff x="4626953" y="1676400"/>
              <a:chExt cx="485371" cy="457200"/>
            </a:xfrm>
          </p:grpSpPr>
          <p:sp>
            <p:nvSpPr>
              <p:cNvPr id="217" name="Oval 21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4626953" y="1720335"/>
                <a:ext cx="485371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11</a:t>
                </a:r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>
              <a:off x="8511805" y="4365838"/>
              <a:ext cx="484696" cy="457200"/>
              <a:chOff x="4640845" y="1676400"/>
              <a:chExt cx="484696" cy="457200"/>
            </a:xfrm>
          </p:grpSpPr>
          <p:sp>
            <p:nvSpPr>
              <p:cNvPr id="213" name="Oval 21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4" name="TextBox 213"/>
              <p:cNvSpPr txBox="1"/>
              <p:nvPr/>
            </p:nvSpPr>
            <p:spPr>
              <a:xfrm>
                <a:off x="4640845" y="1720335"/>
                <a:ext cx="484696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15</a:t>
                </a:r>
              </a:p>
            </p:txBody>
          </p:sp>
        </p:grpSp>
      </p:grpSp>
      <p:grpSp>
        <p:nvGrpSpPr>
          <p:cNvPr id="243" name="Group 242"/>
          <p:cNvGrpSpPr/>
          <p:nvPr/>
        </p:nvGrpSpPr>
        <p:grpSpPr>
          <a:xfrm>
            <a:off x="7363863" y="2514600"/>
            <a:ext cx="3261810" cy="1981200"/>
            <a:chOff x="4648200" y="2150875"/>
            <a:chExt cx="4348301" cy="2672163"/>
          </a:xfrm>
        </p:grpSpPr>
        <p:cxnSp>
          <p:nvCxnSpPr>
            <p:cNvPr id="244" name="Straight Connector 243"/>
            <p:cNvCxnSpPr/>
            <p:nvPr/>
          </p:nvCxnSpPr>
          <p:spPr>
            <a:xfrm>
              <a:off x="6635555" y="2382050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8436085" y="3747081"/>
              <a:ext cx="317569" cy="8355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H="1">
              <a:off x="6940846" y="3756607"/>
              <a:ext cx="330546" cy="8154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H="1">
              <a:off x="7275186" y="3070111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7287318" y="3811525"/>
              <a:ext cx="242856" cy="7605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H="1">
              <a:off x="8149659" y="3811525"/>
              <a:ext cx="327230" cy="7711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>
              <a:off x="7852999" y="3103683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>
              <a:off x="6047577" y="3769475"/>
              <a:ext cx="317569" cy="8355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flipH="1">
              <a:off x="5464491" y="2328156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flipH="1">
              <a:off x="4886678" y="3092505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flipH="1">
              <a:off x="5729534" y="3787034"/>
              <a:ext cx="320303" cy="8074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5464491" y="3126077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8" name="Group 257"/>
            <p:cNvGrpSpPr/>
            <p:nvPr/>
          </p:nvGrpSpPr>
          <p:grpSpPr>
            <a:xfrm>
              <a:off x="6412612" y="2150875"/>
              <a:ext cx="457200" cy="457200"/>
              <a:chOff x="4648200" y="1676400"/>
              <a:chExt cx="457200" cy="457200"/>
            </a:xfrm>
          </p:grpSpPr>
          <p:sp>
            <p:nvSpPr>
              <p:cNvPr id="301" name="Oval 30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2" name="TextBox 301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259" name="Group 258"/>
            <p:cNvGrpSpPr/>
            <p:nvPr/>
          </p:nvGrpSpPr>
          <p:grpSpPr>
            <a:xfrm>
              <a:off x="5205224" y="2844800"/>
              <a:ext cx="457200" cy="457200"/>
              <a:chOff x="4648200" y="1676400"/>
              <a:chExt cx="457200" cy="457200"/>
            </a:xfrm>
          </p:grpSpPr>
          <p:sp>
            <p:nvSpPr>
              <p:cNvPr id="299" name="Oval 29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0" name="TextBox 299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</p:grpSp>
        <p:grpSp>
          <p:nvGrpSpPr>
            <p:cNvPr id="260" name="Group 259"/>
            <p:cNvGrpSpPr/>
            <p:nvPr/>
          </p:nvGrpSpPr>
          <p:grpSpPr>
            <a:xfrm>
              <a:off x="7530176" y="2844800"/>
              <a:ext cx="619484" cy="457200"/>
              <a:chOff x="4558376" y="1676400"/>
              <a:chExt cx="619484" cy="457200"/>
            </a:xfrm>
          </p:grpSpPr>
          <p:sp>
            <p:nvSpPr>
              <p:cNvPr id="297" name="Oval 29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8" name="TextBox 297"/>
              <p:cNvSpPr txBox="1"/>
              <p:nvPr/>
            </p:nvSpPr>
            <p:spPr>
              <a:xfrm>
                <a:off x="4558376" y="1720335"/>
                <a:ext cx="61948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261" name="Group 260"/>
            <p:cNvGrpSpPr/>
            <p:nvPr/>
          </p:nvGrpSpPr>
          <p:grpSpPr>
            <a:xfrm>
              <a:off x="4648200" y="3549937"/>
              <a:ext cx="457200" cy="457200"/>
              <a:chOff x="4648200" y="1676400"/>
              <a:chExt cx="457200" cy="457200"/>
            </a:xfrm>
          </p:grpSpPr>
          <p:sp>
            <p:nvSpPr>
              <p:cNvPr id="295" name="Oval 29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6" name="TextBox 295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</p:grpSp>
        <p:grpSp>
          <p:nvGrpSpPr>
            <p:cNvPr id="262" name="Group 261"/>
            <p:cNvGrpSpPr/>
            <p:nvPr/>
          </p:nvGrpSpPr>
          <p:grpSpPr>
            <a:xfrm>
              <a:off x="5842000" y="3549937"/>
              <a:ext cx="457200" cy="457200"/>
              <a:chOff x="4648200" y="1676400"/>
              <a:chExt cx="457200" cy="457200"/>
            </a:xfrm>
          </p:grpSpPr>
          <p:sp>
            <p:nvSpPr>
              <p:cNvPr id="293" name="Oval 29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4" name="TextBox 293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6</a:t>
                </a:r>
              </a:p>
            </p:txBody>
          </p:sp>
        </p:grpSp>
        <p:grpSp>
          <p:nvGrpSpPr>
            <p:cNvPr id="263" name="Group 262"/>
            <p:cNvGrpSpPr/>
            <p:nvPr/>
          </p:nvGrpSpPr>
          <p:grpSpPr>
            <a:xfrm>
              <a:off x="7004776" y="3549937"/>
              <a:ext cx="506004" cy="457200"/>
              <a:chOff x="4617176" y="1676400"/>
              <a:chExt cx="506004" cy="457200"/>
            </a:xfrm>
          </p:grpSpPr>
          <p:sp>
            <p:nvSpPr>
              <p:cNvPr id="291" name="Oval 29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>
                <a:off x="4617176" y="1720335"/>
                <a:ext cx="50600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10</a:t>
                </a:r>
              </a:p>
            </p:txBody>
          </p:sp>
        </p:grpSp>
        <p:grpSp>
          <p:nvGrpSpPr>
            <p:cNvPr id="264" name="Group 263"/>
            <p:cNvGrpSpPr/>
            <p:nvPr/>
          </p:nvGrpSpPr>
          <p:grpSpPr>
            <a:xfrm>
              <a:off x="8213378" y="3571125"/>
              <a:ext cx="473422" cy="457200"/>
              <a:chOff x="4631978" y="1676400"/>
              <a:chExt cx="473422" cy="457200"/>
            </a:xfrm>
          </p:grpSpPr>
          <p:sp>
            <p:nvSpPr>
              <p:cNvPr id="289" name="Oval 28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>
                <a:off x="4631978" y="1720335"/>
                <a:ext cx="469995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14</a:t>
                </a:r>
              </a:p>
            </p:txBody>
          </p:sp>
        </p:grpSp>
        <p:grpSp>
          <p:nvGrpSpPr>
            <p:cNvPr id="267" name="Group 266"/>
            <p:cNvGrpSpPr/>
            <p:nvPr/>
          </p:nvGrpSpPr>
          <p:grpSpPr>
            <a:xfrm>
              <a:off x="5522430" y="4365838"/>
              <a:ext cx="457200" cy="457200"/>
              <a:chOff x="4648200" y="1676400"/>
              <a:chExt cx="457200" cy="457200"/>
            </a:xfrm>
          </p:grpSpPr>
          <p:sp>
            <p:nvSpPr>
              <p:cNvPr id="283" name="Oval 28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4" name="TextBox 283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5</a:t>
                </a:r>
              </a:p>
            </p:txBody>
          </p:sp>
        </p:grpSp>
        <p:grpSp>
          <p:nvGrpSpPr>
            <p:cNvPr id="268" name="Group 267"/>
            <p:cNvGrpSpPr/>
            <p:nvPr/>
          </p:nvGrpSpPr>
          <p:grpSpPr>
            <a:xfrm>
              <a:off x="6121776" y="4365838"/>
              <a:ext cx="457200" cy="457200"/>
              <a:chOff x="4648200" y="1676400"/>
              <a:chExt cx="457200" cy="457200"/>
            </a:xfrm>
          </p:grpSpPr>
          <p:sp>
            <p:nvSpPr>
              <p:cNvPr id="281" name="Oval 28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2" name="TextBox 281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7</a:t>
                </a:r>
              </a:p>
            </p:txBody>
          </p:sp>
        </p:grpSp>
        <p:grpSp>
          <p:nvGrpSpPr>
            <p:cNvPr id="269" name="Group 268"/>
            <p:cNvGrpSpPr/>
            <p:nvPr/>
          </p:nvGrpSpPr>
          <p:grpSpPr>
            <a:xfrm>
              <a:off x="6721122" y="4365838"/>
              <a:ext cx="457200" cy="457200"/>
              <a:chOff x="4648200" y="1676400"/>
              <a:chExt cx="457200" cy="457200"/>
            </a:xfrm>
          </p:grpSpPr>
          <p:sp>
            <p:nvSpPr>
              <p:cNvPr id="279" name="Oval 27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0" name="TextBox 279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9</a:t>
                </a:r>
              </a:p>
            </p:txBody>
          </p:sp>
        </p:grpSp>
        <p:grpSp>
          <p:nvGrpSpPr>
            <p:cNvPr id="270" name="Group 269"/>
            <p:cNvGrpSpPr/>
            <p:nvPr/>
          </p:nvGrpSpPr>
          <p:grpSpPr>
            <a:xfrm>
              <a:off x="7299221" y="4365838"/>
              <a:ext cx="485371" cy="457200"/>
              <a:chOff x="4626953" y="1676400"/>
              <a:chExt cx="485371" cy="457200"/>
            </a:xfrm>
          </p:grpSpPr>
          <p:sp>
            <p:nvSpPr>
              <p:cNvPr id="277" name="Oval 27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>
                <a:off x="4626953" y="1720335"/>
                <a:ext cx="485371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11</a:t>
                </a:r>
              </a:p>
            </p:txBody>
          </p:sp>
        </p:grpSp>
        <p:grpSp>
          <p:nvGrpSpPr>
            <p:cNvPr id="271" name="Group 270"/>
            <p:cNvGrpSpPr/>
            <p:nvPr/>
          </p:nvGrpSpPr>
          <p:grpSpPr>
            <a:xfrm>
              <a:off x="7902165" y="4365838"/>
              <a:ext cx="499004" cy="457200"/>
              <a:chOff x="4630551" y="1676400"/>
              <a:chExt cx="499004" cy="457200"/>
            </a:xfrm>
          </p:grpSpPr>
          <p:sp>
            <p:nvSpPr>
              <p:cNvPr id="275" name="Oval 27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76" name="TextBox 275"/>
              <p:cNvSpPr txBox="1"/>
              <p:nvPr/>
            </p:nvSpPr>
            <p:spPr>
              <a:xfrm>
                <a:off x="4630551" y="1720335"/>
                <a:ext cx="49900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13</a:t>
                </a:r>
              </a:p>
            </p:txBody>
          </p:sp>
        </p:grpSp>
        <p:grpSp>
          <p:nvGrpSpPr>
            <p:cNvPr id="272" name="Group 271"/>
            <p:cNvGrpSpPr/>
            <p:nvPr/>
          </p:nvGrpSpPr>
          <p:grpSpPr>
            <a:xfrm>
              <a:off x="8511805" y="4365838"/>
              <a:ext cx="484696" cy="457200"/>
              <a:chOff x="4640845" y="1676400"/>
              <a:chExt cx="484696" cy="457200"/>
            </a:xfrm>
          </p:grpSpPr>
          <p:sp>
            <p:nvSpPr>
              <p:cNvPr id="273" name="Oval 27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4640845" y="1720335"/>
                <a:ext cx="484696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15</a:t>
                </a:r>
              </a:p>
            </p:txBody>
          </p:sp>
        </p:grpSp>
      </p:grpSp>
      <p:grpSp>
        <p:nvGrpSpPr>
          <p:cNvPr id="303" name="Group 302"/>
          <p:cNvGrpSpPr/>
          <p:nvPr/>
        </p:nvGrpSpPr>
        <p:grpSpPr>
          <a:xfrm>
            <a:off x="7120474" y="4800600"/>
            <a:ext cx="3272883" cy="1981200"/>
            <a:chOff x="4323738" y="2150875"/>
            <a:chExt cx="4363062" cy="2672163"/>
          </a:xfrm>
        </p:grpSpPr>
        <p:cxnSp>
          <p:nvCxnSpPr>
            <p:cNvPr id="304" name="Straight Connector 303"/>
            <p:cNvCxnSpPr/>
            <p:nvPr/>
          </p:nvCxnSpPr>
          <p:spPr>
            <a:xfrm>
              <a:off x="6635555" y="2382050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flipH="1">
              <a:off x="7275186" y="3070111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7852999" y="3103683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flipH="1">
              <a:off x="4552338" y="3779001"/>
              <a:ext cx="330546" cy="8154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flipH="1">
              <a:off x="5464491" y="2328156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flipH="1">
              <a:off x="4886678" y="3092505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>
              <a:off x="4898810" y="3833919"/>
              <a:ext cx="242856" cy="7605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 flipH="1">
              <a:off x="5729534" y="3787034"/>
              <a:ext cx="320303" cy="8074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>
              <a:off x="5464491" y="3126077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8" name="Group 317"/>
            <p:cNvGrpSpPr/>
            <p:nvPr/>
          </p:nvGrpSpPr>
          <p:grpSpPr>
            <a:xfrm>
              <a:off x="6412612" y="2150875"/>
              <a:ext cx="457200" cy="457200"/>
              <a:chOff x="4648200" y="1676400"/>
              <a:chExt cx="457200" cy="457200"/>
            </a:xfrm>
          </p:grpSpPr>
          <p:sp>
            <p:nvSpPr>
              <p:cNvPr id="361" name="Oval 36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62" name="TextBox 361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319" name="Group 318"/>
            <p:cNvGrpSpPr/>
            <p:nvPr/>
          </p:nvGrpSpPr>
          <p:grpSpPr>
            <a:xfrm>
              <a:off x="5205224" y="2844800"/>
              <a:ext cx="457200" cy="457200"/>
              <a:chOff x="4648200" y="1676400"/>
              <a:chExt cx="457200" cy="457200"/>
            </a:xfrm>
          </p:grpSpPr>
          <p:sp>
            <p:nvSpPr>
              <p:cNvPr id="359" name="Oval 35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60" name="TextBox 359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4</a:t>
                </a:r>
              </a:p>
            </p:txBody>
          </p:sp>
        </p:grpSp>
        <p:grpSp>
          <p:nvGrpSpPr>
            <p:cNvPr id="320" name="Group 319"/>
            <p:cNvGrpSpPr/>
            <p:nvPr/>
          </p:nvGrpSpPr>
          <p:grpSpPr>
            <a:xfrm>
              <a:off x="7530176" y="2844800"/>
              <a:ext cx="619484" cy="457200"/>
              <a:chOff x="4558376" y="1676400"/>
              <a:chExt cx="619484" cy="457200"/>
            </a:xfrm>
          </p:grpSpPr>
          <p:sp>
            <p:nvSpPr>
              <p:cNvPr id="357" name="Oval 35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8" name="TextBox 357"/>
              <p:cNvSpPr txBox="1"/>
              <p:nvPr/>
            </p:nvSpPr>
            <p:spPr>
              <a:xfrm>
                <a:off x="4558376" y="1720335"/>
                <a:ext cx="61948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321" name="Group 320"/>
            <p:cNvGrpSpPr/>
            <p:nvPr/>
          </p:nvGrpSpPr>
          <p:grpSpPr>
            <a:xfrm>
              <a:off x="4648200" y="3549937"/>
              <a:ext cx="457200" cy="457200"/>
              <a:chOff x="4648200" y="1676400"/>
              <a:chExt cx="457200" cy="457200"/>
            </a:xfrm>
          </p:grpSpPr>
          <p:sp>
            <p:nvSpPr>
              <p:cNvPr id="355" name="Oval 35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6" name="TextBox 355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2</a:t>
                </a:r>
              </a:p>
            </p:txBody>
          </p:sp>
        </p:grpSp>
        <p:grpSp>
          <p:nvGrpSpPr>
            <p:cNvPr id="322" name="Group 321"/>
            <p:cNvGrpSpPr/>
            <p:nvPr/>
          </p:nvGrpSpPr>
          <p:grpSpPr>
            <a:xfrm>
              <a:off x="5842000" y="3549937"/>
              <a:ext cx="457200" cy="457200"/>
              <a:chOff x="4648200" y="1676400"/>
              <a:chExt cx="457200" cy="457200"/>
            </a:xfrm>
          </p:grpSpPr>
          <p:sp>
            <p:nvSpPr>
              <p:cNvPr id="353" name="Oval 35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4" name="TextBox 353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6</a:t>
                </a:r>
              </a:p>
            </p:txBody>
          </p:sp>
        </p:grpSp>
        <p:grpSp>
          <p:nvGrpSpPr>
            <p:cNvPr id="323" name="Group 322"/>
            <p:cNvGrpSpPr/>
            <p:nvPr/>
          </p:nvGrpSpPr>
          <p:grpSpPr>
            <a:xfrm>
              <a:off x="7004776" y="3549937"/>
              <a:ext cx="506004" cy="457200"/>
              <a:chOff x="4617176" y="1676400"/>
              <a:chExt cx="506004" cy="457200"/>
            </a:xfrm>
          </p:grpSpPr>
          <p:sp>
            <p:nvSpPr>
              <p:cNvPr id="351" name="Oval 35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2" name="TextBox 351"/>
              <p:cNvSpPr txBox="1"/>
              <p:nvPr/>
            </p:nvSpPr>
            <p:spPr>
              <a:xfrm>
                <a:off x="4617176" y="1720335"/>
                <a:ext cx="50600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10</a:t>
                </a:r>
              </a:p>
            </p:txBody>
          </p:sp>
        </p:grpSp>
        <p:grpSp>
          <p:nvGrpSpPr>
            <p:cNvPr id="324" name="Group 323"/>
            <p:cNvGrpSpPr/>
            <p:nvPr/>
          </p:nvGrpSpPr>
          <p:grpSpPr>
            <a:xfrm>
              <a:off x="8213378" y="3571125"/>
              <a:ext cx="473422" cy="457200"/>
              <a:chOff x="4631978" y="1676400"/>
              <a:chExt cx="473422" cy="457200"/>
            </a:xfrm>
          </p:grpSpPr>
          <p:sp>
            <p:nvSpPr>
              <p:cNvPr id="349" name="Oval 34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0" name="TextBox 349"/>
              <p:cNvSpPr txBox="1"/>
              <p:nvPr/>
            </p:nvSpPr>
            <p:spPr>
              <a:xfrm>
                <a:off x="4631978" y="1720335"/>
                <a:ext cx="469995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14</a:t>
                </a:r>
              </a:p>
            </p:txBody>
          </p:sp>
        </p:grpSp>
        <p:grpSp>
          <p:nvGrpSpPr>
            <p:cNvPr id="325" name="Group 324"/>
            <p:cNvGrpSpPr/>
            <p:nvPr/>
          </p:nvGrpSpPr>
          <p:grpSpPr>
            <a:xfrm>
              <a:off x="4323738" y="4365838"/>
              <a:ext cx="457200" cy="457200"/>
              <a:chOff x="4648200" y="1676400"/>
              <a:chExt cx="457200" cy="457200"/>
            </a:xfrm>
          </p:grpSpPr>
          <p:sp>
            <p:nvSpPr>
              <p:cNvPr id="347" name="Oval 34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48" name="TextBox 347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1</a:t>
                </a:r>
              </a:p>
            </p:txBody>
          </p:sp>
        </p:grpSp>
        <p:grpSp>
          <p:nvGrpSpPr>
            <p:cNvPr id="326" name="Group 325"/>
            <p:cNvGrpSpPr/>
            <p:nvPr/>
          </p:nvGrpSpPr>
          <p:grpSpPr>
            <a:xfrm>
              <a:off x="4923084" y="4365838"/>
              <a:ext cx="457200" cy="457200"/>
              <a:chOff x="4648200" y="1676400"/>
              <a:chExt cx="457200" cy="457200"/>
            </a:xfrm>
          </p:grpSpPr>
          <p:sp>
            <p:nvSpPr>
              <p:cNvPr id="345" name="Oval 34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46" name="TextBox 345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3</a:t>
                </a:r>
              </a:p>
            </p:txBody>
          </p:sp>
        </p:grpSp>
        <p:grpSp>
          <p:nvGrpSpPr>
            <p:cNvPr id="327" name="Group 326"/>
            <p:cNvGrpSpPr/>
            <p:nvPr/>
          </p:nvGrpSpPr>
          <p:grpSpPr>
            <a:xfrm>
              <a:off x="5522430" y="4365838"/>
              <a:ext cx="457200" cy="457200"/>
              <a:chOff x="4648200" y="1676400"/>
              <a:chExt cx="457200" cy="457200"/>
            </a:xfrm>
          </p:grpSpPr>
          <p:sp>
            <p:nvSpPr>
              <p:cNvPr id="343" name="Oval 34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44" name="TextBox 343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5</a:t>
                </a:r>
              </a:p>
            </p:txBody>
          </p:sp>
        </p:grpSp>
      </p:grpSp>
      <p:graphicFrame>
        <p:nvGraphicFramePr>
          <p:cNvPr id="364" name="Table 363"/>
          <p:cNvGraphicFramePr>
            <a:graphicFrameLocks noGrp="1"/>
          </p:cNvGraphicFramePr>
          <p:nvPr/>
        </p:nvGraphicFramePr>
        <p:xfrm>
          <a:off x="417686" y="51196"/>
          <a:ext cx="1953825" cy="1066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14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Tree Height: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Root Predecessor: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Root Successor: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Full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ym typeface="Wingdings" panose="05000000000000000000" pitchFamily="2" charset="2"/>
                        </a:rPr>
                        <a:t></a:t>
                      </a:r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Complete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ym typeface="Wingdings" panose="05000000000000000000" pitchFamily="2" charset="2"/>
                        </a:rPr>
                        <a:t></a:t>
                      </a:r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66" name="Table 365"/>
          <p:cNvGraphicFramePr>
            <a:graphicFrameLocks noGrp="1"/>
          </p:cNvGraphicFramePr>
          <p:nvPr/>
        </p:nvGraphicFramePr>
        <p:xfrm>
          <a:off x="417686" y="2296316"/>
          <a:ext cx="1953825" cy="1066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14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Tree Height: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Root Predecessor: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Root Successor: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Full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ym typeface="Wingdings" panose="05000000000000000000" pitchFamily="2" charset="2"/>
                        </a:rPr>
                        <a:t></a:t>
                      </a:r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Complete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ym typeface="Wingdings" panose="05000000000000000000" pitchFamily="2" charset="2"/>
                        </a:rPr>
                        <a:t></a:t>
                      </a:r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68" name="Table 367"/>
          <p:cNvGraphicFramePr>
            <a:graphicFrameLocks noGrp="1"/>
          </p:cNvGraphicFramePr>
          <p:nvPr/>
        </p:nvGraphicFramePr>
        <p:xfrm>
          <a:off x="417686" y="4648200"/>
          <a:ext cx="1953825" cy="1066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14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Tree Height: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Root Predecessor: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Root Successor: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Full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ym typeface="Wingdings" panose="05000000000000000000" pitchFamily="2" charset="2"/>
                        </a:rPr>
                        <a:t></a:t>
                      </a:r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Complete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ym typeface="Wingdings" panose="05000000000000000000" pitchFamily="2" charset="2"/>
                        </a:rPr>
                        <a:t></a:t>
                      </a:r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69" name="Table 368"/>
          <p:cNvGraphicFramePr>
            <a:graphicFrameLocks noGrp="1"/>
          </p:cNvGraphicFramePr>
          <p:nvPr/>
        </p:nvGraphicFramePr>
        <p:xfrm>
          <a:off x="5717883" y="54750"/>
          <a:ext cx="1925490" cy="1066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90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Tree Height: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Root Predecessor: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Root Successor: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Full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ym typeface="Wingdings" panose="05000000000000000000" pitchFamily="2" charset="2"/>
                        </a:rPr>
                        <a:t></a:t>
                      </a:r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Complete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ym typeface="Wingdings" panose="05000000000000000000" pitchFamily="2" charset="2"/>
                        </a:rPr>
                        <a:t></a:t>
                      </a:r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70" name="Table 369"/>
          <p:cNvGraphicFramePr>
            <a:graphicFrameLocks noGrp="1"/>
          </p:cNvGraphicFramePr>
          <p:nvPr/>
        </p:nvGraphicFramePr>
        <p:xfrm>
          <a:off x="5717883" y="2347923"/>
          <a:ext cx="1925490" cy="1066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90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Tree Height: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Root Predecessor: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Root Successor: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Full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ym typeface="Wingdings" panose="05000000000000000000" pitchFamily="2" charset="2"/>
                        </a:rPr>
                        <a:t></a:t>
                      </a:r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Complete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ym typeface="Wingdings" panose="05000000000000000000" pitchFamily="2" charset="2"/>
                        </a:rPr>
                        <a:t></a:t>
                      </a:r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71" name="Table 370"/>
          <p:cNvGraphicFramePr>
            <a:graphicFrameLocks noGrp="1"/>
          </p:cNvGraphicFramePr>
          <p:nvPr/>
        </p:nvGraphicFramePr>
        <p:xfrm>
          <a:off x="5717883" y="4648200"/>
          <a:ext cx="1925490" cy="1066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90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Tree Height: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Root Predecessor: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Root Successor: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Full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ym typeface="Wingdings" panose="05000000000000000000" pitchFamily="2" charset="2"/>
                        </a:rPr>
                        <a:t></a:t>
                      </a:r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Complete</a:t>
                      </a: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ym typeface="Wingdings" panose="05000000000000000000" pitchFamily="2" charset="2"/>
                        </a:rPr>
                        <a:t></a:t>
                      </a:r>
                      <a:endParaRPr lang="en-US" sz="14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2" name="TextBox 371"/>
          <p:cNvSpPr txBox="1"/>
          <p:nvPr/>
        </p:nvSpPr>
        <p:spPr>
          <a:xfrm>
            <a:off x="2157504" y="29579"/>
            <a:ext cx="204144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3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6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10</a:t>
            </a:r>
          </a:p>
          <a:p>
            <a:r>
              <a:rPr lang="en-US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  <a:p>
            <a:r>
              <a:rPr lang="en-US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73" name="TextBox 372"/>
          <p:cNvSpPr txBox="1"/>
          <p:nvPr/>
        </p:nvSpPr>
        <p:spPr>
          <a:xfrm>
            <a:off x="7425273" y="50846"/>
            <a:ext cx="20414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4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6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74" name="TextBox 373"/>
          <p:cNvSpPr txBox="1"/>
          <p:nvPr/>
        </p:nvSpPr>
        <p:spPr>
          <a:xfrm>
            <a:off x="2152209" y="2286000"/>
            <a:ext cx="204144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4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7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10</a:t>
            </a:r>
          </a:p>
          <a:p>
            <a:r>
              <a:rPr lang="en-US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  <a:p>
            <a:r>
              <a:rPr lang="en-US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75" name="TextBox 374"/>
          <p:cNvSpPr txBox="1"/>
          <p:nvPr/>
        </p:nvSpPr>
        <p:spPr>
          <a:xfrm>
            <a:off x="7425273" y="2334053"/>
            <a:ext cx="20414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4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7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9</a:t>
            </a:r>
          </a:p>
          <a:p>
            <a:r>
              <a:rPr lang="en-US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376" name="TextBox 375"/>
          <p:cNvSpPr txBox="1"/>
          <p:nvPr/>
        </p:nvSpPr>
        <p:spPr>
          <a:xfrm>
            <a:off x="2157504" y="4648201"/>
            <a:ext cx="20414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4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4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77" name="TextBox 376"/>
          <p:cNvSpPr txBox="1"/>
          <p:nvPr/>
        </p:nvSpPr>
        <p:spPr>
          <a:xfrm>
            <a:off x="7425273" y="4648200"/>
            <a:ext cx="204144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4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6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10</a:t>
            </a:r>
          </a:p>
          <a:p>
            <a:endParaRPr lang="en-US" sz="14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08876" y="208218"/>
            <a:ext cx="3029493" cy="1391982"/>
            <a:chOff x="1538790" y="76200"/>
            <a:chExt cx="3029493" cy="139198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029573" y="247598"/>
              <a:ext cx="868761" cy="526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3509383" y="757742"/>
              <a:ext cx="399816" cy="54970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942820" y="782633"/>
              <a:ext cx="434380" cy="5097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151118" y="207640"/>
              <a:ext cx="868761" cy="526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717681" y="774345"/>
              <a:ext cx="399816" cy="54970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51118" y="799236"/>
              <a:ext cx="434380" cy="5097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2862336" y="76200"/>
              <a:ext cx="342961" cy="338978"/>
              <a:chOff x="4648200" y="1676400"/>
              <a:chExt cx="457200" cy="4572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956633" y="590691"/>
              <a:ext cx="342961" cy="338978"/>
              <a:chOff x="4648200" y="1676400"/>
              <a:chExt cx="457200" cy="457200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700659" y="590691"/>
              <a:ext cx="464696" cy="338978"/>
              <a:chOff x="4558376" y="1676400"/>
              <a:chExt cx="619484" cy="457200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558376" y="1720335"/>
                <a:ext cx="61948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538790" y="1113495"/>
              <a:ext cx="342961" cy="338978"/>
              <a:chOff x="4648200" y="1676400"/>
              <a:chExt cx="457200" cy="457200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434300" y="1113495"/>
              <a:ext cx="342961" cy="338978"/>
              <a:chOff x="4648200" y="1676400"/>
              <a:chExt cx="457200" cy="45720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6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306539" y="1113495"/>
              <a:ext cx="379571" cy="338978"/>
              <a:chOff x="4617176" y="1676400"/>
              <a:chExt cx="506004" cy="4572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617176" y="1720335"/>
                <a:ext cx="50600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10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213153" y="1129204"/>
              <a:ext cx="355130" cy="338978"/>
              <a:chOff x="4631978" y="1676400"/>
              <a:chExt cx="473422" cy="45720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631978" y="1720335"/>
                <a:ext cx="469995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14</a:t>
                </a: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1865486" y="2514600"/>
            <a:ext cx="3272883" cy="1981200"/>
            <a:chOff x="4323738" y="2150875"/>
            <a:chExt cx="4363062" cy="2672163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6635555" y="2382050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7275186" y="3070111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7852999" y="3103683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047577" y="3769475"/>
              <a:ext cx="317569" cy="8355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4552338" y="3779001"/>
              <a:ext cx="330546" cy="8154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5464491" y="2328156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4886678" y="3092505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898810" y="3833919"/>
              <a:ext cx="242856" cy="7605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5729534" y="3787034"/>
              <a:ext cx="320303" cy="8074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464491" y="3126077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6412612" y="2150875"/>
              <a:ext cx="457200" cy="457200"/>
              <a:chOff x="4648200" y="1676400"/>
              <a:chExt cx="457200" cy="457200"/>
            </a:xfrm>
          </p:grpSpPr>
          <p:sp>
            <p:nvSpPr>
              <p:cNvPr id="121" name="Oval 12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5205224" y="2844800"/>
              <a:ext cx="457200" cy="457200"/>
              <a:chOff x="4648200" y="1676400"/>
              <a:chExt cx="457200" cy="457200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4</a:t>
                </a: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7530176" y="2844800"/>
              <a:ext cx="619484" cy="457200"/>
              <a:chOff x="4558376" y="1676400"/>
              <a:chExt cx="619484" cy="457200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4558376" y="1720335"/>
                <a:ext cx="61948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4648200" y="3549937"/>
              <a:ext cx="457200" cy="457200"/>
              <a:chOff x="4648200" y="1676400"/>
              <a:chExt cx="457200" cy="457200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2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5842000" y="3549937"/>
              <a:ext cx="457200" cy="457200"/>
              <a:chOff x="4648200" y="1676400"/>
              <a:chExt cx="457200" cy="457200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6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7004776" y="3549937"/>
              <a:ext cx="506004" cy="457200"/>
              <a:chOff x="4617176" y="1676400"/>
              <a:chExt cx="506004" cy="457200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4617176" y="1720335"/>
                <a:ext cx="50600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10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8213378" y="3571125"/>
              <a:ext cx="473422" cy="457200"/>
              <a:chOff x="4631978" y="1676400"/>
              <a:chExt cx="473422" cy="457200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4631978" y="1720335"/>
                <a:ext cx="469995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14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4323738" y="4365838"/>
              <a:ext cx="457200" cy="457200"/>
              <a:chOff x="4648200" y="1676400"/>
              <a:chExt cx="457200" cy="457200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1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4923084" y="4365838"/>
              <a:ext cx="457200" cy="457200"/>
              <a:chOff x="4648200" y="1676400"/>
              <a:chExt cx="457200" cy="457200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3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5522430" y="4365838"/>
              <a:ext cx="457200" cy="457200"/>
              <a:chOff x="4648200" y="1676400"/>
              <a:chExt cx="457200" cy="457200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5</a:t>
                </a: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6121776" y="4365838"/>
              <a:ext cx="457200" cy="457200"/>
              <a:chOff x="4648200" y="1676400"/>
              <a:chExt cx="457200" cy="457200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onsolas" panose="020B0609020204030204" pitchFamily="49" charset="0"/>
                  </a:rPr>
                  <a:t>7</a:t>
                </a:r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1865485" y="4800600"/>
            <a:ext cx="3505200" cy="1981200"/>
            <a:chOff x="4323738" y="2150875"/>
            <a:chExt cx="4672763" cy="2672163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6635555" y="2382050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8436085" y="3747081"/>
              <a:ext cx="317569" cy="8355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>
              <a:off x="7275186" y="3070111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7852999" y="3103683"/>
              <a:ext cx="579070" cy="687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>
              <a:off x="4552338" y="3779001"/>
              <a:ext cx="330546" cy="8154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5464491" y="2328156"/>
              <a:ext cx="1158141" cy="710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4886678" y="3092505"/>
              <a:ext cx="532993" cy="741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oup 137"/>
            <p:cNvGrpSpPr/>
            <p:nvPr/>
          </p:nvGrpSpPr>
          <p:grpSpPr>
            <a:xfrm>
              <a:off x="6412612" y="2150875"/>
              <a:ext cx="457200" cy="457200"/>
              <a:chOff x="4648200" y="1676400"/>
              <a:chExt cx="457200" cy="457200"/>
            </a:xfrm>
          </p:grpSpPr>
          <p:sp>
            <p:nvSpPr>
              <p:cNvPr id="181" name="Oval 18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8</a:t>
                </a:r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5205224" y="2844800"/>
              <a:ext cx="457200" cy="457200"/>
              <a:chOff x="4648200" y="1676400"/>
              <a:chExt cx="457200" cy="457200"/>
            </a:xfrm>
          </p:grpSpPr>
          <p:sp>
            <p:nvSpPr>
              <p:cNvPr id="179" name="Oval 17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4</a:t>
                </a: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7530176" y="2844800"/>
              <a:ext cx="619484" cy="457200"/>
              <a:chOff x="4558376" y="1676400"/>
              <a:chExt cx="619484" cy="457200"/>
            </a:xfrm>
          </p:grpSpPr>
          <p:sp>
            <p:nvSpPr>
              <p:cNvPr id="177" name="Oval 17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4558376" y="1720335"/>
                <a:ext cx="61948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12</a:t>
                </a: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4648200" y="3549937"/>
              <a:ext cx="457200" cy="457200"/>
              <a:chOff x="4648200" y="1676400"/>
              <a:chExt cx="457200" cy="457200"/>
            </a:xfrm>
          </p:grpSpPr>
          <p:sp>
            <p:nvSpPr>
              <p:cNvPr id="175" name="Oval 174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2</a:t>
                </a:r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7004776" y="3549937"/>
              <a:ext cx="506004" cy="457200"/>
              <a:chOff x="4617176" y="1676400"/>
              <a:chExt cx="506004" cy="457200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4617176" y="1720335"/>
                <a:ext cx="506004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10</a:t>
                </a:r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8213378" y="3571125"/>
              <a:ext cx="473422" cy="457200"/>
              <a:chOff x="4631978" y="1676400"/>
              <a:chExt cx="473422" cy="457200"/>
            </a:xfrm>
          </p:grpSpPr>
          <p:sp>
            <p:nvSpPr>
              <p:cNvPr id="169" name="Oval 168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4631978" y="1720335"/>
                <a:ext cx="469995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14</a:t>
                </a:r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4323738" y="4365838"/>
              <a:ext cx="457200" cy="457200"/>
              <a:chOff x="4648200" y="1676400"/>
              <a:chExt cx="457200" cy="457200"/>
            </a:xfrm>
          </p:grpSpPr>
          <p:sp>
            <p:nvSpPr>
              <p:cNvPr id="167" name="Oval 166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4724400" y="1720335"/>
                <a:ext cx="304800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1</a:t>
                </a:r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8511805" y="4365838"/>
              <a:ext cx="484696" cy="457200"/>
              <a:chOff x="4640845" y="1676400"/>
              <a:chExt cx="484696" cy="457200"/>
            </a:xfrm>
          </p:grpSpPr>
          <p:sp>
            <p:nvSpPr>
              <p:cNvPr id="153" name="Oval 152"/>
              <p:cNvSpPr/>
              <p:nvPr/>
            </p:nvSpPr>
            <p:spPr>
              <a:xfrm>
                <a:off x="4648200" y="16764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640845" y="1720335"/>
                <a:ext cx="484696" cy="37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nsolas" panose="020B0609020204030204" pitchFamily="49" charset="0"/>
                  </a:rPr>
                  <a:t>15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972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/>
      <p:bldP spid="373" grpId="0"/>
      <p:bldP spid="374" grpId="0"/>
      <p:bldP spid="375" grpId="0"/>
      <p:bldP spid="376" grpId="0"/>
      <p:bldP spid="3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1867" y="1295401"/>
            <a:ext cx="9978067" cy="2514600"/>
          </a:xfrm>
        </p:spPr>
        <p:txBody>
          <a:bodyPr/>
          <a:lstStyle/>
          <a:p>
            <a:r>
              <a:rPr lang="en-US" dirty="0"/>
              <a:t>Each node contains an operator or an operand.</a:t>
            </a:r>
          </a:p>
          <a:p>
            <a:r>
              <a:rPr lang="en-US" dirty="0"/>
              <a:t>Operands are stored in leaf nodes.</a:t>
            </a:r>
          </a:p>
          <a:p>
            <a:r>
              <a:rPr lang="en-US" dirty="0"/>
              <a:t>Parentheses are not stored in the tree because the tree structure dictates the order of operand evaluation.</a:t>
            </a:r>
          </a:p>
          <a:p>
            <a:r>
              <a:rPr lang="en-US" dirty="0"/>
              <a:t>Operators in nodes at higher tree levels are evaluated after operators in nodes at lower sub-tree levels.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l="31238"/>
          <a:stretch>
            <a:fillRect/>
          </a:stretch>
        </p:blipFill>
        <p:spPr bwMode="auto">
          <a:xfrm>
            <a:off x="5486400" y="4114800"/>
            <a:ext cx="4174998" cy="260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827213" y="4800600"/>
            <a:ext cx="30973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(x + y) * ((a + b) / c)</a:t>
            </a:r>
          </a:p>
        </p:txBody>
      </p:sp>
    </p:spTree>
    <p:extLst>
      <p:ext uri="{BB962C8B-B14F-4D97-AF65-F5344CB8AC3E}">
        <p14:creationId xmlns:p14="http://schemas.microsoft.com/office/powerpoint/2010/main" val="265938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0578" y="1295401"/>
            <a:ext cx="9223022" cy="1600200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i="1" dirty="0"/>
              <a:t>Huffman tree </a:t>
            </a:r>
            <a:r>
              <a:rPr lang="en-US" sz="2000" dirty="0"/>
              <a:t>represents </a:t>
            </a:r>
            <a:r>
              <a:rPr lang="en-US" sz="2000" i="1" dirty="0"/>
              <a:t>Huffman codes </a:t>
            </a:r>
            <a:r>
              <a:rPr lang="en-US" sz="2000" dirty="0"/>
              <a:t>for characters that might appear in a text file.</a:t>
            </a:r>
          </a:p>
          <a:p>
            <a:r>
              <a:rPr lang="en-US" sz="2000" dirty="0"/>
              <a:t>As opposed to ASCII or Unicode, Huffman code uses different numbers of bits to encode letters; more common characters use fewer bits.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C82AE9-09D4-48A6-AF58-6F2DA632D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260" y="2783082"/>
            <a:ext cx="4028571" cy="390476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C6417B-AC34-4B7E-B50A-6BE4E4C1348A}"/>
              </a:ext>
            </a:extLst>
          </p:cNvPr>
          <p:cNvSpPr txBox="1">
            <a:spLocks/>
          </p:cNvSpPr>
          <p:nvPr/>
        </p:nvSpPr>
        <p:spPr bwMode="auto">
          <a:xfrm>
            <a:off x="530578" y="3002282"/>
            <a:ext cx="5610578" cy="149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Many programs that compress text files use Huffman codes.</a:t>
            </a:r>
          </a:p>
        </p:txBody>
      </p:sp>
    </p:spTree>
    <p:extLst>
      <p:ext uri="{BB962C8B-B14F-4D97-AF65-F5344CB8AC3E}">
        <p14:creationId xmlns:p14="http://schemas.microsoft.com/office/powerpoint/2010/main" val="326033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C:\Documents and Settings\Administrator\My Documents\Koffman\PPTs\JPEGS\JWCL233_Koffman JPG files\ch06\w0122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1"/>
            <a:ext cx="84582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Tree</a:t>
            </a:r>
          </a:p>
        </p:txBody>
      </p:sp>
      <p:sp>
        <p:nvSpPr>
          <p:cNvPr id="7" name="Rectangle 6"/>
          <p:cNvSpPr/>
          <p:nvPr/>
        </p:nvSpPr>
        <p:spPr>
          <a:xfrm>
            <a:off x="2185778" y="5230368"/>
            <a:ext cx="21336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Examples:</a:t>
            </a:r>
          </a:p>
          <a:p>
            <a:pPr algn="ctr">
              <a:defRPr/>
            </a:pPr>
            <a:r>
              <a:rPr lang="en-US" dirty="0"/>
              <a:t>e : 010</a:t>
            </a:r>
          </a:p>
          <a:p>
            <a:pPr algn="ctr">
              <a:defRPr/>
            </a:pPr>
            <a:r>
              <a:rPr lang="en-US" dirty="0"/>
              <a:t>d : 10110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395834" y="1790700"/>
            <a:ext cx="2109910" cy="1676204"/>
            <a:chOff x="2766890" y="1790700"/>
            <a:chExt cx="2109910" cy="1676204"/>
          </a:xfrm>
        </p:grpSpPr>
        <p:sp>
          <p:nvSpPr>
            <p:cNvPr id="9" name="Oval 8"/>
            <p:cNvSpPr/>
            <p:nvPr/>
          </p:nvSpPr>
          <p:spPr>
            <a:xfrm>
              <a:off x="2766890" y="3009704"/>
              <a:ext cx="457200" cy="4572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2971800" y="1790700"/>
              <a:ext cx="1905000" cy="4953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048000" y="2362200"/>
              <a:ext cx="381000" cy="228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9" idx="7"/>
            </p:cNvCxnSpPr>
            <p:nvPr/>
          </p:nvCxnSpPr>
          <p:spPr>
            <a:xfrm flipH="1">
              <a:off x="3157135" y="2704904"/>
              <a:ext cx="271865" cy="37175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545229" y="1801962"/>
            <a:ext cx="2133600" cy="2536309"/>
            <a:chOff x="4953000" y="1801961"/>
            <a:chExt cx="2133600" cy="2536309"/>
          </a:xfrm>
        </p:grpSpPr>
        <p:sp>
          <p:nvSpPr>
            <p:cNvPr id="8" name="Oval 7"/>
            <p:cNvSpPr/>
            <p:nvPr/>
          </p:nvSpPr>
          <p:spPr>
            <a:xfrm>
              <a:off x="5956625" y="3881070"/>
              <a:ext cx="457200" cy="4572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" name="Straight Arrow Connector 38"/>
            <p:cNvCxnSpPr>
              <a:endCxn id="8" idx="7"/>
            </p:cNvCxnSpPr>
            <p:nvPr/>
          </p:nvCxnSpPr>
          <p:spPr>
            <a:xfrm flipH="1">
              <a:off x="6346870" y="3657600"/>
              <a:ext cx="218232" cy="2904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953000" y="1801961"/>
              <a:ext cx="1981200" cy="45710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6019800" y="2392364"/>
              <a:ext cx="1066800" cy="32380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6019800" y="2761836"/>
              <a:ext cx="304800" cy="32608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6438896" y="3245559"/>
              <a:ext cx="152400" cy="28008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6846CF7-6E81-43D9-AC21-256DBDE738F7}"/>
              </a:ext>
            </a:extLst>
          </p:cNvPr>
          <p:cNvSpPr/>
          <p:nvPr/>
        </p:nvSpPr>
        <p:spPr>
          <a:xfrm>
            <a:off x="1371600" y="4800600"/>
            <a:ext cx="3962400" cy="18872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To form a code, traverse the tree from the root to the chosen character, appending 0 if you branch left, and 1 if you branch right.</a:t>
            </a:r>
          </a:p>
        </p:txBody>
      </p:sp>
    </p:spTree>
    <p:extLst>
      <p:ext uri="{BB962C8B-B14F-4D97-AF65-F5344CB8AC3E}">
        <p14:creationId xmlns:p14="http://schemas.microsoft.com/office/powerpoint/2010/main" val="318963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Documents and Settings\Administrator\My Documents\Koffman\PPTs\JPEGS\JWCL233_Koffman JPG files\ch06\w0124-nn.jpg">
            <a:extLst>
              <a:ext uri="{FF2B5EF4-FFF2-40B4-BE49-F238E27FC236}">
                <a16:creationId xmlns:a16="http://schemas.microsoft.com/office/drawing/2014/main" id="{D84C8192-0B4E-4E1A-B429-D60CE7DAE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601" y="2297735"/>
            <a:ext cx="4113872" cy="258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FA1D4C3B-F636-4E0B-BBDA-1499FBD34360}"/>
              </a:ext>
            </a:extLst>
          </p:cNvPr>
          <p:cNvGrpSpPr/>
          <p:nvPr/>
        </p:nvGrpSpPr>
        <p:grpSpPr>
          <a:xfrm>
            <a:off x="5236698" y="1580147"/>
            <a:ext cx="5239218" cy="4953000"/>
            <a:chOff x="3611095" y="1447800"/>
            <a:chExt cx="5239218" cy="4953000"/>
          </a:xfrm>
        </p:grpSpPr>
        <p:pic>
          <p:nvPicPr>
            <p:cNvPr id="7" name="Picture 2" descr="C:\Documents and Settings\Administrator\My Documents\Koffman\PPTs\JPEGS\JWCL233_Koffman JPG files\ch06\w0125-n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47638" y="1447800"/>
              <a:ext cx="4702675" cy="49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54F4DFE6-56BA-42CC-87F2-6283000FF81C}"/>
                </a:ext>
              </a:extLst>
            </p:cNvPr>
            <p:cNvSpPr/>
            <p:nvPr/>
          </p:nvSpPr>
          <p:spPr>
            <a:xfrm>
              <a:off x="3611095" y="3124200"/>
              <a:ext cx="656099" cy="5271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Trees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43401" y="903891"/>
            <a:ext cx="5421313" cy="317525"/>
          </a:xfrm>
        </p:spPr>
        <p:txBody>
          <a:bodyPr/>
          <a:lstStyle/>
          <a:p>
            <a:pPr>
              <a:defRPr/>
            </a:pPr>
            <a:r>
              <a:rPr lang="en-US" dirty="0"/>
              <a:t>Trees (25)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273354" y="1995697"/>
            <a:ext cx="4267200" cy="770103"/>
            <a:chOff x="4647752" y="1863349"/>
            <a:chExt cx="4267200" cy="770103"/>
          </a:xfrm>
        </p:grpSpPr>
        <p:sp>
          <p:nvSpPr>
            <p:cNvPr id="6" name="Rounded Rectangle 5"/>
            <p:cNvSpPr/>
            <p:nvPr/>
          </p:nvSpPr>
          <p:spPr>
            <a:xfrm rot="1223601">
              <a:off x="4647752" y="1863349"/>
              <a:ext cx="4267200" cy="77010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rot="1210461">
              <a:off x="6372701" y="187530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Siblings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03189" y="3862035"/>
            <a:ext cx="3864245" cy="854366"/>
            <a:chOff x="5023397" y="1871862"/>
            <a:chExt cx="3864245" cy="854366"/>
          </a:xfrm>
        </p:grpSpPr>
        <p:sp>
          <p:nvSpPr>
            <p:cNvPr id="12" name="Rounded Rectangle 11"/>
            <p:cNvSpPr/>
            <p:nvPr/>
          </p:nvSpPr>
          <p:spPr>
            <a:xfrm rot="1223601">
              <a:off x="5023397" y="1871862"/>
              <a:ext cx="3864245" cy="85436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1210461">
              <a:off x="6729924" y="1993534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Siblings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569956" y="4855305"/>
            <a:ext cx="2161494" cy="701090"/>
            <a:chOff x="6699491" y="2173339"/>
            <a:chExt cx="2161494" cy="701090"/>
          </a:xfrm>
        </p:grpSpPr>
        <p:sp>
          <p:nvSpPr>
            <p:cNvPr id="15" name="Rounded Rectangle 14"/>
            <p:cNvSpPr/>
            <p:nvPr/>
          </p:nvSpPr>
          <p:spPr>
            <a:xfrm rot="1223601">
              <a:off x="6699491" y="2173339"/>
              <a:ext cx="2161494" cy="70109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210461">
              <a:off x="7425050" y="221614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Siblings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11850" y="5649399"/>
            <a:ext cx="3169746" cy="678814"/>
            <a:chOff x="6671774" y="2349706"/>
            <a:chExt cx="3169746" cy="678814"/>
          </a:xfrm>
        </p:grpSpPr>
        <p:sp>
          <p:nvSpPr>
            <p:cNvPr id="18" name="Rounded Rectangle 17"/>
            <p:cNvSpPr/>
            <p:nvPr/>
          </p:nvSpPr>
          <p:spPr>
            <a:xfrm rot="1223601">
              <a:off x="6671774" y="2349706"/>
              <a:ext cx="3169746" cy="67881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1210461">
              <a:off x="8083839" y="2441762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Siblings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897628" y="2875547"/>
            <a:ext cx="2161494" cy="701090"/>
            <a:chOff x="6699491" y="2173339"/>
            <a:chExt cx="2161494" cy="701090"/>
          </a:xfrm>
        </p:grpSpPr>
        <p:sp>
          <p:nvSpPr>
            <p:cNvPr id="21" name="Rounded Rectangle 20"/>
            <p:cNvSpPr/>
            <p:nvPr/>
          </p:nvSpPr>
          <p:spPr>
            <a:xfrm rot="1223601">
              <a:off x="6699491" y="2173339"/>
              <a:ext cx="2161494" cy="70109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 rot="1210461">
              <a:off x="7425050" y="221614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Siblings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 rot="19322026">
            <a:off x="5476438" y="1537643"/>
            <a:ext cx="2801260" cy="777162"/>
            <a:chOff x="6764572" y="2099641"/>
            <a:chExt cx="2801260" cy="777162"/>
          </a:xfrm>
        </p:grpSpPr>
        <p:sp>
          <p:nvSpPr>
            <p:cNvPr id="24" name="Rounded Rectangle 23"/>
            <p:cNvSpPr/>
            <p:nvPr/>
          </p:nvSpPr>
          <p:spPr>
            <a:xfrm rot="1223601">
              <a:off x="6764572" y="2175713"/>
              <a:ext cx="2801260" cy="70109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1210461">
              <a:off x="7515959" y="209964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Children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 rot="19322026">
            <a:off x="7066400" y="2382768"/>
            <a:ext cx="1957117" cy="701090"/>
            <a:chOff x="6791026" y="2028637"/>
            <a:chExt cx="1957117" cy="701090"/>
          </a:xfrm>
        </p:grpSpPr>
        <p:sp>
          <p:nvSpPr>
            <p:cNvPr id="27" name="Rounded Rectangle 26"/>
            <p:cNvSpPr/>
            <p:nvPr/>
          </p:nvSpPr>
          <p:spPr>
            <a:xfrm rot="1223601">
              <a:off x="6791026" y="2028637"/>
              <a:ext cx="1957117" cy="70109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 rot="1210461">
              <a:off x="7515959" y="209964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Children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 rot="19322026">
            <a:off x="6872609" y="3108704"/>
            <a:ext cx="3067264" cy="823509"/>
            <a:chOff x="6756236" y="2099641"/>
            <a:chExt cx="3067264" cy="823509"/>
          </a:xfrm>
        </p:grpSpPr>
        <p:sp>
          <p:nvSpPr>
            <p:cNvPr id="30" name="Rounded Rectangle 29"/>
            <p:cNvSpPr/>
            <p:nvPr/>
          </p:nvSpPr>
          <p:spPr>
            <a:xfrm rot="1223601">
              <a:off x="6756236" y="2222060"/>
              <a:ext cx="3067264" cy="70109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 rot="1210461">
              <a:off x="7515959" y="209964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Children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 rot="19322026">
            <a:off x="8099506" y="4314465"/>
            <a:ext cx="1958500" cy="724609"/>
            <a:chOff x="7044590" y="2099641"/>
            <a:chExt cx="1958500" cy="724609"/>
          </a:xfrm>
        </p:grpSpPr>
        <p:sp>
          <p:nvSpPr>
            <p:cNvPr id="33" name="Rounded Rectangle 32"/>
            <p:cNvSpPr/>
            <p:nvPr/>
          </p:nvSpPr>
          <p:spPr>
            <a:xfrm rot="1223601">
              <a:off x="7044590" y="2123160"/>
              <a:ext cx="1958500" cy="70109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 rot="1210461">
              <a:off x="7515959" y="209964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Children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 rot="19322026">
            <a:off x="5627284" y="5047168"/>
            <a:ext cx="5078680" cy="789362"/>
            <a:chOff x="5658678" y="2099641"/>
            <a:chExt cx="5078680" cy="789362"/>
          </a:xfrm>
        </p:grpSpPr>
        <p:sp>
          <p:nvSpPr>
            <p:cNvPr id="36" name="Rounded Rectangle 35"/>
            <p:cNvSpPr/>
            <p:nvPr/>
          </p:nvSpPr>
          <p:spPr>
            <a:xfrm rot="1223601">
              <a:off x="5658678" y="2187913"/>
              <a:ext cx="5078680" cy="70109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 rot="1210461">
              <a:off x="7515959" y="209964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Children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754563" y="5235173"/>
            <a:ext cx="2161494" cy="701090"/>
            <a:chOff x="6699491" y="2173339"/>
            <a:chExt cx="2161494" cy="701090"/>
          </a:xfrm>
        </p:grpSpPr>
        <p:sp>
          <p:nvSpPr>
            <p:cNvPr id="39" name="Rounded Rectangle 38"/>
            <p:cNvSpPr/>
            <p:nvPr/>
          </p:nvSpPr>
          <p:spPr>
            <a:xfrm rot="1223601">
              <a:off x="6699491" y="2173339"/>
              <a:ext cx="2161494" cy="70109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 rot="1210461">
              <a:off x="7425050" y="221614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Siblings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310" y="1295401"/>
            <a:ext cx="5257577" cy="1113492"/>
          </a:xfrm>
        </p:spPr>
        <p:txBody>
          <a:bodyPr/>
          <a:lstStyle/>
          <a:p>
            <a:r>
              <a:rPr lang="en-US" dirty="0"/>
              <a:t>In general, any tree can be represented using a binary tree.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A5D88D48-170D-4EB9-B201-23DB263E1526}"/>
              </a:ext>
            </a:extLst>
          </p:cNvPr>
          <p:cNvSpPr txBox="1">
            <a:spLocks/>
          </p:cNvSpPr>
          <p:nvPr/>
        </p:nvSpPr>
        <p:spPr bwMode="auto">
          <a:xfrm>
            <a:off x="541867" y="4984472"/>
            <a:ext cx="4855293" cy="179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The left branch of a node is the oldest child, and each right branch is connected to the next younger sibling (if any). </a:t>
            </a:r>
          </a:p>
        </p:txBody>
      </p:sp>
    </p:spTree>
    <p:extLst>
      <p:ext uri="{BB962C8B-B14F-4D97-AF65-F5344CB8AC3E}">
        <p14:creationId xmlns:p14="http://schemas.microsoft.com/office/powerpoint/2010/main" val="31868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nkey programmers">
            <a:extLst>
              <a:ext uri="{FF2B5EF4-FFF2-40B4-BE49-F238E27FC236}">
                <a16:creationId xmlns:a16="http://schemas.microsoft.com/office/drawing/2014/main" id="{541F3F45-3494-4844-B869-92B6B1BEC97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F3E42C3-0146-41D4-98D1-826C8870EFD0}"/>
              </a:ext>
            </a:extLst>
          </p:cNvPr>
          <p:cNvSpPr/>
          <p:nvPr/>
        </p:nvSpPr>
        <p:spPr>
          <a:xfrm>
            <a:off x="4434348" y="324464"/>
            <a:ext cx="2182761" cy="1229032"/>
          </a:xfrm>
          <a:prstGeom prst="cloudCallout">
            <a:avLst>
              <a:gd name="adj1" fmla="val 91605"/>
              <a:gd name="adj2" fmla="val 521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 Safe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B1758-187B-4E58-A8B9-4D2448FA9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633">
            <a:off x="7704102" y="1889526"/>
            <a:ext cx="1246948" cy="10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0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1789A3-1C5D-46B5-BF30-DE8AB44DB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70" y="1371600"/>
            <a:ext cx="8165875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Quiz #24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8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#25: Compiler Warnings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5170" y="1295401"/>
            <a:ext cx="9514115" cy="1371600"/>
          </a:xfrm>
        </p:spPr>
        <p:txBody>
          <a:bodyPr/>
          <a:lstStyle/>
          <a:p>
            <a:r>
              <a:rPr lang="en-US" sz="2000" dirty="0"/>
              <a:t>Many programmers routinely ignore compiler warnings.</a:t>
            </a:r>
          </a:p>
          <a:p>
            <a:pPr lvl="1"/>
            <a:r>
              <a:rPr lang="en-US" sz="1600" dirty="0"/>
              <a:t>If the problem were serious, it would be an error, right?</a:t>
            </a:r>
          </a:p>
          <a:p>
            <a:pPr lvl="1"/>
            <a:r>
              <a:rPr lang="en-US" sz="1600" dirty="0"/>
              <a:t>Not so in C++!  Sloppy programming may lead to erroneous program behavior, followed by a lot of difficult debugging.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57868" y="5072745"/>
            <a:ext cx="9514115" cy="145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 compiler warning signals a potentially serious problem in your code.</a:t>
            </a:r>
          </a:p>
          <a:p>
            <a:r>
              <a:rPr lang="en-US" sz="2000" dirty="0"/>
              <a:t>Take compiler warnings seriously and strive to compile warning-free at the maximum warning level supported by your compiler.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7169" y="2602763"/>
            <a:ext cx="4488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</a:rPr>
              <a:t>#include &lt;iostream&gt;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using namespace std;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class B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public: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virtual void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func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  <a:r>
              <a:rPr lang="en-US" sz="1200" b="1" dirty="0">
                <a:latin typeface="Consolas" panose="020B0609020204030204" pitchFamily="49" charset="0"/>
              </a:rPr>
              <a:t> const { cout &lt;&lt; "B::func"; }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};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class D : public B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public: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virtual void </a:t>
            </a:r>
            <a:r>
              <a:rPr lang="en-US" sz="1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func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</a:rPr>
              <a:t>() </a:t>
            </a:r>
            <a:r>
              <a:rPr lang="en-US" sz="1200" b="1" dirty="0">
                <a:latin typeface="Consolas" panose="020B0609020204030204" pitchFamily="49" charset="0"/>
              </a:rPr>
              <a:t>{ cout &lt;&lt; "D::func"; }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4600" y="2590801"/>
            <a:ext cx="3116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</a:rPr>
              <a:t>warning: D::func() hides B:func()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4600" y="3070712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"Of course, that's what it's supposed to do!"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4600" y="3581401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</a:rPr>
              <a:t>int main()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B* d = new D();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d-&gt;</a:t>
            </a:r>
            <a:r>
              <a:rPr lang="en-US" sz="1200" b="1" dirty="0" err="1">
                <a:latin typeface="Consolas" panose="020B0609020204030204" pitchFamily="49" charset="0"/>
              </a:rPr>
              <a:t>func</a:t>
            </a:r>
            <a:r>
              <a:rPr lang="en-US" sz="12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return 0;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F5B7EA-CADC-4D4B-A1CA-2555F0C0B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1" y="5123801"/>
            <a:ext cx="4673237" cy="165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 bldLvl="2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Trees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6049963"/>
            <a:ext cx="6705600" cy="685800"/>
          </a:xfrm>
        </p:spPr>
        <p:txBody>
          <a:bodyPr/>
          <a:lstStyle/>
          <a:p>
            <a:r>
              <a:rPr lang="en-US"/>
              <a:t>Chapter 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808" y="762000"/>
            <a:ext cx="367797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95426"/>
            <a:ext cx="3621000" cy="27717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00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 learn how to use a tree to represent a hierarchical organization of information</a:t>
            </a:r>
          </a:p>
          <a:p>
            <a:r>
              <a:rPr lang="en-US" dirty="0"/>
              <a:t>To learn how to use recursion to process trees</a:t>
            </a:r>
          </a:p>
          <a:p>
            <a:r>
              <a:rPr lang="en-US" dirty="0"/>
              <a:t>To understand the different ways of traversing a tree</a:t>
            </a:r>
          </a:p>
          <a:p>
            <a:r>
              <a:rPr lang="en-US" dirty="0"/>
              <a:t>To understand the differences between binary trees, binary search trees, and heaps</a:t>
            </a:r>
          </a:p>
          <a:p>
            <a:r>
              <a:rPr lang="en-US" dirty="0"/>
              <a:t>To learn how to implement binary trees, binary search trees, and heaps using linked data structures and arrays</a:t>
            </a:r>
          </a:p>
          <a:p>
            <a:r>
              <a:rPr lang="en-US" dirty="0"/>
              <a:t>To learn how to use a binary search tree to store information so that it can be retrieved in an efficient manner</a:t>
            </a:r>
          </a:p>
          <a:p>
            <a:r>
              <a:rPr lang="en-US" dirty="0"/>
              <a:t>To learn how to use a Huffman tree to encode characters using fewer bits than ASCII or Unicode, resulting in smaller files and reduced storage requirements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10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B3402B69-A689-45D4-8BED-FACD5A85E8E7}"/>
              </a:ext>
            </a:extLst>
          </p:cNvPr>
          <p:cNvGrpSpPr/>
          <p:nvPr/>
        </p:nvGrpSpPr>
        <p:grpSpPr>
          <a:xfrm>
            <a:off x="541867" y="3569971"/>
            <a:ext cx="8678333" cy="2964179"/>
            <a:chOff x="-372533" y="3569970"/>
            <a:chExt cx="8678333" cy="296417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A570D7E-43AA-47C2-9855-97792C682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1674" y="3844776"/>
              <a:ext cx="3604126" cy="2689373"/>
            </a:xfrm>
            <a:prstGeom prst="rect">
              <a:avLst/>
            </a:prstGeom>
          </p:spPr>
        </p:pic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0881A838-EA4B-4B6E-9476-BB2DEADCF7F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372533" y="3569970"/>
              <a:ext cx="5074207" cy="38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sz="1600" dirty="0"/>
                <a:t>Class hierarchy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 -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1867" y="1295402"/>
            <a:ext cx="9877777" cy="2256457"/>
          </a:xfrm>
        </p:spPr>
        <p:txBody>
          <a:bodyPr/>
          <a:lstStyle/>
          <a:p>
            <a:r>
              <a:rPr lang="en-US" sz="2000" dirty="0"/>
              <a:t>All previous data organizations we've studied are linear—each element can have only one predecessor and one successor.</a:t>
            </a:r>
          </a:p>
          <a:p>
            <a:r>
              <a:rPr lang="en-US" sz="2000" dirty="0"/>
              <a:t>Accessing all elements in a linear sequence is O(</a:t>
            </a:r>
            <a:r>
              <a:rPr lang="en-US" sz="2000" i="1" dirty="0"/>
              <a:t>n</a:t>
            </a:r>
            <a:r>
              <a:rPr lang="en-US" sz="2000" dirty="0"/>
              <a:t>).</a:t>
            </a:r>
          </a:p>
          <a:p>
            <a:r>
              <a:rPr lang="en-US" sz="2000" b="1" i="1" dirty="0">
                <a:solidFill>
                  <a:srgbClr val="FF0000"/>
                </a:solidFill>
              </a:rPr>
              <a:t>Trees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are nonlinear and hierarchical.</a:t>
            </a:r>
          </a:p>
          <a:p>
            <a:r>
              <a:rPr lang="en-US" sz="2000" dirty="0"/>
              <a:t>Tree nodes can have multiple successors (but only one predecessor). </a:t>
            </a:r>
          </a:p>
          <a:p>
            <a:r>
              <a:rPr lang="en-US" sz="2000" dirty="0"/>
              <a:t>Trees can represent hierarchical organizations of information: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FE33CED-AB7C-4E49-BF1D-180ADD196D63}"/>
              </a:ext>
            </a:extLst>
          </p:cNvPr>
          <p:cNvGrpSpPr/>
          <p:nvPr/>
        </p:nvGrpSpPr>
        <p:grpSpPr>
          <a:xfrm>
            <a:off x="536060" y="3742780"/>
            <a:ext cx="8926118" cy="2800350"/>
            <a:chOff x="-378340" y="3742780"/>
            <a:chExt cx="8926118" cy="2800350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48146770-40E5-43E2-A0D7-B3C4E8C94E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054" y="3742780"/>
              <a:ext cx="3853724" cy="280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B1D78DCF-1163-40AC-9052-0E5FFC391E0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378340" y="3874770"/>
              <a:ext cx="5076204" cy="38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sz="1600" dirty="0"/>
                <a:t>Disk directory and subdirectories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BBD83FB-CF70-45D2-9D85-F7458BE31971}"/>
              </a:ext>
            </a:extLst>
          </p:cNvPr>
          <p:cNvGrpSpPr/>
          <p:nvPr/>
        </p:nvGrpSpPr>
        <p:grpSpPr>
          <a:xfrm>
            <a:off x="538054" y="3769140"/>
            <a:ext cx="8924124" cy="2907397"/>
            <a:chOff x="-372134" y="3769139"/>
            <a:chExt cx="8919912" cy="2907397"/>
          </a:xfrm>
        </p:grpSpPr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A2744CF5-7494-4789-A1EE-243D12A0A6F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372134" y="4198620"/>
              <a:ext cx="5073808" cy="38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sz="1600" dirty="0"/>
                <a:t>Business organizations</a:t>
              </a:r>
            </a:p>
          </p:txBody>
        </p:sp>
        <p:pic>
          <p:nvPicPr>
            <p:cNvPr id="30" name="Picture 4" descr="Business Organizational Chart - Gallery Of Chart 2019">
              <a:extLst>
                <a:ext uri="{FF2B5EF4-FFF2-40B4-BE49-F238E27FC236}">
                  <a16:creationId xmlns:a16="http://schemas.microsoft.com/office/drawing/2014/main" id="{DBC36443-3A5C-43F6-9704-A47BD2F5C5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9294" y="3769139"/>
              <a:ext cx="3838484" cy="2907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7853E0D-F024-4BA7-9253-F09A65098983}"/>
              </a:ext>
            </a:extLst>
          </p:cNvPr>
          <p:cNvGrpSpPr/>
          <p:nvPr/>
        </p:nvGrpSpPr>
        <p:grpSpPr>
          <a:xfrm>
            <a:off x="536060" y="3769140"/>
            <a:ext cx="8912740" cy="2868985"/>
            <a:chOff x="-378340" y="3769139"/>
            <a:chExt cx="8912740" cy="2868985"/>
          </a:xfrm>
        </p:grpSpPr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DCF96130-2924-48F2-A3A2-3A42F63B0F2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378340" y="4514473"/>
              <a:ext cx="5080014" cy="38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sz="1600" dirty="0"/>
                <a:t>Networking topologies</a:t>
              </a:r>
            </a:p>
          </p:txBody>
        </p:sp>
        <p:pic>
          <p:nvPicPr>
            <p:cNvPr id="33" name="Picture 6" descr="Computer Inquisitive: April 2017">
              <a:extLst>
                <a:ext uri="{FF2B5EF4-FFF2-40B4-BE49-F238E27FC236}">
                  <a16:creationId xmlns:a16="http://schemas.microsoft.com/office/drawing/2014/main" id="{E111A3AA-6B94-4092-8411-0FBD3444E1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914" y="3769139"/>
              <a:ext cx="3817486" cy="2868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DA4D85-72F0-4664-BCE5-641DE8325402}"/>
              </a:ext>
            </a:extLst>
          </p:cNvPr>
          <p:cNvGrpSpPr/>
          <p:nvPr/>
        </p:nvGrpSpPr>
        <p:grpSpPr>
          <a:xfrm>
            <a:off x="538054" y="3696728"/>
            <a:ext cx="9367946" cy="3074964"/>
            <a:chOff x="-376346" y="3696728"/>
            <a:chExt cx="9367946" cy="3074964"/>
          </a:xfrm>
        </p:grpSpPr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2BBEFA99-5101-48CE-B2C5-B899EBAE7B4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376346" y="4838323"/>
              <a:ext cx="5078020" cy="38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sz="1600" dirty="0"/>
                <a:t>Family organizations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323A8AB-0CCC-4092-B222-8AF165E37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43400" y="3696728"/>
              <a:ext cx="4648200" cy="3074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910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 -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9289" y="1295400"/>
            <a:ext cx="9234311" cy="4145843"/>
          </a:xfrm>
        </p:spPr>
        <p:txBody>
          <a:bodyPr/>
          <a:lstStyle/>
          <a:p>
            <a:r>
              <a:rPr lang="en-US" sz="2000" dirty="0"/>
              <a:t>Trees are recursive data structures because they can be defined recursively.</a:t>
            </a:r>
          </a:p>
          <a:p>
            <a:r>
              <a:rPr lang="en-US" sz="2000" dirty="0"/>
              <a:t>Many methods to process trees are written recursively.</a:t>
            </a:r>
          </a:p>
          <a:p>
            <a:pPr lvl="1"/>
            <a:r>
              <a:rPr lang="en-US" sz="1600" dirty="0"/>
              <a:t>post-order</a:t>
            </a:r>
          </a:p>
          <a:p>
            <a:pPr lvl="1"/>
            <a:r>
              <a:rPr lang="en-US" sz="1600" dirty="0"/>
              <a:t>pre-order</a:t>
            </a:r>
          </a:p>
          <a:p>
            <a:pPr lvl="1"/>
            <a:r>
              <a:rPr lang="en-US" sz="1600" dirty="0"/>
              <a:t>in-order</a:t>
            </a:r>
          </a:p>
          <a:p>
            <a:r>
              <a:rPr lang="en-US" sz="2000" dirty="0"/>
              <a:t>This chapter focuses on the binary tree.</a:t>
            </a:r>
          </a:p>
          <a:p>
            <a:r>
              <a:rPr lang="en-US" sz="2000" dirty="0"/>
              <a:t>In a binary tree each element has two successors.</a:t>
            </a:r>
          </a:p>
          <a:p>
            <a:r>
              <a:rPr lang="en-US" sz="2000" dirty="0"/>
              <a:t>Binary trees can be represented by arrays and by linked data structures.</a:t>
            </a:r>
          </a:p>
          <a:p>
            <a:r>
              <a:rPr lang="en-US" sz="2000" dirty="0"/>
              <a:t>Searching a binary search tree, generally is more efficient than linearly searching an ordered list—O(log n) versus O(n).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8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8.1, pgs. 447-453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8.1 Tree Terminology and Applications </a:t>
            </a:r>
          </a:p>
          <a:p>
            <a:pPr algn="ctr"/>
            <a:r>
              <a:rPr lang="en-US" sz="2000" dirty="0"/>
              <a:t>Tree Terminology </a:t>
            </a:r>
          </a:p>
          <a:p>
            <a:pPr algn="ctr"/>
            <a:r>
              <a:rPr lang="en-US" sz="2000" dirty="0"/>
              <a:t>Binary Trees </a:t>
            </a:r>
          </a:p>
          <a:p>
            <a:pPr algn="ctr"/>
            <a:r>
              <a:rPr lang="en-US" sz="2000" dirty="0"/>
              <a:t>Some Types of Binary Trees </a:t>
            </a:r>
          </a:p>
          <a:p>
            <a:pPr algn="ctr"/>
            <a:r>
              <a:rPr lang="en-US" sz="2000" dirty="0"/>
              <a:t>Fullness and Completeness </a:t>
            </a:r>
          </a:p>
          <a:p>
            <a:pPr algn="ctr"/>
            <a:r>
              <a:rPr lang="en-US" sz="2000" dirty="0"/>
              <a:t>General Trees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866900"/>
            <a:ext cx="22288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17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Trees (25)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5247BE-E7CB-430C-8581-93BCDB0FD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61160"/>
            <a:ext cx="5105400" cy="41251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56BECA-5CBA-4B06-9366-EA0AF1103559}"/>
              </a:ext>
            </a:extLst>
          </p:cNvPr>
          <p:cNvSpPr/>
          <p:nvPr/>
        </p:nvSpPr>
        <p:spPr>
          <a:xfrm>
            <a:off x="642310" y="1447801"/>
            <a:ext cx="969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A tree is a hierarchical data structure of elements or nodes, with each node linked to its descendants.</a:t>
            </a:r>
          </a:p>
        </p:txBody>
      </p:sp>
    </p:spTree>
    <p:extLst>
      <p:ext uri="{BB962C8B-B14F-4D97-AF65-F5344CB8AC3E}">
        <p14:creationId xmlns:p14="http://schemas.microsoft.com/office/powerpoint/2010/main" val="164907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 235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1831</TotalTime>
  <Words>1464</Words>
  <Application>Microsoft Office PowerPoint</Application>
  <PresentationFormat>Custom</PresentationFormat>
  <Paragraphs>349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Comic Sans MS</vt:lpstr>
      <vt:lpstr>Consolas</vt:lpstr>
      <vt:lpstr>Times New Roman</vt:lpstr>
      <vt:lpstr>Tw Cen MT</vt:lpstr>
      <vt:lpstr>Wingdings</vt:lpstr>
      <vt:lpstr>CS 235 Theme</vt:lpstr>
      <vt:lpstr>PowerPoint Presentation</vt:lpstr>
      <vt:lpstr>Attendance Quiz #24</vt:lpstr>
      <vt:lpstr>Tip #25: Compiler Warnings</vt:lpstr>
      <vt:lpstr>Trees</vt:lpstr>
      <vt:lpstr>Chapter Objectives</vt:lpstr>
      <vt:lpstr>Trees - Introduction</vt:lpstr>
      <vt:lpstr>Trees - Introduction</vt:lpstr>
      <vt:lpstr>PowerPoint Presentation</vt:lpstr>
      <vt:lpstr>Tree Terminology</vt:lpstr>
      <vt:lpstr>Tree Terminology</vt:lpstr>
      <vt:lpstr>Tree Terminology</vt:lpstr>
      <vt:lpstr>Fullness, Predecessor, Successor</vt:lpstr>
      <vt:lpstr>Completeness</vt:lpstr>
      <vt:lpstr>PowerPoint Presentation</vt:lpstr>
      <vt:lpstr>Expression Tree</vt:lpstr>
      <vt:lpstr>Huffman Tree</vt:lpstr>
      <vt:lpstr>Huffman Tree</vt:lpstr>
      <vt:lpstr>General Trees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Roper</dc:creator>
  <cp:lastModifiedBy>Paul Roper</cp:lastModifiedBy>
  <cp:revision>89</cp:revision>
  <dcterms:created xsi:type="dcterms:W3CDTF">2020-07-19T21:27:39Z</dcterms:created>
  <dcterms:modified xsi:type="dcterms:W3CDTF">2022-03-31T17:34:52Z</dcterms:modified>
</cp:coreProperties>
</file>