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3729" r:id="rId2"/>
    <p:sldId id="1504" r:id="rId3"/>
    <p:sldId id="1633" r:id="rId4"/>
    <p:sldId id="1634" r:id="rId5"/>
    <p:sldId id="3965" r:id="rId6"/>
    <p:sldId id="3973" r:id="rId7"/>
    <p:sldId id="3846" r:id="rId8"/>
    <p:sldId id="3644" r:id="rId9"/>
    <p:sldId id="3834" r:id="rId10"/>
    <p:sldId id="3646" r:id="rId11"/>
    <p:sldId id="3647" r:id="rId12"/>
    <p:sldId id="3648" r:id="rId13"/>
    <p:sldId id="3852" r:id="rId14"/>
    <p:sldId id="1934" r:id="rId15"/>
    <p:sldId id="1786" r:id="rId16"/>
    <p:sldId id="1960" r:id="rId17"/>
    <p:sldId id="1787" r:id="rId18"/>
    <p:sldId id="1791" r:id="rId19"/>
    <p:sldId id="1876" r:id="rId20"/>
    <p:sldId id="1961" r:id="rId21"/>
    <p:sldId id="1962" r:id="rId22"/>
    <p:sldId id="1963" r:id="rId23"/>
    <p:sldId id="1964" r:id="rId24"/>
    <p:sldId id="1965" r:id="rId25"/>
    <p:sldId id="1966" r:id="rId26"/>
    <p:sldId id="1967" r:id="rId27"/>
    <p:sldId id="1968" r:id="rId28"/>
    <p:sldId id="1969" r:id="rId29"/>
    <p:sldId id="1970" r:id="rId30"/>
    <p:sldId id="1971" r:id="rId31"/>
    <p:sldId id="1972" r:id="rId32"/>
    <p:sldId id="1973" r:id="rId33"/>
    <p:sldId id="1974" r:id="rId34"/>
    <p:sldId id="1975" r:id="rId35"/>
    <p:sldId id="1976" r:id="rId36"/>
    <p:sldId id="1977" r:id="rId37"/>
    <p:sldId id="1978" r:id="rId38"/>
    <p:sldId id="1979" r:id="rId39"/>
    <p:sldId id="1980" r:id="rId40"/>
    <p:sldId id="1981" r:id="rId41"/>
    <p:sldId id="1982" r:id="rId42"/>
    <p:sldId id="1983" r:id="rId43"/>
    <p:sldId id="1984" r:id="rId44"/>
    <p:sldId id="1985" r:id="rId45"/>
    <p:sldId id="3564" r:id="rId46"/>
    <p:sldId id="1756" r:id="rId47"/>
    <p:sldId id="1917" r:id="rId48"/>
    <p:sldId id="1918" r:id="rId49"/>
    <p:sldId id="1920" r:id="rId50"/>
    <p:sldId id="1922" r:id="rId51"/>
    <p:sldId id="1924" r:id="rId52"/>
    <p:sldId id="1926" r:id="rId53"/>
    <p:sldId id="1927" r:id="rId54"/>
    <p:sldId id="1950" r:id="rId55"/>
    <p:sldId id="3567" r:id="rId56"/>
    <p:sldId id="3982" r:id="rId57"/>
    <p:sldId id="3983" r:id="rId58"/>
    <p:sldId id="3984" r:id="rId59"/>
    <p:sldId id="3985" r:id="rId60"/>
    <p:sldId id="3986" r:id="rId61"/>
    <p:sldId id="3987" r:id="rId62"/>
    <p:sldId id="3988" r:id="rId63"/>
    <p:sldId id="3989" r:id="rId64"/>
    <p:sldId id="3990" r:id="rId65"/>
    <p:sldId id="3896" r:id="rId66"/>
    <p:sldId id="3992" r:id="rId67"/>
    <p:sldId id="4036" r:id="rId68"/>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1" d="100"/>
          <a:sy n="101" d="100"/>
        </p:scale>
        <p:origin x="144" y="198"/>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5/24/2022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5/24/2022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32</a:t>
            </a:fld>
            <a:endParaRPr lang="en-US" dirty="0"/>
          </a:p>
        </p:txBody>
      </p:sp>
    </p:spTree>
    <p:extLst>
      <p:ext uri="{BB962C8B-B14F-4D97-AF65-F5344CB8AC3E}">
        <p14:creationId xmlns:p14="http://schemas.microsoft.com/office/powerpoint/2010/main" val="310761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56</a:t>
            </a:fld>
            <a:endParaRPr lang="en-US" dirty="0"/>
          </a:p>
        </p:txBody>
      </p:sp>
    </p:spTree>
    <p:extLst>
      <p:ext uri="{BB962C8B-B14F-4D97-AF65-F5344CB8AC3E}">
        <p14:creationId xmlns:p14="http://schemas.microsoft.com/office/powerpoint/2010/main" val="398963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Recursion (23)</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Recursion (23)</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Recursion (23)</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Recursion (23)</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Recursion (23)</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2" name="TextBox 11">
            <a:extLst>
              <a:ext uri="{FF2B5EF4-FFF2-40B4-BE49-F238E27FC236}">
                <a16:creationId xmlns:a16="http://schemas.microsoft.com/office/drawing/2014/main" id="{BD7CDDA2-0C4F-444A-823C-51A5EA09D4E7}"/>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a:t>
            </a:r>
            <a:r>
              <a:rPr lang="en-US" sz="2200" b="1" dirty="0"/>
              <a:t>Recursion, 7.3-4 (23)</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L06 – Railroad Wrapper Classes</a:t>
            </a:r>
          </a:p>
        </p:txBody>
      </p:sp>
      <p:grpSp>
        <p:nvGrpSpPr>
          <p:cNvPr id="16" name="Group 15"/>
          <p:cNvGrpSpPr/>
          <p:nvPr/>
        </p:nvGrpSpPr>
        <p:grpSpPr>
          <a:xfrm>
            <a:off x="3824369" y="2814624"/>
            <a:ext cx="6019800" cy="3281376"/>
            <a:chOff x="5257800" y="1733216"/>
            <a:chExt cx="5967784" cy="6610735"/>
          </a:xfrm>
        </p:grpSpPr>
        <p:sp>
          <p:nvSpPr>
            <p:cNvPr id="17" name="Rectangle 16"/>
            <p:cNvSpPr/>
            <p:nvPr/>
          </p:nvSpPr>
          <p:spPr>
            <a:xfrm>
              <a:off x="5257800" y="1733216"/>
              <a:ext cx="5967784" cy="468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Station&lt;T&gt;</a:t>
              </a:r>
              <a:endParaRPr lang="en-US" sz="1200" b="1" i="1" dirty="0">
                <a:solidFill>
                  <a:schemeClr val="tx1"/>
                </a:solidFill>
              </a:endParaRPr>
            </a:p>
          </p:txBody>
        </p:sp>
        <p:sp>
          <p:nvSpPr>
            <p:cNvPr id="18" name="Rectangle 17"/>
            <p:cNvSpPr/>
            <p:nvPr/>
          </p:nvSpPr>
          <p:spPr>
            <a:xfrm>
              <a:off x="5257800" y="2201767"/>
              <a:ext cx="5967784" cy="61421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addCar</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sizeTrain</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find(const T&amp;);</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queueToString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stackToString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vectorToString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toString();</a:t>
              </a:r>
            </a:p>
          </p:txBody>
        </p:sp>
      </p:grpSp>
      <p:grpSp>
        <p:nvGrpSpPr>
          <p:cNvPr id="19" name="Group 18"/>
          <p:cNvGrpSpPr/>
          <p:nvPr/>
        </p:nvGrpSpPr>
        <p:grpSpPr>
          <a:xfrm>
            <a:off x="5800432" y="3200402"/>
            <a:ext cx="3953168" cy="2819400"/>
            <a:chOff x="5257800" y="1720836"/>
            <a:chExt cx="4343400" cy="3894665"/>
          </a:xfrm>
        </p:grpSpPr>
        <p:sp>
          <p:nvSpPr>
            <p:cNvPr id="20" name="Rectangle 19"/>
            <p:cNvSpPr/>
            <p:nvPr/>
          </p:nvSpPr>
          <p:spPr>
            <a:xfrm>
              <a:off x="5257800" y="1720836"/>
              <a:ext cx="434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Vector&lt;T&gt;, Queue&lt;T&gt;, Stack&lt;T&gt;</a:t>
              </a:r>
              <a:endParaRPr lang="en-US" sz="1200" b="1" i="1" dirty="0">
                <a:solidFill>
                  <a:schemeClr val="tx1"/>
                </a:solidFill>
              </a:endParaRPr>
            </a:p>
          </p:txBody>
        </p:sp>
        <p:sp>
          <p:nvSpPr>
            <p:cNvPr id="21" name="Rectangle 20"/>
            <p:cNvSpPr/>
            <p:nvPr/>
          </p:nvSpPr>
          <p:spPr>
            <a:xfrm>
              <a:off x="5257800" y="2025636"/>
              <a:ext cx="4343400" cy="35898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push(const T&amp;);</a:t>
              </a:r>
            </a:p>
            <a:p>
              <a:r>
                <a:rPr lang="en-US" sz="1000" b="1" dirty="0">
                  <a:solidFill>
                    <a:schemeClr val="tx1"/>
                  </a:solidFill>
                  <a:latin typeface="Consolas" panose="020B0609020204030204" pitchFamily="49" charset="0"/>
                  <a:cs typeface="Consolas" panose="020B0609020204030204" pitchFamily="49" charset="0"/>
                </a:rPr>
                <a:t>void pop();</a:t>
              </a:r>
            </a:p>
            <a:p>
              <a:r>
                <a:rPr lang="en-US" sz="1000" b="1" dirty="0">
                  <a:solidFill>
                    <a:schemeClr val="tx1"/>
                  </a:solidFill>
                  <a:latin typeface="Consolas" panose="020B0609020204030204" pitchFamily="49" charset="0"/>
                  <a:cs typeface="Consolas" panose="020B0609020204030204" pitchFamily="49" charset="0"/>
                </a:rPr>
                <a:t>void top();</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grpSp>
        <p:nvGrpSpPr>
          <p:cNvPr id="5" name="Group 4"/>
          <p:cNvGrpSpPr/>
          <p:nvPr/>
        </p:nvGrpSpPr>
        <p:grpSpPr>
          <a:xfrm>
            <a:off x="7615344" y="3562352"/>
            <a:ext cx="2071288" cy="2390119"/>
            <a:chOff x="6553681" y="2876550"/>
            <a:chExt cx="2071288" cy="2390119"/>
          </a:xfrm>
        </p:grpSpPr>
        <p:grpSp>
          <p:nvGrpSpPr>
            <p:cNvPr id="22" name="Group 21"/>
            <p:cNvGrpSpPr/>
            <p:nvPr/>
          </p:nvGrpSpPr>
          <p:grpSpPr>
            <a:xfrm>
              <a:off x="6553681" y="3352800"/>
              <a:ext cx="2071288" cy="1913869"/>
              <a:chOff x="5257800" y="3474263"/>
              <a:chExt cx="2862378" cy="1929028"/>
            </a:xfrm>
          </p:grpSpPr>
          <p:sp>
            <p:nvSpPr>
              <p:cNvPr id="23" name="Rectangle 22"/>
              <p:cNvSpPr/>
              <p:nvPr/>
            </p:nvSpPr>
            <p:spPr>
              <a:xfrm>
                <a:off x="5257800" y="3474263"/>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Deque&lt;T&gt;</a:t>
                </a:r>
                <a:endParaRPr lang="en-US" sz="1200" b="1" i="1" dirty="0">
                  <a:solidFill>
                    <a:schemeClr val="tx1"/>
                  </a:solidFill>
                </a:endParaRPr>
              </a:p>
            </p:txBody>
          </p:sp>
          <p:sp>
            <p:nvSpPr>
              <p:cNvPr id="24" name="Rectangle 23"/>
              <p:cNvSpPr/>
              <p:nvPr/>
            </p:nvSpPr>
            <p:spPr>
              <a:xfrm>
                <a:off x="5257800" y="3772308"/>
                <a:ext cx="2862378" cy="16309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push_front</a:t>
                </a:r>
                <a:r>
                  <a:rPr lang="en-US" sz="1000" b="1" dirty="0">
                    <a:solidFill>
                      <a:schemeClr val="tx1"/>
                    </a:solidFill>
                    <a:latin typeface="Consolas" panose="020B0609020204030204" pitchFamily="49" charset="0"/>
                    <a:cs typeface="Consolas" panose="020B0609020204030204" pitchFamily="49" charset="0"/>
                  </a:rPr>
                  <a:t>(const T&amp;); </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push_back</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pop_front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pop_back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T&amp; front();</a:t>
                </a:r>
              </a:p>
              <a:p>
                <a:r>
                  <a:rPr lang="en-US" sz="1000" b="1" dirty="0">
                    <a:solidFill>
                      <a:schemeClr val="tx1"/>
                    </a:solidFill>
                    <a:latin typeface="Consolas" panose="020B0609020204030204" pitchFamily="49" charset="0"/>
                    <a:cs typeface="Consolas" panose="020B0609020204030204" pitchFamily="49" charset="0"/>
                  </a:rPr>
                  <a:t>T&amp; back();</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bool empty() const;</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sp>
          <p:nvSpPr>
            <p:cNvPr id="25" name="Rectangle 24"/>
            <p:cNvSpPr/>
            <p:nvPr/>
          </p:nvSpPr>
          <p:spPr>
            <a:xfrm>
              <a:off x="6553681" y="2876550"/>
              <a:ext cx="2071288" cy="47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&lt;&lt;interface&gt;&gt;</a:t>
              </a:r>
            </a:p>
            <a:p>
              <a:pPr algn="ctr"/>
              <a:r>
                <a:rPr lang="en-US" sz="1200" b="1" i="1" dirty="0">
                  <a:solidFill>
                    <a:schemeClr val="tx1"/>
                  </a:solidFill>
                </a:rPr>
                <a:t>DequeInterface&lt;T&gt;</a:t>
              </a:r>
            </a:p>
          </p:txBody>
        </p:sp>
      </p:grpSp>
      <p:sp>
        <p:nvSpPr>
          <p:cNvPr id="26" name="TextBox 25"/>
          <p:cNvSpPr txBox="1"/>
          <p:nvPr/>
        </p:nvSpPr>
        <p:spPr>
          <a:xfrm>
            <a:off x="1143000" y="2971800"/>
            <a:ext cx="1846594" cy="3539430"/>
          </a:xfrm>
          <a:prstGeom prst="rect">
            <a:avLst/>
          </a:prstGeom>
          <a:noFill/>
        </p:spPr>
        <p:txBody>
          <a:bodyPr wrap="square" rtlCol="0">
            <a:spAutoFit/>
          </a:bodyPr>
          <a:lstStyle/>
          <a:p>
            <a:r>
              <a:rPr lang="en-US" sz="1400" b="1" dirty="0">
                <a:latin typeface="Consolas" panose="020B0609020204030204" pitchFamily="49" charset="0"/>
              </a:rPr>
              <a:t>"</a:t>
            </a:r>
            <a:r>
              <a:rPr lang="en-US" sz="1400" b="1" dirty="0" err="1">
                <a:latin typeface="Consolas" panose="020B0609020204030204" pitchFamily="49" charset="0"/>
              </a:rPr>
              <a:t>Add:station</a:t>
            </a:r>
            <a:r>
              <a:rPr lang="en-US" sz="1400" b="1" dirty="0">
                <a:latin typeface="Consolas" panose="020B0609020204030204" pitchFamily="49" charset="0"/>
              </a:rPr>
              <a:t> xx"</a:t>
            </a:r>
          </a:p>
          <a:p>
            <a:r>
              <a:rPr lang="en-US" sz="1400" b="1" dirty="0">
                <a:latin typeface="Consolas" panose="020B0609020204030204" pitchFamily="49" charset="0"/>
              </a:rPr>
              <a:t>"</a:t>
            </a:r>
            <a:r>
              <a:rPr lang="en-US" sz="1400" b="1" dirty="0" err="1">
                <a:latin typeface="Consolas" panose="020B0609020204030204" pitchFamily="49" charset="0"/>
              </a:rPr>
              <a:t>Add:stack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Add:queue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Size:train</a:t>
            </a:r>
            <a:r>
              <a:rPr lang="en-US" sz="1400" b="1" dirty="0">
                <a:latin typeface="Consolas" panose="020B0609020204030204" pitchFamily="49" charset="0"/>
              </a:rPr>
              <a:t>"</a:t>
            </a:r>
          </a:p>
          <a:p>
            <a:r>
              <a:rPr lang="en-US" sz="1400" b="1" dirty="0">
                <a:latin typeface="Consolas" panose="020B0609020204030204" pitchFamily="49" charset="0"/>
              </a:rPr>
              <a:t>"Find xx"</a:t>
            </a:r>
          </a:p>
          <a:p>
            <a:r>
              <a:rPr lang="en-US" sz="1400" b="1" dirty="0">
                <a:latin typeface="Consolas" panose="020B0609020204030204" pitchFamily="49" charset="0"/>
              </a:rPr>
              <a:t>"Queue"</a:t>
            </a:r>
          </a:p>
          <a:p>
            <a:r>
              <a:rPr lang="en-US" sz="1400" b="1" dirty="0">
                <a:latin typeface="Consolas" panose="020B0609020204030204" pitchFamily="49" charset="0"/>
              </a:rPr>
              <a:t>"Stack"</a:t>
            </a:r>
          </a:p>
          <a:p>
            <a:r>
              <a:rPr lang="en-US" sz="1400" b="1" dirty="0">
                <a:latin typeface="Consolas" panose="020B0609020204030204" pitchFamily="49" charset="0"/>
              </a:rPr>
              <a:t>"Train"</a:t>
            </a:r>
          </a:p>
        </p:txBody>
      </p:sp>
      <p:cxnSp>
        <p:nvCxnSpPr>
          <p:cNvPr id="27" name="Straight Arrow Connector 26"/>
          <p:cNvCxnSpPr>
            <a:cxnSpLocks/>
          </p:cNvCxnSpPr>
          <p:nvPr/>
        </p:nvCxnSpPr>
        <p:spPr>
          <a:xfrm>
            <a:off x="2833769" y="3124201"/>
            <a:ext cx="990600" cy="23257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2361329" y="3356776"/>
            <a:ext cx="1463040" cy="14445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2361329" y="3562351"/>
            <a:ext cx="1463040" cy="9525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2895601" y="3810001"/>
            <a:ext cx="9287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2667001" y="3962402"/>
            <a:ext cx="11573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667001" y="4114800"/>
            <a:ext cx="1157369" cy="76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2590801" y="4267200"/>
            <a:ext cx="1233569" cy="1524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2361329" y="4419600"/>
            <a:ext cx="1463040" cy="2286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18" idx="1"/>
          </p:cNvCxnSpPr>
          <p:nvPr/>
        </p:nvCxnSpPr>
        <p:spPr>
          <a:xfrm flipV="1">
            <a:off x="2361329" y="4571600"/>
            <a:ext cx="1463040" cy="2290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2452769" y="4724401"/>
            <a:ext cx="1371600" cy="3048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2452769" y="4876801"/>
            <a:ext cx="1371600" cy="3810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2452769" y="5029201"/>
            <a:ext cx="1371600" cy="457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V="1">
            <a:off x="2133601" y="5181601"/>
            <a:ext cx="1690769" cy="5334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7112" y="2297430"/>
            <a:ext cx="2436688" cy="369332"/>
          </a:xfrm>
          <a:prstGeom prst="rect">
            <a:avLst/>
          </a:prstGeom>
          <a:noFill/>
        </p:spPr>
        <p:txBody>
          <a:bodyPr wrap="square" rtlCol="0">
            <a:spAutoFit/>
          </a:bodyPr>
          <a:lstStyle/>
          <a:p>
            <a:r>
              <a:rPr lang="en-US" b="1" u="sng" dirty="0"/>
              <a:t>Input Commands</a:t>
            </a:r>
          </a:p>
        </p:txBody>
      </p:sp>
      <p:sp>
        <p:nvSpPr>
          <p:cNvPr id="40" name="TextBox 39"/>
          <p:cNvSpPr txBox="1"/>
          <p:nvPr/>
        </p:nvSpPr>
        <p:spPr>
          <a:xfrm>
            <a:off x="3824370" y="2297430"/>
            <a:ext cx="1538369" cy="369332"/>
          </a:xfrm>
          <a:prstGeom prst="rect">
            <a:avLst/>
          </a:prstGeom>
          <a:noFill/>
        </p:spPr>
        <p:txBody>
          <a:bodyPr wrap="square" rtlCol="0">
            <a:spAutoFit/>
          </a:bodyPr>
          <a:lstStyle/>
          <a:p>
            <a:r>
              <a:rPr lang="en-US" b="1" u="sng" dirty="0"/>
              <a:t>Station 235</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1" y="1295400"/>
            <a:ext cx="2224169" cy="1482200"/>
          </a:xfrm>
          <a:prstGeom prst="rect">
            <a:avLst/>
          </a:prstGeom>
        </p:spPr>
      </p:pic>
      <p:cxnSp>
        <p:nvCxnSpPr>
          <p:cNvPr id="61" name="Straight Arrow Connector 60">
            <a:extLst>
              <a:ext uri="{FF2B5EF4-FFF2-40B4-BE49-F238E27FC236}">
                <a16:creationId xmlns:a16="http://schemas.microsoft.com/office/drawing/2014/main" id="{7ECEE5A9-C2E1-495E-BF01-92DA96505931}"/>
              </a:ext>
            </a:extLst>
          </p:cNvPr>
          <p:cNvCxnSpPr>
            <a:cxnSpLocks/>
          </p:cNvCxnSpPr>
          <p:nvPr/>
        </p:nvCxnSpPr>
        <p:spPr>
          <a:xfrm flipV="1">
            <a:off x="1988385" y="5334001"/>
            <a:ext cx="1835985" cy="588617"/>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E742372-56DB-4013-B6C6-DF5E343F0732}"/>
              </a:ext>
            </a:extLst>
          </p:cNvPr>
          <p:cNvCxnSpPr>
            <a:cxnSpLocks/>
          </p:cNvCxnSpPr>
          <p:nvPr/>
        </p:nvCxnSpPr>
        <p:spPr>
          <a:xfrm flipV="1">
            <a:off x="1921417" y="5507385"/>
            <a:ext cx="1902953" cy="59416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AB92D9-9C41-4CCF-B0D4-0F71CC2C1E4C}"/>
              </a:ext>
            </a:extLst>
          </p:cNvPr>
          <p:cNvCxnSpPr>
            <a:cxnSpLocks/>
          </p:cNvCxnSpPr>
          <p:nvPr/>
        </p:nvCxnSpPr>
        <p:spPr>
          <a:xfrm flipV="1">
            <a:off x="1935785" y="5659785"/>
            <a:ext cx="1888584" cy="658958"/>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AA7C32-7D0F-45DD-BA78-ED7DF42D09C0}"/>
              </a:ext>
            </a:extLst>
          </p:cNvPr>
          <p:cNvSpPr txBox="1"/>
          <p:nvPr/>
        </p:nvSpPr>
        <p:spPr>
          <a:xfrm>
            <a:off x="1225949" y="6532214"/>
            <a:ext cx="3733800" cy="307777"/>
          </a:xfrm>
          <a:prstGeom prst="rect">
            <a:avLst/>
          </a:prstGeom>
          <a:noFill/>
        </p:spPr>
        <p:txBody>
          <a:bodyPr wrap="square" rtlCol="0">
            <a:spAutoFit/>
          </a:bodyPr>
          <a:lstStyle/>
          <a:p>
            <a:r>
              <a:rPr lang="en-US" sz="1400" b="1" dirty="0">
                <a:latin typeface="Comic Sans MS" panose="030F0702030302020204" pitchFamily="66" charset="0"/>
              </a:rPr>
              <a:t>typedef struct Car </a:t>
            </a:r>
            <a:r>
              <a:rPr lang="en-US" sz="1400" b="1" dirty="0" err="1">
                <a:latin typeface="Comic Sans MS" panose="030F0702030302020204" pitchFamily="66" charset="0"/>
              </a:rPr>
              <a:t>car_t</a:t>
            </a:r>
            <a:r>
              <a:rPr lang="en-US" sz="1400" b="1" dirty="0">
                <a:latin typeface="Comic Sans MS" panose="030F0702030302020204" pitchFamily="66" charset="0"/>
              </a:rPr>
              <a:t>;</a:t>
            </a:r>
          </a:p>
        </p:txBody>
      </p:sp>
      <p:sp>
        <p:nvSpPr>
          <p:cNvPr id="3" name="Footer Placeholder 2">
            <a:extLst>
              <a:ext uri="{FF2B5EF4-FFF2-40B4-BE49-F238E27FC236}">
                <a16:creationId xmlns:a16="http://schemas.microsoft.com/office/drawing/2014/main" id="{29FF9591-9EE6-404D-836C-D70B281F65A8}"/>
              </a:ext>
            </a:extLst>
          </p:cNvPr>
          <p:cNvSpPr>
            <a:spLocks noGrp="1"/>
          </p:cNvSpPr>
          <p:nvPr>
            <p:ph type="ftr" sz="quarter" idx="11"/>
          </p:nvPr>
        </p:nvSpPr>
        <p:spPr/>
        <p:txBody>
          <a:bodyPr/>
          <a:lstStyle/>
          <a:p>
            <a:pPr>
              <a:defRPr/>
            </a:pPr>
            <a:r>
              <a:rPr lang="en-US"/>
              <a:t>Recursion (23)</a:t>
            </a:r>
            <a:endParaRPr lang="en-US" dirty="0"/>
          </a:p>
        </p:txBody>
      </p:sp>
      <p:sp>
        <p:nvSpPr>
          <p:cNvPr id="4" name="Slide Number Placeholder 3">
            <a:extLst>
              <a:ext uri="{FF2B5EF4-FFF2-40B4-BE49-F238E27FC236}">
                <a16:creationId xmlns:a16="http://schemas.microsoft.com/office/drawing/2014/main" id="{59D9D49B-E61C-491F-9A03-20AC2C55894A}"/>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spTree>
    <p:extLst>
      <p:ext uri="{BB962C8B-B14F-4D97-AF65-F5344CB8AC3E}">
        <p14:creationId xmlns:p14="http://schemas.microsoft.com/office/powerpoint/2010/main" val="9494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 Commands</a:t>
            </a:r>
          </a:p>
        </p:txBody>
      </p:sp>
      <p:graphicFrame>
        <p:nvGraphicFramePr>
          <p:cNvPr id="5" name="Table 4"/>
          <p:cNvGraphicFramePr>
            <a:graphicFrameLocks noGrp="1"/>
          </p:cNvGraphicFramePr>
          <p:nvPr/>
        </p:nvGraphicFramePr>
        <p:xfrm>
          <a:off x="1339065" y="1371600"/>
          <a:ext cx="8229600" cy="1152144"/>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20040">
                <a:tc>
                  <a:txBody>
                    <a:bodyPr/>
                    <a:lstStyle/>
                    <a:p>
                      <a:r>
                        <a:rPr lang="en-US" sz="1200" b="1" dirty="0">
                          <a:solidFill>
                            <a:schemeClr val="bg1"/>
                          </a:solidFill>
                          <a:effectLst/>
                        </a:rPr>
                        <a:t>COMMAND</a:t>
                      </a:r>
                      <a:endParaRPr lang="en-US" sz="1200"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a:solidFill>
                            <a:schemeClr val="bg1"/>
                          </a:solidFill>
                        </a:rPr>
                        <a:t>DESCRIPTION</a:t>
                      </a:r>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OUTPUT</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32104">
                <a:tc>
                  <a:txBody>
                    <a:bodyPr/>
                    <a:lstStyle/>
                    <a:p>
                      <a:r>
                        <a:rPr lang="it-IT" sz="1200" b="1" dirty="0">
                          <a:effectLst/>
                        </a:rPr>
                        <a:t>Add:station </a:t>
                      </a:r>
                      <a:r>
                        <a:rPr lang="it-IT" sz="1200" b="1" i="1" dirty="0">
                          <a:effectLst/>
                        </a:rPr>
                        <a:t>&lt;data&gt;</a:t>
                      </a:r>
                      <a:r>
                        <a:rPr lang="it-IT" sz="1200" dirty="0">
                          <a:effectLst/>
                        </a:rPr>
                        <a:t> </a:t>
                      </a:r>
                      <a:br>
                        <a:rPr lang="it-IT" sz="1200" dirty="0">
                          <a:effectLst/>
                        </a:rPr>
                      </a:br>
                      <a:r>
                        <a:rPr lang="it-IT" sz="1200" b="1" dirty="0">
                          <a:effectLst/>
                        </a:rPr>
                        <a:t>Add:queue </a:t>
                      </a:r>
                      <a:r>
                        <a:rPr lang="it-IT" sz="1200" b="1" i="1" dirty="0">
                          <a:effectLst/>
                        </a:rPr>
                        <a:t>&lt;data&gt;</a:t>
                      </a:r>
                      <a:r>
                        <a:rPr lang="it-IT" sz="1200" dirty="0">
                          <a:effectLst/>
                        </a:rPr>
                        <a:t> </a:t>
                      </a:r>
                      <a:br>
                        <a:rPr lang="it-IT" sz="1200" dirty="0">
                          <a:effectLst/>
                        </a:rPr>
                      </a:br>
                      <a:r>
                        <a:rPr lang="it-IT" sz="1200" b="1" dirty="0">
                          <a:effectLst/>
                        </a:rPr>
                        <a:t>Add:stack </a:t>
                      </a:r>
                      <a:r>
                        <a:rPr lang="it-IT" sz="1200" b="1" i="1" dirty="0">
                          <a:effectLst/>
                        </a:rPr>
                        <a:t>&lt;data&gt;</a:t>
                      </a:r>
                      <a:endParaRPr lang="it-IT"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dirty="0">
                          <a:effectLst/>
                        </a:rPr>
                        <a:t>Train car enters the station turntable. </a:t>
                      </a:r>
                      <a:br>
                        <a:rPr lang="en-US" sz="1000" b="0" dirty="0">
                          <a:effectLst/>
                        </a:rPr>
                      </a:br>
                      <a:r>
                        <a:rPr lang="en-US" sz="1000" b="0" dirty="0">
                          <a:effectLst/>
                        </a:rPr>
                        <a:t>Train car is removed from the turntable and pushed to the Queue roundhouse. </a:t>
                      </a:r>
                      <a:br>
                        <a:rPr lang="en-US" sz="1000" b="0" dirty="0">
                          <a:effectLst/>
                        </a:rPr>
                      </a:br>
                      <a:r>
                        <a:rPr lang="en-US" sz="1000" b="0" dirty="0">
                          <a:effectLst/>
                        </a:rPr>
                        <a:t>Train car is removed from the turntable and pushed to the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i="1" dirty="0">
                          <a:effectLst/>
                        </a:rPr>
                        <a:t>OK</a:t>
                      </a:r>
                      <a:r>
                        <a:rPr lang="en-US" sz="1200" dirty="0">
                          <a:effectLst/>
                        </a:rPr>
                        <a:t> </a:t>
                      </a:r>
                      <a:br>
                        <a:rPr lang="en-US" sz="1200" dirty="0">
                          <a:effectLst/>
                        </a:rPr>
                      </a:br>
                      <a:r>
                        <a:rPr lang="en-US" sz="1200" dirty="0">
                          <a:effectLst/>
                        </a:rPr>
                        <a:t>Turntable occupied! </a:t>
                      </a:r>
                      <a:br>
                        <a:rPr lang="en-US" sz="1200" dirty="0">
                          <a:effectLst/>
                        </a:rPr>
                      </a:br>
                      <a:r>
                        <a:rPr lang="en-US" sz="1200" dirty="0">
                          <a:effectLst/>
                        </a:rPr>
                        <a:t>Turntable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339065" y="2524924"/>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Remove:station</a:t>
                      </a:r>
                      <a:br>
                        <a:rPr lang="en-US" sz="1200" dirty="0"/>
                      </a:br>
                      <a:r>
                        <a:rPr lang="en-US" sz="1200" b="1" dirty="0" err="1"/>
                        <a:t>Remove:queue</a:t>
                      </a:r>
                      <a:br>
                        <a:rPr lang="en-US" sz="1200" dirty="0"/>
                      </a:br>
                      <a:r>
                        <a:rPr lang="en-US" sz="1200" b="1" dirty="0" err="1"/>
                        <a:t>Remove:stack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A train car is removed from the turntable and pushed into the train vector. </a:t>
                      </a:r>
                      <a:br>
                        <a:rPr lang="en-US" sz="1000" b="0" dirty="0"/>
                      </a:br>
                      <a:r>
                        <a:rPr lang="en-US" sz="1000" b="0" dirty="0"/>
                        <a:t>A train car is removed from Queue roundhouse and moved to the station turntable. </a:t>
                      </a:r>
                      <a:br>
                        <a:rPr lang="en-US" sz="1000" b="0" dirty="0"/>
                      </a:br>
                      <a:r>
                        <a:rPr lang="en-US" sz="1000" b="0" dirty="0"/>
                        <a:t>A train car is removed from Stack roundhouse and moved to the station turntable.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OK</a:t>
                      </a:r>
                      <a:r>
                        <a:rPr lang="en-US" sz="1200" dirty="0"/>
                        <a:t> </a:t>
                      </a:r>
                      <a:br>
                        <a:rPr lang="en-US" sz="1200" dirty="0"/>
                      </a:br>
                      <a:r>
                        <a:rPr lang="en-US" sz="1200" dirty="0"/>
                        <a:t>Turntable empty!</a:t>
                      </a:r>
                    </a:p>
                    <a:p>
                      <a:r>
                        <a:rPr lang="en-US" sz="1200" dirty="0"/>
                        <a:t>Turntable occupied!</a:t>
                      </a:r>
                    </a:p>
                    <a:p>
                      <a:r>
                        <a:rPr lang="en-US" sz="1200" dirty="0"/>
                        <a:t>Queue empty!</a:t>
                      </a:r>
                    </a:p>
                    <a:p>
                      <a:r>
                        <a:rPr lang="en-US" sz="1200" dirty="0"/>
                        <a:t>Stack empty!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339065" y="3532979"/>
          <a:ext cx="8229600" cy="96012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Top:station</a:t>
                      </a:r>
                      <a:br>
                        <a:rPr lang="en-US" sz="1200" dirty="0"/>
                      </a:br>
                      <a:r>
                        <a:rPr lang="en-US" sz="1200" b="1" dirty="0" err="1"/>
                        <a:t>Top:queue</a:t>
                      </a:r>
                      <a:br>
                        <a:rPr lang="en-US" sz="1200" dirty="0"/>
                      </a:br>
                      <a:r>
                        <a:rPr lang="en-US" sz="1200" b="1" dirty="0" err="1"/>
                        <a:t>Top:stack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Display the current train car on station turntable, </a:t>
                      </a:r>
                      <a:br>
                        <a:rPr lang="en-US" sz="1000" b="0" dirty="0"/>
                      </a:br>
                      <a:r>
                        <a:rPr lang="en-US" sz="1000" b="0" dirty="0"/>
                        <a:t>Display the train car at head of Queue roundhouse. </a:t>
                      </a:r>
                      <a:br>
                        <a:rPr lang="en-US" sz="1000" b="0" dirty="0"/>
                      </a:br>
                      <a:r>
                        <a:rPr lang="en-US" sz="1000" b="0" dirty="0"/>
                        <a:t>Display the train car at head of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&lt;data&gt;</a:t>
                      </a:r>
                      <a:r>
                        <a:rPr lang="en-US" sz="1200" dirty="0"/>
                        <a:t> </a:t>
                      </a:r>
                      <a:br>
                        <a:rPr lang="en-US" sz="1200" dirty="0"/>
                      </a:br>
                      <a:r>
                        <a:rPr lang="en-US" sz="1200" dirty="0"/>
                        <a:t>Turntable empty! </a:t>
                      </a:r>
                      <a:br>
                        <a:rPr lang="en-US" sz="1200" dirty="0"/>
                      </a:br>
                      <a:r>
                        <a:rPr lang="en-US" sz="1200" dirty="0"/>
                        <a:t>Queue empty!</a:t>
                      </a:r>
                    </a:p>
                    <a:p>
                      <a:r>
                        <a:rPr lang="en-US" sz="1200" dirty="0"/>
                        <a:t>Stack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339065" y="4495997"/>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err="1"/>
                        <a:t>Size:queue</a:t>
                      </a:r>
                      <a:br>
                        <a:rPr lang="en-US" sz="1200" dirty="0"/>
                      </a:br>
                      <a:r>
                        <a:rPr lang="en-US" sz="1200" b="1" dirty="0" err="1"/>
                        <a:t>Size:stack</a:t>
                      </a:r>
                      <a:endParaRPr lang="en-US" sz="1200" b="1" dirty="0"/>
                    </a:p>
                    <a:p>
                      <a:r>
                        <a:rPr lang="en-US" sz="1200" b="1" dirty="0" err="1"/>
                        <a:t>Size:train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number of train cars in Queue/Stack roundhouses and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Size of Queue/Stack/Train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339065" y="5134741"/>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32104">
                <a:tc>
                  <a:txBody>
                    <a:bodyPr/>
                    <a:lstStyle/>
                    <a:p>
                      <a:r>
                        <a:rPr lang="en-US" sz="1200" b="1" dirty="0">
                          <a:effectLst/>
                        </a:rPr>
                        <a:t>Find </a:t>
                      </a:r>
                      <a:r>
                        <a:rPr lang="en-US" sz="1200" b="1" i="1" dirty="0">
                          <a:effectLst/>
                        </a:rPr>
                        <a:t>&lt;data&gt;</a:t>
                      </a:r>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effectLst/>
                        </a:rPr>
                        <a:t>Find and display the current location and position of a car in the station data structures (turntable, queue, stack, or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rPr>
                        <a:t>Turntable </a:t>
                      </a:r>
                      <a:br>
                        <a:rPr lang="en-US" sz="1200" dirty="0">
                          <a:effectLst/>
                        </a:rPr>
                      </a:br>
                      <a:r>
                        <a:rPr lang="en-US" sz="1200" dirty="0">
                          <a:effectLst/>
                        </a:rPr>
                        <a:t>Queue[</a:t>
                      </a:r>
                      <a:r>
                        <a:rPr lang="en-US" sz="1200" i="1" dirty="0">
                          <a:effectLst/>
                        </a:rPr>
                        <a:t>&lt;index&gt;</a:t>
                      </a:r>
                      <a:r>
                        <a:rPr lang="en-US" sz="1200" dirty="0">
                          <a:effectLst/>
                        </a:rPr>
                        <a:t>] </a:t>
                      </a:r>
                      <a:br>
                        <a:rPr lang="en-US" sz="1200" dirty="0">
                          <a:effectLst/>
                        </a:rPr>
                      </a:br>
                      <a:r>
                        <a:rPr lang="en-US" sz="1200" dirty="0">
                          <a:effectLst/>
                        </a:rPr>
                        <a:t>Stack[</a:t>
                      </a:r>
                      <a:r>
                        <a:rPr lang="en-US" sz="1200" i="1" dirty="0">
                          <a:effectLst/>
                        </a:rPr>
                        <a:t>&lt;index&gt;</a:t>
                      </a:r>
                      <a:r>
                        <a:rPr lang="en-US" sz="1200" dirty="0">
                          <a:effectLst/>
                        </a:rPr>
                        <a:t>] </a:t>
                      </a:r>
                      <a:br>
                        <a:rPr lang="en-US" sz="1200" dirty="0">
                          <a:effectLst/>
                        </a:rPr>
                      </a:br>
                      <a:r>
                        <a:rPr lang="en-US" sz="1200" dirty="0">
                          <a:effectLst/>
                        </a:rPr>
                        <a:t>Train[</a:t>
                      </a:r>
                      <a:r>
                        <a:rPr lang="en-US" sz="1200" i="1" dirty="0">
                          <a:effectLst/>
                        </a:rPr>
                        <a:t>&lt;index&gt;</a:t>
                      </a:r>
                      <a:r>
                        <a:rPr lang="en-US" sz="1200" dirty="0">
                          <a:effectLst/>
                        </a:rPr>
                        <a:t>] </a:t>
                      </a:r>
                      <a:br>
                        <a:rPr lang="en-US" sz="1200" dirty="0">
                          <a:effectLst/>
                        </a:rPr>
                      </a:br>
                      <a:r>
                        <a:rPr lang="en-US" sz="1200" dirty="0">
                          <a:effectLst/>
                        </a:rPr>
                        <a:t>Not Found!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339065" y="6145694"/>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a:t>Queue</a:t>
                      </a:r>
                    </a:p>
                    <a:p>
                      <a:r>
                        <a:rPr lang="en-US" sz="1200" b="1" dirty="0"/>
                        <a:t>Stack</a:t>
                      </a:r>
                    </a:p>
                    <a:p>
                      <a:r>
                        <a:rPr lang="en-US" sz="1200" b="1" dirty="0"/>
                        <a:t>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the contents of the station structures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List of train cars leaving the station.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Footer Placeholder 2">
            <a:extLst>
              <a:ext uri="{FF2B5EF4-FFF2-40B4-BE49-F238E27FC236}">
                <a16:creationId xmlns:a16="http://schemas.microsoft.com/office/drawing/2014/main" id="{F2C5E7D0-B560-4010-A3F2-EEB1551E034C}"/>
              </a:ext>
            </a:extLst>
          </p:cNvPr>
          <p:cNvSpPr>
            <a:spLocks noGrp="1"/>
          </p:cNvSpPr>
          <p:nvPr>
            <p:ph type="ftr" sz="quarter" idx="11"/>
          </p:nvPr>
        </p:nvSpPr>
        <p:spPr/>
        <p:txBody>
          <a:bodyPr/>
          <a:lstStyle/>
          <a:p>
            <a:pPr>
              <a:defRPr/>
            </a:pPr>
            <a:r>
              <a:rPr lang="en-US"/>
              <a:t>Recursion (23)</a:t>
            </a:r>
            <a:endParaRPr lang="en-US" dirty="0"/>
          </a:p>
        </p:txBody>
      </p:sp>
      <p:sp>
        <p:nvSpPr>
          <p:cNvPr id="4" name="Slide Number Placeholder 3">
            <a:extLst>
              <a:ext uri="{FF2B5EF4-FFF2-40B4-BE49-F238E27FC236}">
                <a16:creationId xmlns:a16="http://schemas.microsoft.com/office/drawing/2014/main" id="{8DC7311A-38B7-42D9-A66F-287DA859E8F7}"/>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spTree>
    <p:extLst>
      <p:ext uri="{BB962C8B-B14F-4D97-AF65-F5344CB8AC3E}">
        <p14:creationId xmlns:p14="http://schemas.microsoft.com/office/powerpoint/2010/main" val="15184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graphicFrame>
        <p:nvGraphicFramePr>
          <p:cNvPr id="5" name="Table 4"/>
          <p:cNvGraphicFramePr>
            <a:graphicFrameLocks noGrp="1"/>
          </p:cNvGraphicFramePr>
          <p:nvPr/>
        </p:nvGraphicFramePr>
        <p:xfrm>
          <a:off x="1219200" y="1242950"/>
          <a:ext cx="8686800" cy="374904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Requirement (50 Points)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train car exiting the station turntable is pushed on a train Vector template class that has-a Deque container and operates as described. (lab06_in_01.txt).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Stack roundhouse consists of a LIFO template class that has-a Deque container and operates as described above (lab06_in_02.txt).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Queue roundhouse consists of a FIFO template class that has-a Deque container and operates as described above (lab06_in_03.txt).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640">
                <a:tc>
                  <a:txBody>
                    <a:bodyPr/>
                    <a:lstStyle/>
                    <a:p>
                      <a:pPr algn="ctr" fontAlgn="t"/>
                      <a:r>
                        <a:rPr lang="en-US" sz="1500" b="1" dirty="0">
                          <a:solidFill>
                            <a:schemeClr val="tx1"/>
                          </a:solidFill>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All the station containers (Queue, Stack, Vector) resize correctly (lab06_in_04.txt).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The Find command finds a train car in the station data structures (queue or stack) or the train vector. If found, the name of the structure and the index within the structure is displayed (as described above.) (lab06_in_05.txt).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Memory leaks, g++ compiler warnings, array out-of-bounds, or use of STL container detected.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8C4A285-7FEC-4B53-9A97-E6079F469A07}"/>
              </a:ext>
            </a:extLst>
          </p:cNvPr>
          <p:cNvGraphicFramePr>
            <a:graphicFrameLocks noGrp="1"/>
          </p:cNvGraphicFramePr>
          <p:nvPr/>
        </p:nvGraphicFramePr>
        <p:xfrm>
          <a:off x="1219199" y="4976750"/>
          <a:ext cx="8686800" cy="185928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Peer Review</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Deque template class is implemented using a dynamic circular array and is derived from the abstract </a:t>
                      </a:r>
                      <a:r>
                        <a:rPr lang="en-US" sz="1400" b="1" dirty="0" err="1">
                          <a:effectLst/>
                          <a:latin typeface="Consolas" panose="020B0609020204030204" pitchFamily="49" charset="0"/>
                        </a:rPr>
                        <a:t>DequeInterface</a:t>
                      </a:r>
                      <a:r>
                        <a:rPr lang="en-US" sz="1400" b="1" dirty="0">
                          <a:effectLst/>
                          <a:latin typeface="Consolas" panose="020B0609020204030204" pitchFamily="49" charset="0"/>
                        </a:rPr>
                        <a:t> interface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en-US" sz="1500" b="1">
                          <a:effectLst/>
                          <a:latin typeface="Consolas" panose="020B0609020204030204" pitchFamily="49" charset="0"/>
                        </a:rPr>
                        <a:t>2</a:t>
                      </a:r>
                      <a:endParaRPr lang="en-US" sz="1500" b="1" dirty="0">
                        <a:effectLst/>
                        <a:latin typeface="Consolas" panose="020B0609020204030204" pitchFamily="49" charset="0"/>
                      </a:endParaRP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All station facility containers (stack, queue, vector, deque) are separate classes that are implemented by "wrapping" your Deque template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Station, Vector, Queue, Stack, and Deque template classes are instantiated as Car data types.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119848"/>
                  </a:ext>
                </a:extLst>
              </a:tr>
            </a:tbl>
          </a:graphicData>
        </a:graphic>
      </p:graphicFrame>
      <p:sp>
        <p:nvSpPr>
          <p:cNvPr id="3" name="Footer Placeholder 2">
            <a:extLst>
              <a:ext uri="{FF2B5EF4-FFF2-40B4-BE49-F238E27FC236}">
                <a16:creationId xmlns:a16="http://schemas.microsoft.com/office/drawing/2014/main" id="{744C9A42-8AB4-484A-9CFB-62BD369E3664}"/>
              </a:ext>
            </a:extLst>
          </p:cNvPr>
          <p:cNvSpPr>
            <a:spLocks noGrp="1"/>
          </p:cNvSpPr>
          <p:nvPr>
            <p:ph type="ftr" sz="quarter" idx="11"/>
          </p:nvPr>
        </p:nvSpPr>
        <p:spPr/>
        <p:txBody>
          <a:bodyPr/>
          <a:lstStyle/>
          <a:p>
            <a:pPr>
              <a:defRPr/>
            </a:pPr>
            <a:r>
              <a:rPr lang="en-US"/>
              <a:t>Recursion (23)</a:t>
            </a:r>
            <a:endParaRPr lang="en-US" dirty="0"/>
          </a:p>
        </p:txBody>
      </p:sp>
      <p:sp>
        <p:nvSpPr>
          <p:cNvPr id="4" name="Slide Number Placeholder 3">
            <a:extLst>
              <a:ext uri="{FF2B5EF4-FFF2-40B4-BE49-F238E27FC236}">
                <a16:creationId xmlns:a16="http://schemas.microsoft.com/office/drawing/2014/main" id="{82071CF5-F720-4260-BD49-F54B43623620}"/>
              </a:ext>
            </a:extLst>
          </p:cNvPr>
          <p:cNvSpPr>
            <a:spLocks noGrp="1"/>
          </p:cNvSpPr>
          <p:nvPr>
            <p:ph type="sldNum" sz="quarter" idx="12"/>
          </p:nvPr>
        </p:nvSpPr>
        <p:spPr/>
        <p:txBody>
          <a:bodyPr/>
          <a:lstStyle/>
          <a:p>
            <a:pPr>
              <a:defRPr/>
            </a:pPr>
            <a:fld id="{F59D9B86-AB8B-404F-8D86-C97B35C4C67E}" type="slidenum">
              <a:rPr lang="en-US" smtClean="0"/>
              <a:pPr>
                <a:defRPr/>
              </a:pPr>
              <a:t>12</a:t>
            </a:fld>
            <a:endParaRPr lang="en-US" dirty="0"/>
          </a:p>
        </p:txBody>
      </p:sp>
    </p:spTree>
    <p:extLst>
      <p:ext uri="{BB962C8B-B14F-4D97-AF65-F5344CB8AC3E}">
        <p14:creationId xmlns:p14="http://schemas.microsoft.com/office/powerpoint/2010/main" val="106010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4014C-FDD7-48C8-BB94-5108858A2A23}"/>
              </a:ext>
            </a:extLst>
          </p:cNvPr>
          <p:cNvPicPr>
            <a:picLocks noChangeAspect="1"/>
          </p:cNvPicPr>
          <p:nvPr/>
        </p:nvPicPr>
        <p:blipFill>
          <a:blip r:embed="rId2"/>
          <a:stretch>
            <a:fillRect/>
          </a:stretch>
        </p:blipFill>
        <p:spPr>
          <a:xfrm>
            <a:off x="868680" y="76906"/>
            <a:ext cx="8856637" cy="6678224"/>
          </a:xfrm>
          <a:prstGeom prst="rect">
            <a:avLst/>
          </a:prstGeom>
        </p:spPr>
      </p:pic>
      <p:sp>
        <p:nvSpPr>
          <p:cNvPr id="4" name="Right Arrow 5">
            <a:extLst>
              <a:ext uri="{FF2B5EF4-FFF2-40B4-BE49-F238E27FC236}">
                <a16:creationId xmlns:a16="http://schemas.microsoft.com/office/drawing/2014/main" id="{1550256A-D680-4F20-AF54-8A8EF81E0A13}"/>
              </a:ext>
            </a:extLst>
          </p:cNvPr>
          <p:cNvSpPr/>
          <p:nvPr/>
        </p:nvSpPr>
        <p:spPr>
          <a:xfrm>
            <a:off x="795450" y="435913"/>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6">
            <a:extLst>
              <a:ext uri="{FF2B5EF4-FFF2-40B4-BE49-F238E27FC236}">
                <a16:creationId xmlns:a16="http://schemas.microsoft.com/office/drawing/2014/main" id="{DACE5DC3-9A56-43C1-BBD9-B89E6945615A}"/>
              </a:ext>
            </a:extLst>
          </p:cNvPr>
          <p:cNvSpPr/>
          <p:nvPr/>
        </p:nvSpPr>
        <p:spPr>
          <a:xfrm>
            <a:off x="795450" y="1074945"/>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D1914CC8-6037-4D36-A1B1-BEBF3C1610CA}"/>
              </a:ext>
            </a:extLst>
          </p:cNvPr>
          <p:cNvSpPr/>
          <p:nvPr/>
        </p:nvSpPr>
        <p:spPr>
          <a:xfrm>
            <a:off x="795450" y="1908080"/>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9">
            <a:extLst>
              <a:ext uri="{FF2B5EF4-FFF2-40B4-BE49-F238E27FC236}">
                <a16:creationId xmlns:a16="http://schemas.microsoft.com/office/drawing/2014/main" id="{E9C727C1-07B4-4314-BE15-F2523BB95E2A}"/>
              </a:ext>
            </a:extLst>
          </p:cNvPr>
          <p:cNvSpPr/>
          <p:nvPr/>
        </p:nvSpPr>
        <p:spPr>
          <a:xfrm>
            <a:off x="795450" y="2738061"/>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A1AC3496-22AC-4343-8CB4-951D52292CE0}"/>
              </a:ext>
            </a:extLst>
          </p:cNvPr>
          <p:cNvSpPr/>
          <p:nvPr/>
        </p:nvSpPr>
        <p:spPr>
          <a:xfrm>
            <a:off x="784562" y="4139649"/>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801C7BA-AA75-4A94-BF42-FFFDBC4233BA}"/>
              </a:ext>
            </a:extLst>
          </p:cNvPr>
          <p:cNvSpPr/>
          <p:nvPr/>
        </p:nvSpPr>
        <p:spPr>
          <a:xfrm>
            <a:off x="784562" y="5513914"/>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9">
            <a:extLst>
              <a:ext uri="{FF2B5EF4-FFF2-40B4-BE49-F238E27FC236}">
                <a16:creationId xmlns:a16="http://schemas.microsoft.com/office/drawing/2014/main" id="{288E1F0F-E746-42DB-887A-1DE67968BE8E}"/>
              </a:ext>
            </a:extLst>
          </p:cNvPr>
          <p:cNvSpPr/>
          <p:nvPr/>
        </p:nvSpPr>
        <p:spPr>
          <a:xfrm>
            <a:off x="784562" y="6162922"/>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7.1, pgs. 404-411</a:t>
            </a:r>
          </a:p>
        </p:txBody>
      </p:sp>
      <p:sp>
        <p:nvSpPr>
          <p:cNvPr id="2" name="Slide Number Placeholder 1"/>
          <p:cNvSpPr>
            <a:spLocks noGrp="1"/>
          </p:cNvSpPr>
          <p:nvPr>
            <p:ph type="sldNum" sz="quarter" idx="12"/>
          </p:nvPr>
        </p:nvSpPr>
        <p:spPr/>
        <p:txBody>
          <a:bodyPr/>
          <a:lstStyle/>
          <a:p>
            <a:fld id="{A0C1462C-D640-45B3-901B-F425AA5C3674}" type="slidenum">
              <a:rPr lang="en-US" smtClean="0"/>
              <a:pPr/>
              <a:t>14</a:t>
            </a:fld>
            <a:endParaRPr lang="en-US" dirty="0"/>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7.1 Recursive Thinking </a:t>
            </a:r>
          </a:p>
          <a:p>
            <a:pPr algn="ctr"/>
            <a:r>
              <a:rPr lang="en-US" sz="2000" dirty="0"/>
              <a:t>Steps to Design a Recursive Algorithm</a:t>
            </a:r>
          </a:p>
          <a:p>
            <a:pPr algn="ctr"/>
            <a:r>
              <a:rPr lang="en-US" sz="2000" dirty="0"/>
              <a:t>Proving That a Recursive Function Is Correct</a:t>
            </a:r>
          </a:p>
          <a:p>
            <a:pPr algn="ctr"/>
            <a:r>
              <a:rPr lang="en-US" sz="2000" dirty="0"/>
              <a:t>Tracing a Recursive Function </a:t>
            </a:r>
          </a:p>
          <a:p>
            <a:pPr algn="ctr"/>
            <a:r>
              <a:rPr lang="en-US" sz="2000" dirty="0"/>
              <a:t>The Stack and Activation Frames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4" y="1676400"/>
            <a:ext cx="3244793" cy="2598420"/>
          </a:xfrm>
          <a:prstGeom prst="rect">
            <a:avLst/>
          </a:prstGeom>
        </p:spPr>
      </p:pic>
    </p:spTree>
    <p:extLst>
      <p:ext uri="{BB962C8B-B14F-4D97-AF65-F5344CB8AC3E}">
        <p14:creationId xmlns:p14="http://schemas.microsoft.com/office/powerpoint/2010/main" val="306114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and Activation Frames</a:t>
            </a:r>
          </a:p>
        </p:txBody>
      </p:sp>
      <p:sp>
        <p:nvSpPr>
          <p:cNvPr id="3" name="Content Placeholder 2"/>
          <p:cNvSpPr>
            <a:spLocks noGrp="1"/>
          </p:cNvSpPr>
          <p:nvPr>
            <p:ph sz="quarter" idx="1"/>
          </p:nvPr>
        </p:nvSpPr>
        <p:spPr/>
        <p:txBody>
          <a:bodyPr/>
          <a:lstStyle/>
          <a:p>
            <a:r>
              <a:rPr lang="en-US" dirty="0"/>
              <a:t>C++ maintains a stack on which it saves new information in the form of an activation frame.</a:t>
            </a:r>
          </a:p>
          <a:p>
            <a:r>
              <a:rPr lang="en-US" dirty="0"/>
              <a:t>The activation frame contains storage for</a:t>
            </a:r>
          </a:p>
          <a:p>
            <a:pPr lvl="1"/>
            <a:r>
              <a:rPr lang="en-US" dirty="0"/>
              <a:t>the return address of the calling function.</a:t>
            </a:r>
          </a:p>
          <a:p>
            <a:pPr lvl="1"/>
            <a:r>
              <a:rPr lang="en-US" dirty="0"/>
              <a:t>function arguments.</a:t>
            </a:r>
          </a:p>
          <a:p>
            <a:pPr lvl="1"/>
            <a:r>
              <a:rPr lang="en-US" dirty="0"/>
              <a:t>local variables (if any).</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15</a:t>
            </a:fld>
            <a:endParaRPr lang="en-US" dirty="0"/>
          </a:p>
        </p:txBody>
      </p:sp>
      <p:pic>
        <p:nvPicPr>
          <p:cNvPr id="7" name="Picture 6">
            <a:extLst>
              <a:ext uri="{FF2B5EF4-FFF2-40B4-BE49-F238E27FC236}">
                <a16:creationId xmlns:a16="http://schemas.microsoft.com/office/drawing/2014/main" id="{BF025039-E1F8-45DB-8A8E-F57A394FC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772" y="3200400"/>
            <a:ext cx="4362450" cy="3258946"/>
          </a:xfrm>
          <a:prstGeom prst="rect">
            <a:avLst/>
          </a:prstGeom>
        </p:spPr>
      </p:pic>
      <p:sp>
        <p:nvSpPr>
          <p:cNvPr id="8" name="Content Placeholder 2">
            <a:extLst>
              <a:ext uri="{FF2B5EF4-FFF2-40B4-BE49-F238E27FC236}">
                <a16:creationId xmlns:a16="http://schemas.microsoft.com/office/drawing/2014/main" id="{A7459CFD-FD37-4480-9ACF-CAB99A9BEA97}"/>
              </a:ext>
            </a:extLst>
          </p:cNvPr>
          <p:cNvSpPr txBox="1">
            <a:spLocks/>
          </p:cNvSpPr>
          <p:nvPr/>
        </p:nvSpPr>
        <p:spPr bwMode="auto">
          <a:xfrm>
            <a:off x="572493" y="3721657"/>
            <a:ext cx="4609107" cy="2374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Whenever a new function is called (recursive or otherwise), C++ pushes a new activation frame onto the stack.</a:t>
            </a:r>
          </a:p>
          <a:p>
            <a:endParaRPr lang="en-US" dirty="0"/>
          </a:p>
        </p:txBody>
      </p:sp>
    </p:spTree>
    <p:extLst>
      <p:ext uri="{BB962C8B-B14F-4D97-AF65-F5344CB8AC3E}">
        <p14:creationId xmlns:p14="http://schemas.microsoft.com/office/powerpoint/2010/main" val="30244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a Recursive Function</a:t>
            </a:r>
          </a:p>
        </p:txBody>
      </p:sp>
      <p:sp>
        <p:nvSpPr>
          <p:cNvPr id="3" name="Content Placeholder 2"/>
          <p:cNvSpPr>
            <a:spLocks noGrp="1"/>
          </p:cNvSpPr>
          <p:nvPr>
            <p:ph sz="quarter" idx="1"/>
          </p:nvPr>
        </p:nvSpPr>
        <p:spPr/>
        <p:txBody>
          <a:bodyPr/>
          <a:lstStyle/>
          <a:p>
            <a:r>
              <a:rPr lang="en-US" dirty="0"/>
              <a:t>The process of returning from recursive calls and computing the partial results is called </a:t>
            </a:r>
            <a:r>
              <a:rPr lang="en-US" b="1" dirty="0">
                <a:solidFill>
                  <a:srgbClr val="FF0000"/>
                </a:solidFill>
              </a:rPr>
              <a:t>unwinding</a:t>
            </a:r>
            <a:r>
              <a:rPr lang="en-US" dirty="0"/>
              <a:t> the recursion.</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16</a:t>
            </a:fld>
            <a:endParaRPr lang="en-US" dirty="0"/>
          </a:p>
        </p:txBody>
      </p:sp>
      <p:grpSp>
        <p:nvGrpSpPr>
          <p:cNvPr id="8" name="Group 7">
            <a:extLst>
              <a:ext uri="{FF2B5EF4-FFF2-40B4-BE49-F238E27FC236}">
                <a16:creationId xmlns:a16="http://schemas.microsoft.com/office/drawing/2014/main" id="{74E0C2F4-8DAA-443D-B992-D7646EA1DDA4}"/>
              </a:ext>
            </a:extLst>
          </p:cNvPr>
          <p:cNvGrpSpPr/>
          <p:nvPr/>
        </p:nvGrpSpPr>
        <p:grpSpPr>
          <a:xfrm>
            <a:off x="6432409" y="4836528"/>
            <a:ext cx="1641973" cy="600073"/>
            <a:chOff x="5518008" y="5032125"/>
            <a:chExt cx="1641973" cy="600073"/>
          </a:xfrm>
        </p:grpSpPr>
        <p:sp>
          <p:nvSpPr>
            <p:cNvPr id="9" name="Freeform: Shape 8">
              <a:extLst>
                <a:ext uri="{FF2B5EF4-FFF2-40B4-BE49-F238E27FC236}">
                  <a16:creationId xmlns:a16="http://schemas.microsoft.com/office/drawing/2014/main" id="{213A1BED-DBF6-467B-8432-638FFBC231B1}"/>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6F29A-AB4F-470C-B34A-1E79D399C285}"/>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grpSp>
        <p:nvGrpSpPr>
          <p:cNvPr id="11" name="Group 10">
            <a:extLst>
              <a:ext uri="{FF2B5EF4-FFF2-40B4-BE49-F238E27FC236}">
                <a16:creationId xmlns:a16="http://schemas.microsoft.com/office/drawing/2014/main" id="{C78FE326-864A-4C17-BBDA-93FFDDC626F9}"/>
              </a:ext>
            </a:extLst>
          </p:cNvPr>
          <p:cNvGrpSpPr/>
          <p:nvPr/>
        </p:nvGrpSpPr>
        <p:grpSpPr>
          <a:xfrm>
            <a:off x="5991505" y="4089017"/>
            <a:ext cx="1603985" cy="621431"/>
            <a:chOff x="5077104" y="4284614"/>
            <a:chExt cx="1603985" cy="621431"/>
          </a:xfrm>
        </p:grpSpPr>
        <p:sp>
          <p:nvSpPr>
            <p:cNvPr id="12" name="Freeform: Shape 11">
              <a:extLst>
                <a:ext uri="{FF2B5EF4-FFF2-40B4-BE49-F238E27FC236}">
                  <a16:creationId xmlns:a16="http://schemas.microsoft.com/office/drawing/2014/main" id="{410CD7FE-0142-4C29-81EE-BED90D127CC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6CC5A9-AADF-4A18-B810-6D27356A12AB}"/>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4" name="Group 13">
            <a:extLst>
              <a:ext uri="{FF2B5EF4-FFF2-40B4-BE49-F238E27FC236}">
                <a16:creationId xmlns:a16="http://schemas.microsoft.com/office/drawing/2014/main" id="{A786E20F-6251-4875-A0A5-A995017D1169}"/>
              </a:ext>
            </a:extLst>
          </p:cNvPr>
          <p:cNvGrpSpPr/>
          <p:nvPr/>
        </p:nvGrpSpPr>
        <p:grpSpPr>
          <a:xfrm>
            <a:off x="5550600" y="3341505"/>
            <a:ext cx="1565996" cy="642788"/>
            <a:chOff x="4636200" y="3537103"/>
            <a:chExt cx="1565996" cy="642788"/>
          </a:xfrm>
        </p:grpSpPr>
        <p:sp>
          <p:nvSpPr>
            <p:cNvPr id="15" name="Freeform: Shape 14">
              <a:extLst>
                <a:ext uri="{FF2B5EF4-FFF2-40B4-BE49-F238E27FC236}">
                  <a16:creationId xmlns:a16="http://schemas.microsoft.com/office/drawing/2014/main" id="{AF18DCED-A022-496A-9FC8-2742DE550CCB}"/>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B5AAEA-0A29-4702-905F-DD75C5C5DF7F}"/>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3</a:t>
              </a:r>
            </a:p>
          </p:txBody>
        </p:sp>
      </p:grpSp>
      <p:grpSp>
        <p:nvGrpSpPr>
          <p:cNvPr id="17" name="Group 16">
            <a:extLst>
              <a:ext uri="{FF2B5EF4-FFF2-40B4-BE49-F238E27FC236}">
                <a16:creationId xmlns:a16="http://schemas.microsoft.com/office/drawing/2014/main" id="{2235B5FD-9F27-433D-AF43-C247BF01FB65}"/>
              </a:ext>
            </a:extLst>
          </p:cNvPr>
          <p:cNvGrpSpPr/>
          <p:nvPr/>
        </p:nvGrpSpPr>
        <p:grpSpPr>
          <a:xfrm>
            <a:off x="5921905" y="3414226"/>
            <a:ext cx="3309409" cy="724960"/>
            <a:chOff x="5007504" y="3609824"/>
            <a:chExt cx="3309409" cy="724960"/>
          </a:xfrm>
        </p:grpSpPr>
        <p:sp>
          <p:nvSpPr>
            <p:cNvPr id="18" name="TextBox 17">
              <a:extLst>
                <a:ext uri="{FF2B5EF4-FFF2-40B4-BE49-F238E27FC236}">
                  <a16:creationId xmlns:a16="http://schemas.microsoft.com/office/drawing/2014/main" id="{B556F360-BDFC-4790-9D42-51FB99AD401B}"/>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r>
                <a:rPr lang="en-US" b="1" dirty="0" err="1">
                  <a:latin typeface="Consolas" panose="020B0609020204030204" pitchFamily="49" charset="0"/>
                  <a:cs typeface="Consolas" panose="020B0609020204030204" pitchFamily="49" charset="0"/>
                </a:rPr>
                <a:t>ce</a:t>
              </a:r>
              <a:r>
                <a:rPr lang="en-US" b="1" dirty="0">
                  <a:latin typeface="Consolas" panose="020B0609020204030204" pitchFamily="49" charset="0"/>
                  <a:cs typeface="Consolas" panose="020B0609020204030204" pitchFamily="49" charset="0"/>
                </a:rPr>
                <a:t>")</a:t>
              </a:r>
            </a:p>
          </p:txBody>
        </p:sp>
        <p:cxnSp>
          <p:nvCxnSpPr>
            <p:cNvPr id="19" name="Straight Arrow Connector 18">
              <a:extLst>
                <a:ext uri="{FF2B5EF4-FFF2-40B4-BE49-F238E27FC236}">
                  <a16:creationId xmlns:a16="http://schemas.microsoft.com/office/drawing/2014/main" id="{176644E6-ED86-430B-854F-5AE8599FE57F}"/>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1D37BE6-CB8F-4F51-A7FF-378FAD67407D}"/>
              </a:ext>
            </a:extLst>
          </p:cNvPr>
          <p:cNvGrpSpPr/>
          <p:nvPr/>
        </p:nvGrpSpPr>
        <p:grpSpPr>
          <a:xfrm>
            <a:off x="6357409" y="4125378"/>
            <a:ext cx="3102505" cy="734927"/>
            <a:chOff x="5443008" y="4320975"/>
            <a:chExt cx="3102505" cy="734927"/>
          </a:xfrm>
        </p:grpSpPr>
        <p:sp>
          <p:nvSpPr>
            <p:cNvPr id="21" name="TextBox 20">
              <a:extLst>
                <a:ext uri="{FF2B5EF4-FFF2-40B4-BE49-F238E27FC236}">
                  <a16:creationId xmlns:a16="http://schemas.microsoft.com/office/drawing/2014/main" id="{3155E194-5DC1-475F-BBCA-085843A0588B}"/>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size("e")</a:t>
              </a:r>
            </a:p>
          </p:txBody>
        </p:sp>
        <p:cxnSp>
          <p:nvCxnSpPr>
            <p:cNvPr id="22" name="Straight Arrow Connector 21">
              <a:extLst>
                <a:ext uri="{FF2B5EF4-FFF2-40B4-BE49-F238E27FC236}">
                  <a16:creationId xmlns:a16="http://schemas.microsoft.com/office/drawing/2014/main" id="{AFA05B12-3CB5-46C1-9F07-CBB882D4657B}"/>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1754EEA-8620-4E23-9C44-B9F9E8E4D1ED}"/>
              </a:ext>
            </a:extLst>
          </p:cNvPr>
          <p:cNvGrpSpPr/>
          <p:nvPr/>
        </p:nvGrpSpPr>
        <p:grpSpPr>
          <a:xfrm>
            <a:off x="6792914" y="4836527"/>
            <a:ext cx="3102505" cy="744894"/>
            <a:chOff x="5878513" y="5032125"/>
            <a:chExt cx="3102505" cy="744894"/>
          </a:xfrm>
        </p:grpSpPr>
        <p:sp>
          <p:nvSpPr>
            <p:cNvPr id="24" name="TextBox 23">
              <a:extLst>
                <a:ext uri="{FF2B5EF4-FFF2-40B4-BE49-F238E27FC236}">
                  <a16:creationId xmlns:a16="http://schemas.microsoft.com/office/drawing/2014/main" id="{F333DF12-1402-4E85-AC5B-A8B1568CC6BB}"/>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p>
          </p:txBody>
        </p:sp>
        <p:cxnSp>
          <p:nvCxnSpPr>
            <p:cNvPr id="25" name="Straight Arrow Connector 24">
              <a:extLst>
                <a:ext uri="{FF2B5EF4-FFF2-40B4-BE49-F238E27FC236}">
                  <a16:creationId xmlns:a16="http://schemas.microsoft.com/office/drawing/2014/main" id="{B11BE71A-244F-4197-9F4F-59294DEBF38C}"/>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928043-4086-4FD6-AF25-399399CBD492}"/>
              </a:ext>
            </a:extLst>
          </p:cNvPr>
          <p:cNvSpPr txBox="1"/>
          <p:nvPr/>
        </p:nvSpPr>
        <p:spPr>
          <a:xfrm>
            <a:off x="5715001" y="3048000"/>
            <a:ext cx="298816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cout &lt;&lt; size("ace");</a:t>
            </a:r>
          </a:p>
        </p:txBody>
      </p:sp>
      <p:grpSp>
        <p:nvGrpSpPr>
          <p:cNvPr id="27" name="Group 26">
            <a:extLst>
              <a:ext uri="{FF2B5EF4-FFF2-40B4-BE49-F238E27FC236}">
                <a16:creationId xmlns:a16="http://schemas.microsoft.com/office/drawing/2014/main" id="{07FB6238-A810-44D2-963B-876196F41494}"/>
              </a:ext>
            </a:extLst>
          </p:cNvPr>
          <p:cNvGrpSpPr/>
          <p:nvPr/>
        </p:nvGrpSpPr>
        <p:grpSpPr>
          <a:xfrm>
            <a:off x="8001000" y="5378914"/>
            <a:ext cx="1026012" cy="619320"/>
            <a:chOff x="7221920" y="5574512"/>
            <a:chExt cx="1026012" cy="619320"/>
          </a:xfrm>
        </p:grpSpPr>
        <p:sp>
          <p:nvSpPr>
            <p:cNvPr id="28" name="Arc 27">
              <a:extLst>
                <a:ext uri="{FF2B5EF4-FFF2-40B4-BE49-F238E27FC236}">
                  <a16:creationId xmlns:a16="http://schemas.microsoft.com/office/drawing/2014/main" id="{CBC09780-AE24-4E98-B311-FED7FE32ACE0}"/>
                </a:ext>
              </a:extLst>
            </p:cNvPr>
            <p:cNvSpPr/>
            <p:nvPr/>
          </p:nvSpPr>
          <p:spPr>
            <a:xfrm rot="5019501">
              <a:off x="7738750" y="5539399"/>
              <a:ext cx="474070" cy="5442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20EE2888-D210-48AE-9858-969D033D362E}"/>
                </a:ext>
              </a:extLst>
            </p:cNvPr>
            <p:cNvSpPr txBox="1"/>
            <p:nvPr/>
          </p:nvSpPr>
          <p:spPr>
            <a:xfrm>
              <a:off x="72219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0</a:t>
              </a:r>
            </a:p>
          </p:txBody>
        </p:sp>
      </p:grpSp>
      <p:sp>
        <p:nvSpPr>
          <p:cNvPr id="30" name="TextBox 29">
            <a:extLst>
              <a:ext uri="{FF2B5EF4-FFF2-40B4-BE49-F238E27FC236}">
                <a16:creationId xmlns:a16="http://schemas.microsoft.com/office/drawing/2014/main" id="{CFB5524D-0855-4F3E-A0DE-33FA54780B5D}"/>
              </a:ext>
            </a:extLst>
          </p:cNvPr>
          <p:cNvSpPr txBox="1"/>
          <p:nvPr/>
        </p:nvSpPr>
        <p:spPr>
          <a:xfrm>
            <a:off x="1600201" y="2895600"/>
            <a:ext cx="4287783" cy="3539430"/>
          </a:xfrm>
          <a:prstGeom prst="rect">
            <a:avLst/>
          </a:prstGeom>
          <a:noFill/>
        </p:spPr>
        <p:txBody>
          <a:bodyPr wrap="square" rtlCol="0">
            <a:spAutoFit/>
          </a:bodyPr>
          <a:lstStyle/>
          <a:p>
            <a:r>
              <a:rPr lang="en-US" sz="1600" b="1" dirty="0">
                <a:latin typeface="Consolas" panose="020B0609020204030204" pitchFamily="49" charset="0"/>
              </a:rPr>
              <a:t>#include &lt;iostream&gt;</a:t>
            </a:r>
          </a:p>
          <a:p>
            <a:r>
              <a:rPr lang="en-US" sz="1600" b="1" dirty="0">
                <a:latin typeface="Consolas" panose="020B0609020204030204" pitchFamily="49" charset="0"/>
              </a:rPr>
              <a:t>using namespace std;</a:t>
            </a:r>
          </a:p>
          <a:p>
            <a:endParaRPr lang="en-US" sz="1600" b="1" dirty="0">
              <a:latin typeface="Consolas" panose="020B0609020204030204" pitchFamily="49" charset="0"/>
            </a:endParaRPr>
          </a:p>
          <a:p>
            <a:r>
              <a:rPr lang="en-US" sz="1600" b="1" dirty="0">
                <a:solidFill>
                  <a:srgbClr val="FF0000"/>
                </a:solidFill>
                <a:latin typeface="Consolas" panose="020B0609020204030204" pitchFamily="49" charset="0"/>
              </a:rPr>
              <a:t>int size(string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   if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 == "") return 0;</a:t>
            </a:r>
          </a:p>
          <a:p>
            <a:r>
              <a:rPr lang="en-US" sz="1600" b="1" dirty="0">
                <a:solidFill>
                  <a:srgbClr val="FF0000"/>
                </a:solidFill>
                <a:latin typeface="Consolas" panose="020B0609020204030204" pitchFamily="49" charset="0"/>
              </a:rPr>
              <a:t>   return 1 + size(</a:t>
            </a:r>
            <a:r>
              <a:rPr lang="en-US" sz="1600" b="1" dirty="0" err="1">
                <a:solidFill>
                  <a:srgbClr val="FF0000"/>
                </a:solidFill>
                <a:latin typeface="Consolas" panose="020B0609020204030204" pitchFamily="49" charset="0"/>
              </a:rPr>
              <a:t>str.substr</a:t>
            </a:r>
            <a:r>
              <a:rPr lang="en-US" sz="1600" b="1" dirty="0">
                <a:solidFill>
                  <a:srgbClr val="FF0000"/>
                </a:solidFill>
                <a:latin typeface="Consolas" panose="020B0609020204030204" pitchFamily="49" charset="0"/>
              </a:rPr>
              <a:t>(1));</a:t>
            </a:r>
          </a:p>
          <a:p>
            <a:r>
              <a:rPr lang="en-US" sz="1600" b="1" dirty="0">
                <a:solidFill>
                  <a:srgbClr val="FF0000"/>
                </a:solidFill>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int main()</a:t>
            </a:r>
          </a:p>
          <a:p>
            <a:r>
              <a:rPr lang="en-US" sz="1600" b="1" dirty="0">
                <a:latin typeface="Consolas" panose="020B0609020204030204" pitchFamily="49" charset="0"/>
              </a:rPr>
              <a:t>{</a:t>
            </a:r>
          </a:p>
          <a:p>
            <a:r>
              <a:rPr lang="en-US" sz="1600" b="1" dirty="0">
                <a:latin typeface="Consolas" panose="020B0609020204030204" pitchFamily="49" charset="0"/>
              </a:rPr>
              <a:t>   cout &lt;&lt; size("ace");</a:t>
            </a:r>
          </a:p>
          <a:p>
            <a:r>
              <a:rPr lang="en-US" sz="1600" b="1" dirty="0">
                <a:latin typeface="Consolas" panose="020B0609020204030204" pitchFamily="49" charset="0"/>
              </a:rPr>
              <a:t>   return 0;</a:t>
            </a:r>
          </a:p>
          <a:p>
            <a:r>
              <a:rPr lang="en-US" sz="1600" b="1" dirty="0">
                <a:latin typeface="Consolas" panose="020B0609020204030204" pitchFamily="49" charset="0"/>
              </a:rPr>
              <a:t>}</a:t>
            </a:r>
          </a:p>
        </p:txBody>
      </p:sp>
    </p:spTree>
    <p:extLst>
      <p:ext uri="{BB962C8B-B14F-4D97-AF65-F5344CB8AC3E}">
        <p14:creationId xmlns:p14="http://schemas.microsoft.com/office/powerpoint/2010/main" val="3837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Stack - Activation Frames</a:t>
            </a:r>
          </a:p>
        </p:txBody>
      </p:sp>
      <p:sp>
        <p:nvSpPr>
          <p:cNvPr id="3" name="Footer Placeholder 2"/>
          <p:cNvSpPr>
            <a:spLocks noGrp="1"/>
          </p:cNvSpPr>
          <p:nvPr>
            <p:ph type="ftr" sz="quarter" idx="11"/>
          </p:nvPr>
        </p:nvSpPr>
        <p:spPr/>
        <p:txBody>
          <a:bodyPr/>
          <a:lstStyle/>
          <a:p>
            <a:r>
              <a:rPr lang="en-US"/>
              <a:t>Recursion (23)</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smtClean="0"/>
              <a:pPr/>
              <a:t>17</a:t>
            </a:fld>
            <a:endParaRPr lang="en-US" dirty="0"/>
          </a:p>
        </p:txBody>
      </p:sp>
      <p:pic>
        <p:nvPicPr>
          <p:cNvPr id="5" name="Picture 2"/>
          <p:cNvPicPr>
            <a:picLocks noChangeAspect="1" noChangeArrowheads="1"/>
          </p:cNvPicPr>
          <p:nvPr/>
        </p:nvPicPr>
        <p:blipFill>
          <a:blip r:embed="rId2"/>
          <a:srcRect/>
          <a:stretch>
            <a:fillRect/>
          </a:stretch>
        </p:blipFill>
        <p:spPr bwMode="auto">
          <a:xfrm>
            <a:off x="1181101" y="3429000"/>
            <a:ext cx="8753475" cy="3173412"/>
          </a:xfrm>
          <a:prstGeom prst="rect">
            <a:avLst/>
          </a:prstGeom>
          <a:noFill/>
          <a:ln w="9525">
            <a:noFill/>
            <a:miter lim="800000"/>
            <a:headEnd/>
            <a:tailEnd/>
          </a:ln>
        </p:spPr>
      </p:pic>
      <p:sp>
        <p:nvSpPr>
          <p:cNvPr id="6" name="TextBox 5"/>
          <p:cNvSpPr txBox="1"/>
          <p:nvPr/>
        </p:nvSpPr>
        <p:spPr>
          <a:xfrm>
            <a:off x="1508760" y="1633334"/>
            <a:ext cx="3368040" cy="1477328"/>
          </a:xfrm>
          <a:prstGeom prst="rect">
            <a:avLst/>
          </a:prstGeom>
          <a:noFill/>
        </p:spPr>
        <p:txBody>
          <a:bodyPr wrap="square" rtlCol="0">
            <a:spAutoFit/>
          </a:bodyPr>
          <a:lstStyle/>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cout &lt;&lt; size("ace");</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7" name="TextBox 6"/>
          <p:cNvSpPr txBox="1"/>
          <p:nvPr/>
        </p:nvSpPr>
        <p:spPr>
          <a:xfrm>
            <a:off x="5612674" y="1633334"/>
            <a:ext cx="4572000" cy="1477328"/>
          </a:xfrm>
          <a:prstGeom prst="rect">
            <a:avLst/>
          </a:prstGeom>
          <a:noFill/>
        </p:spPr>
        <p:txBody>
          <a:bodyPr wrap="square" rtlCol="0">
            <a:spAutoFit/>
          </a:bodyPr>
          <a:lstStyle/>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r>
              <a:rPr lang="en-US" b="1" dirty="0">
                <a:latin typeface="Consolas" panose="020B0609020204030204" pitchFamily="49" charset="0"/>
              </a:rPr>
              <a:t>   if (</a:t>
            </a:r>
            <a:r>
              <a:rPr lang="en-US" b="1" dirty="0" err="1">
                <a:latin typeface="Consolas" panose="020B0609020204030204" pitchFamily="49" charset="0"/>
              </a:rPr>
              <a:t>str</a:t>
            </a:r>
            <a:r>
              <a:rPr lang="en-US" b="1" dirty="0">
                <a:latin typeface="Consolas" panose="020B0609020204030204" pitchFamily="49" charset="0"/>
              </a:rPr>
              <a:t> == "") return 0;</a:t>
            </a:r>
          </a:p>
          <a:p>
            <a:r>
              <a:rPr lang="en-US" b="1" dirty="0">
                <a:latin typeface="Consolas" panose="020B0609020204030204" pitchFamily="49" charset="0"/>
              </a:rPr>
              <a:t>   return size(</a:t>
            </a:r>
            <a:r>
              <a:rPr lang="en-US" b="1" dirty="0" err="1">
                <a:latin typeface="Consolas" panose="020B0609020204030204" pitchFamily="49" charset="0"/>
              </a:rPr>
              <a:t>str.substr</a:t>
            </a:r>
            <a:r>
              <a:rPr lang="en-US" b="1" dirty="0">
                <a:latin typeface="Consolas" panose="020B0609020204030204" pitchFamily="49" charset="0"/>
              </a:rPr>
              <a:t>(1));</a:t>
            </a:r>
          </a:p>
          <a:p>
            <a:r>
              <a:rPr lang="en-US" b="1" dirty="0">
                <a:latin typeface="Consolas" panose="020B0609020204030204" pitchFamily="49" charset="0"/>
              </a:rPr>
              <a:t>}</a:t>
            </a:r>
          </a:p>
        </p:txBody>
      </p:sp>
      <p:cxnSp>
        <p:nvCxnSpPr>
          <p:cNvPr id="9" name="Straight Arrow Connector 8"/>
          <p:cNvCxnSpPr/>
          <p:nvPr/>
        </p:nvCxnSpPr>
        <p:spPr>
          <a:xfrm flipV="1">
            <a:off x="2286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7.2, pgs. 412-419</a:t>
            </a:r>
          </a:p>
        </p:txBody>
      </p:sp>
      <p:sp>
        <p:nvSpPr>
          <p:cNvPr id="2" name="Slide Number Placeholder 1"/>
          <p:cNvSpPr>
            <a:spLocks noGrp="1"/>
          </p:cNvSpPr>
          <p:nvPr>
            <p:ph type="sldNum" sz="quarter" idx="12"/>
          </p:nvPr>
        </p:nvSpPr>
        <p:spPr/>
        <p:txBody>
          <a:bodyPr/>
          <a:lstStyle/>
          <a:p>
            <a:fld id="{A0C1462C-D640-45B3-901B-F425AA5C3674}" type="slidenum">
              <a:rPr lang="en-US" smtClean="0"/>
              <a:pPr/>
              <a:t>18</a:t>
            </a:fld>
            <a:endParaRPr lang="en-US" dirty="0"/>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7.2 Recursive Definitions of Mathematical Formulas </a:t>
            </a:r>
          </a:p>
          <a:p>
            <a:pPr algn="ctr"/>
            <a:r>
              <a:rPr lang="en-US" sz="2000" dirty="0"/>
              <a:t>Recursion Versus Iteration</a:t>
            </a:r>
          </a:p>
          <a:p>
            <a:pPr algn="ctr"/>
            <a:r>
              <a:rPr lang="en-US" sz="2000" dirty="0"/>
              <a:t>Tail Recursion or Last-Line Recursion</a:t>
            </a:r>
          </a:p>
          <a:p>
            <a:pPr algn="ctr"/>
            <a:r>
              <a:rPr lang="en-US" sz="2000" dirty="0"/>
              <a:t>Efficiency of Recursion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722120"/>
            <a:ext cx="3307079" cy="2494228"/>
          </a:xfrm>
          <a:prstGeom prst="rect">
            <a:avLst/>
          </a:prstGeom>
        </p:spPr>
      </p:pic>
    </p:spTree>
    <p:extLst>
      <p:ext uri="{BB962C8B-B14F-4D97-AF65-F5344CB8AC3E}">
        <p14:creationId xmlns:p14="http://schemas.microsoft.com/office/powerpoint/2010/main" val="334706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075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663" y="3146425"/>
            <a:ext cx="708025" cy="1111250"/>
          </a:xfrm>
          <a:prstGeom prst="rect">
            <a:avLst/>
          </a:prstGeom>
          <a:noFill/>
          <a:extLst>
            <a:ext uri="{909E8E84-426E-40DD-AFC4-6F175D3DCCD1}">
              <a14:hiddenFill xmlns:a14="http://schemas.microsoft.com/office/drawing/2010/main">
                <a:solidFill>
                  <a:srgbClr val="FFFFFF"/>
                </a:solidFill>
              </a14:hiddenFill>
            </a:ext>
          </a:extLst>
        </p:spPr>
      </p:pic>
      <p:sp>
        <p:nvSpPr>
          <p:cNvPr id="3307522" name="Rectangle 2"/>
          <p:cNvSpPr>
            <a:spLocks noGrp="1" noChangeArrowheads="1"/>
          </p:cNvSpPr>
          <p:nvPr>
            <p:ph type="title"/>
          </p:nvPr>
        </p:nvSpPr>
        <p:spPr/>
        <p:txBody>
          <a:bodyPr/>
          <a:lstStyle/>
          <a:p>
            <a:r>
              <a:rPr lang="en-US"/>
              <a:t>Fibonacci Numbers</a:t>
            </a:r>
          </a:p>
        </p:txBody>
      </p:sp>
      <p:sp>
        <p:nvSpPr>
          <p:cNvPr id="13" name="Footer Placeholder 3"/>
          <p:cNvSpPr>
            <a:spLocks noGrp="1"/>
          </p:cNvSpPr>
          <p:nvPr>
            <p:ph type="ftr" sz="quarter" idx="11"/>
          </p:nvPr>
        </p:nvSpPr>
        <p:spPr/>
        <p:txBody>
          <a:bodyPr/>
          <a:lstStyle/>
          <a:p>
            <a:r>
              <a:rPr lang="en-US"/>
              <a:t>Recursion (23)</a:t>
            </a:r>
          </a:p>
        </p:txBody>
      </p:sp>
      <p:sp>
        <p:nvSpPr>
          <p:cNvPr id="14" name="Slide Number Placeholder 4"/>
          <p:cNvSpPr>
            <a:spLocks noGrp="1"/>
          </p:cNvSpPr>
          <p:nvPr>
            <p:ph type="sldNum" sz="quarter" idx="12"/>
          </p:nvPr>
        </p:nvSpPr>
        <p:spPr/>
        <p:txBody>
          <a:bodyPr/>
          <a:lstStyle/>
          <a:p>
            <a:fld id="{9A1E899D-7AAA-43FE-AEC5-A9739E93E213}" type="slidenum">
              <a:rPr lang="en-US"/>
              <a:pPr/>
              <a:t>19</a:t>
            </a:fld>
            <a:endParaRPr lang="en-US"/>
          </a:p>
        </p:txBody>
      </p:sp>
      <p:sp>
        <p:nvSpPr>
          <p:cNvPr id="3307523" name="Text Box 3"/>
          <p:cNvSpPr txBox="1">
            <a:spLocks noChangeArrowheads="1"/>
          </p:cNvSpPr>
          <p:nvPr/>
        </p:nvSpPr>
        <p:spPr bwMode="auto">
          <a:xfrm>
            <a:off x="3144838" y="1542872"/>
            <a:ext cx="32880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f(n) = f(n-1) + f(n-2)</a:t>
            </a:r>
          </a:p>
          <a:p>
            <a:pPr eaLnBrk="0" hangingPunct="0"/>
            <a:r>
              <a:rPr lang="en-US" sz="2000" b="1" dirty="0">
                <a:latin typeface="Consolas" panose="020B0609020204030204" pitchFamily="49" charset="0"/>
                <a:cs typeface="Consolas" panose="020B0609020204030204" pitchFamily="49" charset="0"/>
              </a:rPr>
              <a:t>f(0) = 1</a:t>
            </a:r>
          </a:p>
          <a:p>
            <a:pPr eaLnBrk="0" hangingPunct="0"/>
            <a:r>
              <a:rPr lang="en-US" sz="2000" b="1" dirty="0">
                <a:latin typeface="Consolas" panose="020B0609020204030204" pitchFamily="49" charset="0"/>
                <a:cs typeface="Consolas" panose="020B0609020204030204" pitchFamily="49" charset="0"/>
              </a:rPr>
              <a:t>f(1) = 1</a:t>
            </a:r>
          </a:p>
        </p:txBody>
      </p:sp>
      <p:sp>
        <p:nvSpPr>
          <p:cNvPr id="3307524" name="Text Box 4"/>
          <p:cNvSpPr txBox="1">
            <a:spLocks noChangeArrowheads="1"/>
          </p:cNvSpPr>
          <p:nvPr/>
        </p:nvSpPr>
        <p:spPr bwMode="auto">
          <a:xfrm>
            <a:off x="1355726" y="2667000"/>
            <a:ext cx="71416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onsolas" panose="020B0609020204030204" pitchFamily="49" charset="0"/>
                <a:cs typeface="Consolas" panose="020B0609020204030204" pitchFamily="49" charset="0"/>
              </a:rPr>
              <a:t>1, 1, 2, 3, 5, 8, 13, 21, 34, 55, 89, 144, 233, 377, 610, 987…</a:t>
            </a:r>
          </a:p>
        </p:txBody>
      </p:sp>
      <p:pic>
        <p:nvPicPr>
          <p:cNvPr id="33075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4464" y="1339973"/>
            <a:ext cx="1275324" cy="1275324"/>
          </a:xfrm>
          <a:prstGeom prst="rect">
            <a:avLst/>
          </a:prstGeom>
          <a:noFill/>
          <a:extLst>
            <a:ext uri="{909E8E84-426E-40DD-AFC4-6F175D3DCCD1}">
              <a14:hiddenFill xmlns:a14="http://schemas.microsoft.com/office/drawing/2010/main">
                <a:solidFill>
                  <a:srgbClr val="FFFFFF"/>
                </a:solidFill>
              </a14:hiddenFill>
            </a:ext>
          </a:extLst>
        </p:spPr>
      </p:pic>
      <p:pic>
        <p:nvPicPr>
          <p:cNvPr id="33075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39" y="1328861"/>
            <a:ext cx="1312862" cy="1286437"/>
          </a:xfrm>
          <a:prstGeom prst="rect">
            <a:avLst/>
          </a:prstGeom>
          <a:noFill/>
          <a:extLst>
            <a:ext uri="{909E8E84-426E-40DD-AFC4-6F175D3DCCD1}">
              <a14:hiddenFill xmlns:a14="http://schemas.microsoft.com/office/drawing/2010/main">
                <a:solidFill>
                  <a:srgbClr val="FFFFFF"/>
                </a:solidFill>
              </a14:hiddenFill>
            </a:ext>
          </a:extLst>
        </p:spPr>
      </p:pic>
      <p:pic>
        <p:nvPicPr>
          <p:cNvPr id="33075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743200"/>
            <a:ext cx="1144588" cy="1521080"/>
          </a:xfrm>
          <a:prstGeom prst="rect">
            <a:avLst/>
          </a:prstGeom>
          <a:noFill/>
          <a:extLst>
            <a:ext uri="{909E8E84-426E-40DD-AFC4-6F175D3DCCD1}">
              <a14:hiddenFill xmlns:a14="http://schemas.microsoft.com/office/drawing/2010/main">
                <a:solidFill>
                  <a:srgbClr val="FFFFFF"/>
                </a:solidFill>
              </a14:hiddenFill>
            </a:ext>
          </a:extLst>
        </p:spPr>
      </p:pic>
      <p:sp>
        <p:nvSpPr>
          <p:cNvPr id="3307531" name="Text Box 11"/>
          <p:cNvSpPr txBox="1">
            <a:spLocks noChangeArrowheads="1"/>
          </p:cNvSpPr>
          <p:nvPr/>
        </p:nvSpPr>
        <p:spPr bwMode="auto">
          <a:xfrm>
            <a:off x="1411289" y="3247072"/>
            <a:ext cx="56300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a:latin typeface="Consolas" panose="020B0609020204030204" pitchFamily="49" charset="0"/>
                <a:cs typeface="Consolas" panose="020B0609020204030204" pitchFamily="49" charset="0"/>
              </a:rPr>
              <a:t>int Fibonacci(int n)</a:t>
            </a:r>
          </a:p>
          <a:p>
            <a:pPr eaLnBrk="0" hangingPunct="0"/>
            <a:r>
              <a:rPr lang="en-US" b="1" dirty="0">
                <a:latin typeface="Consolas" panose="020B0609020204030204" pitchFamily="49" charset="0"/>
                <a:cs typeface="Consolas" panose="020B0609020204030204" pitchFamily="49" charset="0"/>
              </a:rPr>
              <a:t>{</a:t>
            </a:r>
          </a:p>
          <a:p>
            <a:pPr eaLnBrk="0" hangingPunct="0"/>
            <a:r>
              <a:rPr lang="en-US" b="1" dirty="0">
                <a:latin typeface="Consolas" panose="020B0609020204030204" pitchFamily="49" charset="0"/>
                <a:cs typeface="Consolas" panose="020B0609020204030204" pitchFamily="49" charset="0"/>
              </a:rPr>
              <a:t>  if (n &lt; 2) return 1;   /* base case */</a:t>
            </a:r>
          </a:p>
          <a:p>
            <a:pPr eaLnBrk="0" hangingPunct="0"/>
            <a:r>
              <a:rPr lang="en-US" b="1" dirty="0">
                <a:latin typeface="Consolas" panose="020B0609020204030204" pitchFamily="49" charset="0"/>
                <a:cs typeface="Consolas" panose="020B0609020204030204" pitchFamily="49" charset="0"/>
              </a:rPr>
              <a:t>  return (Fibonacci(n-1) + Fibonacci(n-2));</a:t>
            </a:r>
          </a:p>
          <a:p>
            <a:pPr eaLnBrk="0" hangingPunct="0"/>
            <a:r>
              <a:rPr lang="en-US" b="1" dirty="0">
                <a:latin typeface="Consolas" panose="020B0609020204030204" pitchFamily="49" charset="0"/>
                <a:cs typeface="Consolas" panose="020B0609020204030204" pitchFamily="49" charset="0"/>
              </a:rPr>
              <a:t>}</a:t>
            </a:r>
          </a:p>
        </p:txBody>
      </p:sp>
      <p:sp>
        <p:nvSpPr>
          <p:cNvPr id="15" name="Content Placeholder 2">
            <a:extLst>
              <a:ext uri="{FF2B5EF4-FFF2-40B4-BE49-F238E27FC236}">
                <a16:creationId xmlns:a16="http://schemas.microsoft.com/office/drawing/2014/main" id="{5701A2BF-BDEC-4B51-ADD8-629F98DE2A9D}"/>
              </a:ext>
            </a:extLst>
          </p:cNvPr>
          <p:cNvSpPr txBox="1">
            <a:spLocks/>
          </p:cNvSpPr>
          <p:nvPr/>
        </p:nvSpPr>
        <p:spPr>
          <a:xfrm>
            <a:off x="1391478" y="4953001"/>
            <a:ext cx="8362122" cy="1600199"/>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Because of the redundant function calls, the time required to calculate fibonacci(n) increases exponentially with n.</a:t>
            </a:r>
          </a:p>
          <a:p>
            <a:pPr lvl="1"/>
            <a:r>
              <a:rPr lang="en-US" sz="1800" dirty="0"/>
              <a:t>If n is 100, there are approximately 2</a:t>
            </a:r>
            <a:r>
              <a:rPr lang="en-US" sz="1800" baseline="30000" dirty="0"/>
              <a:t>100</a:t>
            </a:r>
            <a:r>
              <a:rPr lang="en-US" sz="1800" dirty="0"/>
              <a:t> activation frames (</a:t>
            </a:r>
            <a:r>
              <a:rPr lang="en-US" sz="1800" dirty="0">
                <a:sym typeface="Symbol"/>
              </a:rPr>
              <a:t>10</a:t>
            </a:r>
            <a:r>
              <a:rPr lang="en-US" sz="1800" baseline="30000" dirty="0">
                <a:sym typeface="Symbol"/>
              </a:rPr>
              <a:t>30</a:t>
            </a:r>
            <a:r>
              <a:rPr lang="en-US" sz="1800" dirty="0">
                <a:sym typeface="Symbol"/>
              </a:rPr>
              <a:t>).</a:t>
            </a:r>
          </a:p>
          <a:p>
            <a:pPr lvl="1"/>
            <a:r>
              <a:rPr lang="en-US" sz="1800" dirty="0">
                <a:sym typeface="Symbol"/>
              </a:rPr>
              <a:t>If you could process one million activation frames per second, it would still take 10</a:t>
            </a:r>
            <a:r>
              <a:rPr lang="en-US" sz="1800" baseline="30000" dirty="0">
                <a:sym typeface="Symbol"/>
              </a:rPr>
              <a:t>24</a:t>
            </a:r>
            <a:r>
              <a:rPr lang="en-US" sz="1800" dirty="0">
                <a:sym typeface="Symbol"/>
              </a:rPr>
              <a:t> seconds (3 </a:t>
            </a:r>
            <a:r>
              <a:rPr lang="en-US" sz="1800" dirty="0">
                <a:sym typeface="Wingdings 2"/>
              </a:rPr>
              <a:t></a:t>
            </a:r>
            <a:r>
              <a:rPr lang="en-US" sz="1800" dirty="0">
                <a:sym typeface="Symbol"/>
              </a:rPr>
              <a:t> 10</a:t>
            </a:r>
            <a:r>
              <a:rPr lang="en-US" sz="1800" baseline="30000" dirty="0">
                <a:sym typeface="Symbol"/>
              </a:rPr>
              <a:t>16</a:t>
            </a:r>
            <a:r>
              <a:rPr lang="en-US" sz="1800" dirty="0">
                <a:sym typeface="Symbol"/>
              </a:rPr>
              <a:t> years) to compute </a:t>
            </a:r>
            <a:r>
              <a:rPr lang="en-US" sz="1800" dirty="0">
                <a:latin typeface="Consolas" panose="020B0609020204030204" pitchFamily="49" charset="0"/>
                <a:cs typeface="Consolas" panose="020B0609020204030204" pitchFamily="49" charset="0"/>
                <a:sym typeface="Symbol"/>
              </a:rPr>
              <a:t>fibonacci(100)</a:t>
            </a:r>
            <a:r>
              <a:rPr lang="en-US" sz="1800" dirty="0">
                <a:sym typeface="Symbol"/>
              </a:rPr>
              <a:t>.</a:t>
            </a:r>
            <a:endParaRPr lang="en-US" sz="1800" dirty="0"/>
          </a:p>
        </p:txBody>
      </p:sp>
      <p:pic>
        <p:nvPicPr>
          <p:cNvPr id="33075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9184" y="3048000"/>
            <a:ext cx="106680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2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07523"/>
                                        </p:tgtEl>
                                        <p:attrNameLst>
                                          <p:attrName>style.visibility</p:attrName>
                                        </p:attrNameLst>
                                      </p:cBhvr>
                                      <p:to>
                                        <p:strVal val="visible"/>
                                      </p:to>
                                    </p:set>
                                    <p:animEffect transition="in" filter="dissolve">
                                      <p:cBhvr>
                                        <p:cTn id="7" dur="500"/>
                                        <p:tgtEl>
                                          <p:spTgt spid="33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07524"/>
                                        </p:tgtEl>
                                        <p:attrNameLst>
                                          <p:attrName>style.visibility</p:attrName>
                                        </p:attrNameLst>
                                      </p:cBhvr>
                                      <p:to>
                                        <p:strVal val="visible"/>
                                      </p:to>
                                    </p:set>
                                    <p:animEffect transition="in" filter="dissolve">
                                      <p:cBhvr>
                                        <p:cTn id="12" dur="500"/>
                                        <p:tgtEl>
                                          <p:spTgt spid="3307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7528"/>
                                        </p:tgtEl>
                                        <p:attrNameLst>
                                          <p:attrName>style.visibility</p:attrName>
                                        </p:attrNameLst>
                                      </p:cBhvr>
                                      <p:to>
                                        <p:strVal val="visible"/>
                                      </p:to>
                                    </p:set>
                                    <p:animEffect transition="in" filter="fade">
                                      <p:cBhvr>
                                        <p:cTn id="17" dur="500"/>
                                        <p:tgtEl>
                                          <p:spTgt spid="33075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7527"/>
                                        </p:tgtEl>
                                        <p:attrNameLst>
                                          <p:attrName>style.visibility</p:attrName>
                                        </p:attrNameLst>
                                      </p:cBhvr>
                                      <p:to>
                                        <p:strVal val="visible"/>
                                      </p:to>
                                    </p:set>
                                    <p:animEffect transition="in" filter="fade">
                                      <p:cBhvr>
                                        <p:cTn id="22" dur="500"/>
                                        <p:tgtEl>
                                          <p:spTgt spid="33075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07531"/>
                                        </p:tgtEl>
                                        <p:attrNameLst>
                                          <p:attrName>style.visibility</p:attrName>
                                        </p:attrNameLst>
                                      </p:cBhvr>
                                      <p:to>
                                        <p:strVal val="visible"/>
                                      </p:to>
                                    </p:set>
                                    <p:animEffect transition="in" filter="dissolve">
                                      <p:cBhvr>
                                        <p:cTn id="27" dur="500"/>
                                        <p:tgtEl>
                                          <p:spTgt spid="33075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23" grpId="0"/>
      <p:bldP spid="3307524" grpId="0"/>
      <p:bldP spid="3307531" grpId="0"/>
      <p:bldP spid="15"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#23: Class or Function?</a:t>
            </a:r>
          </a:p>
        </p:txBody>
      </p:sp>
      <p:sp>
        <p:nvSpPr>
          <p:cNvPr id="3" name="Content Placeholder 2"/>
          <p:cNvSpPr>
            <a:spLocks noGrp="1"/>
          </p:cNvSpPr>
          <p:nvPr>
            <p:ph sz="quarter" idx="1"/>
          </p:nvPr>
        </p:nvSpPr>
        <p:spPr/>
        <p:txBody>
          <a:bodyPr/>
          <a:lstStyle/>
          <a:p>
            <a:r>
              <a:rPr lang="en-US" dirty="0"/>
              <a:t>Its not about class or function - its about being able to write more efficient and reusable code in developing powerful apps what would be too complicated to write without classes.</a:t>
            </a:r>
          </a:p>
          <a:p>
            <a:r>
              <a:rPr lang="en-US" dirty="0"/>
              <a:t>OOP is generally about tying together </a:t>
            </a:r>
            <a:r>
              <a:rPr lang="en-US" b="1" dirty="0">
                <a:solidFill>
                  <a:srgbClr val="FF0000"/>
                </a:solidFill>
              </a:rPr>
              <a:t>state</a:t>
            </a:r>
            <a:r>
              <a:rPr lang="en-US" dirty="0"/>
              <a:t> and </a:t>
            </a:r>
            <a:r>
              <a:rPr lang="en-US" b="1" dirty="0">
                <a:solidFill>
                  <a:srgbClr val="FF0000"/>
                </a:solidFill>
              </a:rPr>
              <a:t>behavior</a:t>
            </a:r>
            <a:r>
              <a:rPr lang="en-US" dirty="0"/>
              <a:t>.</a:t>
            </a:r>
          </a:p>
          <a:p>
            <a:pPr lvl="1"/>
            <a:r>
              <a:rPr lang="en-US" sz="1600" dirty="0"/>
              <a:t>Classes group attributes (state) and behavior (methods) and asserting that only methods (encapsulation) can act on the state.</a:t>
            </a:r>
          </a:p>
          <a:p>
            <a:pPr lvl="1"/>
            <a:r>
              <a:rPr lang="en-US" sz="1600" dirty="0"/>
              <a:t>In OOP, the methods are responsible for implementing the behavior of the class.</a:t>
            </a:r>
          </a:p>
          <a:p>
            <a:pPr lvl="1"/>
            <a:r>
              <a:rPr lang="en-US" sz="1600" dirty="0"/>
              <a:t>The methods participate in the encapsulation of state (freeing clients from the implementation detail) and in the preservation of the class invariants (statements about the class state that hold true from its birth to its death).</a:t>
            </a:r>
          </a:p>
          <a:p>
            <a:r>
              <a:rPr lang="en-US" dirty="0"/>
              <a:t>Classes support polymorphism – the essence of OOP.</a:t>
            </a:r>
          </a:p>
          <a:p>
            <a:pPr lvl="1"/>
            <a:r>
              <a:rPr lang="en-US" sz="1600" dirty="0"/>
              <a:t>Using OO over functions or older styles in a larger program is for portability.</a:t>
            </a:r>
          </a:p>
          <a:p>
            <a:pPr lvl="1"/>
            <a:r>
              <a:rPr lang="en-US" sz="1600" dirty="0"/>
              <a:t>Easier, quicker, and more secure to pull out the information from a class.</a:t>
            </a:r>
          </a:p>
          <a:p>
            <a:r>
              <a:rPr lang="en-US" dirty="0"/>
              <a:t>For a beginner it may seem you don't need classes</a:t>
            </a:r>
          </a:p>
          <a:p>
            <a:pPr lvl="1"/>
            <a:r>
              <a:rPr lang="en-US" sz="1600" dirty="0"/>
              <a:t>for the little things, maybe…</a:t>
            </a:r>
          </a:p>
          <a:p>
            <a:pPr lvl="1"/>
            <a:r>
              <a:rPr lang="en-US" sz="1600" dirty="0"/>
              <a:t>But even fairly simple programs could be vastly improved with classes - serious projects almost can't happen without them. </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2</a:t>
            </a:fld>
            <a:endParaRPr lang="en-US" dirty="0"/>
          </a:p>
        </p:txBody>
      </p:sp>
    </p:spTree>
    <p:extLst>
      <p:ext uri="{BB962C8B-B14F-4D97-AF65-F5344CB8AC3E}">
        <p14:creationId xmlns:p14="http://schemas.microsoft.com/office/powerpoint/2010/main" val="42570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22" name="Rectangle 2"/>
          <p:cNvSpPr>
            <a:spLocks noGrp="1" noChangeArrowheads="1"/>
          </p:cNvSpPr>
          <p:nvPr>
            <p:ph type="title"/>
          </p:nvPr>
        </p:nvSpPr>
        <p:spPr/>
        <p:txBody>
          <a:bodyPr/>
          <a:lstStyle/>
          <a:p>
            <a:r>
              <a:rPr lang="en-US"/>
              <a:t>Fibonacci Numbers</a:t>
            </a:r>
          </a:p>
        </p:txBody>
      </p:sp>
      <p:sp>
        <p:nvSpPr>
          <p:cNvPr id="13" name="Footer Placeholder 3"/>
          <p:cNvSpPr>
            <a:spLocks noGrp="1"/>
          </p:cNvSpPr>
          <p:nvPr>
            <p:ph type="ftr" sz="quarter" idx="11"/>
          </p:nvPr>
        </p:nvSpPr>
        <p:spPr/>
        <p:txBody>
          <a:bodyPr/>
          <a:lstStyle/>
          <a:p>
            <a:r>
              <a:rPr lang="en-US"/>
              <a:t>Recursion (23)</a:t>
            </a:r>
          </a:p>
        </p:txBody>
      </p:sp>
      <p:sp>
        <p:nvSpPr>
          <p:cNvPr id="14" name="Slide Number Placeholder 4"/>
          <p:cNvSpPr>
            <a:spLocks noGrp="1"/>
          </p:cNvSpPr>
          <p:nvPr>
            <p:ph type="sldNum" sz="quarter" idx="12"/>
          </p:nvPr>
        </p:nvSpPr>
        <p:spPr/>
        <p:txBody>
          <a:bodyPr/>
          <a:lstStyle/>
          <a:p>
            <a:fld id="{9A1E899D-7AAA-43FE-AEC5-A9739E93E213}" type="slidenum">
              <a:rPr lang="en-US"/>
              <a:pPr/>
              <a:t>20</a:t>
            </a:fld>
            <a:endParaRPr lang="en-US"/>
          </a:p>
        </p:txBody>
      </p:sp>
      <p:sp>
        <p:nvSpPr>
          <p:cNvPr id="3307523" name="Text Box 3"/>
          <p:cNvSpPr txBox="1">
            <a:spLocks noChangeArrowheads="1"/>
          </p:cNvSpPr>
          <p:nvPr/>
        </p:nvSpPr>
        <p:spPr bwMode="auto">
          <a:xfrm>
            <a:off x="3144839" y="1542872"/>
            <a:ext cx="39228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latin typeface="Consolas" panose="020B0609020204030204" pitchFamily="49" charset="0"/>
                <a:cs typeface="Consolas" panose="020B0609020204030204" pitchFamily="49" charset="0"/>
              </a:rPr>
              <a:t>f(n) = f(n-1) + f(n-2)</a:t>
            </a:r>
          </a:p>
          <a:p>
            <a:pPr eaLnBrk="0" hangingPunct="0"/>
            <a:r>
              <a:rPr lang="en-US" sz="2400" b="1" dirty="0">
                <a:latin typeface="Consolas" panose="020B0609020204030204" pitchFamily="49" charset="0"/>
                <a:cs typeface="Consolas" panose="020B0609020204030204" pitchFamily="49" charset="0"/>
              </a:rPr>
              <a:t>f(0) = 1</a:t>
            </a:r>
          </a:p>
          <a:p>
            <a:pPr eaLnBrk="0" hangingPunct="0"/>
            <a:r>
              <a:rPr lang="en-US" sz="2400" b="1" dirty="0">
                <a:latin typeface="Consolas" panose="020B0609020204030204" pitchFamily="49" charset="0"/>
                <a:cs typeface="Consolas" panose="020B0609020204030204" pitchFamily="49" charset="0"/>
              </a:rPr>
              <a:t>f(1) = 1</a:t>
            </a:r>
          </a:p>
        </p:txBody>
      </p:sp>
      <p:sp>
        <p:nvSpPr>
          <p:cNvPr id="3307524" name="Text Box 4"/>
          <p:cNvSpPr txBox="1">
            <a:spLocks noChangeArrowheads="1"/>
          </p:cNvSpPr>
          <p:nvPr/>
        </p:nvSpPr>
        <p:spPr bwMode="auto">
          <a:xfrm>
            <a:off x="1355726" y="3143250"/>
            <a:ext cx="71416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latin typeface="Consolas" panose="020B0609020204030204" pitchFamily="49" charset="0"/>
                <a:cs typeface="Consolas" panose="020B0609020204030204" pitchFamily="49" charset="0"/>
              </a:rPr>
              <a:t>1, 1, 2, 3, 5, 8, 13, 21, 34, 55, 89, 144, 233, 377, 610, 987…</a:t>
            </a:r>
          </a:p>
        </p:txBody>
      </p:sp>
      <p:pic>
        <p:nvPicPr>
          <p:cNvPr id="33075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3388" y="1339973"/>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3075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9" y="1328861"/>
            <a:ext cx="1735137" cy="1700213"/>
          </a:xfrm>
          <a:prstGeom prst="rect">
            <a:avLst/>
          </a:prstGeom>
          <a:noFill/>
          <a:extLst>
            <a:ext uri="{909E8E84-426E-40DD-AFC4-6F175D3DCCD1}">
              <a14:hiddenFill xmlns:a14="http://schemas.microsoft.com/office/drawing/2010/main">
                <a:solidFill>
                  <a:srgbClr val="FFFFFF"/>
                </a:solidFill>
              </a14:hiddenFill>
            </a:ext>
          </a:extLst>
        </p:spPr>
      </p:pic>
      <p:pic>
        <p:nvPicPr>
          <p:cNvPr id="33075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5246688"/>
            <a:ext cx="1066800" cy="1263650"/>
          </a:xfrm>
          <a:prstGeom prst="rect">
            <a:avLst/>
          </a:prstGeom>
          <a:noFill/>
          <a:extLst>
            <a:ext uri="{909E8E84-426E-40DD-AFC4-6F175D3DCCD1}">
              <a14:hiddenFill xmlns:a14="http://schemas.microsoft.com/office/drawing/2010/main">
                <a:solidFill>
                  <a:srgbClr val="FFFFFF"/>
                </a:solidFill>
              </a14:hiddenFill>
            </a:ext>
          </a:extLst>
        </p:spPr>
      </p:pic>
      <p:pic>
        <p:nvPicPr>
          <p:cNvPr id="33075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176" y="5345113"/>
            <a:ext cx="708025"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075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150" y="3700463"/>
            <a:ext cx="1443038" cy="1917700"/>
          </a:xfrm>
          <a:prstGeom prst="rect">
            <a:avLst/>
          </a:prstGeom>
          <a:noFill/>
          <a:extLst>
            <a:ext uri="{909E8E84-426E-40DD-AFC4-6F175D3DCCD1}">
              <a14:hiddenFill xmlns:a14="http://schemas.microsoft.com/office/drawing/2010/main">
                <a:solidFill>
                  <a:srgbClr val="FFFFFF"/>
                </a:solidFill>
              </a14:hiddenFill>
            </a:ext>
          </a:extLst>
        </p:spPr>
      </p:pic>
      <p:sp>
        <p:nvSpPr>
          <p:cNvPr id="3307531" name="Text Box 11"/>
          <p:cNvSpPr txBox="1">
            <a:spLocks noChangeArrowheads="1"/>
          </p:cNvSpPr>
          <p:nvPr/>
        </p:nvSpPr>
        <p:spPr bwMode="auto">
          <a:xfrm>
            <a:off x="1411289" y="3786188"/>
            <a:ext cx="56300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a:latin typeface="Consolas" panose="020B0609020204030204" pitchFamily="49" charset="0"/>
                <a:cs typeface="Consolas" panose="020B0609020204030204" pitchFamily="49" charset="0"/>
              </a:rPr>
              <a:t>int Fibonacci(int n)</a:t>
            </a:r>
          </a:p>
          <a:p>
            <a:pPr eaLnBrk="0" hangingPunct="0"/>
            <a:r>
              <a:rPr lang="en-US" b="1" dirty="0">
                <a:latin typeface="Consolas" panose="020B0609020204030204" pitchFamily="49" charset="0"/>
                <a:cs typeface="Consolas" panose="020B0609020204030204" pitchFamily="49" charset="0"/>
              </a:rPr>
              <a:t>{</a:t>
            </a:r>
          </a:p>
          <a:p>
            <a:pPr eaLnBrk="0" hangingPunct="0"/>
            <a:r>
              <a:rPr lang="en-US" b="1" dirty="0">
                <a:latin typeface="Consolas" panose="020B0609020204030204" pitchFamily="49" charset="0"/>
                <a:cs typeface="Consolas" panose="020B0609020204030204" pitchFamily="49" charset="0"/>
              </a:rPr>
              <a:t>  if (n &lt; 2) return 1;   /* base case */</a:t>
            </a:r>
          </a:p>
          <a:p>
            <a:pPr eaLnBrk="0" hangingPunct="0"/>
            <a:r>
              <a:rPr lang="en-US" b="1" dirty="0">
                <a:latin typeface="Consolas" panose="020B0609020204030204" pitchFamily="49" charset="0"/>
                <a:cs typeface="Consolas" panose="020B0609020204030204" pitchFamily="49" charset="0"/>
              </a:rPr>
              <a:t>  return (Fibonacci(n-1) + Fibonacci(n-2));</a:t>
            </a:r>
          </a:p>
          <a:p>
            <a:pPr eaLnBrk="0" hangingPunct="0"/>
            <a:r>
              <a:rPr lang="en-US" b="1"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30662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07523"/>
                                        </p:tgtEl>
                                        <p:attrNameLst>
                                          <p:attrName>style.visibility</p:attrName>
                                        </p:attrNameLst>
                                      </p:cBhvr>
                                      <p:to>
                                        <p:strVal val="visible"/>
                                      </p:to>
                                    </p:set>
                                    <p:animEffect transition="in" filter="dissolve">
                                      <p:cBhvr>
                                        <p:cTn id="7" dur="500"/>
                                        <p:tgtEl>
                                          <p:spTgt spid="33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07524"/>
                                        </p:tgtEl>
                                        <p:attrNameLst>
                                          <p:attrName>style.visibility</p:attrName>
                                        </p:attrNameLst>
                                      </p:cBhvr>
                                      <p:to>
                                        <p:strVal val="visible"/>
                                      </p:to>
                                    </p:set>
                                    <p:animEffect transition="in" filter="dissolve">
                                      <p:cBhvr>
                                        <p:cTn id="12" dur="500"/>
                                        <p:tgtEl>
                                          <p:spTgt spid="3307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07531"/>
                                        </p:tgtEl>
                                        <p:attrNameLst>
                                          <p:attrName>style.visibility</p:attrName>
                                        </p:attrNameLst>
                                      </p:cBhvr>
                                      <p:to>
                                        <p:strVal val="visible"/>
                                      </p:to>
                                    </p:set>
                                    <p:animEffect transition="in" filter="dissolve">
                                      <p:cBhvr>
                                        <p:cTn id="17" dur="500"/>
                                        <p:tgtEl>
                                          <p:spTgt spid="3307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23" grpId="0"/>
      <p:bldP spid="3307524" grpId="0"/>
      <p:bldP spid="3307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2226" name="Rectangle 2"/>
          <p:cNvSpPr>
            <a:spLocks noGrp="1" noChangeArrowheads="1"/>
          </p:cNvSpPr>
          <p:nvPr>
            <p:ph type="title"/>
          </p:nvPr>
        </p:nvSpPr>
        <p:spPr/>
        <p:txBody>
          <a:bodyPr/>
          <a:lstStyle/>
          <a:p>
            <a:r>
              <a:rPr lang="en-US"/>
              <a:t>Call Tree for Fibonacci</a:t>
            </a:r>
          </a:p>
        </p:txBody>
      </p:sp>
      <p:sp>
        <p:nvSpPr>
          <p:cNvPr id="10" name="Footer Placeholder 3"/>
          <p:cNvSpPr>
            <a:spLocks noGrp="1"/>
          </p:cNvSpPr>
          <p:nvPr>
            <p:ph type="ftr" sz="quarter" idx="11"/>
          </p:nvPr>
        </p:nvSpPr>
        <p:spPr/>
        <p:txBody>
          <a:bodyPr/>
          <a:lstStyle/>
          <a:p>
            <a:r>
              <a:rPr lang="en-US"/>
              <a:t>Recursion (23)</a:t>
            </a:r>
          </a:p>
        </p:txBody>
      </p:sp>
      <p:sp>
        <p:nvSpPr>
          <p:cNvPr id="11" name="Slide Number Placeholder 4"/>
          <p:cNvSpPr>
            <a:spLocks noGrp="1"/>
          </p:cNvSpPr>
          <p:nvPr>
            <p:ph type="sldNum" sz="quarter" idx="12"/>
          </p:nvPr>
        </p:nvSpPr>
        <p:spPr/>
        <p:txBody>
          <a:bodyPr/>
          <a:lstStyle/>
          <a:p>
            <a:fld id="{DA66CBDD-13CB-4657-9FEC-C73E6AEF32C2}" type="slidenum">
              <a:rPr lang="en-US"/>
              <a:pPr/>
              <a:t>21</a:t>
            </a:fld>
            <a:endParaRPr lang="en-US"/>
          </a:p>
        </p:txBody>
      </p:sp>
      <p:sp>
        <p:nvSpPr>
          <p:cNvPr id="3252227"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Fibonacci(4)</a:t>
            </a:r>
          </a:p>
        </p:txBody>
      </p:sp>
      <p:sp>
        <p:nvSpPr>
          <p:cNvPr id="3252228" name="Text Box 4"/>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2229" name="Line 5"/>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12"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a:t>
            </a:r>
            <a:r>
              <a:rPr lang="en-US" sz="2000" b="1" dirty="0">
                <a:solidFill>
                  <a:srgbClr val="FF0000"/>
                </a:solidFill>
                <a:latin typeface="Consolas" panose="020B0609020204030204" pitchFamily="49" charset="0"/>
                <a:cs typeface="Consolas" panose="020B0609020204030204" pitchFamily="49" charset="0"/>
              </a:rPr>
              <a:t>Fibonacci(4)</a:t>
            </a:r>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52598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3260" name="Rectangle 12"/>
          <p:cNvSpPr>
            <a:spLocks noGrp="1" noChangeArrowheads="1"/>
          </p:cNvSpPr>
          <p:nvPr>
            <p:ph type="title"/>
          </p:nvPr>
        </p:nvSpPr>
        <p:spPr/>
        <p:txBody>
          <a:bodyPr/>
          <a:lstStyle/>
          <a:p>
            <a:r>
              <a:rPr lang="en-US"/>
              <a:t>Call Tree for Fibonacci</a:t>
            </a:r>
          </a:p>
        </p:txBody>
      </p:sp>
      <p:sp>
        <p:nvSpPr>
          <p:cNvPr id="12" name="Footer Placeholder 3"/>
          <p:cNvSpPr>
            <a:spLocks noGrp="1"/>
          </p:cNvSpPr>
          <p:nvPr>
            <p:ph type="ftr" sz="quarter" idx="11"/>
          </p:nvPr>
        </p:nvSpPr>
        <p:spPr/>
        <p:txBody>
          <a:bodyPr/>
          <a:lstStyle/>
          <a:p>
            <a:r>
              <a:rPr lang="en-US"/>
              <a:t>Recursion (23)</a:t>
            </a:r>
          </a:p>
        </p:txBody>
      </p:sp>
      <p:sp>
        <p:nvSpPr>
          <p:cNvPr id="13" name="Slide Number Placeholder 4"/>
          <p:cNvSpPr>
            <a:spLocks noGrp="1"/>
          </p:cNvSpPr>
          <p:nvPr>
            <p:ph type="sldNum" sz="quarter" idx="12"/>
          </p:nvPr>
        </p:nvSpPr>
        <p:spPr/>
        <p:txBody>
          <a:bodyPr/>
          <a:lstStyle/>
          <a:p>
            <a:fld id="{071A5AFE-6C6C-45FF-9930-DD2E15F86F44}" type="slidenum">
              <a:rPr lang="en-US"/>
              <a:pPr/>
              <a:t>22</a:t>
            </a:fld>
            <a:endParaRPr lang="en-US"/>
          </a:p>
        </p:txBody>
      </p:sp>
      <p:sp>
        <p:nvSpPr>
          <p:cNvPr id="3253251"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3252"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Fibonacci(3)</a:t>
            </a:r>
            <a:endParaRPr lang="en-US" sz="1400" b="1">
              <a:latin typeface="Consolas" panose="020B0609020204030204" pitchFamily="49" charset="0"/>
              <a:cs typeface="Consolas" panose="020B0609020204030204" pitchFamily="49" charset="0"/>
            </a:endParaRPr>
          </a:p>
        </p:txBody>
      </p:sp>
      <p:sp>
        <p:nvSpPr>
          <p:cNvPr id="3253253" name="Line 5"/>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3254" name="Text Box 6"/>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3255" name="Line 7"/>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14"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a:t>
            </a:r>
            <a:r>
              <a:rPr lang="en-US" sz="2000" b="1" dirty="0">
                <a:solidFill>
                  <a:srgbClr val="FF0000"/>
                </a:solidFill>
                <a:latin typeface="Consolas" panose="020B0609020204030204" pitchFamily="49" charset="0"/>
                <a:cs typeface="Consolas" panose="020B0609020204030204" pitchFamily="49" charset="0"/>
              </a:rPr>
              <a:t>Fibonacci(n-1)</a:t>
            </a:r>
            <a:r>
              <a:rPr lang="en-US" sz="2000" b="1" dirty="0">
                <a:latin typeface="Consolas" panose="020B0609020204030204" pitchFamily="49" charset="0"/>
                <a:cs typeface="Consolas" panose="020B0609020204030204" pitchFamily="49" charset="0"/>
              </a:rPr>
              <a:t>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1926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4274" name="Rectangle 2"/>
          <p:cNvSpPr>
            <a:spLocks noGrp="1" noChangeArrowheads="1"/>
          </p:cNvSpPr>
          <p:nvPr>
            <p:ph type="title"/>
          </p:nvPr>
        </p:nvSpPr>
        <p:spPr/>
        <p:txBody>
          <a:bodyPr/>
          <a:lstStyle/>
          <a:p>
            <a:r>
              <a:rPr lang="en-US"/>
              <a:t>Call Tree for Fibonacci</a:t>
            </a:r>
          </a:p>
        </p:txBody>
      </p:sp>
      <p:sp>
        <p:nvSpPr>
          <p:cNvPr id="14" name="Footer Placeholder 3"/>
          <p:cNvSpPr>
            <a:spLocks noGrp="1"/>
          </p:cNvSpPr>
          <p:nvPr>
            <p:ph type="ftr" sz="quarter" idx="11"/>
          </p:nvPr>
        </p:nvSpPr>
        <p:spPr/>
        <p:txBody>
          <a:bodyPr/>
          <a:lstStyle/>
          <a:p>
            <a:r>
              <a:rPr lang="en-US"/>
              <a:t>Recursion (23)</a:t>
            </a:r>
          </a:p>
        </p:txBody>
      </p:sp>
      <p:sp>
        <p:nvSpPr>
          <p:cNvPr id="15" name="Slide Number Placeholder 4"/>
          <p:cNvSpPr>
            <a:spLocks noGrp="1"/>
          </p:cNvSpPr>
          <p:nvPr>
            <p:ph type="sldNum" sz="quarter" idx="12"/>
          </p:nvPr>
        </p:nvSpPr>
        <p:spPr/>
        <p:txBody>
          <a:bodyPr/>
          <a:lstStyle/>
          <a:p>
            <a:fld id="{3697BF6B-B8CD-4D8B-9635-EB8E13140C31}" type="slidenum">
              <a:rPr lang="en-US"/>
              <a:pPr/>
              <a:t>23</a:t>
            </a:fld>
            <a:endParaRPr lang="en-US"/>
          </a:p>
        </p:txBody>
      </p:sp>
      <p:sp>
        <p:nvSpPr>
          <p:cNvPr id="3254275"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4276"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4277"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Fibonacci(2)</a:t>
            </a:r>
            <a:endParaRPr lang="en-US" sz="1400" b="1">
              <a:latin typeface="Consolas" panose="020B0609020204030204" pitchFamily="49" charset="0"/>
              <a:cs typeface="Consolas" panose="020B0609020204030204" pitchFamily="49" charset="0"/>
            </a:endParaRPr>
          </a:p>
        </p:txBody>
      </p:sp>
      <p:sp>
        <p:nvSpPr>
          <p:cNvPr id="3254278" name="Line 6"/>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4279" name="Line 7"/>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4280" name="Text Box 8"/>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4281" name="Line 9"/>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16"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a:t>
            </a:r>
            <a:r>
              <a:rPr lang="en-US" sz="2000" b="1" dirty="0">
                <a:solidFill>
                  <a:srgbClr val="FF0000"/>
                </a:solidFill>
                <a:latin typeface="Consolas" panose="020B0609020204030204" pitchFamily="49" charset="0"/>
                <a:cs typeface="Consolas" panose="020B0609020204030204" pitchFamily="49" charset="0"/>
              </a:rPr>
              <a:t>Fibonacci(n-1)</a:t>
            </a:r>
            <a:r>
              <a:rPr lang="en-US" sz="2000" b="1" dirty="0">
                <a:latin typeface="Consolas" panose="020B0609020204030204" pitchFamily="49" charset="0"/>
                <a:cs typeface="Consolas" panose="020B0609020204030204" pitchFamily="49" charset="0"/>
              </a:rPr>
              <a:t>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5931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5298" name="Rectangle 2"/>
          <p:cNvSpPr>
            <a:spLocks noGrp="1" noChangeArrowheads="1"/>
          </p:cNvSpPr>
          <p:nvPr>
            <p:ph type="title"/>
          </p:nvPr>
        </p:nvSpPr>
        <p:spPr/>
        <p:txBody>
          <a:bodyPr/>
          <a:lstStyle/>
          <a:p>
            <a:r>
              <a:rPr lang="en-US"/>
              <a:t>Call Tree for Fibonacci</a:t>
            </a:r>
          </a:p>
        </p:txBody>
      </p:sp>
      <p:sp>
        <p:nvSpPr>
          <p:cNvPr id="16" name="Footer Placeholder 3"/>
          <p:cNvSpPr>
            <a:spLocks noGrp="1"/>
          </p:cNvSpPr>
          <p:nvPr>
            <p:ph type="ftr" sz="quarter" idx="11"/>
          </p:nvPr>
        </p:nvSpPr>
        <p:spPr/>
        <p:txBody>
          <a:bodyPr/>
          <a:lstStyle/>
          <a:p>
            <a:r>
              <a:rPr lang="en-US"/>
              <a:t>Recursion (23)</a:t>
            </a:r>
          </a:p>
        </p:txBody>
      </p:sp>
      <p:sp>
        <p:nvSpPr>
          <p:cNvPr id="17" name="Slide Number Placeholder 4"/>
          <p:cNvSpPr>
            <a:spLocks noGrp="1"/>
          </p:cNvSpPr>
          <p:nvPr>
            <p:ph type="sldNum" sz="quarter" idx="12"/>
          </p:nvPr>
        </p:nvSpPr>
        <p:spPr/>
        <p:txBody>
          <a:bodyPr/>
          <a:lstStyle/>
          <a:p>
            <a:fld id="{A47B7C9A-15A9-4544-ABAB-8D79D291363A}" type="slidenum">
              <a:rPr lang="en-US"/>
              <a:pPr/>
              <a:t>24</a:t>
            </a:fld>
            <a:endParaRPr lang="en-US"/>
          </a:p>
        </p:txBody>
      </p:sp>
      <p:sp>
        <p:nvSpPr>
          <p:cNvPr id="3255299"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5300"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5301"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55302"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Fibonacci(1)</a:t>
            </a:r>
          </a:p>
        </p:txBody>
      </p:sp>
      <p:sp>
        <p:nvSpPr>
          <p:cNvPr id="3255303" name="Line 7"/>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5304" name="Line 8"/>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5305" name="Line 9"/>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5306" name="Text Box 10"/>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5307" name="Line 11"/>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18"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a:t>
            </a:r>
            <a:r>
              <a:rPr lang="en-US" sz="2000" b="1" dirty="0">
                <a:solidFill>
                  <a:srgbClr val="FF0000"/>
                </a:solidFill>
                <a:latin typeface="Consolas" panose="020B0609020204030204" pitchFamily="49" charset="0"/>
                <a:cs typeface="Consolas" panose="020B0609020204030204" pitchFamily="49" charset="0"/>
              </a:rPr>
              <a:t>Fibonacci(n-1)</a:t>
            </a:r>
            <a:r>
              <a:rPr lang="en-US" sz="2000" b="1" dirty="0">
                <a:latin typeface="Consolas" panose="020B0609020204030204" pitchFamily="49" charset="0"/>
                <a:cs typeface="Consolas" panose="020B0609020204030204" pitchFamily="49" charset="0"/>
              </a:rPr>
              <a:t>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637010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22" name="Rectangle 2"/>
          <p:cNvSpPr>
            <a:spLocks noGrp="1" noChangeArrowheads="1"/>
          </p:cNvSpPr>
          <p:nvPr>
            <p:ph type="title"/>
          </p:nvPr>
        </p:nvSpPr>
        <p:spPr/>
        <p:txBody>
          <a:bodyPr/>
          <a:lstStyle/>
          <a:p>
            <a:r>
              <a:rPr lang="en-US"/>
              <a:t>Call Tree for Fibonacci</a:t>
            </a:r>
          </a:p>
        </p:txBody>
      </p:sp>
      <p:sp>
        <p:nvSpPr>
          <p:cNvPr id="19" name="Footer Placeholder 3"/>
          <p:cNvSpPr>
            <a:spLocks noGrp="1"/>
          </p:cNvSpPr>
          <p:nvPr>
            <p:ph type="ftr" sz="quarter" idx="11"/>
          </p:nvPr>
        </p:nvSpPr>
        <p:spPr/>
        <p:txBody>
          <a:bodyPr/>
          <a:lstStyle/>
          <a:p>
            <a:r>
              <a:rPr lang="en-US"/>
              <a:t>Recursion (23)</a:t>
            </a:r>
          </a:p>
        </p:txBody>
      </p:sp>
      <p:sp>
        <p:nvSpPr>
          <p:cNvPr id="20" name="Slide Number Placeholder 4"/>
          <p:cNvSpPr>
            <a:spLocks noGrp="1"/>
          </p:cNvSpPr>
          <p:nvPr>
            <p:ph type="sldNum" sz="quarter" idx="12"/>
          </p:nvPr>
        </p:nvSpPr>
        <p:spPr/>
        <p:txBody>
          <a:bodyPr/>
          <a:lstStyle/>
          <a:p>
            <a:fld id="{9DC15FC3-56AB-4C7C-AED6-3C2DB7F42A81}" type="slidenum">
              <a:rPr lang="en-US"/>
              <a:pPr/>
              <a:t>25</a:t>
            </a:fld>
            <a:endParaRPr lang="en-US"/>
          </a:p>
        </p:txBody>
      </p:sp>
      <p:sp>
        <p:nvSpPr>
          <p:cNvPr id="3256323"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6324"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6325"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56326"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56327" name="Line 7"/>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6328" name="Line 8"/>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6329" name="Line 9"/>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grpSp>
        <p:nvGrpSpPr>
          <p:cNvPr id="3256330" name="Group 10"/>
          <p:cNvGrpSpPr>
            <a:grpSpLocks/>
          </p:cNvGrpSpPr>
          <p:nvPr/>
        </p:nvGrpSpPr>
        <p:grpSpPr bwMode="auto">
          <a:xfrm>
            <a:off x="2235200" y="3336925"/>
            <a:ext cx="438150" cy="369888"/>
            <a:chOff x="832" y="2054"/>
            <a:chExt cx="276" cy="233"/>
          </a:xfrm>
        </p:grpSpPr>
        <p:sp>
          <p:nvSpPr>
            <p:cNvPr id="3256331" name="Line 11"/>
            <p:cNvSpPr>
              <a:spLocks noChangeShapeType="1"/>
            </p:cNvSpPr>
            <p:nvPr/>
          </p:nvSpPr>
          <p:spPr bwMode="auto">
            <a:xfrm flipV="1">
              <a:off x="832" y="2160"/>
              <a:ext cx="128" cy="115"/>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6332" name="Text Box 12"/>
            <p:cNvSpPr txBox="1">
              <a:spLocks noChangeArrowheads="1"/>
            </p:cNvSpPr>
            <p:nvPr/>
          </p:nvSpPr>
          <p:spPr bwMode="auto">
            <a:xfrm>
              <a:off x="912" y="2054"/>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1</a:t>
              </a:r>
            </a:p>
          </p:txBody>
        </p:sp>
      </p:grpSp>
      <p:sp>
        <p:nvSpPr>
          <p:cNvPr id="3256333" name="Text Box 13"/>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6334" name="Line 14"/>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1"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83357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7346" name="Rectangle 2"/>
          <p:cNvSpPr>
            <a:spLocks noGrp="1" noChangeArrowheads="1"/>
          </p:cNvSpPr>
          <p:nvPr>
            <p:ph type="title"/>
          </p:nvPr>
        </p:nvSpPr>
        <p:spPr/>
        <p:txBody>
          <a:bodyPr/>
          <a:lstStyle/>
          <a:p>
            <a:r>
              <a:rPr lang="en-US"/>
              <a:t>Call Tree for Fibonacci</a:t>
            </a:r>
          </a:p>
        </p:txBody>
      </p:sp>
      <p:sp>
        <p:nvSpPr>
          <p:cNvPr id="20" name="Footer Placeholder 3"/>
          <p:cNvSpPr>
            <a:spLocks noGrp="1"/>
          </p:cNvSpPr>
          <p:nvPr>
            <p:ph type="ftr" sz="quarter" idx="11"/>
          </p:nvPr>
        </p:nvSpPr>
        <p:spPr/>
        <p:txBody>
          <a:bodyPr/>
          <a:lstStyle/>
          <a:p>
            <a:r>
              <a:rPr lang="en-US"/>
              <a:t>Recursion (23)</a:t>
            </a:r>
          </a:p>
        </p:txBody>
      </p:sp>
      <p:sp>
        <p:nvSpPr>
          <p:cNvPr id="21" name="Slide Number Placeholder 4"/>
          <p:cNvSpPr>
            <a:spLocks noGrp="1"/>
          </p:cNvSpPr>
          <p:nvPr>
            <p:ph type="sldNum" sz="quarter" idx="12"/>
          </p:nvPr>
        </p:nvSpPr>
        <p:spPr/>
        <p:txBody>
          <a:bodyPr/>
          <a:lstStyle/>
          <a:p>
            <a:fld id="{EB58EBD3-A459-49C8-A02B-39C64BD4C8B8}" type="slidenum">
              <a:rPr lang="en-US"/>
              <a:pPr/>
              <a:t>26</a:t>
            </a:fld>
            <a:endParaRPr lang="en-US"/>
          </a:p>
        </p:txBody>
      </p:sp>
      <p:sp>
        <p:nvSpPr>
          <p:cNvPr id="3257347"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7348"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7349"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57350"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57351" name="Text Box 7"/>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Fibonacci(0)</a:t>
            </a:r>
          </a:p>
        </p:txBody>
      </p:sp>
      <p:sp>
        <p:nvSpPr>
          <p:cNvPr id="3257352" name="Line 8"/>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7353" name="Line 9"/>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7354" name="Line 10"/>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7355" name="Line 11"/>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7356" name="Line 12"/>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7357" name="Text Box 13"/>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57358" name="Text Box 14"/>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7360" name="Line 16"/>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2"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 </a:t>
            </a:r>
            <a:r>
              <a:rPr lang="en-US" sz="2000" b="1" dirty="0">
                <a:solidFill>
                  <a:srgbClr val="FF0000"/>
                </a:solidFill>
                <a:latin typeface="Consolas" panose="020B0609020204030204" pitchFamily="49" charset="0"/>
                <a:cs typeface="Consolas" panose="020B0609020204030204" pitchFamily="49" charset="0"/>
              </a:rPr>
              <a:t>Fibonacci(n-2)</a:t>
            </a:r>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257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8370" name="Rectangle 2"/>
          <p:cNvSpPr>
            <a:spLocks noGrp="1" noChangeArrowheads="1"/>
          </p:cNvSpPr>
          <p:nvPr>
            <p:ph type="title"/>
          </p:nvPr>
        </p:nvSpPr>
        <p:spPr/>
        <p:txBody>
          <a:bodyPr/>
          <a:lstStyle/>
          <a:p>
            <a:r>
              <a:rPr lang="en-US"/>
              <a:t>Call Tree for Fibonacci</a:t>
            </a:r>
          </a:p>
        </p:txBody>
      </p:sp>
      <p:sp>
        <p:nvSpPr>
          <p:cNvPr id="23" name="Footer Placeholder 3"/>
          <p:cNvSpPr>
            <a:spLocks noGrp="1"/>
          </p:cNvSpPr>
          <p:nvPr>
            <p:ph type="ftr" sz="quarter" idx="11"/>
          </p:nvPr>
        </p:nvSpPr>
        <p:spPr/>
        <p:txBody>
          <a:bodyPr/>
          <a:lstStyle/>
          <a:p>
            <a:r>
              <a:rPr lang="en-US"/>
              <a:t>Recursion (23)</a:t>
            </a:r>
          </a:p>
        </p:txBody>
      </p:sp>
      <p:sp>
        <p:nvSpPr>
          <p:cNvPr id="24" name="Slide Number Placeholder 4"/>
          <p:cNvSpPr>
            <a:spLocks noGrp="1"/>
          </p:cNvSpPr>
          <p:nvPr>
            <p:ph type="sldNum" sz="quarter" idx="12"/>
          </p:nvPr>
        </p:nvSpPr>
        <p:spPr/>
        <p:txBody>
          <a:bodyPr/>
          <a:lstStyle/>
          <a:p>
            <a:fld id="{7279BCB3-4F77-48A0-9D78-E447DF2C8BCF}" type="slidenum">
              <a:rPr lang="en-US"/>
              <a:pPr/>
              <a:t>27</a:t>
            </a:fld>
            <a:endParaRPr lang="en-US"/>
          </a:p>
        </p:txBody>
      </p:sp>
      <p:sp>
        <p:nvSpPr>
          <p:cNvPr id="3258371"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8372"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8373"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58374"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58375" name="Text Box 7"/>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58376" name="Line 8"/>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77" name="Line 9"/>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78" name="Line 10"/>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79" name="Line 11"/>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80" name="Line 12"/>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81" name="Text Box 13"/>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grpSp>
        <p:nvGrpSpPr>
          <p:cNvPr id="3258382" name="Group 14"/>
          <p:cNvGrpSpPr>
            <a:grpSpLocks/>
          </p:cNvGrpSpPr>
          <p:nvPr/>
        </p:nvGrpSpPr>
        <p:grpSpPr bwMode="auto">
          <a:xfrm flipH="1">
            <a:off x="2667000" y="3335339"/>
            <a:ext cx="425450" cy="369887"/>
            <a:chOff x="832" y="2054"/>
            <a:chExt cx="268" cy="233"/>
          </a:xfrm>
        </p:grpSpPr>
        <p:sp>
          <p:nvSpPr>
            <p:cNvPr id="3258383" name="Line 15"/>
            <p:cNvSpPr>
              <a:spLocks noChangeShapeType="1"/>
            </p:cNvSpPr>
            <p:nvPr/>
          </p:nvSpPr>
          <p:spPr bwMode="auto">
            <a:xfrm flipV="1">
              <a:off x="832" y="2160"/>
              <a:ext cx="128" cy="115"/>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8384" name="Text Box 16"/>
            <p:cNvSpPr txBox="1">
              <a:spLocks noChangeArrowheads="1"/>
            </p:cNvSpPr>
            <p:nvPr/>
          </p:nvSpPr>
          <p:spPr bwMode="auto">
            <a:xfrm>
              <a:off x="904" y="2054"/>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1</a:t>
              </a:r>
            </a:p>
          </p:txBody>
        </p:sp>
      </p:grpSp>
      <p:sp>
        <p:nvSpPr>
          <p:cNvPr id="3258385" name="Text Box 17"/>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8387" name="Line 19"/>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5"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86762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9394" name="Rectangle 2"/>
          <p:cNvSpPr>
            <a:spLocks noGrp="1" noChangeArrowheads="1"/>
          </p:cNvSpPr>
          <p:nvPr>
            <p:ph type="title"/>
          </p:nvPr>
        </p:nvSpPr>
        <p:spPr/>
        <p:txBody>
          <a:bodyPr/>
          <a:lstStyle/>
          <a:p>
            <a:r>
              <a:rPr lang="en-US"/>
              <a:t>Call Tree for Fibonacci</a:t>
            </a:r>
          </a:p>
        </p:txBody>
      </p:sp>
      <p:sp>
        <p:nvSpPr>
          <p:cNvPr id="24" name="Footer Placeholder 3"/>
          <p:cNvSpPr>
            <a:spLocks noGrp="1"/>
          </p:cNvSpPr>
          <p:nvPr>
            <p:ph type="ftr" sz="quarter" idx="11"/>
          </p:nvPr>
        </p:nvSpPr>
        <p:spPr/>
        <p:txBody>
          <a:bodyPr/>
          <a:lstStyle/>
          <a:p>
            <a:r>
              <a:rPr lang="en-US"/>
              <a:t>Recursion (23)</a:t>
            </a:r>
          </a:p>
        </p:txBody>
      </p:sp>
      <p:sp>
        <p:nvSpPr>
          <p:cNvPr id="25" name="Slide Number Placeholder 4"/>
          <p:cNvSpPr>
            <a:spLocks noGrp="1"/>
          </p:cNvSpPr>
          <p:nvPr>
            <p:ph type="sldNum" sz="quarter" idx="12"/>
          </p:nvPr>
        </p:nvSpPr>
        <p:spPr/>
        <p:txBody>
          <a:bodyPr/>
          <a:lstStyle/>
          <a:p>
            <a:fld id="{8EFACE16-917E-49EF-B0CD-8D0509F35454}" type="slidenum">
              <a:rPr lang="en-US"/>
              <a:pPr/>
              <a:t>28</a:t>
            </a:fld>
            <a:endParaRPr lang="en-US"/>
          </a:p>
        </p:txBody>
      </p:sp>
      <p:sp>
        <p:nvSpPr>
          <p:cNvPr id="3259395"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59396"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59397"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59398"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59399" name="Text Box 7"/>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59400" name="Line 8"/>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1" name="Line 9"/>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2" name="Line 10"/>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3" name="Line 11"/>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4" name="Text Box 12"/>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ED181E"/>
                </a:solidFill>
                <a:latin typeface="Consolas" panose="020B0609020204030204" pitchFamily="49" charset="0"/>
                <a:cs typeface="Consolas" panose="020B0609020204030204" pitchFamily="49" charset="0"/>
              </a:rPr>
              <a:t>+</a:t>
            </a:r>
          </a:p>
        </p:txBody>
      </p:sp>
      <p:grpSp>
        <p:nvGrpSpPr>
          <p:cNvPr id="3259405" name="Group 13"/>
          <p:cNvGrpSpPr>
            <a:grpSpLocks/>
          </p:cNvGrpSpPr>
          <p:nvPr/>
        </p:nvGrpSpPr>
        <p:grpSpPr bwMode="auto">
          <a:xfrm>
            <a:off x="2235200" y="3336925"/>
            <a:ext cx="438150" cy="369888"/>
            <a:chOff x="832" y="2342"/>
            <a:chExt cx="276" cy="233"/>
          </a:xfrm>
        </p:grpSpPr>
        <p:sp>
          <p:nvSpPr>
            <p:cNvPr id="3259406" name="Line 14"/>
            <p:cNvSpPr>
              <a:spLocks noChangeShapeType="1"/>
            </p:cNvSpPr>
            <p:nvPr/>
          </p:nvSpPr>
          <p:spPr bwMode="auto">
            <a:xfrm flipV="1">
              <a:off x="832" y="2448"/>
              <a:ext cx="128" cy="11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7" name="Text Box 15"/>
            <p:cNvSpPr txBox="1">
              <a:spLocks noChangeArrowheads="1"/>
            </p:cNvSpPr>
            <p:nvPr/>
          </p:nvSpPr>
          <p:spPr bwMode="auto">
            <a:xfrm>
              <a:off x="912" y="2342"/>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grpSp>
      <p:sp>
        <p:nvSpPr>
          <p:cNvPr id="3259408" name="Line 16"/>
          <p:cNvSpPr>
            <a:spLocks noChangeShapeType="1"/>
          </p:cNvSpPr>
          <p:nvPr/>
        </p:nvSpPr>
        <p:spPr bwMode="auto">
          <a:xfrm flipH="1" flipV="1">
            <a:off x="29210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59409" name="Text Box 17"/>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59410" name="Text Box 18"/>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59411" name="Line 19"/>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6"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a:t>
            </a:r>
            <a:r>
              <a:rPr lang="en-US" sz="2000" b="1" dirty="0">
                <a:solidFill>
                  <a:srgbClr val="FF0000"/>
                </a:solidFill>
                <a:latin typeface="Consolas" panose="020B0609020204030204" pitchFamily="49" charset="0"/>
                <a:cs typeface="Consolas" panose="020B0609020204030204" pitchFamily="49" charset="0"/>
              </a:rPr>
              <a:t>+</a:t>
            </a:r>
            <a:r>
              <a:rPr lang="en-US" sz="2000" b="1" dirty="0">
                <a:latin typeface="Consolas" panose="020B0609020204030204" pitchFamily="49" charset="0"/>
                <a:cs typeface="Consolas" panose="020B0609020204030204" pitchFamily="49" charset="0"/>
              </a:rPr>
              <a:t>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35062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418" name="Rectangle 2"/>
          <p:cNvSpPr>
            <a:spLocks noGrp="1" noChangeArrowheads="1"/>
          </p:cNvSpPr>
          <p:nvPr>
            <p:ph type="title"/>
          </p:nvPr>
        </p:nvSpPr>
        <p:spPr/>
        <p:txBody>
          <a:bodyPr/>
          <a:lstStyle/>
          <a:p>
            <a:r>
              <a:rPr lang="en-US"/>
              <a:t>Call Tree for Fibonacci</a:t>
            </a:r>
          </a:p>
        </p:txBody>
      </p:sp>
      <p:sp>
        <p:nvSpPr>
          <p:cNvPr id="25" name="Footer Placeholder 3"/>
          <p:cNvSpPr>
            <a:spLocks noGrp="1"/>
          </p:cNvSpPr>
          <p:nvPr>
            <p:ph type="ftr" sz="quarter" idx="11"/>
          </p:nvPr>
        </p:nvSpPr>
        <p:spPr/>
        <p:txBody>
          <a:bodyPr/>
          <a:lstStyle/>
          <a:p>
            <a:r>
              <a:rPr lang="en-US"/>
              <a:t>Recursion (23)</a:t>
            </a:r>
          </a:p>
        </p:txBody>
      </p:sp>
      <p:sp>
        <p:nvSpPr>
          <p:cNvPr id="26" name="Slide Number Placeholder 4"/>
          <p:cNvSpPr>
            <a:spLocks noGrp="1"/>
          </p:cNvSpPr>
          <p:nvPr>
            <p:ph type="sldNum" sz="quarter" idx="12"/>
          </p:nvPr>
        </p:nvSpPr>
        <p:spPr/>
        <p:txBody>
          <a:bodyPr/>
          <a:lstStyle/>
          <a:p>
            <a:fld id="{E353F49A-46F1-4A7C-AFCF-CB4E8229E9B6}" type="slidenum">
              <a:rPr lang="en-US"/>
              <a:pPr/>
              <a:t>29</a:t>
            </a:fld>
            <a:endParaRPr lang="en-US"/>
          </a:p>
        </p:txBody>
      </p:sp>
      <p:sp>
        <p:nvSpPr>
          <p:cNvPr id="3260419"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0420"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0421"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0422" name="Text Box 6"/>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0423" name="Text Box 7"/>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0424" name="Line 8"/>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25" name="Line 9"/>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26" name="Line 10"/>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27" name="Line 11"/>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28" name="Text Box 12"/>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0429" name="Line 13"/>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30" name="Text Box 14"/>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0431" name="Line 15"/>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32" name="Text Box 16"/>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0433" name="Line 17"/>
          <p:cNvSpPr>
            <a:spLocks noChangeShapeType="1"/>
          </p:cNvSpPr>
          <p:nvPr/>
        </p:nvSpPr>
        <p:spPr bwMode="auto">
          <a:xfrm flipV="1">
            <a:off x="3168650" y="2901951"/>
            <a:ext cx="203200" cy="182563"/>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0434" name="Text Box 18"/>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2</a:t>
            </a:r>
          </a:p>
        </p:txBody>
      </p:sp>
      <p:sp>
        <p:nvSpPr>
          <p:cNvPr id="3260435" name="Text Box 19"/>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0436" name="Line 20"/>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7"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return</a:t>
            </a:r>
            <a:r>
              <a:rPr lang="en-US" sz="2000" b="1" dirty="0">
                <a:latin typeface="Consolas" panose="020B0609020204030204" pitchFamily="49" charset="0"/>
                <a:cs typeface="Consolas" panose="020B0609020204030204" pitchFamily="49" charset="0"/>
              </a:rPr>
              <a:t>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33678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4"/>
          <p:cNvSpPr>
            <a:spLocks noGrp="1"/>
          </p:cNvSpPr>
          <p:nvPr>
            <p:ph type="subTitle" idx="1"/>
          </p:nvPr>
        </p:nvSpPr>
        <p:spPr/>
        <p:txBody>
          <a:bodyPr/>
          <a:lstStyle/>
          <a:p>
            <a:pPr eaLnBrk="1" hangingPunct="1"/>
            <a:r>
              <a:rPr lang="en-US" dirty="0"/>
              <a:t>Lab 06 – Railroad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143000"/>
            <a:ext cx="6719079" cy="3722370"/>
          </a:xfrm>
          <a:prstGeom prst="rect">
            <a:avLst/>
          </a:prstGeom>
        </p:spPr>
      </p:pic>
      <p:sp>
        <p:nvSpPr>
          <p:cNvPr id="2" name="Slide Number Placeholder 1">
            <a:extLst>
              <a:ext uri="{FF2B5EF4-FFF2-40B4-BE49-F238E27FC236}">
                <a16:creationId xmlns:a16="http://schemas.microsoft.com/office/drawing/2014/main" id="{A30200B9-1826-4288-A1E2-33AC7B0A1FC9}"/>
              </a:ext>
            </a:extLst>
          </p:cNvPr>
          <p:cNvSpPr>
            <a:spLocks noGrp="1"/>
          </p:cNvSpPr>
          <p:nvPr>
            <p:ph type="sldNum" sz="quarter" idx="12"/>
          </p:nvPr>
        </p:nvSpPr>
        <p:spPr/>
        <p:txBody>
          <a:bodyPr/>
          <a:lstStyle/>
          <a:p>
            <a:pPr>
              <a:defRPr/>
            </a:pPr>
            <a:fld id="{A0C1462C-D640-45B3-901B-F425AA5C3674}" type="slidenum">
              <a:rPr lang="en-US" smtClean="0"/>
              <a:pPr>
                <a:defRPr/>
              </a:pPr>
              <a:t>3</a:t>
            </a:fld>
            <a:endParaRPr lang="en-US" dirty="0"/>
          </a:p>
        </p:txBody>
      </p:sp>
    </p:spTree>
    <p:extLst>
      <p:ext uri="{BB962C8B-B14F-4D97-AF65-F5344CB8AC3E}">
        <p14:creationId xmlns:p14="http://schemas.microsoft.com/office/powerpoint/2010/main" val="269401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1442" name="Rectangle 2"/>
          <p:cNvSpPr>
            <a:spLocks noGrp="1" noChangeArrowheads="1"/>
          </p:cNvSpPr>
          <p:nvPr>
            <p:ph type="title"/>
          </p:nvPr>
        </p:nvSpPr>
        <p:spPr/>
        <p:txBody>
          <a:bodyPr/>
          <a:lstStyle/>
          <a:p>
            <a:r>
              <a:rPr lang="en-US"/>
              <a:t>Call Tree for Fibonacci</a:t>
            </a:r>
          </a:p>
        </p:txBody>
      </p:sp>
      <p:sp>
        <p:nvSpPr>
          <p:cNvPr id="27" name="Footer Placeholder 3"/>
          <p:cNvSpPr>
            <a:spLocks noGrp="1"/>
          </p:cNvSpPr>
          <p:nvPr>
            <p:ph type="ftr" sz="quarter" idx="11"/>
          </p:nvPr>
        </p:nvSpPr>
        <p:spPr/>
        <p:txBody>
          <a:bodyPr/>
          <a:lstStyle/>
          <a:p>
            <a:r>
              <a:rPr lang="en-US"/>
              <a:t>Recursion (23)</a:t>
            </a:r>
          </a:p>
        </p:txBody>
      </p:sp>
      <p:sp>
        <p:nvSpPr>
          <p:cNvPr id="28" name="Slide Number Placeholder 4"/>
          <p:cNvSpPr>
            <a:spLocks noGrp="1"/>
          </p:cNvSpPr>
          <p:nvPr>
            <p:ph type="sldNum" sz="quarter" idx="12"/>
          </p:nvPr>
        </p:nvSpPr>
        <p:spPr/>
        <p:txBody>
          <a:bodyPr/>
          <a:lstStyle/>
          <a:p>
            <a:fld id="{F909DD92-0D24-4770-9AC1-38163CBC8F8E}" type="slidenum">
              <a:rPr lang="en-US"/>
              <a:pPr/>
              <a:t>30</a:t>
            </a:fld>
            <a:endParaRPr lang="en-US"/>
          </a:p>
        </p:txBody>
      </p:sp>
      <p:sp>
        <p:nvSpPr>
          <p:cNvPr id="3261443"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1444"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1445"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1446"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Fibonacci(1)</a:t>
            </a:r>
          </a:p>
        </p:txBody>
      </p:sp>
      <p:sp>
        <p:nvSpPr>
          <p:cNvPr id="3261447" name="Text Box 7"/>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1448" name="Text Box 8"/>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1449" name="Line 9"/>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0" name="Line 10"/>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1" name="Line 11"/>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2" name="Line 12"/>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3" name="Line 13"/>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4" name="Text Box 14"/>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1455" name="Line 15"/>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6" name="Text Box 16"/>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1457" name="Line 17"/>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58" name="Text Box 18"/>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1459" name="Line 19"/>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1460" name="Text Box 20"/>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1461" name="Text Box 21"/>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1462" name="Line 22"/>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29"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 </a:t>
            </a:r>
            <a:r>
              <a:rPr lang="en-US" sz="2000" b="1" dirty="0">
                <a:solidFill>
                  <a:srgbClr val="FF0000"/>
                </a:solidFill>
                <a:latin typeface="Consolas" panose="020B0609020204030204" pitchFamily="49" charset="0"/>
                <a:cs typeface="Consolas" panose="020B0609020204030204" pitchFamily="49" charset="0"/>
              </a:rPr>
              <a:t>Fibonacci(n-2)</a:t>
            </a:r>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60794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2466" name="Rectangle 2"/>
          <p:cNvSpPr>
            <a:spLocks noGrp="1" noChangeArrowheads="1"/>
          </p:cNvSpPr>
          <p:nvPr>
            <p:ph type="title"/>
          </p:nvPr>
        </p:nvSpPr>
        <p:spPr/>
        <p:txBody>
          <a:bodyPr/>
          <a:lstStyle/>
          <a:p>
            <a:r>
              <a:rPr lang="en-US"/>
              <a:t>Call Tree for Fibonacci</a:t>
            </a:r>
          </a:p>
        </p:txBody>
      </p:sp>
      <p:sp>
        <p:nvSpPr>
          <p:cNvPr id="30" name="Footer Placeholder 3"/>
          <p:cNvSpPr>
            <a:spLocks noGrp="1"/>
          </p:cNvSpPr>
          <p:nvPr>
            <p:ph type="ftr" sz="quarter" idx="11"/>
          </p:nvPr>
        </p:nvSpPr>
        <p:spPr/>
        <p:txBody>
          <a:bodyPr/>
          <a:lstStyle/>
          <a:p>
            <a:r>
              <a:rPr lang="en-US"/>
              <a:t>Recursion (23)</a:t>
            </a:r>
          </a:p>
        </p:txBody>
      </p:sp>
      <p:sp>
        <p:nvSpPr>
          <p:cNvPr id="31" name="Slide Number Placeholder 4"/>
          <p:cNvSpPr>
            <a:spLocks noGrp="1"/>
          </p:cNvSpPr>
          <p:nvPr>
            <p:ph type="sldNum" sz="quarter" idx="12"/>
          </p:nvPr>
        </p:nvSpPr>
        <p:spPr/>
        <p:txBody>
          <a:bodyPr/>
          <a:lstStyle/>
          <a:p>
            <a:fld id="{8CDE2443-99B3-4310-9E90-B5B2F4E394E6}" type="slidenum">
              <a:rPr lang="en-US"/>
              <a:pPr/>
              <a:t>31</a:t>
            </a:fld>
            <a:endParaRPr lang="en-US"/>
          </a:p>
        </p:txBody>
      </p:sp>
      <p:sp>
        <p:nvSpPr>
          <p:cNvPr id="3262467"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2468"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2469"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2470"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2471" name="Text Box 7"/>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2472" name="Text Box 8"/>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2473" name="Line 9"/>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74" name="Line 10"/>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75" name="Line 11"/>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76" name="Line 12"/>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77" name="Line 13"/>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78" name="Text Box 14"/>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2479" name="Line 15"/>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80" name="Text Box 16"/>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2481" name="Line 17"/>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82" name="Text Box 18"/>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grpSp>
        <p:nvGrpSpPr>
          <p:cNvPr id="3262483" name="Group 19"/>
          <p:cNvGrpSpPr>
            <a:grpSpLocks/>
          </p:cNvGrpSpPr>
          <p:nvPr/>
        </p:nvGrpSpPr>
        <p:grpSpPr bwMode="auto">
          <a:xfrm flipH="1">
            <a:off x="3886200" y="2733675"/>
            <a:ext cx="425450" cy="369888"/>
            <a:chOff x="832" y="2054"/>
            <a:chExt cx="268" cy="233"/>
          </a:xfrm>
        </p:grpSpPr>
        <p:sp>
          <p:nvSpPr>
            <p:cNvPr id="3262484" name="Line 20"/>
            <p:cNvSpPr>
              <a:spLocks noChangeShapeType="1"/>
            </p:cNvSpPr>
            <p:nvPr/>
          </p:nvSpPr>
          <p:spPr bwMode="auto">
            <a:xfrm flipV="1">
              <a:off x="832" y="2160"/>
              <a:ext cx="128" cy="115"/>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85" name="Text Box 21"/>
            <p:cNvSpPr txBox="1">
              <a:spLocks noChangeArrowheads="1"/>
            </p:cNvSpPr>
            <p:nvPr/>
          </p:nvSpPr>
          <p:spPr bwMode="auto">
            <a:xfrm>
              <a:off x="904" y="2054"/>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1</a:t>
              </a:r>
            </a:p>
          </p:txBody>
        </p:sp>
      </p:grpSp>
      <p:sp>
        <p:nvSpPr>
          <p:cNvPr id="3262486" name="Line 22"/>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2487" name="Text Box 23"/>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2488" name="Text Box 24"/>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2489" name="Line 25"/>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2359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3490" name="Rectangle 2"/>
          <p:cNvSpPr>
            <a:spLocks noGrp="1" noChangeArrowheads="1"/>
          </p:cNvSpPr>
          <p:nvPr>
            <p:ph type="title"/>
          </p:nvPr>
        </p:nvSpPr>
        <p:spPr/>
        <p:txBody>
          <a:bodyPr/>
          <a:lstStyle/>
          <a:p>
            <a:r>
              <a:rPr lang="en-US"/>
              <a:t>Call Tree for Fibonacci</a:t>
            </a:r>
          </a:p>
        </p:txBody>
      </p:sp>
      <p:sp>
        <p:nvSpPr>
          <p:cNvPr id="30" name="Footer Placeholder 3"/>
          <p:cNvSpPr>
            <a:spLocks noGrp="1"/>
          </p:cNvSpPr>
          <p:nvPr>
            <p:ph type="ftr" sz="quarter" idx="11"/>
          </p:nvPr>
        </p:nvSpPr>
        <p:spPr/>
        <p:txBody>
          <a:bodyPr/>
          <a:lstStyle/>
          <a:p>
            <a:r>
              <a:rPr lang="en-US"/>
              <a:t>Recursion (23)</a:t>
            </a:r>
          </a:p>
        </p:txBody>
      </p:sp>
      <p:sp>
        <p:nvSpPr>
          <p:cNvPr id="31" name="Slide Number Placeholder 4"/>
          <p:cNvSpPr>
            <a:spLocks noGrp="1"/>
          </p:cNvSpPr>
          <p:nvPr>
            <p:ph type="sldNum" sz="quarter" idx="12"/>
          </p:nvPr>
        </p:nvSpPr>
        <p:spPr/>
        <p:txBody>
          <a:bodyPr/>
          <a:lstStyle/>
          <a:p>
            <a:fld id="{26B72906-0F07-400D-9E7F-BC05662E2E52}" type="slidenum">
              <a:rPr lang="en-US"/>
              <a:pPr/>
              <a:t>32</a:t>
            </a:fld>
            <a:endParaRPr lang="en-US"/>
          </a:p>
        </p:txBody>
      </p:sp>
      <p:sp>
        <p:nvSpPr>
          <p:cNvPr id="3263491"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3492"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3493"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3494"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3495" name="Text Box 7"/>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3496" name="Text Box 8"/>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3497" name="Line 9"/>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498" name="Line 10"/>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499" name="Line 11"/>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0" name="Line 12"/>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1" name="Line 13"/>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2" name="Text Box 14"/>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3503" name="Text Box 15"/>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ED181E"/>
                </a:solidFill>
                <a:latin typeface="Consolas" panose="020B0609020204030204" pitchFamily="49" charset="0"/>
                <a:cs typeface="Consolas" panose="020B0609020204030204" pitchFamily="49" charset="0"/>
              </a:rPr>
              <a:t>+</a:t>
            </a:r>
          </a:p>
        </p:txBody>
      </p:sp>
      <p:sp>
        <p:nvSpPr>
          <p:cNvPr id="3263504" name="Line 16"/>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5" name="Text Box 17"/>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3506" name="Line 18"/>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7" name="Text Box 19"/>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3508" name="Line 20"/>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09" name="Text Box 21"/>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3510" name="Line 22"/>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3511" name="Text Box 23"/>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3512" name="Text Box 24"/>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3513" name="Line 25"/>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a:t>
            </a:r>
            <a:r>
              <a:rPr lang="en-US" sz="2000" b="1" dirty="0">
                <a:solidFill>
                  <a:srgbClr val="FF0000"/>
                </a:solidFill>
                <a:latin typeface="Consolas" panose="020B0609020204030204" pitchFamily="49" charset="0"/>
                <a:cs typeface="Consolas" panose="020B0609020204030204" pitchFamily="49" charset="0"/>
              </a:rPr>
              <a:t>+</a:t>
            </a:r>
            <a:r>
              <a:rPr lang="en-US" sz="2000" b="1" dirty="0">
                <a:latin typeface="Consolas" panose="020B0609020204030204" pitchFamily="49" charset="0"/>
                <a:cs typeface="Consolas" panose="020B0609020204030204" pitchFamily="49" charset="0"/>
              </a:rPr>
              <a:t>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4580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4514" name="Rectangle 2"/>
          <p:cNvSpPr>
            <a:spLocks noGrp="1" noChangeArrowheads="1"/>
          </p:cNvSpPr>
          <p:nvPr>
            <p:ph type="title"/>
          </p:nvPr>
        </p:nvSpPr>
        <p:spPr/>
        <p:txBody>
          <a:bodyPr/>
          <a:lstStyle/>
          <a:p>
            <a:r>
              <a:rPr lang="en-US"/>
              <a:t>Call Tree for Fibonacci</a:t>
            </a:r>
          </a:p>
        </p:txBody>
      </p:sp>
      <p:sp>
        <p:nvSpPr>
          <p:cNvPr id="32" name="Footer Placeholder 3"/>
          <p:cNvSpPr>
            <a:spLocks noGrp="1"/>
          </p:cNvSpPr>
          <p:nvPr>
            <p:ph type="ftr" sz="quarter" idx="11"/>
          </p:nvPr>
        </p:nvSpPr>
        <p:spPr/>
        <p:txBody>
          <a:bodyPr/>
          <a:lstStyle/>
          <a:p>
            <a:r>
              <a:rPr lang="en-US"/>
              <a:t>Recursion (23)</a:t>
            </a:r>
          </a:p>
        </p:txBody>
      </p:sp>
      <p:sp>
        <p:nvSpPr>
          <p:cNvPr id="33" name="Slide Number Placeholder 4"/>
          <p:cNvSpPr>
            <a:spLocks noGrp="1"/>
          </p:cNvSpPr>
          <p:nvPr>
            <p:ph type="sldNum" sz="quarter" idx="12"/>
          </p:nvPr>
        </p:nvSpPr>
        <p:spPr/>
        <p:txBody>
          <a:bodyPr/>
          <a:lstStyle/>
          <a:p>
            <a:fld id="{939C988E-DEED-4B3E-AD39-2137C2FE7528}" type="slidenum">
              <a:rPr lang="en-US"/>
              <a:pPr/>
              <a:t>33</a:t>
            </a:fld>
            <a:endParaRPr lang="en-US"/>
          </a:p>
        </p:txBody>
      </p:sp>
      <p:sp>
        <p:nvSpPr>
          <p:cNvPr id="3264515"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4516"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4517"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4518"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4519" name="Text Box 7"/>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4520" name="Text Box 8"/>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4521" name="Line 9"/>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2" name="Line 10"/>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3" name="Line 11"/>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4" name="Line 12"/>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5" name="Line 13"/>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6" name="Text Box 14"/>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4527" name="Text Box 15"/>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4528" name="Line 16"/>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29" name="Text Box 17"/>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4530" name="Line 18"/>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31" name="Text Box 19"/>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4532" name="Line 20"/>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33" name="Text Box 21"/>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4534" name="Line 22"/>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35" name="Text Box 23"/>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4536" name="Line 24"/>
          <p:cNvSpPr>
            <a:spLocks noChangeShapeType="1"/>
          </p:cNvSpPr>
          <p:nvPr/>
        </p:nvSpPr>
        <p:spPr bwMode="auto">
          <a:xfrm flipV="1">
            <a:off x="4221164" y="2286000"/>
            <a:ext cx="960437" cy="287338"/>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4537" name="Text Box 25"/>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3</a:t>
            </a:r>
          </a:p>
        </p:txBody>
      </p:sp>
      <p:sp>
        <p:nvSpPr>
          <p:cNvPr id="3264538" name="Text Box 26"/>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4539" name="Line 27"/>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4"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return</a:t>
            </a:r>
            <a:r>
              <a:rPr lang="en-US" sz="2000" b="1" dirty="0">
                <a:latin typeface="Consolas" panose="020B0609020204030204" pitchFamily="49" charset="0"/>
                <a:cs typeface="Consolas" panose="020B0609020204030204" pitchFamily="49" charset="0"/>
              </a:rPr>
              <a:t>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6298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5538" name="Rectangle 2"/>
          <p:cNvSpPr>
            <a:spLocks noGrp="1" noChangeArrowheads="1"/>
          </p:cNvSpPr>
          <p:nvPr>
            <p:ph type="title"/>
          </p:nvPr>
        </p:nvSpPr>
        <p:spPr/>
        <p:txBody>
          <a:bodyPr/>
          <a:lstStyle/>
          <a:p>
            <a:r>
              <a:rPr lang="en-US"/>
              <a:t>Call Tree for Fibonacci</a:t>
            </a:r>
          </a:p>
        </p:txBody>
      </p:sp>
      <p:sp>
        <p:nvSpPr>
          <p:cNvPr id="34" name="Footer Placeholder 3"/>
          <p:cNvSpPr>
            <a:spLocks noGrp="1"/>
          </p:cNvSpPr>
          <p:nvPr>
            <p:ph type="ftr" sz="quarter" idx="11"/>
          </p:nvPr>
        </p:nvSpPr>
        <p:spPr/>
        <p:txBody>
          <a:bodyPr/>
          <a:lstStyle/>
          <a:p>
            <a:r>
              <a:rPr lang="en-US"/>
              <a:t>Recursion (23)</a:t>
            </a:r>
          </a:p>
        </p:txBody>
      </p:sp>
      <p:sp>
        <p:nvSpPr>
          <p:cNvPr id="35" name="Slide Number Placeholder 4"/>
          <p:cNvSpPr>
            <a:spLocks noGrp="1"/>
          </p:cNvSpPr>
          <p:nvPr>
            <p:ph type="sldNum" sz="quarter" idx="12"/>
          </p:nvPr>
        </p:nvSpPr>
        <p:spPr/>
        <p:txBody>
          <a:bodyPr/>
          <a:lstStyle/>
          <a:p>
            <a:fld id="{DB95FE73-96C9-465C-9B57-97818C2C93D5}" type="slidenum">
              <a:rPr lang="en-US"/>
              <a:pPr/>
              <a:t>34</a:t>
            </a:fld>
            <a:endParaRPr lang="en-US"/>
          </a:p>
        </p:txBody>
      </p:sp>
      <p:sp>
        <p:nvSpPr>
          <p:cNvPr id="3265539"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5540"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5541"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5542"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5543"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Fibonacci(2)</a:t>
            </a:r>
          </a:p>
        </p:txBody>
      </p:sp>
      <p:sp>
        <p:nvSpPr>
          <p:cNvPr id="3265544" name="Text Box 8"/>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5545" name="Text Box 9"/>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5546" name="Line 10"/>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47" name="Line 11"/>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48" name="Line 12"/>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49" name="Line 13"/>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0" name="Line 14"/>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1" name="Line 15"/>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2" name="Text Box 16"/>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5553" name="Text Box 17"/>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5554" name="Line 18"/>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5" name="Text Box 19"/>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5556" name="Line 20"/>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7" name="Text Box 21"/>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5558" name="Line 22"/>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59" name="Text Box 23"/>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5560" name="Line 24"/>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61" name="Text Box 25"/>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5562" name="Line 26"/>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5563" name="Text Box 27"/>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65564" name="Text Box 28"/>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5565" name="Line 29"/>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6"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 </a:t>
            </a:r>
            <a:r>
              <a:rPr lang="en-US" sz="2000" b="1" dirty="0">
                <a:solidFill>
                  <a:srgbClr val="FF0000"/>
                </a:solidFill>
                <a:latin typeface="Consolas" panose="020B0609020204030204" pitchFamily="49" charset="0"/>
                <a:cs typeface="Consolas" panose="020B0609020204030204" pitchFamily="49" charset="0"/>
              </a:rPr>
              <a:t>Fibonacci(n-2)</a:t>
            </a:r>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51092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62" name="Rectangle 2"/>
          <p:cNvSpPr>
            <a:spLocks noGrp="1" noChangeArrowheads="1"/>
          </p:cNvSpPr>
          <p:nvPr>
            <p:ph type="title"/>
          </p:nvPr>
        </p:nvSpPr>
        <p:spPr/>
        <p:txBody>
          <a:bodyPr/>
          <a:lstStyle/>
          <a:p>
            <a:r>
              <a:rPr lang="en-US"/>
              <a:t>Call Tree for Fibonacci</a:t>
            </a:r>
          </a:p>
        </p:txBody>
      </p:sp>
      <p:sp>
        <p:nvSpPr>
          <p:cNvPr id="36" name="Footer Placeholder 3"/>
          <p:cNvSpPr>
            <a:spLocks noGrp="1"/>
          </p:cNvSpPr>
          <p:nvPr>
            <p:ph type="ftr" sz="quarter" idx="11"/>
          </p:nvPr>
        </p:nvSpPr>
        <p:spPr/>
        <p:txBody>
          <a:bodyPr/>
          <a:lstStyle/>
          <a:p>
            <a:r>
              <a:rPr lang="en-US"/>
              <a:t>Recursion (23)</a:t>
            </a:r>
          </a:p>
        </p:txBody>
      </p:sp>
      <p:sp>
        <p:nvSpPr>
          <p:cNvPr id="37" name="Slide Number Placeholder 4"/>
          <p:cNvSpPr>
            <a:spLocks noGrp="1"/>
          </p:cNvSpPr>
          <p:nvPr>
            <p:ph type="sldNum" sz="quarter" idx="12"/>
          </p:nvPr>
        </p:nvSpPr>
        <p:spPr/>
        <p:txBody>
          <a:bodyPr/>
          <a:lstStyle/>
          <a:p>
            <a:fld id="{F7995346-5930-4758-B5A1-D205496EDC4C}" type="slidenum">
              <a:rPr lang="en-US"/>
              <a:pPr/>
              <a:t>35</a:t>
            </a:fld>
            <a:endParaRPr lang="en-US"/>
          </a:p>
        </p:txBody>
      </p:sp>
      <p:sp>
        <p:nvSpPr>
          <p:cNvPr id="3266563"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6564"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6565"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6566"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6567"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6568"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Fibonacci(1)</a:t>
            </a:r>
          </a:p>
        </p:txBody>
      </p:sp>
      <p:sp>
        <p:nvSpPr>
          <p:cNvPr id="3266569" name="Text Box 9"/>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6570" name="Text Box 10"/>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6571" name="Line 11"/>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2" name="Line 12"/>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3" name="Line 13"/>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4" name="Line 14"/>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5" name="Line 15"/>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6" name="Line 16"/>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7" name="Line 17"/>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78" name="Text Box 18"/>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6579" name="Text Box 19"/>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6580" name="Line 20"/>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81" name="Text Box 21"/>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6582" name="Line 22"/>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83" name="Text Box 23"/>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6584" name="Line 24"/>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85" name="Text Box 25"/>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6586" name="Line 26"/>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87" name="Text Box 27"/>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6588" name="Line 28"/>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6589" name="Text Box 29"/>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66590" name="Text Box 30"/>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6591" name="Line 31"/>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8"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a:t>
            </a:r>
            <a:r>
              <a:rPr lang="en-US" sz="2000" b="1" dirty="0">
                <a:solidFill>
                  <a:srgbClr val="FF0000"/>
                </a:solidFill>
                <a:latin typeface="Consolas" panose="020B0609020204030204" pitchFamily="49" charset="0"/>
                <a:cs typeface="Consolas" panose="020B0609020204030204" pitchFamily="49" charset="0"/>
              </a:rPr>
              <a:t>Fibonacci(n-1)</a:t>
            </a:r>
            <a:r>
              <a:rPr lang="en-US" sz="2000" b="1" dirty="0">
                <a:latin typeface="Consolas" panose="020B0609020204030204" pitchFamily="49" charset="0"/>
                <a:cs typeface="Consolas" panose="020B0609020204030204" pitchFamily="49" charset="0"/>
              </a:rPr>
              <a:t>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536037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586" name="Rectangle 2"/>
          <p:cNvSpPr>
            <a:spLocks noGrp="1" noChangeArrowheads="1"/>
          </p:cNvSpPr>
          <p:nvPr>
            <p:ph type="title"/>
          </p:nvPr>
        </p:nvSpPr>
        <p:spPr/>
        <p:txBody>
          <a:bodyPr/>
          <a:lstStyle/>
          <a:p>
            <a:r>
              <a:rPr lang="en-US"/>
              <a:t>Call Tree for Fibonacci</a:t>
            </a:r>
          </a:p>
        </p:txBody>
      </p:sp>
      <p:sp>
        <p:nvSpPr>
          <p:cNvPr id="39" name="Footer Placeholder 3"/>
          <p:cNvSpPr>
            <a:spLocks noGrp="1"/>
          </p:cNvSpPr>
          <p:nvPr>
            <p:ph type="ftr" sz="quarter" idx="11"/>
          </p:nvPr>
        </p:nvSpPr>
        <p:spPr/>
        <p:txBody>
          <a:bodyPr/>
          <a:lstStyle/>
          <a:p>
            <a:r>
              <a:rPr lang="en-US"/>
              <a:t>Recursion (23)</a:t>
            </a:r>
          </a:p>
        </p:txBody>
      </p:sp>
      <p:sp>
        <p:nvSpPr>
          <p:cNvPr id="40" name="Slide Number Placeholder 4"/>
          <p:cNvSpPr>
            <a:spLocks noGrp="1"/>
          </p:cNvSpPr>
          <p:nvPr>
            <p:ph type="sldNum" sz="quarter" idx="12"/>
          </p:nvPr>
        </p:nvSpPr>
        <p:spPr/>
        <p:txBody>
          <a:bodyPr/>
          <a:lstStyle/>
          <a:p>
            <a:fld id="{8852EA94-9A3C-43DE-BE6F-9C8A0B0DCFCF}" type="slidenum">
              <a:rPr lang="en-US"/>
              <a:pPr/>
              <a:t>36</a:t>
            </a:fld>
            <a:endParaRPr lang="en-US"/>
          </a:p>
        </p:txBody>
      </p:sp>
      <p:sp>
        <p:nvSpPr>
          <p:cNvPr id="3267587"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7588"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7589"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7590"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7591"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7592"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7593" name="Text Box 9"/>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7594" name="Text Box 10"/>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7595" name="Line 11"/>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596" name="Line 12"/>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597" name="Line 13"/>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598" name="Line 14"/>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599" name="Line 15"/>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0" name="Line 16"/>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1" name="Line 17"/>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2" name="Text Box 18"/>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7603" name="Text Box 19"/>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7604" name="Line 20"/>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5" name="Text Box 21"/>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7606" name="Line 22"/>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7" name="Text Box 23"/>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7608" name="Line 24"/>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09" name="Text Box 25"/>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7610" name="Line 26"/>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11" name="Text Box 27"/>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7612" name="Line 28"/>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13" name="Text Box 29"/>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grpSp>
        <p:nvGrpSpPr>
          <p:cNvPr id="3267614" name="Group 30"/>
          <p:cNvGrpSpPr>
            <a:grpSpLocks/>
          </p:cNvGrpSpPr>
          <p:nvPr/>
        </p:nvGrpSpPr>
        <p:grpSpPr bwMode="auto">
          <a:xfrm>
            <a:off x="7105650" y="2722564"/>
            <a:ext cx="438150" cy="369887"/>
            <a:chOff x="832" y="2054"/>
            <a:chExt cx="276" cy="233"/>
          </a:xfrm>
        </p:grpSpPr>
        <p:sp>
          <p:nvSpPr>
            <p:cNvPr id="3267615" name="Line 31"/>
            <p:cNvSpPr>
              <a:spLocks noChangeShapeType="1"/>
            </p:cNvSpPr>
            <p:nvPr/>
          </p:nvSpPr>
          <p:spPr bwMode="auto">
            <a:xfrm flipV="1">
              <a:off x="832" y="2160"/>
              <a:ext cx="128" cy="115"/>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7616" name="Text Box 32"/>
            <p:cNvSpPr txBox="1">
              <a:spLocks noChangeArrowheads="1"/>
            </p:cNvSpPr>
            <p:nvPr/>
          </p:nvSpPr>
          <p:spPr bwMode="auto">
            <a:xfrm>
              <a:off x="912" y="2054"/>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1</a:t>
              </a:r>
            </a:p>
          </p:txBody>
        </p:sp>
      </p:grpSp>
      <p:sp>
        <p:nvSpPr>
          <p:cNvPr id="3267617" name="Text Box 33"/>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7618" name="Line 34"/>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41"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99326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8610" name="Rectangle 2"/>
          <p:cNvSpPr>
            <a:spLocks noGrp="1" noChangeArrowheads="1"/>
          </p:cNvSpPr>
          <p:nvPr>
            <p:ph type="title"/>
          </p:nvPr>
        </p:nvSpPr>
        <p:spPr/>
        <p:txBody>
          <a:bodyPr/>
          <a:lstStyle/>
          <a:p>
            <a:r>
              <a:rPr lang="en-US"/>
              <a:t>Call Tree for Fibonacci</a:t>
            </a:r>
          </a:p>
        </p:txBody>
      </p:sp>
      <p:sp>
        <p:nvSpPr>
          <p:cNvPr id="40" name="Footer Placeholder 3"/>
          <p:cNvSpPr>
            <a:spLocks noGrp="1"/>
          </p:cNvSpPr>
          <p:nvPr>
            <p:ph type="ftr" sz="quarter" idx="11"/>
          </p:nvPr>
        </p:nvSpPr>
        <p:spPr/>
        <p:txBody>
          <a:bodyPr/>
          <a:lstStyle/>
          <a:p>
            <a:r>
              <a:rPr lang="en-US"/>
              <a:t>Recursion (23)</a:t>
            </a:r>
          </a:p>
        </p:txBody>
      </p:sp>
      <p:sp>
        <p:nvSpPr>
          <p:cNvPr id="41" name="Slide Number Placeholder 4"/>
          <p:cNvSpPr>
            <a:spLocks noGrp="1"/>
          </p:cNvSpPr>
          <p:nvPr>
            <p:ph type="sldNum" sz="quarter" idx="12"/>
          </p:nvPr>
        </p:nvSpPr>
        <p:spPr/>
        <p:txBody>
          <a:bodyPr/>
          <a:lstStyle/>
          <a:p>
            <a:fld id="{92DDA1BD-B6E2-4818-A2F4-8E1096B0F084}" type="slidenum">
              <a:rPr lang="en-US"/>
              <a:pPr/>
              <a:t>37</a:t>
            </a:fld>
            <a:endParaRPr lang="en-US"/>
          </a:p>
        </p:txBody>
      </p:sp>
      <p:sp>
        <p:nvSpPr>
          <p:cNvPr id="3268611"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8612"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8613"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8614"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8615"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8616"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8617"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ED181E"/>
                </a:solidFill>
                <a:latin typeface="Consolas" panose="020B0609020204030204" pitchFamily="49" charset="0"/>
                <a:cs typeface="Consolas" panose="020B0609020204030204" pitchFamily="49" charset="0"/>
              </a:rPr>
              <a:t>Fibonacci(0)</a:t>
            </a:r>
          </a:p>
        </p:txBody>
      </p:sp>
      <p:sp>
        <p:nvSpPr>
          <p:cNvPr id="3268618"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8619"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8620"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1"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2"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3"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4"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5"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6"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7"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28"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8629"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8630" name="Line 22"/>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31" name="Text Box 23"/>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8632" name="Line 24"/>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33" name="Text Box 25"/>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8634" name="Line 26"/>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35" name="Text Box 27"/>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8636" name="Line 28"/>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37" name="Text Box 29"/>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8638" name="Line 30"/>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39" name="Text Box 31"/>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68640" name="Line 32"/>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8641" name="Text Box 33"/>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8642" name="Text Box 34"/>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8643" name="Line 35"/>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42"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 </a:t>
            </a:r>
            <a:r>
              <a:rPr lang="en-US" sz="2000" b="1" dirty="0">
                <a:solidFill>
                  <a:srgbClr val="FF0000"/>
                </a:solidFill>
                <a:latin typeface="Consolas" panose="020B0609020204030204" pitchFamily="49" charset="0"/>
                <a:cs typeface="Consolas" panose="020B0609020204030204" pitchFamily="49" charset="0"/>
              </a:rPr>
              <a:t>Fibonacci(n-2)</a:t>
            </a:r>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1266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9634" name="Rectangle 2"/>
          <p:cNvSpPr>
            <a:spLocks noGrp="1" noChangeArrowheads="1"/>
          </p:cNvSpPr>
          <p:nvPr>
            <p:ph type="title"/>
          </p:nvPr>
        </p:nvSpPr>
        <p:spPr/>
        <p:txBody>
          <a:bodyPr/>
          <a:lstStyle/>
          <a:p>
            <a:r>
              <a:rPr lang="en-US"/>
              <a:t>Call Tree for Fibonacci</a:t>
            </a:r>
          </a:p>
        </p:txBody>
      </p:sp>
      <p:sp>
        <p:nvSpPr>
          <p:cNvPr id="42" name="Footer Placeholder 3"/>
          <p:cNvSpPr>
            <a:spLocks noGrp="1"/>
          </p:cNvSpPr>
          <p:nvPr>
            <p:ph type="ftr" sz="quarter" idx="11"/>
          </p:nvPr>
        </p:nvSpPr>
        <p:spPr/>
        <p:txBody>
          <a:bodyPr/>
          <a:lstStyle/>
          <a:p>
            <a:r>
              <a:rPr lang="en-US"/>
              <a:t>Recursion (23)</a:t>
            </a:r>
          </a:p>
        </p:txBody>
      </p:sp>
      <p:sp>
        <p:nvSpPr>
          <p:cNvPr id="43" name="Slide Number Placeholder 4"/>
          <p:cNvSpPr>
            <a:spLocks noGrp="1"/>
          </p:cNvSpPr>
          <p:nvPr>
            <p:ph type="sldNum" sz="quarter" idx="12"/>
          </p:nvPr>
        </p:nvSpPr>
        <p:spPr/>
        <p:txBody>
          <a:bodyPr/>
          <a:lstStyle/>
          <a:p>
            <a:fld id="{E101B819-07A6-471E-8203-35B16DA1F007}" type="slidenum">
              <a:rPr lang="en-US"/>
              <a:pPr/>
              <a:t>38</a:t>
            </a:fld>
            <a:endParaRPr lang="en-US"/>
          </a:p>
        </p:txBody>
      </p:sp>
      <p:sp>
        <p:nvSpPr>
          <p:cNvPr id="3269635"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69636"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69637"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9638"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9639"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69640"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9641"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9642"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69643"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69644"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45"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46"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47"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48"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49"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0"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1"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2"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9653"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69654" name="Line 22"/>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5" name="Text Box 23"/>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9656" name="Line 24"/>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7" name="Text Box 25"/>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9658" name="Line 26"/>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59" name="Text Box 27"/>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9660" name="Line 28"/>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61" name="Text Box 29"/>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69662" name="Line 30"/>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63" name="Text Box 31"/>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69664" name="Line 32"/>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65" name="Text Box 33"/>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69666" name="Line 34"/>
          <p:cNvSpPr>
            <a:spLocks noChangeShapeType="1"/>
          </p:cNvSpPr>
          <p:nvPr/>
        </p:nvSpPr>
        <p:spPr bwMode="auto">
          <a:xfrm flipH="1" flipV="1">
            <a:off x="7954963" y="2887663"/>
            <a:ext cx="203200" cy="182562"/>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69667" name="Text Box 35"/>
          <p:cNvSpPr txBox="1">
            <a:spLocks noChangeArrowheads="1"/>
          </p:cNvSpPr>
          <p:nvPr/>
        </p:nvSpPr>
        <p:spPr bwMode="auto">
          <a:xfrm flipH="1">
            <a:off x="7732713" y="271938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1</a:t>
            </a:r>
          </a:p>
        </p:txBody>
      </p:sp>
      <p:sp>
        <p:nvSpPr>
          <p:cNvPr id="3269668" name="Text Box 36"/>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69669" name="Line 37"/>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44"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if (n &lt; 2) return 1;</a:t>
            </a:r>
          </a:p>
          <a:p>
            <a:pPr eaLnBrk="0" hangingPunct="0"/>
            <a:r>
              <a:rPr lang="en-US" sz="2000" b="1" dirty="0">
                <a:latin typeface="Consolas" panose="020B0609020204030204" pitchFamily="49" charset="0"/>
                <a:cs typeface="Consolas" panose="020B0609020204030204" pitchFamily="49" charset="0"/>
              </a:rPr>
              <a:t>  return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75544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0658" name="Rectangle 2"/>
          <p:cNvSpPr>
            <a:spLocks noGrp="1" noChangeArrowheads="1"/>
          </p:cNvSpPr>
          <p:nvPr>
            <p:ph type="title"/>
          </p:nvPr>
        </p:nvSpPr>
        <p:spPr/>
        <p:txBody>
          <a:bodyPr/>
          <a:lstStyle/>
          <a:p>
            <a:r>
              <a:rPr lang="en-US"/>
              <a:t>Call Tree for Fibonacci</a:t>
            </a:r>
          </a:p>
        </p:txBody>
      </p:sp>
      <p:sp>
        <p:nvSpPr>
          <p:cNvPr id="43" name="Footer Placeholder 3"/>
          <p:cNvSpPr>
            <a:spLocks noGrp="1"/>
          </p:cNvSpPr>
          <p:nvPr>
            <p:ph type="ftr" sz="quarter" idx="11"/>
          </p:nvPr>
        </p:nvSpPr>
        <p:spPr/>
        <p:txBody>
          <a:bodyPr/>
          <a:lstStyle/>
          <a:p>
            <a:r>
              <a:rPr lang="en-US"/>
              <a:t>Recursion (23)</a:t>
            </a:r>
          </a:p>
        </p:txBody>
      </p:sp>
      <p:sp>
        <p:nvSpPr>
          <p:cNvPr id="44" name="Slide Number Placeholder 4"/>
          <p:cNvSpPr>
            <a:spLocks noGrp="1"/>
          </p:cNvSpPr>
          <p:nvPr>
            <p:ph type="sldNum" sz="quarter" idx="12"/>
          </p:nvPr>
        </p:nvSpPr>
        <p:spPr/>
        <p:txBody>
          <a:bodyPr/>
          <a:lstStyle/>
          <a:p>
            <a:fld id="{1F9D38B7-EACB-49BC-98F3-1D34DD76A1A0}" type="slidenum">
              <a:rPr lang="en-US"/>
              <a:pPr/>
              <a:t>39</a:t>
            </a:fld>
            <a:endParaRPr lang="en-US"/>
          </a:p>
        </p:txBody>
      </p:sp>
      <p:sp>
        <p:nvSpPr>
          <p:cNvPr id="3270659"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70660"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70661"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0662"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0663"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0664"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0665"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0666"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0667"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0668"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69"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0"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1"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2"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3"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4"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5"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76"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0677"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0678" name="Text Box 22"/>
          <p:cNvSpPr txBox="1">
            <a:spLocks noChangeArrowheads="1"/>
          </p:cNvSpPr>
          <p:nvPr/>
        </p:nvSpPr>
        <p:spPr bwMode="auto">
          <a:xfrm>
            <a:off x="7467600" y="25701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ED181E"/>
                </a:solidFill>
                <a:latin typeface="Consolas" panose="020B0609020204030204" pitchFamily="49" charset="0"/>
                <a:cs typeface="Consolas" panose="020B0609020204030204" pitchFamily="49" charset="0"/>
              </a:rPr>
              <a:t>+</a:t>
            </a:r>
          </a:p>
        </p:txBody>
      </p:sp>
      <p:sp>
        <p:nvSpPr>
          <p:cNvPr id="3270679" name="Line 23"/>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80" name="Text Box 24"/>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0681" name="Line 25"/>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82" name="Text Box 26"/>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0683" name="Line 27"/>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84" name="Text Box 28"/>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0685" name="Line 29"/>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86" name="Text Box 30"/>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0687" name="Line 31"/>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88" name="Text Box 32"/>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70689" name="Line 33"/>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90" name="Text Box 34"/>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0691" name="Line 35"/>
          <p:cNvSpPr>
            <a:spLocks noChangeShapeType="1"/>
          </p:cNvSpPr>
          <p:nvPr/>
        </p:nvSpPr>
        <p:spPr bwMode="auto">
          <a:xfrm flipH="1" flipV="1">
            <a:off x="7954963" y="288766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0692" name="Text Box 36"/>
          <p:cNvSpPr txBox="1">
            <a:spLocks noChangeArrowheads="1"/>
          </p:cNvSpPr>
          <p:nvPr/>
        </p:nvSpPr>
        <p:spPr bwMode="auto">
          <a:xfrm flipH="1">
            <a:off x="7732713" y="271938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0693" name="Text Box 37"/>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70694" name="Line 38"/>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45"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a:t>
            </a:r>
            <a:r>
              <a:rPr lang="en-US" sz="2000" b="1" dirty="0">
                <a:solidFill>
                  <a:srgbClr val="FF0000"/>
                </a:solidFill>
                <a:latin typeface="Consolas" panose="020B0609020204030204" pitchFamily="49" charset="0"/>
                <a:cs typeface="Consolas" panose="020B0609020204030204" pitchFamily="49" charset="0"/>
              </a:rPr>
              <a:t>+</a:t>
            </a:r>
            <a:r>
              <a:rPr lang="en-US" sz="2000" b="1" dirty="0">
                <a:latin typeface="Consolas" panose="020B0609020204030204" pitchFamily="49" charset="0"/>
                <a:cs typeface="Consolas" panose="020B0609020204030204" pitchFamily="49" charset="0"/>
              </a:rPr>
              <a:t>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8150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396" y="4109830"/>
            <a:ext cx="3718405" cy="2743200"/>
          </a:xfrm>
          <a:prstGeom prst="rect">
            <a:avLst/>
          </a:prstGeom>
        </p:spPr>
      </p:pic>
      <p:sp>
        <p:nvSpPr>
          <p:cNvPr id="2" name="Title 1"/>
          <p:cNvSpPr>
            <a:spLocks noGrp="1"/>
          </p:cNvSpPr>
          <p:nvPr>
            <p:ph type="title"/>
          </p:nvPr>
        </p:nvSpPr>
        <p:spPr/>
        <p:txBody>
          <a:bodyPr/>
          <a:lstStyle/>
          <a:p>
            <a:r>
              <a:rPr lang="en-US" dirty="0"/>
              <a:t>Lab 06 - Railroad</a:t>
            </a:r>
          </a:p>
        </p:txBody>
      </p:sp>
      <p:sp>
        <p:nvSpPr>
          <p:cNvPr id="3" name="Content Placeholder 2"/>
          <p:cNvSpPr>
            <a:spLocks noGrp="1"/>
          </p:cNvSpPr>
          <p:nvPr>
            <p:ph sz="quarter" idx="1"/>
          </p:nvPr>
        </p:nvSpPr>
        <p:spPr>
          <a:xfrm>
            <a:off x="555585" y="1295400"/>
            <a:ext cx="9978067" cy="4475931"/>
          </a:xfrm>
        </p:spPr>
        <p:txBody>
          <a:bodyPr/>
          <a:lstStyle/>
          <a:p>
            <a:r>
              <a:rPr lang="en-US" dirty="0"/>
              <a:t>Create a railroad train station that uses a central turntable and roundhouses to store train cars as well as changes the order of cars entering and leaving the station.</a:t>
            </a:r>
          </a:p>
          <a:p>
            <a:pPr lvl="1"/>
            <a:r>
              <a:rPr lang="en-US" dirty="0"/>
              <a:t>Cars may enter the train station if the turntable is empty.</a:t>
            </a:r>
          </a:p>
          <a:p>
            <a:pPr lvl="1"/>
            <a:r>
              <a:rPr lang="en-US" dirty="0"/>
              <a:t>From the turntable cars can be moved to a "stack" roundhouse facility (LIFO) or a "queue" roundhouse facility (FIFO).</a:t>
            </a:r>
          </a:p>
          <a:p>
            <a:pPr lvl="1"/>
            <a:r>
              <a:rPr lang="en-US" dirty="0"/>
              <a:t>Train cars leave the train station by moving from the turntable to a "vector" of outbound cars.</a:t>
            </a:r>
          </a:p>
          <a:p>
            <a:r>
              <a:rPr lang="en-US" dirty="0"/>
              <a:t>What Objects?</a:t>
            </a:r>
          </a:p>
          <a:p>
            <a:pPr lvl="1"/>
            <a:r>
              <a:rPr lang="en-US" dirty="0"/>
              <a:t>How to describe them?</a:t>
            </a:r>
          </a:p>
          <a:p>
            <a:pPr lvl="1"/>
            <a:r>
              <a:rPr lang="en-US" dirty="0"/>
              <a:t>UML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25260" y="6096001"/>
            <a:ext cx="2236280" cy="330211"/>
          </a:xfrm>
          <a:prstGeom prst="rect">
            <a:avLst/>
          </a:prstGeom>
        </p:spPr>
      </p:pic>
      <p:sp>
        <p:nvSpPr>
          <p:cNvPr id="4" name="Footer Placeholder 3">
            <a:extLst>
              <a:ext uri="{FF2B5EF4-FFF2-40B4-BE49-F238E27FC236}">
                <a16:creationId xmlns:a16="http://schemas.microsoft.com/office/drawing/2014/main" id="{2944E568-15B2-4695-BE51-EDB4B4C272BB}"/>
              </a:ext>
            </a:extLst>
          </p:cNvPr>
          <p:cNvSpPr>
            <a:spLocks noGrp="1"/>
          </p:cNvSpPr>
          <p:nvPr>
            <p:ph type="ftr" sz="quarter" idx="11"/>
          </p:nvPr>
        </p:nvSpPr>
        <p:spPr/>
        <p:txBody>
          <a:bodyPr/>
          <a:lstStyle/>
          <a:p>
            <a:pPr>
              <a:defRPr/>
            </a:pPr>
            <a:r>
              <a:rPr lang="en-US"/>
              <a:t>Recursion (23)</a:t>
            </a:r>
            <a:endParaRPr lang="en-US" dirty="0"/>
          </a:p>
        </p:txBody>
      </p:sp>
      <p:sp>
        <p:nvSpPr>
          <p:cNvPr id="5" name="Slide Number Placeholder 4">
            <a:extLst>
              <a:ext uri="{FF2B5EF4-FFF2-40B4-BE49-F238E27FC236}">
                <a16:creationId xmlns:a16="http://schemas.microsoft.com/office/drawing/2014/main" id="{6D7862C4-7D97-4D02-86D3-DB80D675D62B}"/>
              </a:ext>
            </a:extLst>
          </p:cNvPr>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spTree>
    <p:extLst>
      <p:ext uri="{BB962C8B-B14F-4D97-AF65-F5344CB8AC3E}">
        <p14:creationId xmlns:p14="http://schemas.microsoft.com/office/powerpoint/2010/main" val="42497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1682" name="Rectangle 2"/>
          <p:cNvSpPr>
            <a:spLocks noGrp="1" noChangeArrowheads="1"/>
          </p:cNvSpPr>
          <p:nvPr>
            <p:ph type="title"/>
          </p:nvPr>
        </p:nvSpPr>
        <p:spPr/>
        <p:txBody>
          <a:bodyPr/>
          <a:lstStyle/>
          <a:p>
            <a:r>
              <a:rPr lang="en-US"/>
              <a:t>Call Tree for Fibonacci</a:t>
            </a:r>
          </a:p>
        </p:txBody>
      </p:sp>
      <p:sp>
        <p:nvSpPr>
          <p:cNvPr id="45" name="Footer Placeholder 3"/>
          <p:cNvSpPr>
            <a:spLocks noGrp="1"/>
          </p:cNvSpPr>
          <p:nvPr>
            <p:ph type="ftr" sz="quarter" idx="11"/>
          </p:nvPr>
        </p:nvSpPr>
        <p:spPr/>
        <p:txBody>
          <a:bodyPr/>
          <a:lstStyle/>
          <a:p>
            <a:r>
              <a:rPr lang="en-US"/>
              <a:t>Recursion (23)</a:t>
            </a:r>
          </a:p>
        </p:txBody>
      </p:sp>
      <p:sp>
        <p:nvSpPr>
          <p:cNvPr id="46" name="Slide Number Placeholder 4"/>
          <p:cNvSpPr>
            <a:spLocks noGrp="1"/>
          </p:cNvSpPr>
          <p:nvPr>
            <p:ph type="sldNum" sz="quarter" idx="12"/>
          </p:nvPr>
        </p:nvSpPr>
        <p:spPr/>
        <p:txBody>
          <a:bodyPr/>
          <a:lstStyle/>
          <a:p>
            <a:fld id="{1DB2F9AC-9509-41CA-8AE9-B12964722971}" type="slidenum">
              <a:rPr lang="en-US"/>
              <a:pPr/>
              <a:t>40</a:t>
            </a:fld>
            <a:endParaRPr lang="en-US"/>
          </a:p>
        </p:txBody>
      </p:sp>
      <p:sp>
        <p:nvSpPr>
          <p:cNvPr id="3271683"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71684"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71685"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1686"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1687"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1688"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1689"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1690"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1691"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1692"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3"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4"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5"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6"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7"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8"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699"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00"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1701"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1702" name="Text Box 22"/>
          <p:cNvSpPr txBox="1">
            <a:spLocks noChangeArrowheads="1"/>
          </p:cNvSpPr>
          <p:nvPr/>
        </p:nvSpPr>
        <p:spPr bwMode="auto">
          <a:xfrm>
            <a:off x="7467600" y="25701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1703" name="Line 23"/>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04" name="Text Box 24"/>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1705" name="Line 25"/>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06" name="Text Box 26"/>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1707" name="Line 27"/>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08" name="Text Box 28"/>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1709" name="Line 29"/>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10" name="Text Box 30"/>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1711" name="Line 31"/>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12" name="Text Box 32"/>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71713" name="Line 33"/>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14" name="Text Box 34"/>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1715" name="Line 35"/>
          <p:cNvSpPr>
            <a:spLocks noChangeShapeType="1"/>
          </p:cNvSpPr>
          <p:nvPr/>
        </p:nvSpPr>
        <p:spPr bwMode="auto">
          <a:xfrm flipH="1" flipV="1">
            <a:off x="7954963" y="288766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16" name="Text Box 36"/>
          <p:cNvSpPr txBox="1">
            <a:spLocks noChangeArrowheads="1"/>
          </p:cNvSpPr>
          <p:nvPr/>
        </p:nvSpPr>
        <p:spPr bwMode="auto">
          <a:xfrm flipH="1">
            <a:off x="7732713" y="271938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1717" name="Text Box 37"/>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71718" name="Line 38"/>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20" name="Line 40"/>
          <p:cNvSpPr>
            <a:spLocks noChangeShapeType="1"/>
          </p:cNvSpPr>
          <p:nvPr/>
        </p:nvSpPr>
        <p:spPr bwMode="auto">
          <a:xfrm flipH="1" flipV="1">
            <a:off x="5943600" y="2286000"/>
            <a:ext cx="960438" cy="287338"/>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1721" name="Text Box 41"/>
          <p:cNvSpPr txBox="1">
            <a:spLocks noChangeArrowheads="1"/>
          </p:cNvSpPr>
          <p:nvPr/>
        </p:nvSpPr>
        <p:spPr bwMode="auto">
          <a:xfrm>
            <a:off x="5705475" y="21129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2</a:t>
            </a:r>
          </a:p>
        </p:txBody>
      </p:sp>
      <p:sp>
        <p:nvSpPr>
          <p:cNvPr id="47"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FF0000"/>
                </a:solidFill>
                <a:latin typeface="Consolas" panose="020B0609020204030204" pitchFamily="49" charset="0"/>
                <a:cs typeface="Consolas" panose="020B0609020204030204" pitchFamily="49" charset="0"/>
              </a:rPr>
              <a:t>return</a:t>
            </a:r>
            <a:r>
              <a:rPr lang="en-US" sz="2000" b="1" dirty="0">
                <a:latin typeface="Consolas" panose="020B0609020204030204" pitchFamily="49" charset="0"/>
                <a:cs typeface="Consolas" panose="020B0609020204030204" pitchFamily="49" charset="0"/>
              </a:rPr>
              <a:t>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34103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2706" name="Rectangle 2"/>
          <p:cNvSpPr>
            <a:spLocks noGrp="1" noChangeArrowheads="1"/>
          </p:cNvSpPr>
          <p:nvPr>
            <p:ph type="title"/>
          </p:nvPr>
        </p:nvSpPr>
        <p:spPr/>
        <p:txBody>
          <a:bodyPr/>
          <a:lstStyle/>
          <a:p>
            <a:r>
              <a:rPr lang="en-US"/>
              <a:t>Call Tree for Fibonacci</a:t>
            </a:r>
          </a:p>
        </p:txBody>
      </p:sp>
      <p:sp>
        <p:nvSpPr>
          <p:cNvPr id="46" name="Footer Placeholder 3"/>
          <p:cNvSpPr>
            <a:spLocks noGrp="1"/>
          </p:cNvSpPr>
          <p:nvPr>
            <p:ph type="ftr" sz="quarter" idx="11"/>
          </p:nvPr>
        </p:nvSpPr>
        <p:spPr/>
        <p:txBody>
          <a:bodyPr/>
          <a:lstStyle/>
          <a:p>
            <a:r>
              <a:rPr lang="en-US"/>
              <a:t>Recursion (23)</a:t>
            </a:r>
          </a:p>
        </p:txBody>
      </p:sp>
      <p:sp>
        <p:nvSpPr>
          <p:cNvPr id="47" name="Slide Number Placeholder 4"/>
          <p:cNvSpPr>
            <a:spLocks noGrp="1"/>
          </p:cNvSpPr>
          <p:nvPr>
            <p:ph type="sldNum" sz="quarter" idx="12"/>
          </p:nvPr>
        </p:nvSpPr>
        <p:spPr/>
        <p:txBody>
          <a:bodyPr/>
          <a:lstStyle/>
          <a:p>
            <a:fld id="{0D498CD2-D2B0-4890-BE3C-F85324B65849}" type="slidenum">
              <a:rPr lang="en-US"/>
              <a:pPr/>
              <a:t>41</a:t>
            </a:fld>
            <a:endParaRPr lang="en-US"/>
          </a:p>
        </p:txBody>
      </p:sp>
      <p:sp>
        <p:nvSpPr>
          <p:cNvPr id="3272707"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72708"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72709"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2710"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2711"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2712"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2713"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2714"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2715"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2716"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17"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18"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19"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0"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1"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2"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3"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4"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2725"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2726" name="Text Box 22"/>
          <p:cNvSpPr txBox="1">
            <a:spLocks noChangeArrowheads="1"/>
          </p:cNvSpPr>
          <p:nvPr/>
        </p:nvSpPr>
        <p:spPr bwMode="auto">
          <a:xfrm>
            <a:off x="5486400" y="1989138"/>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ED181E"/>
                </a:solidFill>
                <a:latin typeface="Consolas" panose="020B0609020204030204" pitchFamily="49" charset="0"/>
                <a:cs typeface="Consolas" panose="020B0609020204030204" pitchFamily="49" charset="0"/>
              </a:rPr>
              <a:t>+</a:t>
            </a:r>
          </a:p>
        </p:txBody>
      </p:sp>
      <p:sp>
        <p:nvSpPr>
          <p:cNvPr id="3272727" name="Text Box 23"/>
          <p:cNvSpPr txBox="1">
            <a:spLocks noChangeArrowheads="1"/>
          </p:cNvSpPr>
          <p:nvPr/>
        </p:nvSpPr>
        <p:spPr bwMode="auto">
          <a:xfrm>
            <a:off x="7467600" y="25701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2728" name="Line 24"/>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29" name="Text Box 25"/>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2730" name="Line 26"/>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31" name="Text Box 27"/>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2732" name="Line 28"/>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33" name="Text Box 29"/>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2734" name="Line 30"/>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35" name="Text Box 31"/>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2736" name="Line 32"/>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37" name="Text Box 33"/>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72738" name="Line 34"/>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39" name="Text Box 35"/>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2740" name="Line 36"/>
          <p:cNvSpPr>
            <a:spLocks noChangeShapeType="1"/>
          </p:cNvSpPr>
          <p:nvPr/>
        </p:nvSpPr>
        <p:spPr bwMode="auto">
          <a:xfrm flipH="1" flipV="1">
            <a:off x="7954963" y="288766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41" name="Text Box 37"/>
          <p:cNvSpPr txBox="1">
            <a:spLocks noChangeArrowheads="1"/>
          </p:cNvSpPr>
          <p:nvPr/>
        </p:nvSpPr>
        <p:spPr bwMode="auto">
          <a:xfrm flipH="1">
            <a:off x="7732713" y="271938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2742" name="Line 38"/>
          <p:cNvSpPr>
            <a:spLocks noChangeShapeType="1"/>
          </p:cNvSpPr>
          <p:nvPr/>
        </p:nvSpPr>
        <p:spPr bwMode="auto">
          <a:xfrm flipH="1" flipV="1">
            <a:off x="5943600" y="2286000"/>
            <a:ext cx="960438"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2743" name="Text Box 39"/>
          <p:cNvSpPr txBox="1">
            <a:spLocks noChangeArrowheads="1"/>
          </p:cNvSpPr>
          <p:nvPr/>
        </p:nvSpPr>
        <p:spPr bwMode="auto">
          <a:xfrm>
            <a:off x="5705475" y="21129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2744" name="Text Box 40"/>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72745" name="Line 41"/>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48"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return (Fibonacci(n-1) </a:t>
            </a:r>
            <a:r>
              <a:rPr lang="en-US" sz="2000" b="1" dirty="0">
                <a:solidFill>
                  <a:srgbClr val="FF0000"/>
                </a:solidFill>
                <a:latin typeface="Consolas" panose="020B0609020204030204" pitchFamily="49" charset="0"/>
                <a:cs typeface="Consolas" panose="020B0609020204030204" pitchFamily="49" charset="0"/>
              </a:rPr>
              <a:t>+</a:t>
            </a:r>
            <a:r>
              <a:rPr lang="en-US" sz="2000" b="1" dirty="0">
                <a:latin typeface="Consolas" panose="020B0609020204030204" pitchFamily="49" charset="0"/>
                <a:cs typeface="Consolas" panose="020B0609020204030204" pitchFamily="49" charset="0"/>
              </a:rPr>
              <a:t>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66672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3730" name="Rectangle 2"/>
          <p:cNvSpPr>
            <a:spLocks noGrp="1" noChangeArrowheads="1"/>
          </p:cNvSpPr>
          <p:nvPr>
            <p:ph type="title"/>
          </p:nvPr>
        </p:nvSpPr>
        <p:spPr/>
        <p:txBody>
          <a:bodyPr/>
          <a:lstStyle/>
          <a:p>
            <a:r>
              <a:rPr lang="en-US"/>
              <a:t>Call Tree for Fibonacci</a:t>
            </a:r>
          </a:p>
        </p:txBody>
      </p:sp>
      <p:sp>
        <p:nvSpPr>
          <p:cNvPr id="48" name="Footer Placeholder 3"/>
          <p:cNvSpPr>
            <a:spLocks noGrp="1"/>
          </p:cNvSpPr>
          <p:nvPr>
            <p:ph type="ftr" sz="quarter" idx="11"/>
          </p:nvPr>
        </p:nvSpPr>
        <p:spPr/>
        <p:txBody>
          <a:bodyPr/>
          <a:lstStyle/>
          <a:p>
            <a:r>
              <a:rPr lang="en-US"/>
              <a:t>Recursion (23)</a:t>
            </a:r>
          </a:p>
        </p:txBody>
      </p:sp>
      <p:sp>
        <p:nvSpPr>
          <p:cNvPr id="49" name="Slide Number Placeholder 4"/>
          <p:cNvSpPr>
            <a:spLocks noGrp="1"/>
          </p:cNvSpPr>
          <p:nvPr>
            <p:ph type="sldNum" sz="quarter" idx="12"/>
          </p:nvPr>
        </p:nvSpPr>
        <p:spPr/>
        <p:txBody>
          <a:bodyPr/>
          <a:lstStyle/>
          <a:p>
            <a:fld id="{CB709B4C-BDE5-4611-903D-5DC6CED6A86C}" type="slidenum">
              <a:rPr lang="en-US"/>
              <a:pPr/>
              <a:t>42</a:t>
            </a:fld>
            <a:endParaRPr lang="en-US"/>
          </a:p>
        </p:txBody>
      </p:sp>
      <p:sp>
        <p:nvSpPr>
          <p:cNvPr id="3273731" name="Text Box 3"/>
          <p:cNvSpPr txBox="1">
            <a:spLocks noChangeArrowheads="1"/>
          </p:cNvSpPr>
          <p:nvPr/>
        </p:nvSpPr>
        <p:spPr bwMode="auto">
          <a:xfrm>
            <a:off x="5181600" y="1828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Fibonacci(4)</a:t>
            </a:r>
          </a:p>
        </p:txBody>
      </p:sp>
      <p:sp>
        <p:nvSpPr>
          <p:cNvPr id="3273732" name="Text Box 4"/>
          <p:cNvSpPr txBox="1">
            <a:spLocks noChangeArrowheads="1"/>
          </p:cNvSpPr>
          <p:nvPr/>
        </p:nvSpPr>
        <p:spPr bwMode="auto">
          <a:xfrm>
            <a:off x="32004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Fibonacci(3)</a:t>
            </a:r>
          </a:p>
        </p:txBody>
      </p:sp>
      <p:sp>
        <p:nvSpPr>
          <p:cNvPr id="3273733" name="Text Box 5"/>
          <p:cNvSpPr txBox="1">
            <a:spLocks noChangeArrowheads="1"/>
          </p:cNvSpPr>
          <p:nvPr/>
        </p:nvSpPr>
        <p:spPr bwMode="auto">
          <a:xfrm>
            <a:off x="21336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3734" name="Text Box 6"/>
          <p:cNvSpPr txBox="1">
            <a:spLocks noChangeArrowheads="1"/>
          </p:cNvSpPr>
          <p:nvPr/>
        </p:nvSpPr>
        <p:spPr bwMode="auto">
          <a:xfrm>
            <a:off x="42672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3735" name="Text Box 7"/>
          <p:cNvSpPr txBox="1">
            <a:spLocks noChangeArrowheads="1"/>
          </p:cNvSpPr>
          <p:nvPr/>
        </p:nvSpPr>
        <p:spPr bwMode="auto">
          <a:xfrm>
            <a:off x="7086600" y="24003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Fibonacci(2)</a:t>
            </a:r>
          </a:p>
        </p:txBody>
      </p:sp>
      <p:sp>
        <p:nvSpPr>
          <p:cNvPr id="3273736" name="Text Box 8"/>
          <p:cNvSpPr txBox="1">
            <a:spLocks noChangeArrowheads="1"/>
          </p:cNvSpPr>
          <p:nvPr/>
        </p:nvSpPr>
        <p:spPr bwMode="auto">
          <a:xfrm>
            <a:off x="6096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3737" name="Text Box 9"/>
          <p:cNvSpPr txBox="1">
            <a:spLocks noChangeArrowheads="1"/>
          </p:cNvSpPr>
          <p:nvPr/>
        </p:nvSpPr>
        <p:spPr bwMode="auto">
          <a:xfrm>
            <a:off x="8128000" y="29718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3738" name="Text Box 10"/>
          <p:cNvSpPr txBox="1">
            <a:spLocks noChangeArrowheads="1"/>
          </p:cNvSpPr>
          <p:nvPr/>
        </p:nvSpPr>
        <p:spPr bwMode="auto">
          <a:xfrm>
            <a:off x="1219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Fibonacci(1)</a:t>
            </a:r>
          </a:p>
        </p:txBody>
      </p:sp>
      <p:sp>
        <p:nvSpPr>
          <p:cNvPr id="3273739" name="Text Box 11"/>
          <p:cNvSpPr txBox="1">
            <a:spLocks noChangeArrowheads="1"/>
          </p:cNvSpPr>
          <p:nvPr/>
        </p:nvSpPr>
        <p:spPr bwMode="auto">
          <a:xfrm>
            <a:off x="2870200" y="3581401"/>
            <a:ext cx="137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Fibonacci(0)</a:t>
            </a:r>
          </a:p>
        </p:txBody>
      </p:sp>
      <p:sp>
        <p:nvSpPr>
          <p:cNvPr id="3273740" name="Line 12"/>
          <p:cNvSpPr>
            <a:spLocks noChangeShapeType="1"/>
          </p:cNvSpPr>
          <p:nvPr/>
        </p:nvSpPr>
        <p:spPr bwMode="auto">
          <a:xfrm flipH="1">
            <a:off x="42672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1" name="Line 13"/>
          <p:cNvSpPr>
            <a:spLocks noChangeShapeType="1"/>
          </p:cNvSpPr>
          <p:nvPr/>
        </p:nvSpPr>
        <p:spPr bwMode="auto">
          <a:xfrm>
            <a:off x="5638800" y="2057400"/>
            <a:ext cx="137160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2" name="Line 14"/>
          <p:cNvSpPr>
            <a:spLocks noChangeShapeType="1"/>
          </p:cNvSpPr>
          <p:nvPr/>
        </p:nvSpPr>
        <p:spPr bwMode="auto">
          <a:xfrm flipH="1">
            <a:off x="2667000"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3" name="Line 15"/>
          <p:cNvSpPr>
            <a:spLocks noChangeShapeType="1"/>
          </p:cNvSpPr>
          <p:nvPr/>
        </p:nvSpPr>
        <p:spPr bwMode="auto">
          <a:xfrm>
            <a:off x="3716338" y="2638426"/>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4" name="Line 16"/>
          <p:cNvSpPr>
            <a:spLocks noChangeShapeType="1"/>
          </p:cNvSpPr>
          <p:nvPr/>
        </p:nvSpPr>
        <p:spPr bwMode="auto">
          <a:xfrm flipH="1">
            <a:off x="6554788"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5" name="Line 17"/>
          <p:cNvSpPr>
            <a:spLocks noChangeShapeType="1"/>
          </p:cNvSpPr>
          <p:nvPr/>
        </p:nvSpPr>
        <p:spPr bwMode="auto">
          <a:xfrm>
            <a:off x="7604125" y="2627314"/>
            <a:ext cx="1066800" cy="409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6" name="Line 18"/>
          <p:cNvSpPr>
            <a:spLocks noChangeShapeType="1"/>
          </p:cNvSpPr>
          <p:nvPr/>
        </p:nvSpPr>
        <p:spPr bwMode="auto">
          <a:xfrm flipH="1">
            <a:off x="18288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7" name="Line 19"/>
          <p:cNvSpPr>
            <a:spLocks noChangeShapeType="1"/>
          </p:cNvSpPr>
          <p:nvPr/>
        </p:nvSpPr>
        <p:spPr bwMode="auto">
          <a:xfrm>
            <a:off x="2667001" y="3200400"/>
            <a:ext cx="855663" cy="4572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48" name="Text Box 20"/>
          <p:cNvSpPr txBox="1">
            <a:spLocks noChangeArrowheads="1"/>
          </p:cNvSpPr>
          <p:nvPr/>
        </p:nvSpPr>
        <p:spPr bwMode="auto">
          <a:xfrm>
            <a:off x="2530475" y="316071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3749" name="Text Box 21"/>
          <p:cNvSpPr txBox="1">
            <a:spLocks noChangeArrowheads="1"/>
          </p:cNvSpPr>
          <p:nvPr/>
        </p:nvSpPr>
        <p:spPr bwMode="auto">
          <a:xfrm>
            <a:off x="3581400" y="260350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3750" name="Text Box 22"/>
          <p:cNvSpPr txBox="1">
            <a:spLocks noChangeArrowheads="1"/>
          </p:cNvSpPr>
          <p:nvPr/>
        </p:nvSpPr>
        <p:spPr bwMode="auto">
          <a:xfrm>
            <a:off x="5486400" y="1989138"/>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3751" name="Text Box 23"/>
          <p:cNvSpPr txBox="1">
            <a:spLocks noChangeArrowheads="1"/>
          </p:cNvSpPr>
          <p:nvPr/>
        </p:nvSpPr>
        <p:spPr bwMode="auto">
          <a:xfrm>
            <a:off x="7467600" y="2570163"/>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Consolas" panose="020B0609020204030204" pitchFamily="49" charset="0"/>
                <a:cs typeface="Consolas" panose="020B0609020204030204" pitchFamily="49" charset="0"/>
              </a:rPr>
              <a:t>+</a:t>
            </a:r>
          </a:p>
        </p:txBody>
      </p:sp>
      <p:sp>
        <p:nvSpPr>
          <p:cNvPr id="3273752" name="Line 24"/>
          <p:cNvSpPr>
            <a:spLocks noChangeShapeType="1"/>
          </p:cNvSpPr>
          <p:nvPr/>
        </p:nvSpPr>
        <p:spPr bwMode="auto">
          <a:xfrm flipV="1">
            <a:off x="2235200" y="350520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53" name="Text Box 25"/>
          <p:cNvSpPr txBox="1">
            <a:spLocks noChangeArrowheads="1"/>
          </p:cNvSpPr>
          <p:nvPr/>
        </p:nvSpPr>
        <p:spPr bwMode="auto">
          <a:xfrm>
            <a:off x="2362200" y="333692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3754" name="Line 26"/>
          <p:cNvSpPr>
            <a:spLocks noChangeShapeType="1"/>
          </p:cNvSpPr>
          <p:nvPr/>
        </p:nvSpPr>
        <p:spPr bwMode="auto">
          <a:xfrm flipH="1" flipV="1">
            <a:off x="2889250" y="350361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55" name="Text Box 27"/>
          <p:cNvSpPr txBox="1">
            <a:spLocks noChangeArrowheads="1"/>
          </p:cNvSpPr>
          <p:nvPr/>
        </p:nvSpPr>
        <p:spPr bwMode="auto">
          <a:xfrm flipH="1">
            <a:off x="2667000" y="33353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3756" name="Line 28"/>
          <p:cNvSpPr>
            <a:spLocks noChangeShapeType="1"/>
          </p:cNvSpPr>
          <p:nvPr/>
        </p:nvSpPr>
        <p:spPr bwMode="auto">
          <a:xfrm flipH="1" flipV="1">
            <a:off x="41084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57" name="Text Box 29"/>
          <p:cNvSpPr txBox="1">
            <a:spLocks noChangeArrowheads="1"/>
          </p:cNvSpPr>
          <p:nvPr/>
        </p:nvSpPr>
        <p:spPr bwMode="auto">
          <a:xfrm flipH="1">
            <a:off x="388620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3758" name="Line 30"/>
          <p:cNvSpPr>
            <a:spLocks noChangeShapeType="1"/>
          </p:cNvSpPr>
          <p:nvPr/>
        </p:nvSpPr>
        <p:spPr bwMode="auto">
          <a:xfrm flipV="1">
            <a:off x="3168650" y="2901951"/>
            <a:ext cx="203200" cy="1825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59" name="Text Box 31"/>
          <p:cNvSpPr txBox="1">
            <a:spLocks noChangeArrowheads="1"/>
          </p:cNvSpPr>
          <p:nvPr/>
        </p:nvSpPr>
        <p:spPr bwMode="auto">
          <a:xfrm>
            <a:off x="3295650" y="2733675"/>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3760" name="Line 32"/>
          <p:cNvSpPr>
            <a:spLocks noChangeShapeType="1"/>
          </p:cNvSpPr>
          <p:nvPr/>
        </p:nvSpPr>
        <p:spPr bwMode="auto">
          <a:xfrm flipV="1">
            <a:off x="4221164" y="2286000"/>
            <a:ext cx="960437"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61" name="Text Box 33"/>
          <p:cNvSpPr txBox="1">
            <a:spLocks noChangeArrowheads="1"/>
          </p:cNvSpPr>
          <p:nvPr/>
        </p:nvSpPr>
        <p:spPr bwMode="auto">
          <a:xfrm>
            <a:off x="5170488" y="211613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3</a:t>
            </a:r>
          </a:p>
        </p:txBody>
      </p:sp>
      <p:sp>
        <p:nvSpPr>
          <p:cNvPr id="3273762" name="Line 34"/>
          <p:cNvSpPr>
            <a:spLocks noChangeShapeType="1"/>
          </p:cNvSpPr>
          <p:nvPr/>
        </p:nvSpPr>
        <p:spPr bwMode="auto">
          <a:xfrm flipV="1">
            <a:off x="7105650" y="2890838"/>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63" name="Text Box 35"/>
          <p:cNvSpPr txBox="1">
            <a:spLocks noChangeArrowheads="1"/>
          </p:cNvSpPr>
          <p:nvPr/>
        </p:nvSpPr>
        <p:spPr bwMode="auto">
          <a:xfrm>
            <a:off x="7232650" y="27225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3764" name="Line 36"/>
          <p:cNvSpPr>
            <a:spLocks noChangeShapeType="1"/>
          </p:cNvSpPr>
          <p:nvPr/>
        </p:nvSpPr>
        <p:spPr bwMode="auto">
          <a:xfrm flipH="1" flipV="1">
            <a:off x="7954963" y="2887663"/>
            <a:ext cx="203200" cy="182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65" name="Text Box 37"/>
          <p:cNvSpPr txBox="1">
            <a:spLocks noChangeArrowheads="1"/>
          </p:cNvSpPr>
          <p:nvPr/>
        </p:nvSpPr>
        <p:spPr bwMode="auto">
          <a:xfrm flipH="1">
            <a:off x="7732713" y="2719388"/>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1</a:t>
            </a:r>
          </a:p>
        </p:txBody>
      </p:sp>
      <p:sp>
        <p:nvSpPr>
          <p:cNvPr id="3273766" name="Line 38"/>
          <p:cNvSpPr>
            <a:spLocks noChangeShapeType="1"/>
          </p:cNvSpPr>
          <p:nvPr/>
        </p:nvSpPr>
        <p:spPr bwMode="auto">
          <a:xfrm flipH="1" flipV="1">
            <a:off x="5943600" y="2286000"/>
            <a:ext cx="960438" cy="287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67" name="Text Box 39"/>
          <p:cNvSpPr txBox="1">
            <a:spLocks noChangeArrowheads="1"/>
          </p:cNvSpPr>
          <p:nvPr/>
        </p:nvSpPr>
        <p:spPr bwMode="auto">
          <a:xfrm>
            <a:off x="5705475" y="2112963"/>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Consolas" panose="020B0609020204030204" pitchFamily="49" charset="0"/>
                <a:cs typeface="Consolas" panose="020B0609020204030204" pitchFamily="49" charset="0"/>
              </a:rPr>
              <a:t>2</a:t>
            </a:r>
          </a:p>
        </p:txBody>
      </p:sp>
      <p:sp>
        <p:nvSpPr>
          <p:cNvPr id="3273768" name="Text Box 40"/>
          <p:cNvSpPr txBox="1">
            <a:spLocks noChangeArrowheads="1"/>
          </p:cNvSpPr>
          <p:nvPr/>
        </p:nvSpPr>
        <p:spPr bwMode="auto">
          <a:xfrm>
            <a:off x="5334001" y="1295401"/>
            <a:ext cx="7809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Consolas" panose="020B0609020204030204" pitchFamily="49" charset="0"/>
                <a:cs typeface="Consolas" panose="020B0609020204030204" pitchFamily="49" charset="0"/>
              </a:rPr>
              <a:t>main()</a:t>
            </a:r>
          </a:p>
        </p:txBody>
      </p:sp>
      <p:sp>
        <p:nvSpPr>
          <p:cNvPr id="3273769" name="Line 41"/>
          <p:cNvSpPr>
            <a:spLocks noChangeShapeType="1"/>
          </p:cNvSpPr>
          <p:nvPr/>
        </p:nvSpPr>
        <p:spPr bwMode="auto">
          <a:xfrm flipH="1">
            <a:off x="5638800" y="15240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71" name="Line 43"/>
          <p:cNvSpPr>
            <a:spLocks noChangeShapeType="1"/>
          </p:cNvSpPr>
          <p:nvPr/>
        </p:nvSpPr>
        <p:spPr bwMode="auto">
          <a:xfrm flipH="1" flipV="1">
            <a:off x="6165696" y="1600200"/>
            <a:ext cx="0" cy="228600"/>
          </a:xfrm>
          <a:prstGeom prst="line">
            <a:avLst/>
          </a:prstGeom>
          <a:noFill/>
          <a:ln w="127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Consolas" panose="020B0609020204030204" pitchFamily="49" charset="0"/>
              <a:cs typeface="Consolas" panose="020B0609020204030204" pitchFamily="49" charset="0"/>
            </a:endParaRPr>
          </a:p>
        </p:txBody>
      </p:sp>
      <p:sp>
        <p:nvSpPr>
          <p:cNvPr id="3273772" name="Text Box 44"/>
          <p:cNvSpPr txBox="1">
            <a:spLocks noChangeArrowheads="1"/>
          </p:cNvSpPr>
          <p:nvPr/>
        </p:nvSpPr>
        <p:spPr bwMode="auto">
          <a:xfrm>
            <a:off x="6013296" y="1295400"/>
            <a:ext cx="311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D18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rgbClr val="ED181E"/>
                </a:solidFill>
                <a:latin typeface="Consolas" panose="020B0609020204030204" pitchFamily="49" charset="0"/>
                <a:cs typeface="Consolas" panose="020B0609020204030204" pitchFamily="49" charset="0"/>
              </a:rPr>
              <a:t>5</a:t>
            </a:r>
          </a:p>
        </p:txBody>
      </p:sp>
      <p:sp>
        <p:nvSpPr>
          <p:cNvPr id="50" name="Text Box 42"/>
          <p:cNvSpPr txBox="1">
            <a:spLocks noChangeArrowheads="1"/>
          </p:cNvSpPr>
          <p:nvPr/>
        </p:nvSpPr>
        <p:spPr bwMode="auto">
          <a:xfrm>
            <a:off x="2819400" y="3987380"/>
            <a:ext cx="65325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latin typeface="Consolas" panose="020B0609020204030204" pitchFamily="49" charset="0"/>
                <a:cs typeface="Consolas" panose="020B0609020204030204" pitchFamily="49" charset="0"/>
              </a:rPr>
              <a:t>int Fibonacci(int n)</a:t>
            </a:r>
          </a:p>
          <a:p>
            <a:pPr eaLnBrk="0" hangingPunct="0"/>
            <a:r>
              <a:rPr lang="en-US" sz="2000" b="1" dirty="0">
                <a:latin typeface="Consolas" panose="020B0609020204030204" pitchFamily="49" charset="0"/>
                <a:cs typeface="Consolas" panose="020B0609020204030204" pitchFamily="49" charset="0"/>
              </a:rPr>
              <a:t>{</a:t>
            </a:r>
          </a:p>
          <a:p>
            <a:pPr eaLnBrk="0" hangingPunct="0"/>
            <a:r>
              <a:rPr lang="en-US" sz="2000" b="1" dirty="0">
                <a:latin typeface="Consolas" panose="020B0609020204030204" pitchFamily="49" charset="0"/>
                <a:cs typeface="Consolas" panose="020B0609020204030204" pitchFamily="49" charset="0"/>
              </a:rPr>
              <a:t>  if (n &lt; 2) return 1;</a:t>
            </a:r>
          </a:p>
          <a:p>
            <a:pPr eaLnBrk="0" hangingPunct="0"/>
            <a:r>
              <a:rPr lang="en-US" sz="2000" b="1" dirty="0">
                <a:latin typeface="Consolas" panose="020B0609020204030204" pitchFamily="49" charset="0"/>
                <a:cs typeface="Consolas" panose="020B0609020204030204" pitchFamily="49" charset="0"/>
              </a:rPr>
              <a:t>  </a:t>
            </a:r>
            <a:r>
              <a:rPr lang="en-US" sz="2000" b="1" dirty="0">
                <a:solidFill>
                  <a:srgbClr val="ED181E"/>
                </a:solidFill>
                <a:latin typeface="Consolas" panose="020B0609020204030204" pitchFamily="49" charset="0"/>
                <a:cs typeface="Consolas" panose="020B0609020204030204" pitchFamily="49" charset="0"/>
              </a:rPr>
              <a:t>return</a:t>
            </a:r>
            <a:r>
              <a:rPr lang="en-US" sz="2000" b="1" dirty="0">
                <a:latin typeface="Consolas" panose="020B0609020204030204" pitchFamily="49" charset="0"/>
                <a:cs typeface="Consolas" panose="020B0609020204030204" pitchFamily="49" charset="0"/>
              </a:rPr>
              <a:t> (Fibonacci(n-1) + Fibonacci(n-2));</a:t>
            </a:r>
          </a:p>
          <a:p>
            <a:pPr eaLnBrk="0" hangingPunct="0"/>
            <a:r>
              <a:rPr lang="en-US" sz="2000" b="1" dirty="0">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int main()</a:t>
            </a:r>
          </a:p>
          <a:p>
            <a:r>
              <a:rPr lang="en-US" sz="2000" b="1" dirty="0">
                <a:solidFill>
                  <a:srgbClr val="000000"/>
                </a:solidFill>
                <a:latin typeface="Consolas" panose="020B0609020204030204" pitchFamily="49" charset="0"/>
                <a:cs typeface="Consolas" panose="020B0609020204030204" pitchFamily="49" charset="0"/>
              </a:rPr>
              <a:t>{</a:t>
            </a:r>
          </a:p>
          <a:p>
            <a:r>
              <a:rPr lang="en-US" sz="2000" b="1" dirty="0">
                <a:solidFill>
                  <a:srgbClr val="000000"/>
                </a:solidFill>
                <a:latin typeface="Consolas" panose="020B0609020204030204" pitchFamily="49" charset="0"/>
                <a:cs typeface="Consolas" panose="020B0609020204030204" pitchFamily="49" charset="0"/>
              </a:rPr>
              <a:t>  cout &lt;&lt; "Fibonacci(4) = " &lt;&lt; Fibonacci(4);</a:t>
            </a:r>
          </a:p>
          <a:p>
            <a:r>
              <a:rPr lang="en-US" sz="2000" b="1"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79642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 O(n)</a:t>
            </a:r>
          </a:p>
        </p:txBody>
      </p:sp>
      <p:sp>
        <p:nvSpPr>
          <p:cNvPr id="3" name="Content Placeholder 2"/>
          <p:cNvSpPr>
            <a:spLocks noGrp="1"/>
          </p:cNvSpPr>
          <p:nvPr>
            <p:ph sz="quarter" idx="1"/>
          </p:nvPr>
        </p:nvSpPr>
        <p:spPr/>
        <p:txBody>
          <a:bodyPr/>
          <a:lstStyle/>
          <a:p>
            <a:r>
              <a:rPr lang="en-US" dirty="0"/>
              <a:t>Because of the redundant function calls, the time required to calculate </a:t>
            </a:r>
            <a:r>
              <a:rPr lang="en-US" dirty="0" err="1"/>
              <a:t>fibonacci</a:t>
            </a:r>
            <a:r>
              <a:rPr lang="en-US" dirty="0"/>
              <a:t>(n) increases exponentially with n.</a:t>
            </a:r>
          </a:p>
          <a:p>
            <a:pPr lvl="1"/>
            <a:r>
              <a:rPr lang="en-US" dirty="0"/>
              <a:t>If n is 100, there are approximately 2</a:t>
            </a:r>
            <a:r>
              <a:rPr lang="en-US" baseline="30000" dirty="0"/>
              <a:t>100</a:t>
            </a:r>
            <a:r>
              <a:rPr lang="en-US" dirty="0"/>
              <a:t> activation frames (</a:t>
            </a:r>
            <a:r>
              <a:rPr lang="en-US" dirty="0">
                <a:sym typeface="Symbol"/>
              </a:rPr>
              <a:t>10</a:t>
            </a:r>
            <a:r>
              <a:rPr lang="en-US" baseline="30000" dirty="0">
                <a:sym typeface="Symbol"/>
              </a:rPr>
              <a:t>30</a:t>
            </a:r>
            <a:r>
              <a:rPr lang="en-US" dirty="0">
                <a:sym typeface="Symbol"/>
              </a:rPr>
              <a:t>).</a:t>
            </a:r>
          </a:p>
          <a:p>
            <a:pPr lvl="1"/>
            <a:r>
              <a:rPr lang="en-US" dirty="0">
                <a:sym typeface="Symbol"/>
              </a:rPr>
              <a:t>If you could process one million activation frames per second, it would still take 1024 seconds (3 </a:t>
            </a:r>
            <a:r>
              <a:rPr lang="en-US" dirty="0">
                <a:sym typeface="Wingdings 2"/>
              </a:rPr>
              <a:t></a:t>
            </a:r>
            <a:r>
              <a:rPr lang="en-US" dirty="0">
                <a:sym typeface="Symbol"/>
              </a:rPr>
              <a:t> 10</a:t>
            </a:r>
            <a:r>
              <a:rPr lang="en-US" baseline="30000" dirty="0">
                <a:sym typeface="Symbol"/>
              </a:rPr>
              <a:t>16</a:t>
            </a:r>
            <a:r>
              <a:rPr lang="en-US" dirty="0">
                <a:sym typeface="Symbol"/>
              </a:rPr>
              <a:t> years) to compute </a:t>
            </a:r>
            <a:r>
              <a:rPr lang="en-US" dirty="0" err="1">
                <a:sym typeface="Symbol"/>
              </a:rPr>
              <a:t>fibonacci</a:t>
            </a:r>
            <a:r>
              <a:rPr lang="en-US" dirty="0">
                <a:sym typeface="Symbol"/>
              </a:rPr>
              <a:t>(100).</a:t>
            </a:r>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43</a:t>
            </a:fld>
            <a:endParaRPr lang="en-US" dirty="0"/>
          </a:p>
        </p:txBody>
      </p:sp>
      <p:sp>
        <p:nvSpPr>
          <p:cNvPr id="6" name="TextBox 5"/>
          <p:cNvSpPr txBox="1"/>
          <p:nvPr/>
        </p:nvSpPr>
        <p:spPr>
          <a:xfrm>
            <a:off x="1447800" y="3810001"/>
            <a:ext cx="8153400" cy="280076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O(n) function to calculate Fibonacci numbers</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 The current Fibonacci number</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fib_previous</a:t>
            </a:r>
            <a:r>
              <a:rPr lang="en-US" sz="1600" b="1" dirty="0">
                <a:latin typeface="Consolas" panose="020B0609020204030204" pitchFamily="49" charset="0"/>
                <a:cs typeface="Consolas" panose="020B0609020204030204" pitchFamily="49" charset="0"/>
              </a:rPr>
              <a:t> The previous Fibonacci number</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n The count of Fibonacci numbers left to calculate</a:t>
            </a:r>
          </a:p>
          <a:p>
            <a:r>
              <a:rPr lang="en-US" sz="1600" b="1" dirty="0">
                <a:latin typeface="Consolas" panose="020B0609020204030204" pitchFamily="49" charset="0"/>
                <a:cs typeface="Consolas" panose="020B0609020204030204" pitchFamily="49" charset="0"/>
              </a:rPr>
              <a:t>   @return The value of the Fibonacci number calculated so far</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fibo</a:t>
            </a:r>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 int </a:t>
            </a:r>
            <a:r>
              <a:rPr lang="en-US" sz="1600" b="1" dirty="0" err="1">
                <a:latin typeface="Consolas" panose="020B0609020204030204" pitchFamily="49" charset="0"/>
                <a:cs typeface="Consolas" panose="020B0609020204030204" pitchFamily="49" charset="0"/>
              </a:rPr>
              <a:t>fib_previous</a:t>
            </a:r>
            <a:r>
              <a:rPr lang="en-US" sz="1600" b="1" dirty="0">
                <a:latin typeface="Consolas" panose="020B0609020204030204" pitchFamily="49" charset="0"/>
                <a:cs typeface="Consolas" panose="020B0609020204030204" pitchFamily="49" charset="0"/>
              </a:rPr>
              <a:t>,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 1) return </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fibo</a:t>
            </a:r>
            <a:r>
              <a:rPr lang="en-US" sz="1600" b="1" dirty="0">
                <a:latin typeface="Consolas" panose="020B0609020204030204" pitchFamily="49" charset="0"/>
                <a:cs typeface="Consolas" panose="020B0609020204030204" pitchFamily="49" charset="0"/>
              </a:rPr>
              <a:t>(</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 + </a:t>
            </a:r>
            <a:r>
              <a:rPr lang="en-US" sz="1600" b="1" dirty="0" err="1">
                <a:latin typeface="Consolas" panose="020B0609020204030204" pitchFamily="49" charset="0"/>
                <a:cs typeface="Consolas" panose="020B0609020204030204" pitchFamily="49" charset="0"/>
              </a:rPr>
              <a:t>fib_previous</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 n – 1);</a:t>
            </a:r>
          </a:p>
          <a:p>
            <a:r>
              <a:rPr lang="en-US" sz="1600" b="1"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36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 O(n)</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44</a:t>
            </a:fld>
            <a:endParaRPr lang="en-US" dirty="0"/>
          </a:p>
        </p:txBody>
      </p:sp>
      <p:sp>
        <p:nvSpPr>
          <p:cNvPr id="6" name="TextBox 5"/>
          <p:cNvSpPr txBox="1"/>
          <p:nvPr/>
        </p:nvSpPr>
        <p:spPr>
          <a:xfrm>
            <a:off x="558142" y="1600200"/>
            <a:ext cx="6680858" cy="501675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Fibonacci sequence</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fib_current</a:t>
            </a:r>
            <a:r>
              <a:rPr lang="en-US" sz="1600" b="1" dirty="0">
                <a:latin typeface="Consolas" panose="020B0609020204030204" pitchFamily="49" charset="0"/>
                <a:cs typeface="Consolas" panose="020B0609020204030204" pitchFamily="49" charset="0"/>
              </a:rPr>
              <a:t> Current #</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fib_previous</a:t>
            </a:r>
            <a:r>
              <a:rPr lang="en-US" sz="1600" b="1" dirty="0">
                <a:latin typeface="Consolas" panose="020B0609020204030204" pitchFamily="49" charset="0"/>
                <a:cs typeface="Consolas" panose="020B0609020204030204" pitchFamily="49" charset="0"/>
              </a:rPr>
              <a:t> Previous #</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n # left to calculate</a:t>
            </a:r>
          </a:p>
          <a:p>
            <a:r>
              <a:rPr lang="en-US" sz="1600" b="1" dirty="0">
                <a:latin typeface="Consolas" panose="020B0609020204030204" pitchFamily="49" charset="0"/>
                <a:cs typeface="Consolas" panose="020B0609020204030204" pitchFamily="49" charset="0"/>
              </a:rPr>
              <a:t>  @return Current Fibonacci value</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fibo</a:t>
            </a:r>
            <a:r>
              <a:rPr lang="en-US" sz="1600" b="1" dirty="0">
                <a:latin typeface="Consolas" panose="020B0609020204030204" pitchFamily="49" charset="0"/>
                <a:cs typeface="Consolas" panose="020B0609020204030204" pitchFamily="49" charset="0"/>
              </a:rPr>
              <a:t>(int current, int previous,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&lt; 2) return current;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fibo</a:t>
            </a:r>
            <a:r>
              <a:rPr lang="en-US" sz="1600" b="1" dirty="0">
                <a:latin typeface="Consolas" panose="020B0609020204030204" pitchFamily="49" charset="0"/>
                <a:cs typeface="Consolas" panose="020B0609020204030204" pitchFamily="49" charset="0"/>
              </a:rPr>
              <a:t>(current + previous, current, n - 1);</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fibonacci</a:t>
            </a:r>
            <a:r>
              <a:rPr lang="en-US" sz="1600" b="1" dirty="0">
                <a:latin typeface="Consolas" panose="020B0609020204030204" pitchFamily="49" charset="0"/>
                <a:cs typeface="Consolas" panose="020B0609020204030204" pitchFamily="49" charset="0"/>
              </a:rPr>
              <a:t>(int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fibo</a:t>
            </a:r>
            <a:r>
              <a:rPr lang="en-US" sz="1600" b="1" dirty="0">
                <a:latin typeface="Consolas" panose="020B0609020204030204" pitchFamily="49" charset="0"/>
                <a:cs typeface="Consolas" panose="020B0609020204030204" pitchFamily="49" charset="0"/>
              </a:rPr>
              <a:t>(1, 1, n);</a:t>
            </a:r>
          </a:p>
          <a:p>
            <a:r>
              <a:rPr lang="en-US" sz="1600" b="1" dirty="0">
                <a:latin typeface="Consolas" panose="020B0609020204030204" pitchFamily="49" charset="0"/>
                <a:cs typeface="Consolas" panose="020B0609020204030204" pitchFamily="49" charset="0"/>
              </a:rPr>
              <a:t>}</a:t>
            </a:r>
          </a:p>
          <a:p>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int main()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cout &lt;&lt; "Fibonacci(4) = " &lt;&lt; fibonacci(4);</a:t>
            </a:r>
          </a:p>
          <a:p>
            <a:r>
              <a:rPr lang="en-US" sz="1600" b="1" dirty="0">
                <a:latin typeface="Consolas" panose="020B0609020204030204" pitchFamily="49" charset="0"/>
                <a:cs typeface="Consolas" panose="020B0609020204030204" pitchFamily="49" charset="0"/>
              </a:rPr>
              <a:t>}</a:t>
            </a:r>
          </a:p>
        </p:txBody>
      </p:sp>
      <p:sp>
        <p:nvSpPr>
          <p:cNvPr id="26" name="TextBox 25"/>
          <p:cNvSpPr txBox="1"/>
          <p:nvPr/>
        </p:nvSpPr>
        <p:spPr>
          <a:xfrm>
            <a:off x="8183432" y="4728688"/>
            <a:ext cx="183095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fibo(5, 3, 1)</a:t>
            </a:r>
          </a:p>
        </p:txBody>
      </p:sp>
      <p:grpSp>
        <p:nvGrpSpPr>
          <p:cNvPr id="27" name="Group 26"/>
          <p:cNvGrpSpPr/>
          <p:nvPr/>
        </p:nvGrpSpPr>
        <p:grpSpPr>
          <a:xfrm>
            <a:off x="6128505" y="1604488"/>
            <a:ext cx="1704313" cy="838200"/>
            <a:chOff x="1219200" y="381000"/>
            <a:chExt cx="1704313" cy="838200"/>
          </a:xfrm>
        </p:grpSpPr>
        <p:sp>
          <p:nvSpPr>
            <p:cNvPr id="28" name="TextBox 27"/>
            <p:cNvSpPr txBox="1"/>
            <p:nvPr/>
          </p:nvSpPr>
          <p:spPr>
            <a:xfrm>
              <a:off x="1219200" y="381000"/>
              <a:ext cx="1704313"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fibonacci(4)</a:t>
              </a:r>
            </a:p>
          </p:txBody>
        </p:sp>
        <p:cxnSp>
          <p:nvCxnSpPr>
            <p:cNvPr id="29" name="Straight Arrow Connector 28"/>
            <p:cNvCxnSpPr/>
            <p:nvPr/>
          </p:nvCxnSpPr>
          <p:spPr>
            <a:xfrm>
              <a:off x="2286000" y="742950"/>
              <a:ext cx="0" cy="476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547258" y="2385539"/>
            <a:ext cx="1830950" cy="840661"/>
            <a:chOff x="1764326" y="1162050"/>
            <a:chExt cx="1830950" cy="840661"/>
          </a:xfrm>
        </p:grpSpPr>
        <p:sp>
          <p:nvSpPr>
            <p:cNvPr id="31" name="TextBox 30"/>
            <p:cNvSpPr txBox="1"/>
            <p:nvPr/>
          </p:nvSpPr>
          <p:spPr>
            <a:xfrm>
              <a:off x="1764326" y="1162050"/>
              <a:ext cx="183095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fibo(1, 1, 4)</a:t>
              </a:r>
            </a:p>
          </p:txBody>
        </p:sp>
        <p:cxnSp>
          <p:nvCxnSpPr>
            <p:cNvPr id="32" name="Straight Arrow Connector 31"/>
            <p:cNvCxnSpPr/>
            <p:nvPr/>
          </p:nvCxnSpPr>
          <p:spPr>
            <a:xfrm>
              <a:off x="2961640" y="1526461"/>
              <a:ext cx="0" cy="476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092649" y="3166588"/>
            <a:ext cx="1830950" cy="843122"/>
            <a:chOff x="2436089" y="1943100"/>
            <a:chExt cx="1830950" cy="843122"/>
          </a:xfrm>
        </p:grpSpPr>
        <p:sp>
          <p:nvSpPr>
            <p:cNvPr id="34" name="TextBox 33"/>
            <p:cNvSpPr txBox="1"/>
            <p:nvPr/>
          </p:nvSpPr>
          <p:spPr>
            <a:xfrm>
              <a:off x="2436089" y="1943100"/>
              <a:ext cx="183095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fibo(2, 1, 3)</a:t>
              </a:r>
            </a:p>
          </p:txBody>
        </p:sp>
        <p:cxnSp>
          <p:nvCxnSpPr>
            <p:cNvPr id="35" name="Straight Arrow Connector 34"/>
            <p:cNvCxnSpPr/>
            <p:nvPr/>
          </p:nvCxnSpPr>
          <p:spPr>
            <a:xfrm>
              <a:off x="3637280" y="2309972"/>
              <a:ext cx="0" cy="476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638040" y="3947638"/>
            <a:ext cx="1830950" cy="845582"/>
            <a:chOff x="3107852" y="2724150"/>
            <a:chExt cx="1830950" cy="845582"/>
          </a:xfrm>
        </p:grpSpPr>
        <p:sp>
          <p:nvSpPr>
            <p:cNvPr id="37" name="TextBox 36"/>
            <p:cNvSpPr txBox="1"/>
            <p:nvPr/>
          </p:nvSpPr>
          <p:spPr>
            <a:xfrm>
              <a:off x="3107852" y="2724150"/>
              <a:ext cx="183095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fibo(3, 2, 2)</a:t>
              </a:r>
            </a:p>
          </p:txBody>
        </p:sp>
        <p:cxnSp>
          <p:nvCxnSpPr>
            <p:cNvPr id="38" name="Straight Arrow Connector 37"/>
            <p:cNvCxnSpPr/>
            <p:nvPr/>
          </p:nvCxnSpPr>
          <p:spPr>
            <a:xfrm>
              <a:off x="4312920" y="3093482"/>
              <a:ext cx="0" cy="476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729794" y="4244938"/>
            <a:ext cx="517617" cy="695087"/>
            <a:chOff x="3325976" y="3021449"/>
            <a:chExt cx="517617" cy="695087"/>
          </a:xfrm>
        </p:grpSpPr>
        <p:sp>
          <p:nvSpPr>
            <p:cNvPr id="40" name="Freeform 39"/>
            <p:cNvSpPr/>
            <p:nvPr/>
          </p:nvSpPr>
          <p:spPr>
            <a:xfrm>
              <a:off x="3637280" y="3065026"/>
              <a:ext cx="206313" cy="651510"/>
            </a:xfrm>
            <a:custGeom>
              <a:avLst/>
              <a:gdLst>
                <a:gd name="connsiteX0" fmla="*/ 156783 w 206313"/>
                <a:gd name="connsiteY0" fmla="*/ 651510 h 651510"/>
                <a:gd name="connsiteX1" fmla="*/ 573 w 206313"/>
                <a:gd name="connsiteY1" fmla="*/ 476250 h 651510"/>
                <a:gd name="connsiteX2" fmla="*/ 206313 w 206313"/>
                <a:gd name="connsiteY2" fmla="*/ 0 h 651510"/>
              </a:gdLst>
              <a:ahLst/>
              <a:cxnLst>
                <a:cxn ang="0">
                  <a:pos x="connsiteX0" y="connsiteY0"/>
                </a:cxn>
                <a:cxn ang="0">
                  <a:pos x="connsiteX1" y="connsiteY1"/>
                </a:cxn>
                <a:cxn ang="0">
                  <a:pos x="connsiteX2" y="connsiteY2"/>
                </a:cxn>
              </a:cxnLst>
              <a:rect l="l" t="t" r="r" b="b"/>
              <a:pathLst>
                <a:path w="206313" h="651510">
                  <a:moveTo>
                    <a:pt x="156783" y="651510"/>
                  </a:moveTo>
                  <a:cubicBezTo>
                    <a:pt x="74550" y="618172"/>
                    <a:pt x="-7682" y="584835"/>
                    <a:pt x="573" y="476250"/>
                  </a:cubicBezTo>
                  <a:cubicBezTo>
                    <a:pt x="8828" y="367665"/>
                    <a:pt x="107570" y="183832"/>
                    <a:pt x="206313" y="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325976" y="3021449"/>
              <a:ext cx="311304" cy="369332"/>
            </a:xfrm>
            <a:prstGeom prst="rect">
              <a:avLst/>
            </a:prstGeom>
          </p:spPr>
          <p:txBody>
            <a:bodyPr wrap="none">
              <a:spAutoFit/>
            </a:bodyPr>
            <a:lstStyle/>
            <a:p>
              <a:r>
                <a:rPr lang="en-US" b="1" dirty="0">
                  <a:solidFill>
                    <a:srgbClr val="FF0000"/>
                  </a:solidFill>
                  <a:latin typeface="Consolas" panose="020B0609020204030204" pitchFamily="49" charset="0"/>
                  <a:cs typeface="Consolas" panose="020B0609020204030204" pitchFamily="49" charset="0"/>
                </a:rPr>
                <a:t>5</a:t>
              </a:r>
              <a:endParaRPr lang="en-US" dirty="0">
                <a:solidFill>
                  <a:srgbClr val="FF0000"/>
                </a:solidFill>
              </a:endParaRPr>
            </a:p>
          </p:txBody>
        </p:sp>
      </p:grpSp>
      <p:grpSp>
        <p:nvGrpSpPr>
          <p:cNvPr id="42" name="Group 41"/>
          <p:cNvGrpSpPr/>
          <p:nvPr/>
        </p:nvGrpSpPr>
        <p:grpSpPr>
          <a:xfrm>
            <a:off x="7159797" y="3464748"/>
            <a:ext cx="517617" cy="689821"/>
            <a:chOff x="2665809" y="2241259"/>
            <a:chExt cx="517617" cy="689821"/>
          </a:xfrm>
        </p:grpSpPr>
        <p:sp>
          <p:nvSpPr>
            <p:cNvPr id="43" name="Freeform 42"/>
            <p:cNvSpPr/>
            <p:nvPr/>
          </p:nvSpPr>
          <p:spPr>
            <a:xfrm>
              <a:off x="2977113" y="2279570"/>
              <a:ext cx="206313" cy="651510"/>
            </a:xfrm>
            <a:custGeom>
              <a:avLst/>
              <a:gdLst>
                <a:gd name="connsiteX0" fmla="*/ 156783 w 206313"/>
                <a:gd name="connsiteY0" fmla="*/ 651510 h 651510"/>
                <a:gd name="connsiteX1" fmla="*/ 573 w 206313"/>
                <a:gd name="connsiteY1" fmla="*/ 476250 h 651510"/>
                <a:gd name="connsiteX2" fmla="*/ 206313 w 206313"/>
                <a:gd name="connsiteY2" fmla="*/ 0 h 651510"/>
              </a:gdLst>
              <a:ahLst/>
              <a:cxnLst>
                <a:cxn ang="0">
                  <a:pos x="connsiteX0" y="connsiteY0"/>
                </a:cxn>
                <a:cxn ang="0">
                  <a:pos x="connsiteX1" y="connsiteY1"/>
                </a:cxn>
                <a:cxn ang="0">
                  <a:pos x="connsiteX2" y="connsiteY2"/>
                </a:cxn>
              </a:cxnLst>
              <a:rect l="l" t="t" r="r" b="b"/>
              <a:pathLst>
                <a:path w="206313" h="651510">
                  <a:moveTo>
                    <a:pt x="156783" y="651510"/>
                  </a:moveTo>
                  <a:cubicBezTo>
                    <a:pt x="74550" y="618172"/>
                    <a:pt x="-7682" y="584835"/>
                    <a:pt x="573" y="476250"/>
                  </a:cubicBezTo>
                  <a:cubicBezTo>
                    <a:pt x="8828" y="367665"/>
                    <a:pt x="107570" y="183832"/>
                    <a:pt x="206313" y="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665809" y="2241259"/>
              <a:ext cx="311304" cy="369332"/>
            </a:xfrm>
            <a:prstGeom prst="rect">
              <a:avLst/>
            </a:prstGeom>
          </p:spPr>
          <p:txBody>
            <a:bodyPr wrap="none">
              <a:spAutoFit/>
            </a:bodyPr>
            <a:lstStyle/>
            <a:p>
              <a:r>
                <a:rPr lang="en-US" b="1" dirty="0">
                  <a:solidFill>
                    <a:srgbClr val="FF0000"/>
                  </a:solidFill>
                  <a:latin typeface="Consolas" panose="020B0609020204030204" pitchFamily="49" charset="0"/>
                  <a:cs typeface="Consolas" panose="020B0609020204030204" pitchFamily="49" charset="0"/>
                </a:rPr>
                <a:t>5</a:t>
              </a:r>
              <a:endParaRPr lang="en-US" dirty="0">
                <a:solidFill>
                  <a:srgbClr val="FF0000"/>
                </a:solidFill>
              </a:endParaRPr>
            </a:p>
          </p:txBody>
        </p:sp>
      </p:grpSp>
      <p:grpSp>
        <p:nvGrpSpPr>
          <p:cNvPr id="45" name="Group 44"/>
          <p:cNvGrpSpPr/>
          <p:nvPr/>
        </p:nvGrpSpPr>
        <p:grpSpPr>
          <a:xfrm>
            <a:off x="6589799" y="2684557"/>
            <a:ext cx="517617" cy="684556"/>
            <a:chOff x="2005641" y="1461069"/>
            <a:chExt cx="517617" cy="684556"/>
          </a:xfrm>
        </p:grpSpPr>
        <p:sp>
          <p:nvSpPr>
            <p:cNvPr id="46" name="Freeform 45"/>
            <p:cNvSpPr/>
            <p:nvPr/>
          </p:nvSpPr>
          <p:spPr>
            <a:xfrm>
              <a:off x="2316945" y="1494115"/>
              <a:ext cx="206313" cy="651510"/>
            </a:xfrm>
            <a:custGeom>
              <a:avLst/>
              <a:gdLst>
                <a:gd name="connsiteX0" fmla="*/ 156783 w 206313"/>
                <a:gd name="connsiteY0" fmla="*/ 651510 h 651510"/>
                <a:gd name="connsiteX1" fmla="*/ 573 w 206313"/>
                <a:gd name="connsiteY1" fmla="*/ 476250 h 651510"/>
                <a:gd name="connsiteX2" fmla="*/ 206313 w 206313"/>
                <a:gd name="connsiteY2" fmla="*/ 0 h 651510"/>
              </a:gdLst>
              <a:ahLst/>
              <a:cxnLst>
                <a:cxn ang="0">
                  <a:pos x="connsiteX0" y="connsiteY0"/>
                </a:cxn>
                <a:cxn ang="0">
                  <a:pos x="connsiteX1" y="connsiteY1"/>
                </a:cxn>
                <a:cxn ang="0">
                  <a:pos x="connsiteX2" y="connsiteY2"/>
                </a:cxn>
              </a:cxnLst>
              <a:rect l="l" t="t" r="r" b="b"/>
              <a:pathLst>
                <a:path w="206313" h="651510">
                  <a:moveTo>
                    <a:pt x="156783" y="651510"/>
                  </a:moveTo>
                  <a:cubicBezTo>
                    <a:pt x="74550" y="618172"/>
                    <a:pt x="-7682" y="584835"/>
                    <a:pt x="573" y="476250"/>
                  </a:cubicBezTo>
                  <a:cubicBezTo>
                    <a:pt x="8828" y="367665"/>
                    <a:pt x="107570" y="183832"/>
                    <a:pt x="206313" y="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2005641" y="1461069"/>
              <a:ext cx="311304" cy="369332"/>
            </a:xfrm>
            <a:prstGeom prst="rect">
              <a:avLst/>
            </a:prstGeom>
          </p:spPr>
          <p:txBody>
            <a:bodyPr wrap="none">
              <a:spAutoFit/>
            </a:bodyPr>
            <a:lstStyle/>
            <a:p>
              <a:r>
                <a:rPr lang="en-US" b="1" dirty="0">
                  <a:solidFill>
                    <a:srgbClr val="FF0000"/>
                  </a:solidFill>
                  <a:latin typeface="Consolas" panose="020B0609020204030204" pitchFamily="49" charset="0"/>
                  <a:cs typeface="Consolas" panose="020B0609020204030204" pitchFamily="49" charset="0"/>
                </a:rPr>
                <a:t>5</a:t>
              </a:r>
              <a:endParaRPr lang="en-US" dirty="0">
                <a:solidFill>
                  <a:srgbClr val="FF0000"/>
                </a:solidFill>
              </a:endParaRPr>
            </a:p>
          </p:txBody>
        </p:sp>
      </p:grpSp>
      <p:grpSp>
        <p:nvGrpSpPr>
          <p:cNvPr id="48" name="Group 47"/>
          <p:cNvGrpSpPr/>
          <p:nvPr/>
        </p:nvGrpSpPr>
        <p:grpSpPr>
          <a:xfrm>
            <a:off x="6019801" y="1904368"/>
            <a:ext cx="517617" cy="679291"/>
            <a:chOff x="1345473" y="680879"/>
            <a:chExt cx="517617" cy="679291"/>
          </a:xfrm>
        </p:grpSpPr>
        <p:sp>
          <p:nvSpPr>
            <p:cNvPr id="49" name="Freeform 48"/>
            <p:cNvSpPr/>
            <p:nvPr/>
          </p:nvSpPr>
          <p:spPr>
            <a:xfrm>
              <a:off x="1656777" y="708660"/>
              <a:ext cx="206313" cy="651510"/>
            </a:xfrm>
            <a:custGeom>
              <a:avLst/>
              <a:gdLst>
                <a:gd name="connsiteX0" fmla="*/ 156783 w 206313"/>
                <a:gd name="connsiteY0" fmla="*/ 651510 h 651510"/>
                <a:gd name="connsiteX1" fmla="*/ 573 w 206313"/>
                <a:gd name="connsiteY1" fmla="*/ 476250 h 651510"/>
                <a:gd name="connsiteX2" fmla="*/ 206313 w 206313"/>
                <a:gd name="connsiteY2" fmla="*/ 0 h 651510"/>
              </a:gdLst>
              <a:ahLst/>
              <a:cxnLst>
                <a:cxn ang="0">
                  <a:pos x="connsiteX0" y="connsiteY0"/>
                </a:cxn>
                <a:cxn ang="0">
                  <a:pos x="connsiteX1" y="connsiteY1"/>
                </a:cxn>
                <a:cxn ang="0">
                  <a:pos x="connsiteX2" y="connsiteY2"/>
                </a:cxn>
              </a:cxnLst>
              <a:rect l="l" t="t" r="r" b="b"/>
              <a:pathLst>
                <a:path w="206313" h="651510">
                  <a:moveTo>
                    <a:pt x="156783" y="651510"/>
                  </a:moveTo>
                  <a:cubicBezTo>
                    <a:pt x="74550" y="618172"/>
                    <a:pt x="-7682" y="584835"/>
                    <a:pt x="573" y="476250"/>
                  </a:cubicBezTo>
                  <a:cubicBezTo>
                    <a:pt x="8828" y="367665"/>
                    <a:pt x="107570" y="183832"/>
                    <a:pt x="206313" y="0"/>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1345473" y="680879"/>
              <a:ext cx="311304" cy="369332"/>
            </a:xfrm>
            <a:prstGeom prst="rect">
              <a:avLst/>
            </a:prstGeom>
          </p:spPr>
          <p:txBody>
            <a:bodyPr wrap="none">
              <a:spAutoFit/>
            </a:bodyPr>
            <a:lstStyle/>
            <a:p>
              <a:r>
                <a:rPr lang="en-US" b="1" dirty="0">
                  <a:solidFill>
                    <a:srgbClr val="FF0000"/>
                  </a:solidFill>
                  <a:latin typeface="Consolas" panose="020B0609020204030204" pitchFamily="49" charset="0"/>
                  <a:cs typeface="Consolas" panose="020B0609020204030204" pitchFamily="49" charset="0"/>
                </a:rPr>
                <a:t>5</a:t>
              </a:r>
              <a:endParaRPr lang="en-US" dirty="0">
                <a:solidFill>
                  <a:srgbClr val="FF0000"/>
                </a:solidFill>
              </a:endParaRPr>
            </a:p>
          </p:txBody>
        </p:sp>
      </p:grpSp>
    </p:spTree>
    <p:extLst>
      <p:ext uri="{BB962C8B-B14F-4D97-AF65-F5344CB8AC3E}">
        <p14:creationId xmlns:p14="http://schemas.microsoft.com/office/powerpoint/2010/main" val="40791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55F9-D1CE-4ADD-AB5F-801807DC95CB}"/>
              </a:ext>
            </a:extLst>
          </p:cNvPr>
          <p:cNvSpPr>
            <a:spLocks noGrp="1"/>
          </p:cNvSpPr>
          <p:nvPr>
            <p:ph type="title"/>
          </p:nvPr>
        </p:nvSpPr>
        <p:spPr/>
        <p:txBody>
          <a:bodyPr/>
          <a:lstStyle/>
          <a:p>
            <a:r>
              <a:rPr lang="en-US" dirty="0"/>
              <a:t>Tip #24: Protected - Good Practice?</a:t>
            </a:r>
          </a:p>
        </p:txBody>
      </p:sp>
      <p:sp>
        <p:nvSpPr>
          <p:cNvPr id="3" name="Content Placeholder 2">
            <a:extLst>
              <a:ext uri="{FF2B5EF4-FFF2-40B4-BE49-F238E27FC236}">
                <a16:creationId xmlns:a16="http://schemas.microsoft.com/office/drawing/2014/main" id="{02F2A516-BD7F-466B-A7E6-266660B9EF48}"/>
              </a:ext>
            </a:extLst>
          </p:cNvPr>
          <p:cNvSpPr>
            <a:spLocks noGrp="1"/>
          </p:cNvSpPr>
          <p:nvPr>
            <p:ph sz="quarter" idx="1"/>
          </p:nvPr>
        </p:nvSpPr>
        <p:spPr/>
        <p:txBody>
          <a:bodyPr/>
          <a:lstStyle/>
          <a:p>
            <a:r>
              <a:rPr lang="en-US" dirty="0"/>
              <a:t>Encapsulation is one of the main features of OO.</a:t>
            </a:r>
          </a:p>
          <a:p>
            <a:pPr lvl="1"/>
            <a:r>
              <a:rPr lang="en-US" sz="1800" dirty="0"/>
              <a:t>Encapsulating your data in classes means that users of the class can not break the class' data's invariants, because the class' state can only be manipulated through its member functions. </a:t>
            </a:r>
          </a:p>
          <a:p>
            <a:pPr lvl="1"/>
            <a:r>
              <a:rPr lang="en-US" sz="1800" dirty="0"/>
              <a:t>If you allow derived classes access' that invalidate their base class' data invariants, then one essentially throws encapsulation out of the window.</a:t>
            </a:r>
            <a:endParaRPr lang="en-US" sz="1400" dirty="0"/>
          </a:p>
          <a:p>
            <a:r>
              <a:rPr lang="en-US" dirty="0"/>
              <a:t>Experienced programmers find themselves using protected less and less over the years, even for member functions.</a:t>
            </a:r>
          </a:p>
          <a:p>
            <a:pPr lvl="1"/>
            <a:r>
              <a:rPr lang="en-US" sz="1800" dirty="0"/>
              <a:t>If a class correctly implements a simple concept, then all of its state should be manipulatable through its public interface.</a:t>
            </a:r>
          </a:p>
          <a:p>
            <a:pPr lvl="1"/>
            <a:r>
              <a:rPr lang="en-US" sz="1800" dirty="0"/>
              <a:t>If derived classes need "back doors" to sneak in, then you should question your design. (Which isn't to say never use protected.) </a:t>
            </a:r>
          </a:p>
          <a:p>
            <a:r>
              <a:rPr lang="en-US" dirty="0"/>
              <a:t>Remember, protected things in a class only create a contract with direct descendants, and those descendants can decide whether or not to make a similar contract available to sub-descendants.</a:t>
            </a:r>
          </a:p>
        </p:txBody>
      </p:sp>
      <p:sp>
        <p:nvSpPr>
          <p:cNvPr id="4" name="Footer Placeholder 3">
            <a:extLst>
              <a:ext uri="{FF2B5EF4-FFF2-40B4-BE49-F238E27FC236}">
                <a16:creationId xmlns:a16="http://schemas.microsoft.com/office/drawing/2014/main" id="{602D5E37-7F45-465B-8996-888B017169CC}"/>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BBC575F0-CB31-4299-AECE-FBCCF5094144}"/>
              </a:ext>
            </a:extLst>
          </p:cNvPr>
          <p:cNvSpPr>
            <a:spLocks noGrp="1"/>
          </p:cNvSpPr>
          <p:nvPr>
            <p:ph type="sldNum" sz="quarter" idx="12"/>
          </p:nvPr>
        </p:nvSpPr>
        <p:spPr/>
        <p:txBody>
          <a:bodyPr/>
          <a:lstStyle/>
          <a:p>
            <a:pPr>
              <a:defRPr/>
            </a:pPr>
            <a:fld id="{0D7B5496-982B-480A-8085-B08F2CA91C21}" type="slidenum">
              <a:rPr lang="en-US" smtClean="0"/>
              <a:pPr>
                <a:defRPr/>
              </a:pPr>
              <a:t>45</a:t>
            </a:fld>
            <a:endParaRPr lang="en-US" dirty="0"/>
          </a:p>
        </p:txBody>
      </p:sp>
    </p:spTree>
    <p:extLst>
      <p:ext uri="{BB962C8B-B14F-4D97-AF65-F5344CB8AC3E}">
        <p14:creationId xmlns:p14="http://schemas.microsoft.com/office/powerpoint/2010/main" val="41980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L06 – Railroad Wrapper Classes</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46</a:t>
            </a:fld>
            <a:endParaRPr lang="en-US" dirty="0"/>
          </a:p>
        </p:txBody>
      </p:sp>
      <p:grpSp>
        <p:nvGrpSpPr>
          <p:cNvPr id="16" name="Group 15"/>
          <p:cNvGrpSpPr/>
          <p:nvPr/>
        </p:nvGrpSpPr>
        <p:grpSpPr>
          <a:xfrm>
            <a:off x="3737284" y="3341915"/>
            <a:ext cx="6019800" cy="3200399"/>
            <a:chOff x="5257800" y="1896354"/>
            <a:chExt cx="5967784" cy="6447597"/>
          </a:xfrm>
        </p:grpSpPr>
        <p:sp>
          <p:nvSpPr>
            <p:cNvPr id="17" name="Rectangle 16"/>
            <p:cNvSpPr/>
            <p:nvPr/>
          </p:nvSpPr>
          <p:spPr>
            <a:xfrm>
              <a:off x="5257800" y="1896354"/>
              <a:ext cx="5967784"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Station&lt;T&gt;</a:t>
              </a:r>
              <a:endParaRPr lang="en-US" sz="1200" b="1" i="1" dirty="0">
                <a:solidFill>
                  <a:schemeClr val="tx1"/>
                </a:solidFill>
              </a:endParaRPr>
            </a:p>
          </p:txBody>
        </p:sp>
        <p:sp>
          <p:nvSpPr>
            <p:cNvPr id="18" name="Rectangle 17"/>
            <p:cNvSpPr/>
            <p:nvPr/>
          </p:nvSpPr>
          <p:spPr>
            <a:xfrm>
              <a:off x="5257800" y="2201767"/>
              <a:ext cx="5967784" cy="61421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addCar(const T&amp;);</a:t>
              </a:r>
            </a:p>
            <a:p>
              <a:r>
                <a:rPr lang="en-US" sz="1000" b="1" dirty="0">
                  <a:solidFill>
                    <a:schemeClr val="tx1"/>
                  </a:solidFill>
                  <a:latin typeface="Consolas" panose="020B0609020204030204" pitchFamily="49" charset="0"/>
                  <a:cs typeface="Consolas" panose="020B0609020204030204" pitchFamily="49" charset="0"/>
                </a:rPr>
                <a:t>string addStack();</a:t>
              </a:r>
            </a:p>
            <a:p>
              <a:r>
                <a:rPr lang="en-US" sz="1000" b="1" dirty="0">
                  <a:solidFill>
                    <a:schemeClr val="tx1"/>
                  </a:solidFill>
                  <a:latin typeface="Consolas" panose="020B0609020204030204" pitchFamily="49" charset="0"/>
                  <a:cs typeface="Consolas" panose="020B0609020204030204" pitchFamily="49" charset="0"/>
                </a:rPr>
                <a:t>string addQueue();</a:t>
              </a:r>
            </a:p>
            <a:p>
              <a:r>
                <a:rPr lang="en-US" sz="1000" b="1" dirty="0">
                  <a:solidFill>
                    <a:schemeClr val="tx1"/>
                  </a:solidFill>
                  <a:latin typeface="Consolas" panose="020B0609020204030204" pitchFamily="49" charset="0"/>
                  <a:cs typeface="Consolas" panose="020B0609020204030204" pitchFamily="49" charset="0"/>
                </a:rPr>
                <a:t>string removeCar();</a:t>
              </a:r>
            </a:p>
            <a:p>
              <a:r>
                <a:rPr lang="en-US" sz="1000" b="1" dirty="0">
                  <a:solidFill>
                    <a:schemeClr val="tx1"/>
                  </a:solidFill>
                  <a:latin typeface="Consolas" panose="020B0609020204030204" pitchFamily="49" charset="0"/>
                  <a:cs typeface="Consolas" panose="020B0609020204030204" pitchFamily="49" charset="0"/>
                </a:rPr>
                <a:t>string removeStack();</a:t>
              </a:r>
            </a:p>
            <a:p>
              <a:r>
                <a:rPr lang="en-US" sz="1000" b="1" dirty="0">
                  <a:solidFill>
                    <a:schemeClr val="tx1"/>
                  </a:solidFill>
                  <a:latin typeface="Consolas" panose="020B0609020204030204" pitchFamily="49" charset="0"/>
                  <a:cs typeface="Consolas" panose="020B0609020204030204" pitchFamily="49" charset="0"/>
                </a:rPr>
                <a:t>string removeQueue();</a:t>
              </a:r>
            </a:p>
            <a:p>
              <a:r>
                <a:rPr lang="en-US" sz="1000" b="1" dirty="0">
                  <a:solidFill>
                    <a:schemeClr val="tx1"/>
                  </a:solidFill>
                  <a:latin typeface="Consolas" panose="020B0609020204030204" pitchFamily="49" charset="0"/>
                  <a:cs typeface="Consolas" panose="020B0609020204030204" pitchFamily="49" charset="0"/>
                </a:rPr>
                <a:t>string topCar();</a:t>
              </a:r>
            </a:p>
            <a:p>
              <a:r>
                <a:rPr lang="en-US" sz="1000" b="1" dirty="0">
                  <a:solidFill>
                    <a:schemeClr val="tx1"/>
                  </a:solidFill>
                  <a:latin typeface="Consolas" panose="020B0609020204030204" pitchFamily="49" charset="0"/>
                  <a:cs typeface="Consolas" panose="020B0609020204030204" pitchFamily="49" charset="0"/>
                </a:rPr>
                <a:t>string topStack();</a:t>
              </a:r>
            </a:p>
            <a:p>
              <a:r>
                <a:rPr lang="en-US" sz="1000" b="1" dirty="0">
                  <a:solidFill>
                    <a:schemeClr val="tx1"/>
                  </a:solidFill>
                  <a:latin typeface="Consolas" panose="020B0609020204030204" pitchFamily="49" charset="0"/>
                  <a:cs typeface="Consolas" panose="020B0609020204030204" pitchFamily="49" charset="0"/>
                </a:rPr>
                <a:t>string topQueue();</a:t>
              </a:r>
            </a:p>
            <a:p>
              <a:r>
                <a:rPr lang="en-US" sz="1000" b="1" dirty="0">
                  <a:solidFill>
                    <a:schemeClr val="tx1"/>
                  </a:solidFill>
                  <a:latin typeface="Consolas" panose="020B0609020204030204" pitchFamily="49" charset="0"/>
                  <a:cs typeface="Consolas" panose="020B0609020204030204" pitchFamily="49" charset="0"/>
                </a:rPr>
                <a:t>string sizeStack();</a:t>
              </a:r>
            </a:p>
            <a:p>
              <a:r>
                <a:rPr lang="en-US" sz="1000" b="1" dirty="0">
                  <a:solidFill>
                    <a:schemeClr val="tx1"/>
                  </a:solidFill>
                  <a:latin typeface="Consolas" panose="020B0609020204030204" pitchFamily="49" charset="0"/>
                  <a:cs typeface="Consolas" panose="020B0609020204030204" pitchFamily="49" charset="0"/>
                </a:rPr>
                <a:t>string sizeQueue();</a:t>
              </a:r>
            </a:p>
            <a:p>
              <a:r>
                <a:rPr lang="en-US" sz="1000" b="1" dirty="0">
                  <a:solidFill>
                    <a:schemeClr val="tx1"/>
                  </a:solidFill>
                  <a:latin typeface="Consolas" panose="020B0609020204030204" pitchFamily="49" charset="0"/>
                  <a:cs typeface="Consolas" panose="020B0609020204030204" pitchFamily="49" charset="0"/>
                </a:rPr>
                <a:t>string find(const T&amp;);</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grpSp>
        <p:nvGrpSpPr>
          <p:cNvPr id="19" name="Group 18"/>
          <p:cNvGrpSpPr/>
          <p:nvPr/>
        </p:nvGrpSpPr>
        <p:grpSpPr>
          <a:xfrm>
            <a:off x="5566084" y="3646715"/>
            <a:ext cx="3953168" cy="2819400"/>
            <a:chOff x="5257800" y="1720836"/>
            <a:chExt cx="4343400" cy="3894665"/>
          </a:xfrm>
        </p:grpSpPr>
        <p:sp>
          <p:nvSpPr>
            <p:cNvPr id="20" name="Rectangle 19"/>
            <p:cNvSpPr/>
            <p:nvPr/>
          </p:nvSpPr>
          <p:spPr>
            <a:xfrm>
              <a:off x="5257800" y="1720836"/>
              <a:ext cx="434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Vector&lt;T&gt;, Queue&lt;T&gt;, Stack&lt;T&gt;</a:t>
              </a:r>
              <a:endParaRPr lang="en-US" sz="1200" b="1" i="1" dirty="0">
                <a:solidFill>
                  <a:schemeClr val="tx1"/>
                </a:solidFill>
              </a:endParaRPr>
            </a:p>
          </p:txBody>
        </p:sp>
        <p:sp>
          <p:nvSpPr>
            <p:cNvPr id="21" name="Rectangle 20"/>
            <p:cNvSpPr/>
            <p:nvPr/>
          </p:nvSpPr>
          <p:spPr>
            <a:xfrm>
              <a:off x="5257800" y="2025636"/>
              <a:ext cx="4343400" cy="35898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push(const T&amp;);</a:t>
              </a:r>
            </a:p>
            <a:p>
              <a:r>
                <a:rPr lang="en-US" sz="1000" b="1" dirty="0">
                  <a:solidFill>
                    <a:schemeClr val="tx1"/>
                  </a:solidFill>
                  <a:latin typeface="Consolas" panose="020B0609020204030204" pitchFamily="49" charset="0"/>
                  <a:cs typeface="Consolas" panose="020B0609020204030204" pitchFamily="49" charset="0"/>
                </a:rPr>
                <a:t>void pop();</a:t>
              </a:r>
            </a:p>
            <a:p>
              <a:r>
                <a:rPr lang="en-US" sz="1000" b="1" dirty="0">
                  <a:solidFill>
                    <a:schemeClr val="tx1"/>
                  </a:solidFill>
                  <a:latin typeface="Consolas" panose="020B0609020204030204" pitchFamily="49" charset="0"/>
                  <a:cs typeface="Consolas" panose="020B0609020204030204" pitchFamily="49" charset="0"/>
                </a:rPr>
                <a:t>void top();</a:t>
              </a:r>
            </a:p>
            <a:p>
              <a:r>
                <a:rPr lang="en-US" sz="1000" b="1" dirty="0">
                  <a:solidFill>
                    <a:schemeClr val="tx1"/>
                  </a:solidFill>
                  <a:latin typeface="Consolas" panose="020B0609020204030204" pitchFamily="49" charset="0"/>
                  <a:cs typeface="Consolas" panose="020B0609020204030204" pitchFamily="49" charset="0"/>
                </a:rPr>
                <a:t>size_t size();</a:t>
              </a:r>
            </a:p>
            <a:p>
              <a:r>
                <a:rPr lang="en-US" sz="1000" b="1" dirty="0">
                  <a:solidFill>
                    <a:schemeClr val="tx1"/>
                  </a:solidFill>
                  <a:latin typeface="Consolas" panose="020B0609020204030204" pitchFamily="49" charset="0"/>
                  <a:cs typeface="Consolas" panose="020B0609020204030204" pitchFamily="49" charset="0"/>
                </a:rPr>
                <a:t>T&amp; at(size_t);</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grpSp>
        <p:nvGrpSpPr>
          <p:cNvPr id="5" name="Group 4"/>
          <p:cNvGrpSpPr/>
          <p:nvPr/>
        </p:nvGrpSpPr>
        <p:grpSpPr>
          <a:xfrm>
            <a:off x="7380996" y="4008665"/>
            <a:ext cx="2071288" cy="2390119"/>
            <a:chOff x="6553681" y="2876550"/>
            <a:chExt cx="2071288" cy="2390119"/>
          </a:xfrm>
        </p:grpSpPr>
        <p:grpSp>
          <p:nvGrpSpPr>
            <p:cNvPr id="22" name="Group 21"/>
            <p:cNvGrpSpPr/>
            <p:nvPr/>
          </p:nvGrpSpPr>
          <p:grpSpPr>
            <a:xfrm>
              <a:off x="6553681" y="3352800"/>
              <a:ext cx="2071288" cy="1913869"/>
              <a:chOff x="5257800" y="3474263"/>
              <a:chExt cx="2862378" cy="1929028"/>
            </a:xfrm>
          </p:grpSpPr>
          <p:sp>
            <p:nvSpPr>
              <p:cNvPr id="23" name="Rectangle 22"/>
              <p:cNvSpPr/>
              <p:nvPr/>
            </p:nvSpPr>
            <p:spPr>
              <a:xfrm>
                <a:off x="5257800" y="3474263"/>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Deque&lt;T&gt;</a:t>
                </a:r>
                <a:endParaRPr lang="en-US" sz="1200" b="1" i="1" dirty="0">
                  <a:solidFill>
                    <a:schemeClr val="tx1"/>
                  </a:solidFill>
                </a:endParaRPr>
              </a:p>
            </p:txBody>
          </p:sp>
          <p:sp>
            <p:nvSpPr>
              <p:cNvPr id="24" name="Rectangle 23"/>
              <p:cNvSpPr/>
              <p:nvPr/>
            </p:nvSpPr>
            <p:spPr>
              <a:xfrm>
                <a:off x="5257800" y="3772308"/>
                <a:ext cx="2862378" cy="16309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push_front(const T&amp;); </a:t>
                </a:r>
              </a:p>
              <a:p>
                <a:r>
                  <a:rPr lang="en-US" sz="1000" b="1" dirty="0">
                    <a:solidFill>
                      <a:schemeClr val="tx1"/>
                    </a:solidFill>
                    <a:latin typeface="Consolas" panose="020B0609020204030204" pitchFamily="49" charset="0"/>
                    <a:cs typeface="Consolas" panose="020B0609020204030204" pitchFamily="49" charset="0"/>
                  </a:rPr>
                  <a:t>void push_back(const T&amp;);</a:t>
                </a:r>
              </a:p>
              <a:p>
                <a:r>
                  <a:rPr lang="en-US" sz="1000" b="1" dirty="0">
                    <a:solidFill>
                      <a:schemeClr val="tx1"/>
                    </a:solidFill>
                    <a:latin typeface="Consolas" panose="020B0609020204030204" pitchFamily="49" charset="0"/>
                    <a:cs typeface="Consolas" panose="020B0609020204030204" pitchFamily="49" charset="0"/>
                  </a:rPr>
                  <a:t>void pop_front();</a:t>
                </a:r>
              </a:p>
              <a:p>
                <a:r>
                  <a:rPr lang="en-US" sz="1000" b="1" dirty="0">
                    <a:solidFill>
                      <a:schemeClr val="tx1"/>
                    </a:solidFill>
                    <a:latin typeface="Consolas" panose="020B0609020204030204" pitchFamily="49" charset="0"/>
                    <a:cs typeface="Consolas" panose="020B0609020204030204" pitchFamily="49" charset="0"/>
                  </a:rPr>
                  <a:t>void pop_back();</a:t>
                </a:r>
              </a:p>
              <a:p>
                <a:r>
                  <a:rPr lang="en-US" sz="1000" b="1" dirty="0">
                    <a:solidFill>
                      <a:schemeClr val="tx1"/>
                    </a:solidFill>
                    <a:latin typeface="Consolas" panose="020B0609020204030204" pitchFamily="49" charset="0"/>
                    <a:cs typeface="Consolas" panose="020B0609020204030204" pitchFamily="49" charset="0"/>
                  </a:rPr>
                  <a:t>T&amp; front();</a:t>
                </a:r>
              </a:p>
              <a:p>
                <a:r>
                  <a:rPr lang="en-US" sz="1000" b="1" dirty="0">
                    <a:solidFill>
                      <a:schemeClr val="tx1"/>
                    </a:solidFill>
                    <a:latin typeface="Consolas" panose="020B0609020204030204" pitchFamily="49" charset="0"/>
                    <a:cs typeface="Consolas" panose="020B0609020204030204" pitchFamily="49" charset="0"/>
                  </a:rPr>
                  <a:t>T&amp; back();</a:t>
                </a:r>
              </a:p>
              <a:p>
                <a:r>
                  <a:rPr lang="en-US" sz="1000" b="1" dirty="0">
                    <a:solidFill>
                      <a:schemeClr val="tx1"/>
                    </a:solidFill>
                    <a:latin typeface="Consolas" panose="020B0609020204030204" pitchFamily="49" charset="0"/>
                    <a:cs typeface="Consolas" panose="020B0609020204030204" pitchFamily="49" charset="0"/>
                  </a:rPr>
                  <a:t>size_t size();</a:t>
                </a:r>
              </a:p>
              <a:p>
                <a:r>
                  <a:rPr lang="en-US" sz="1000" b="1" dirty="0">
                    <a:solidFill>
                      <a:schemeClr val="tx1"/>
                    </a:solidFill>
                    <a:latin typeface="Consolas" panose="020B0609020204030204" pitchFamily="49" charset="0"/>
                    <a:cs typeface="Consolas" panose="020B0609020204030204" pitchFamily="49" charset="0"/>
                  </a:rPr>
                  <a:t>bool empty() const;</a:t>
                </a:r>
              </a:p>
              <a:p>
                <a:r>
                  <a:rPr lang="en-US" sz="1000" b="1" dirty="0">
                    <a:solidFill>
                      <a:schemeClr val="tx1"/>
                    </a:solidFill>
                    <a:latin typeface="Consolas" panose="020B0609020204030204" pitchFamily="49" charset="0"/>
                    <a:cs typeface="Consolas" panose="020B0609020204030204" pitchFamily="49" charset="0"/>
                  </a:rPr>
                  <a:t>T&amp; at(size_t);</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sp>
          <p:nvSpPr>
            <p:cNvPr id="25" name="Rectangle 24"/>
            <p:cNvSpPr/>
            <p:nvPr/>
          </p:nvSpPr>
          <p:spPr>
            <a:xfrm>
              <a:off x="6553681" y="2876550"/>
              <a:ext cx="2071288" cy="47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&lt;&lt;interface&gt;&gt;</a:t>
              </a:r>
            </a:p>
            <a:p>
              <a:pPr algn="ctr"/>
              <a:r>
                <a:rPr lang="en-US" sz="1200" b="1" i="1" dirty="0">
                  <a:solidFill>
                    <a:schemeClr val="tx1"/>
                  </a:solidFill>
                </a:rPr>
                <a:t>DequeInterface&lt;T&gt;</a:t>
              </a:r>
            </a:p>
          </p:txBody>
        </p:sp>
      </p:grpSp>
      <p:sp>
        <p:nvSpPr>
          <p:cNvPr id="26" name="TextBox 25"/>
          <p:cNvSpPr txBox="1"/>
          <p:nvPr/>
        </p:nvSpPr>
        <p:spPr>
          <a:xfrm>
            <a:off x="1055915" y="3573014"/>
            <a:ext cx="1846594" cy="2893100"/>
          </a:xfrm>
          <a:prstGeom prst="rect">
            <a:avLst/>
          </a:prstGeom>
          <a:noFill/>
        </p:spPr>
        <p:txBody>
          <a:bodyPr wrap="square" rtlCol="0">
            <a:spAutoFit/>
          </a:bodyPr>
          <a:lstStyle/>
          <a:p>
            <a:r>
              <a:rPr lang="en-US" sz="1400" b="1" dirty="0">
                <a:latin typeface="Consolas" panose="020B0609020204030204" pitchFamily="49" charset="0"/>
              </a:rPr>
              <a:t>"Add:station xx"</a:t>
            </a:r>
          </a:p>
          <a:p>
            <a:r>
              <a:rPr lang="en-US" sz="1400" b="1" dirty="0">
                <a:latin typeface="Consolas" panose="020B0609020204030204" pitchFamily="49" charset="0"/>
              </a:rPr>
              <a:t>"Add:stack"</a:t>
            </a:r>
          </a:p>
          <a:p>
            <a:r>
              <a:rPr lang="en-US" sz="1400" b="1" dirty="0">
                <a:latin typeface="Consolas" panose="020B0609020204030204" pitchFamily="49" charset="0"/>
              </a:rPr>
              <a:t>"Add:queue"</a:t>
            </a:r>
          </a:p>
          <a:p>
            <a:r>
              <a:rPr lang="en-US" sz="1400" b="1" dirty="0">
                <a:latin typeface="Consolas" panose="020B0609020204030204" pitchFamily="49" charset="0"/>
              </a:rPr>
              <a:t>"Remove:station"</a:t>
            </a:r>
          </a:p>
          <a:p>
            <a:r>
              <a:rPr lang="en-US" sz="1400" b="1" dirty="0">
                <a:latin typeface="Consolas" panose="020B0609020204030204" pitchFamily="49" charset="0"/>
              </a:rPr>
              <a:t>"Remove:stack"</a:t>
            </a:r>
          </a:p>
          <a:p>
            <a:r>
              <a:rPr lang="en-US" sz="1400" b="1" dirty="0">
                <a:latin typeface="Consolas" panose="020B0609020204030204" pitchFamily="49" charset="0"/>
              </a:rPr>
              <a:t>"Remove:queue"</a:t>
            </a:r>
          </a:p>
          <a:p>
            <a:r>
              <a:rPr lang="en-US" sz="1400" b="1" dirty="0">
                <a:latin typeface="Consolas" panose="020B0609020204030204" pitchFamily="49" charset="0"/>
              </a:rPr>
              <a:t>"Top:station"</a:t>
            </a:r>
          </a:p>
          <a:p>
            <a:r>
              <a:rPr lang="en-US" sz="1400" b="1" dirty="0">
                <a:latin typeface="Consolas" panose="020B0609020204030204" pitchFamily="49" charset="0"/>
              </a:rPr>
              <a:t>"Top:stack"</a:t>
            </a:r>
          </a:p>
          <a:p>
            <a:r>
              <a:rPr lang="en-US" sz="1400" b="1" dirty="0">
                <a:latin typeface="Consolas" panose="020B0609020204030204" pitchFamily="49" charset="0"/>
              </a:rPr>
              <a:t>"Top:queue"</a:t>
            </a:r>
          </a:p>
          <a:p>
            <a:r>
              <a:rPr lang="en-US" sz="1400" b="1" dirty="0">
                <a:latin typeface="Consolas" panose="020B0609020204030204" pitchFamily="49" charset="0"/>
              </a:rPr>
              <a:t>"Size:stack"</a:t>
            </a:r>
          </a:p>
          <a:p>
            <a:r>
              <a:rPr lang="en-US" sz="1400" b="1" dirty="0">
                <a:latin typeface="Consolas" panose="020B0609020204030204" pitchFamily="49" charset="0"/>
              </a:rPr>
              <a:t>"Size:queue"</a:t>
            </a:r>
          </a:p>
          <a:p>
            <a:r>
              <a:rPr lang="en-US" sz="1400" b="1" dirty="0">
                <a:latin typeface="Consolas" panose="020B0609020204030204" pitchFamily="49" charset="0"/>
              </a:rPr>
              <a:t>"Find: xx"</a:t>
            </a:r>
          </a:p>
          <a:p>
            <a:r>
              <a:rPr lang="en-US" sz="1400" b="1" dirty="0">
                <a:latin typeface="Consolas" panose="020B0609020204030204" pitchFamily="49" charset="0"/>
              </a:rPr>
              <a:t>"Train:"</a:t>
            </a:r>
          </a:p>
        </p:txBody>
      </p:sp>
      <p:cxnSp>
        <p:nvCxnSpPr>
          <p:cNvPr id="27" name="Straight Arrow Connector 26"/>
          <p:cNvCxnSpPr/>
          <p:nvPr/>
        </p:nvCxnSpPr>
        <p:spPr>
          <a:xfrm>
            <a:off x="2746684" y="3757040"/>
            <a:ext cx="990600" cy="34687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89484" y="3947538"/>
            <a:ext cx="1447800" cy="298832"/>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74244" y="4163222"/>
            <a:ext cx="1463040" cy="245492"/>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46684" y="4408714"/>
            <a:ext cx="990600" cy="1524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18084" y="4587536"/>
            <a:ext cx="1219200" cy="12597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37134" y="4787320"/>
            <a:ext cx="1200150" cy="7859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487604" y="5016715"/>
            <a:ext cx="1249680" cy="119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74244" y="5170714"/>
            <a:ext cx="1463040" cy="381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74244" y="5323114"/>
            <a:ext cx="1463040" cy="1143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65684" y="5475514"/>
            <a:ext cx="1371600" cy="19431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365684" y="5627914"/>
            <a:ext cx="1371600" cy="22479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37084" y="5780314"/>
            <a:ext cx="1600200" cy="31623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46584" y="5938430"/>
            <a:ext cx="1790700" cy="36766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BB9552-BDD7-4A8F-AB22-3610F2FA75AB}"/>
              </a:ext>
            </a:extLst>
          </p:cNvPr>
          <p:cNvSpPr txBox="1"/>
          <p:nvPr/>
        </p:nvSpPr>
        <p:spPr>
          <a:xfrm>
            <a:off x="778982" y="1415595"/>
            <a:ext cx="9574203" cy="1631216"/>
          </a:xfrm>
          <a:prstGeom prst="rect">
            <a:avLst/>
          </a:prstGeom>
          <a:noFill/>
        </p:spPr>
        <p:txBody>
          <a:bodyPr wrap="square" rtlCol="0">
            <a:spAutoFit/>
          </a:bodyPr>
          <a:lstStyle/>
          <a:p>
            <a:r>
              <a:rPr lang="en-US" sz="2000" b="1" i="0" dirty="0">
                <a:solidFill>
                  <a:srgbClr val="333333"/>
                </a:solidFill>
                <a:effectLst/>
                <a:latin typeface="Helvetica Neue"/>
              </a:rPr>
              <a:t>Create a railroad train station that uses a central turntable and roundhouses to store and order train cars. Cars enter the train station if the turntable is empty. From the turntable cars can be moved to a "stack" roundhouse facility (LIFO) or a "queue" roundhouse facility (FIFO). Train cars exit the train station by moving from the turntable to a "vector" of outbound cars.</a:t>
            </a:r>
            <a:endParaRPr lang="en-US" sz="2000" dirty="0"/>
          </a:p>
        </p:txBody>
      </p:sp>
    </p:spTree>
    <p:extLst>
      <p:ext uri="{BB962C8B-B14F-4D97-AF65-F5344CB8AC3E}">
        <p14:creationId xmlns:p14="http://schemas.microsoft.com/office/powerpoint/2010/main" val="28068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7.3, pgs. 420-426</a:t>
            </a:r>
          </a:p>
        </p:txBody>
      </p:sp>
      <p:sp>
        <p:nvSpPr>
          <p:cNvPr id="2" name="Slide Number Placeholder 1"/>
          <p:cNvSpPr>
            <a:spLocks noGrp="1"/>
          </p:cNvSpPr>
          <p:nvPr>
            <p:ph type="sldNum" sz="quarter" idx="12"/>
          </p:nvPr>
        </p:nvSpPr>
        <p:spPr/>
        <p:txBody>
          <a:bodyPr/>
          <a:lstStyle/>
          <a:p>
            <a:fld id="{A0C1462C-D640-45B3-901B-F425AA5C3674}" type="slidenum">
              <a:rPr lang="en-US" smtClean="0"/>
              <a:pPr/>
              <a:t>47</a:t>
            </a:fld>
            <a:endParaRPr lang="en-US" dirty="0"/>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7.3 Recursive Search</a:t>
            </a:r>
          </a:p>
          <a:p>
            <a:pPr algn="ctr"/>
            <a:r>
              <a:rPr lang="en-US" sz="2000" dirty="0"/>
              <a:t>Design of a Recursive Linear Search Algorithm</a:t>
            </a:r>
          </a:p>
          <a:p>
            <a:pPr algn="ctr"/>
            <a:r>
              <a:rPr lang="en-US" sz="2000" dirty="0"/>
              <a:t>Implementation of Linear Search </a:t>
            </a:r>
          </a:p>
          <a:p>
            <a:pPr algn="ctr"/>
            <a:r>
              <a:rPr lang="en-US" sz="2000" dirty="0"/>
              <a:t>Design of Binary Search Algorithm </a:t>
            </a:r>
          </a:p>
          <a:p>
            <a:pPr algn="ctr"/>
            <a:r>
              <a:rPr lang="en-US" sz="2000" dirty="0"/>
              <a:t>Efficiency of Binary Search</a:t>
            </a:r>
          </a:p>
          <a:p>
            <a:pPr algn="ctr"/>
            <a:r>
              <a:rPr lang="en-US" sz="2000" dirty="0"/>
              <a:t>Implementation of Binary Search</a:t>
            </a:r>
          </a:p>
          <a:p>
            <a:pPr algn="ctr"/>
            <a:r>
              <a:rPr lang="en-US" sz="2000" dirty="0"/>
              <a:t>Testing Binary Search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752600"/>
            <a:ext cx="3096070" cy="2819400"/>
          </a:xfrm>
          <a:prstGeom prst="rect">
            <a:avLst/>
          </a:prstGeom>
        </p:spPr>
      </p:pic>
    </p:spTree>
    <p:extLst>
      <p:ext uri="{BB962C8B-B14F-4D97-AF65-F5344CB8AC3E}">
        <p14:creationId xmlns:p14="http://schemas.microsoft.com/office/powerpoint/2010/main" val="606972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vector Search</a:t>
            </a:r>
          </a:p>
        </p:txBody>
      </p:sp>
      <p:sp>
        <p:nvSpPr>
          <p:cNvPr id="3" name="Content Placeholder 2"/>
          <p:cNvSpPr>
            <a:spLocks noGrp="1"/>
          </p:cNvSpPr>
          <p:nvPr>
            <p:ph sz="quarter" idx="1"/>
          </p:nvPr>
        </p:nvSpPr>
        <p:spPr/>
        <p:txBody>
          <a:bodyPr/>
          <a:lstStyle/>
          <a:p>
            <a:r>
              <a:rPr lang="en-US" dirty="0"/>
              <a:t>Searching a vector can be accomplished using recursion.</a:t>
            </a:r>
          </a:p>
          <a:p>
            <a:r>
              <a:rPr lang="en-US" dirty="0"/>
              <a:t>The simplest way to search is a linear search:</a:t>
            </a:r>
          </a:p>
          <a:p>
            <a:pPr lvl="1"/>
            <a:r>
              <a:rPr lang="en-US" dirty="0"/>
              <a:t>Examine one element at a time starting with the first element or the last element to see whether it matches the target.</a:t>
            </a:r>
          </a:p>
          <a:p>
            <a:pPr lvl="1"/>
            <a:r>
              <a:rPr lang="en-US" dirty="0"/>
              <a:t>On average,  approximately n/2 elements are examined to find the target in a linear search.</a:t>
            </a:r>
          </a:p>
          <a:p>
            <a:pPr lvl="1"/>
            <a:r>
              <a:rPr lang="en-US" dirty="0"/>
              <a:t>If the target is not in the vector, all n elements are examined.</a:t>
            </a:r>
          </a:p>
          <a:p>
            <a:r>
              <a:rPr lang="en-US" dirty="0"/>
              <a:t>Base cases for recursive search: </a:t>
            </a:r>
          </a:p>
          <a:p>
            <a:pPr lvl="1"/>
            <a:r>
              <a:rPr lang="en-US" dirty="0"/>
              <a:t>Empty vector, target can not be found; result is -1.</a:t>
            </a:r>
          </a:p>
          <a:p>
            <a:pPr lvl="1"/>
            <a:r>
              <a:rPr lang="en-US" dirty="0"/>
              <a:t>First element of the vector matches the target; result is the subscript of first element.</a:t>
            </a:r>
          </a:p>
          <a:p>
            <a:r>
              <a:rPr lang="en-US" dirty="0"/>
              <a:t>The recursive step searches the rest of the vector, excluding the first element.</a:t>
            </a:r>
          </a:p>
          <a:p>
            <a:r>
              <a:rPr lang="en-US" dirty="0"/>
              <a:t>What is the order of complexity?</a:t>
            </a:r>
          </a:p>
          <a:p>
            <a:endParaRPr lang="en-US" dirty="0"/>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48</a:t>
            </a:fld>
            <a:endParaRPr lang="en-US" dirty="0"/>
          </a:p>
        </p:txBody>
      </p:sp>
      <p:sp>
        <p:nvSpPr>
          <p:cNvPr id="6" name="Rectangle 5">
            <a:extLst>
              <a:ext uri="{FF2B5EF4-FFF2-40B4-BE49-F238E27FC236}">
                <a16:creationId xmlns:a16="http://schemas.microsoft.com/office/drawing/2014/main" id="{A768C2CE-BCD4-4C4D-95CE-83A30653D1CF}"/>
              </a:ext>
            </a:extLst>
          </p:cNvPr>
          <p:cNvSpPr/>
          <p:nvPr/>
        </p:nvSpPr>
        <p:spPr>
          <a:xfrm>
            <a:off x="5596435" y="6102902"/>
            <a:ext cx="885179" cy="461665"/>
          </a:xfrm>
          <a:prstGeom prst="rect">
            <a:avLst/>
          </a:prstGeom>
        </p:spPr>
        <p:txBody>
          <a:bodyPr wrap="none">
            <a:spAutoFit/>
          </a:bodyPr>
          <a:lstStyle/>
          <a:p>
            <a:r>
              <a:rPr lang="en-US" sz="2400" dirty="0"/>
              <a:t>O(n).</a:t>
            </a:r>
          </a:p>
        </p:txBody>
      </p:sp>
    </p:spTree>
    <p:extLst>
      <p:ext uri="{BB962C8B-B14F-4D97-AF65-F5344CB8AC3E}">
        <p14:creationId xmlns:p14="http://schemas.microsoft.com/office/powerpoint/2010/main" val="2031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vector Search</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49</a:t>
            </a:fld>
            <a:endParaRPr lang="en-US" dirty="0"/>
          </a:p>
        </p:txBody>
      </p:sp>
      <p:sp>
        <p:nvSpPr>
          <p:cNvPr id="6" name="TextBox 5"/>
          <p:cNvSpPr txBox="1"/>
          <p:nvPr/>
        </p:nvSpPr>
        <p:spPr>
          <a:xfrm>
            <a:off x="1371600" y="5135940"/>
            <a:ext cx="7924800" cy="1569660"/>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Wrapper for recursive linear search function */</a:t>
            </a:r>
          </a:p>
          <a:p>
            <a:r>
              <a:rPr lang="en-US" sz="1600" b="1" dirty="0">
                <a:latin typeface="Consolas" panose="020B0609020204030204" pitchFamily="49" charset="0"/>
                <a:cs typeface="Consolas" panose="020B0609020204030204" pitchFamily="49" charset="0"/>
              </a:rPr>
              <a:t>template&lt;</a:t>
            </a:r>
            <a:r>
              <a:rPr lang="en-US" sz="1600" b="1" dirty="0" err="1">
                <a:latin typeface="Consolas" panose="020B0609020204030204" pitchFamily="49" charset="0"/>
                <a:cs typeface="Consolas" panose="020B0609020204030204" pitchFamily="49" charset="0"/>
              </a:rPr>
              <a:t>typename</a:t>
            </a:r>
            <a:r>
              <a:rPr lang="en-US" sz="1600" b="1" dirty="0">
                <a:latin typeface="Consolas" panose="020B0609020204030204" pitchFamily="49" charset="0"/>
                <a:cs typeface="Consolas" panose="020B0609020204030204" pitchFamily="49" charset="0"/>
              </a:rPr>
              <a:t> T&gt;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linear_search</a:t>
            </a:r>
            <a:r>
              <a:rPr lang="en-US" sz="1600" b="1" dirty="0">
                <a:latin typeface="Consolas" panose="020B0609020204030204" pitchFamily="49" charset="0"/>
                <a:cs typeface="Consolas" panose="020B0609020204030204" pitchFamily="49" charset="0"/>
              </a:rPr>
              <a:t>(const std::vector&lt;T&gt;&amp; items, const T&amp; target)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linear_search</a:t>
            </a:r>
            <a:r>
              <a:rPr lang="en-US" sz="1600" b="1" dirty="0">
                <a:latin typeface="Consolas" panose="020B0609020204030204" pitchFamily="49" charset="0"/>
                <a:cs typeface="Consolas" panose="020B0609020204030204" pitchFamily="49" charset="0"/>
              </a:rPr>
              <a:t>(items, target, 0);</a:t>
            </a:r>
          </a:p>
          <a:p>
            <a:r>
              <a:rPr lang="en-US" sz="1600" b="1" dirty="0">
                <a:latin typeface="Consolas" panose="020B0609020204030204" pitchFamily="49" charset="0"/>
                <a:cs typeface="Consolas" panose="020B0609020204030204" pitchFamily="49" charset="0"/>
              </a:rPr>
              <a:t>}</a:t>
            </a:r>
          </a:p>
        </p:txBody>
      </p:sp>
      <p:sp>
        <p:nvSpPr>
          <p:cNvPr id="7" name="TextBox 6"/>
          <p:cNvSpPr txBox="1"/>
          <p:nvPr/>
        </p:nvSpPr>
        <p:spPr>
          <a:xfrm>
            <a:off x="1371600" y="1337371"/>
            <a:ext cx="8534400" cy="329320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linear search function </a:t>
            </a:r>
          </a:p>
          <a:p>
            <a:r>
              <a:rPr lang="en-US" sz="1600" b="1" dirty="0">
                <a:latin typeface="Consolas" panose="020B0609020204030204" pitchFamily="49" charset="0"/>
                <a:cs typeface="Consolas" panose="020B0609020204030204" pitchFamily="49" charset="0"/>
              </a:rPr>
              <a:t>    @param items  The vector being searched</a:t>
            </a:r>
          </a:p>
          <a:p>
            <a:r>
              <a:rPr lang="en-US" sz="1600" b="1" dirty="0">
                <a:latin typeface="Consolas" panose="020B0609020204030204" pitchFamily="49" charset="0"/>
                <a:cs typeface="Consolas" panose="020B0609020204030204" pitchFamily="49" charset="0"/>
              </a:rPr>
              <a:t>    @param target The item being searched for</a:t>
            </a:r>
          </a:p>
          <a:p>
            <a:r>
              <a:rPr lang="en-US" sz="1600" b="1" dirty="0">
                <a:latin typeface="Consolas" panose="020B0609020204030204" pitchFamily="49" charset="0"/>
                <a:cs typeface="Consolas" panose="020B0609020204030204" pitchFamily="49" charset="0"/>
              </a:rPr>
              <a:t>    @param first  The position of the current first element </a:t>
            </a:r>
          </a:p>
          <a:p>
            <a:r>
              <a:rPr lang="en-US" sz="1600" b="1" dirty="0">
                <a:latin typeface="Consolas" panose="020B0609020204030204" pitchFamily="49" charset="0"/>
                <a:cs typeface="Consolas" panose="020B0609020204030204" pitchFamily="49" charset="0"/>
              </a:rPr>
              <a:t>    @return       The subscript of target if found; otherwise -1</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template&lt;</a:t>
            </a:r>
            <a:r>
              <a:rPr lang="en-US" sz="1600" b="1" dirty="0" err="1">
                <a:latin typeface="Consolas" panose="020B0609020204030204" pitchFamily="49" charset="0"/>
                <a:cs typeface="Consolas" panose="020B0609020204030204" pitchFamily="49" charset="0"/>
              </a:rPr>
              <a:t>typename</a:t>
            </a:r>
            <a:r>
              <a:rPr lang="en-US" sz="1600" b="1" dirty="0">
                <a:latin typeface="Consolas" panose="020B0609020204030204" pitchFamily="49" charset="0"/>
                <a:cs typeface="Consolas" panose="020B0609020204030204" pitchFamily="49" charset="0"/>
              </a:rPr>
              <a:t> T&gt;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linear_search</a:t>
            </a:r>
            <a:r>
              <a:rPr lang="en-US" sz="1600" b="1" dirty="0">
                <a:latin typeface="Consolas" panose="020B0609020204030204" pitchFamily="49" charset="0"/>
                <a:cs typeface="Consolas" panose="020B0609020204030204" pitchFamily="49" charset="0"/>
              </a:rPr>
              <a:t>(const vector&lt;T&gt;&amp; items, const T&amp; target, </a:t>
            </a:r>
            <a:r>
              <a:rPr lang="en-US" sz="1600" b="1" dirty="0" err="1">
                <a:latin typeface="Consolas" panose="020B0609020204030204" pitchFamily="49" charset="0"/>
                <a:cs typeface="Consolas" panose="020B0609020204030204" pitchFamily="49" charset="0"/>
              </a:rPr>
              <a:t>size_t</a:t>
            </a:r>
            <a:r>
              <a:rPr lang="en-US" sz="1600" b="1" dirty="0">
                <a:latin typeface="Consolas" panose="020B0609020204030204" pitchFamily="49" charset="0"/>
                <a:cs typeface="Consolas" panose="020B0609020204030204" pitchFamily="49" charset="0"/>
              </a:rPr>
              <a:t> first)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(first == </a:t>
            </a:r>
            <a:r>
              <a:rPr lang="en-US" sz="1600" b="1" dirty="0" err="1">
                <a:latin typeface="Consolas" panose="020B0609020204030204" pitchFamily="49" charset="0"/>
                <a:cs typeface="Consolas" panose="020B0609020204030204" pitchFamily="49" charset="0"/>
              </a:rPr>
              <a:t>items.size</a:t>
            </a:r>
            <a:r>
              <a:rPr lang="en-US" sz="1600" b="1" dirty="0">
                <a:latin typeface="Consolas" panose="020B0609020204030204" pitchFamily="49" charset="0"/>
                <a:cs typeface="Consolas" panose="020B0609020204030204" pitchFamily="49" charset="0"/>
              </a:rPr>
              <a:t>()) return -1;</a:t>
            </a:r>
          </a:p>
          <a:p>
            <a:r>
              <a:rPr lang="en-US" sz="1600" b="1" dirty="0">
                <a:latin typeface="Consolas" panose="020B0609020204030204" pitchFamily="49" charset="0"/>
                <a:cs typeface="Consolas" panose="020B0609020204030204" pitchFamily="49" charset="0"/>
              </a:rPr>
              <a:t>  if (target == items[first]) return first;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linear_search</a:t>
            </a:r>
            <a:r>
              <a:rPr lang="en-US" sz="1600" b="1" dirty="0">
                <a:latin typeface="Consolas" panose="020B0609020204030204" pitchFamily="49" charset="0"/>
                <a:cs typeface="Consolas" panose="020B0609020204030204" pitchFamily="49" charset="0"/>
              </a:rPr>
              <a:t>(items, target, first + 1);</a:t>
            </a:r>
          </a:p>
          <a:p>
            <a:r>
              <a:rPr lang="en-US" sz="1600" b="1"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8010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484805-F368-435F-8F63-3D3F1C5E888C}"/>
              </a:ext>
            </a:extLst>
          </p:cNvPr>
          <p:cNvGrpSpPr/>
          <p:nvPr/>
        </p:nvGrpSpPr>
        <p:grpSpPr>
          <a:xfrm>
            <a:off x="6156960" y="1291851"/>
            <a:ext cx="1488260" cy="2274139"/>
            <a:chOff x="6156960" y="1291851"/>
            <a:chExt cx="1488260" cy="2274139"/>
          </a:xfrm>
        </p:grpSpPr>
        <p:cxnSp>
          <p:nvCxnSpPr>
            <p:cNvPr id="75" name="Straight Connector 74">
              <a:extLst>
                <a:ext uri="{FF2B5EF4-FFF2-40B4-BE49-F238E27FC236}">
                  <a16:creationId xmlns:a16="http://schemas.microsoft.com/office/drawing/2014/main" id="{316D4860-F974-471D-B822-33057D3C6439}"/>
                </a:ext>
              </a:extLst>
            </p:cNvPr>
            <p:cNvCxnSpPr/>
            <p:nvPr/>
          </p:nvCxnSpPr>
          <p:spPr>
            <a:xfrm flipV="1">
              <a:off x="6494257" y="1409940"/>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25AC9-2FD7-443B-BC12-B546F0384763}"/>
                </a:ext>
              </a:extLst>
            </p:cNvPr>
            <p:cNvCxnSpPr/>
            <p:nvPr/>
          </p:nvCxnSpPr>
          <p:spPr>
            <a:xfrm>
              <a:off x="6886297" y="3565990"/>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46C61DF-B8C7-4B18-AE50-595F18572744}"/>
                </a:ext>
              </a:extLst>
            </p:cNvPr>
            <p:cNvCxnSpPr/>
            <p:nvPr/>
          </p:nvCxnSpPr>
          <p:spPr>
            <a:xfrm>
              <a:off x="6886297" y="1398321"/>
              <a:ext cx="0" cy="216766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3" name="Flowchart: Decision 82">
              <a:extLst>
                <a:ext uri="{FF2B5EF4-FFF2-40B4-BE49-F238E27FC236}">
                  <a16:creationId xmlns:a16="http://schemas.microsoft.com/office/drawing/2014/main" id="{70A0C87F-0D5C-4EFE-8E98-44E5C5ECBBBF}"/>
                </a:ext>
              </a:extLst>
            </p:cNvPr>
            <p:cNvSpPr/>
            <p:nvPr/>
          </p:nvSpPr>
          <p:spPr>
            <a:xfrm>
              <a:off x="6156960" y="1291851"/>
              <a:ext cx="337297" cy="23617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9" name="Group 8">
            <a:extLst>
              <a:ext uri="{FF2B5EF4-FFF2-40B4-BE49-F238E27FC236}">
                <a16:creationId xmlns:a16="http://schemas.microsoft.com/office/drawing/2014/main" id="{3C256225-6BFB-442E-BA67-3D3AD481EB72}"/>
              </a:ext>
            </a:extLst>
          </p:cNvPr>
          <p:cNvGrpSpPr/>
          <p:nvPr/>
        </p:nvGrpSpPr>
        <p:grpSpPr>
          <a:xfrm>
            <a:off x="6156960" y="4355616"/>
            <a:ext cx="1488260" cy="753424"/>
            <a:chOff x="6156960" y="4355616"/>
            <a:chExt cx="1488260" cy="753424"/>
          </a:xfrm>
        </p:grpSpPr>
        <p:cxnSp>
          <p:nvCxnSpPr>
            <p:cNvPr id="65" name="Straight Connector 64">
              <a:extLst>
                <a:ext uri="{FF2B5EF4-FFF2-40B4-BE49-F238E27FC236}">
                  <a16:creationId xmlns:a16="http://schemas.microsoft.com/office/drawing/2014/main" id="{0971CDD0-7888-4F8E-AA2D-FAFB61219A63}"/>
                </a:ext>
              </a:extLst>
            </p:cNvPr>
            <p:cNvCxnSpPr/>
            <p:nvPr/>
          </p:nvCxnSpPr>
          <p:spPr>
            <a:xfrm>
              <a:off x="6494257" y="4990951"/>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EE0D5D-6108-4894-8BD6-070F4801AFC3}"/>
                </a:ext>
              </a:extLst>
            </p:cNvPr>
            <p:cNvCxnSpPr/>
            <p:nvPr/>
          </p:nvCxnSpPr>
          <p:spPr>
            <a:xfrm flipV="1">
              <a:off x="6886297" y="4355616"/>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6340DE-A448-421C-8950-4EBB00AAF44B}"/>
                </a:ext>
              </a:extLst>
            </p:cNvPr>
            <p:cNvCxnSpPr/>
            <p:nvPr/>
          </p:nvCxnSpPr>
          <p:spPr>
            <a:xfrm flipV="1">
              <a:off x="6886297" y="4355616"/>
              <a:ext cx="0" cy="6469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4" name="Flowchart: Decision 73">
              <a:extLst>
                <a:ext uri="{FF2B5EF4-FFF2-40B4-BE49-F238E27FC236}">
                  <a16:creationId xmlns:a16="http://schemas.microsoft.com/office/drawing/2014/main" id="{37C6FEB3-7BBC-4EB8-B3DD-898033462967}"/>
                </a:ext>
              </a:extLst>
            </p:cNvPr>
            <p:cNvSpPr/>
            <p:nvPr/>
          </p:nvSpPr>
          <p:spPr>
            <a:xfrm flipV="1">
              <a:off x="6156960" y="4872862"/>
              <a:ext cx="337297"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 name="Group 7">
            <a:extLst>
              <a:ext uri="{FF2B5EF4-FFF2-40B4-BE49-F238E27FC236}">
                <a16:creationId xmlns:a16="http://schemas.microsoft.com/office/drawing/2014/main" id="{177E38C8-AD9E-40B6-B22D-8F7A02E9E45B}"/>
              </a:ext>
            </a:extLst>
          </p:cNvPr>
          <p:cNvGrpSpPr/>
          <p:nvPr/>
        </p:nvGrpSpPr>
        <p:grpSpPr>
          <a:xfrm>
            <a:off x="6156960" y="3870790"/>
            <a:ext cx="2225040" cy="236178"/>
            <a:chOff x="6156960" y="3870790"/>
            <a:chExt cx="2225040" cy="236178"/>
          </a:xfrm>
        </p:grpSpPr>
        <p:cxnSp>
          <p:nvCxnSpPr>
            <p:cNvPr id="60" name="Straight Connector 59">
              <a:extLst>
                <a:ext uri="{FF2B5EF4-FFF2-40B4-BE49-F238E27FC236}">
                  <a16:creationId xmlns:a16="http://schemas.microsoft.com/office/drawing/2014/main" id="{72FCE7D9-9187-41CD-AFD9-A233CF7F34BE}"/>
                </a:ext>
              </a:extLst>
            </p:cNvPr>
            <p:cNvCxnSpPr/>
            <p:nvPr/>
          </p:nvCxnSpPr>
          <p:spPr>
            <a:xfrm flipV="1">
              <a:off x="6470887" y="3983382"/>
              <a:ext cx="1911113"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Flowchart: Decision 63">
              <a:extLst>
                <a:ext uri="{FF2B5EF4-FFF2-40B4-BE49-F238E27FC236}">
                  <a16:creationId xmlns:a16="http://schemas.microsoft.com/office/drawing/2014/main" id="{D7EF161B-6512-4270-A77C-CC47F8083AA3}"/>
                </a:ext>
              </a:extLst>
            </p:cNvPr>
            <p:cNvSpPr/>
            <p:nvPr/>
          </p:nvSpPr>
          <p:spPr>
            <a:xfrm>
              <a:off x="6156960" y="3870790"/>
              <a:ext cx="337298"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1" name="Group 80"/>
          <p:cNvGrpSpPr/>
          <p:nvPr/>
        </p:nvGrpSpPr>
        <p:grpSpPr>
          <a:xfrm>
            <a:off x="7542448" y="186411"/>
            <a:ext cx="1920240" cy="3645759"/>
            <a:chOff x="6628048" y="217232"/>
            <a:chExt cx="1920240" cy="3645759"/>
          </a:xfrm>
        </p:grpSpPr>
        <p:grpSp>
          <p:nvGrpSpPr>
            <p:cNvPr id="61" name="Group 60"/>
            <p:cNvGrpSpPr/>
            <p:nvPr/>
          </p:nvGrpSpPr>
          <p:grpSpPr>
            <a:xfrm rot="5400000">
              <a:off x="7026445" y="3207148"/>
              <a:ext cx="1102136" cy="209550"/>
              <a:chOff x="4180298" y="5329336"/>
              <a:chExt cx="1333502" cy="228600"/>
            </a:xfrm>
          </p:grpSpPr>
          <p:sp>
            <p:nvSpPr>
              <p:cNvPr id="62" name="Isosceles Triangle 61"/>
              <p:cNvSpPr/>
              <p:nvPr/>
            </p:nvSpPr>
            <p:spPr>
              <a:xfrm rot="16200000">
                <a:off x="4218398" y="5291236"/>
                <a:ext cx="228600" cy="304800"/>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cxnSp>
            <p:nvCxnSpPr>
              <p:cNvPr id="63" name="Straight Connector 62"/>
              <p:cNvCxnSpPr>
                <a:stCxn id="62" idx="3"/>
              </p:cNvCxnSpPr>
              <p:nvPr/>
            </p:nvCxnSpPr>
            <p:spPr>
              <a:xfrm>
                <a:off x="4485101" y="5443634"/>
                <a:ext cx="102869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628048" y="217232"/>
              <a:ext cx="1920240" cy="2531105"/>
              <a:chOff x="1142998" y="1937663"/>
              <a:chExt cx="4087795" cy="2839837"/>
            </a:xfrm>
          </p:grpSpPr>
          <p:sp>
            <p:nvSpPr>
              <p:cNvPr id="58" name="Rectangle 57"/>
              <p:cNvSpPr/>
              <p:nvPr/>
            </p:nvSpPr>
            <p:spPr>
              <a:xfrm>
                <a:off x="1142998" y="1937663"/>
                <a:ext cx="408779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black"/>
                    </a:solidFill>
                    <a:latin typeface="Arial"/>
                  </a:rPr>
                  <a:t>&lt;&lt;interface&gt;&gt;</a:t>
                </a:r>
              </a:p>
              <a:p>
                <a:pPr algn="ctr" fontAlgn="base">
                  <a:spcBef>
                    <a:spcPct val="0"/>
                  </a:spcBef>
                  <a:spcAft>
                    <a:spcPct val="0"/>
                  </a:spcAft>
                </a:pPr>
                <a:r>
                  <a:rPr lang="en-US" sz="1200" b="1" i="1" dirty="0">
                    <a:solidFill>
                      <a:prstClr val="black"/>
                    </a:solidFill>
                    <a:latin typeface="Arial"/>
                  </a:rPr>
                  <a:t>DequeInterface&lt;T&gt;</a:t>
                </a:r>
              </a:p>
            </p:txBody>
          </p:sp>
          <p:sp>
            <p:nvSpPr>
              <p:cNvPr id="59" name="Rectangle 58"/>
              <p:cNvSpPr/>
              <p:nvPr/>
            </p:nvSpPr>
            <p:spPr>
              <a:xfrm>
                <a:off x="1142998" y="2471062"/>
                <a:ext cx="4087795" cy="23064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+static const </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   DEFAULT_CAPACITY = 4</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push_front</a:t>
                </a:r>
                <a:r>
                  <a:rPr lang="en-US" sz="900" b="1" i="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push_back</a:t>
                </a:r>
                <a:r>
                  <a:rPr lang="en-US" sz="900" b="1" i="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pop_front</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pop_back</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+size():</a:t>
                </a:r>
                <a:r>
                  <a:rPr lang="en-US" sz="900" b="1" i="1" dirty="0" err="1">
                    <a:solidFill>
                      <a:prstClr val="black"/>
                    </a:solidFill>
                    <a:latin typeface="Consolas" panose="020B0609020204030204" pitchFamily="49" charset="0"/>
                    <a:cs typeface="Consolas" panose="020B0609020204030204" pitchFamily="49" charset="0"/>
                  </a:rPr>
                  <a:t>size_t</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+empty() </a:t>
                </a:r>
                <a:r>
                  <a:rPr lang="en-US" sz="900" b="1" i="1" dirty="0" err="1">
                    <a:solidFill>
                      <a:prstClr val="black"/>
                    </a:solidFill>
                    <a:latin typeface="Consolas" panose="020B0609020204030204" pitchFamily="49" charset="0"/>
                    <a:cs typeface="Consolas" panose="020B0609020204030204" pitchFamily="49" charset="0"/>
                  </a:rPr>
                  <a:t>const:bool</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a:t>
                </a:r>
                <a:r>
                  <a:rPr lang="en-US" sz="900" b="1" i="1" dirty="0" err="1">
                    <a:solidFill>
                      <a:prstClr val="black"/>
                    </a:solidFill>
                    <a:latin typeface="Consolas" panose="020B0609020204030204" pitchFamily="49" charset="0"/>
                    <a:cs typeface="Consolas" panose="020B0609020204030204" pitchFamily="49" charset="0"/>
                  </a:rPr>
                  <a:t>size_t</a:t>
                </a:r>
                <a:r>
                  <a:rPr lang="en-US" sz="900" b="1" i="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toString</a:t>
                </a:r>
                <a:r>
                  <a:rPr lang="en-US" sz="900" b="1" i="1" dirty="0">
                    <a:solidFill>
                      <a:prstClr val="black"/>
                    </a:solidFill>
                    <a:latin typeface="Consolas" panose="020B0609020204030204" pitchFamily="49" charset="0"/>
                    <a:cs typeface="Consolas" panose="020B0609020204030204" pitchFamily="49" charset="0"/>
                  </a:rPr>
                  <a:t>() </a:t>
                </a:r>
                <a:r>
                  <a:rPr lang="en-US" sz="900" b="1" i="1" dirty="0" err="1">
                    <a:solidFill>
                      <a:prstClr val="black"/>
                    </a:solidFill>
                    <a:latin typeface="Consolas" panose="020B0609020204030204" pitchFamily="49" charset="0"/>
                    <a:cs typeface="Consolas" panose="020B0609020204030204" pitchFamily="49" charset="0"/>
                  </a:rPr>
                  <a:t>const:string</a:t>
                </a:r>
                <a:endParaRPr lang="en-US" sz="900" b="1" i="1" dirty="0">
                  <a:solidFill>
                    <a:prstClr val="black"/>
                  </a:solidFill>
                  <a:latin typeface="Consolas" panose="020B0609020204030204" pitchFamily="49" charset="0"/>
                  <a:cs typeface="Consolas" panose="020B0609020204030204" pitchFamily="49" charset="0"/>
                </a:endParaRPr>
              </a:p>
            </p:txBody>
          </p:sp>
        </p:grpSp>
      </p:grpSp>
      <p:grpSp>
        <p:nvGrpSpPr>
          <p:cNvPr id="17" name="Group 16"/>
          <p:cNvGrpSpPr/>
          <p:nvPr/>
        </p:nvGrpSpPr>
        <p:grpSpPr>
          <a:xfrm>
            <a:off x="1367307" y="1062811"/>
            <a:ext cx="1828800" cy="3543212"/>
            <a:chOff x="5257800" y="2061585"/>
            <a:chExt cx="2808369" cy="3822097"/>
          </a:xfrm>
        </p:grpSpPr>
        <p:sp>
          <p:nvSpPr>
            <p:cNvPr id="18" name="Rectangle 17"/>
            <p:cNvSpPr/>
            <p:nvPr/>
          </p:nvSpPr>
          <p:spPr>
            <a:xfrm>
              <a:off x="5257800" y="2061585"/>
              <a:ext cx="2808369"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Station&lt;T&gt;</a:t>
              </a:r>
              <a:endParaRPr lang="en-US" sz="1200" b="1" i="1" dirty="0">
                <a:solidFill>
                  <a:prstClr val="black"/>
                </a:solidFill>
                <a:latin typeface="Arial"/>
              </a:endParaRPr>
            </a:p>
          </p:txBody>
        </p:sp>
        <p:sp>
          <p:nvSpPr>
            <p:cNvPr id="19" name="Rectangle 18"/>
            <p:cNvSpPr/>
            <p:nvPr/>
          </p:nvSpPr>
          <p:spPr>
            <a:xfrm>
              <a:off x="5257800" y="2366246"/>
              <a:ext cx="2808369" cy="9696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-train_:</a:t>
              </a:r>
              <a:r>
                <a:rPr lang="fr-FR" sz="900" b="1" dirty="0" err="1">
                  <a:solidFill>
                    <a:prstClr val="black"/>
                  </a:solidFill>
                  <a:latin typeface="Consolas" panose="020B0609020204030204" pitchFamily="49" charset="0"/>
                  <a:cs typeface="Consolas" panose="020B0609020204030204" pitchFamily="49" charset="0"/>
                </a:rPr>
                <a:t>Vector</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stack</a:t>
              </a:r>
              <a:r>
                <a:rPr lang="fr-FR" sz="900" b="1" dirty="0">
                  <a:solidFill>
                    <a:prstClr val="black"/>
                  </a:solidFill>
                  <a:latin typeface="Consolas" panose="020B0609020204030204" pitchFamily="49" charset="0"/>
                  <a:cs typeface="Consolas" panose="020B0609020204030204" pitchFamily="49" charset="0"/>
                </a:rPr>
                <a:t>_:Stack&lt;T&gt;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queue_:Queue</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turnTableCar</a:t>
              </a:r>
              <a:r>
                <a:rPr lang="fr-FR" sz="900" b="1" dirty="0">
                  <a:solidFill>
                    <a:prstClr val="black"/>
                  </a:solidFill>
                  <a:latin typeface="Consolas" panose="020B0609020204030204" pitchFamily="49" charset="0"/>
                  <a:cs typeface="Consolas" panose="020B0609020204030204" pitchFamily="49" charset="0"/>
                </a:rPr>
                <a:t>_:T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empty:bool</a:t>
              </a:r>
              <a:endParaRPr lang="en-US" sz="900" b="1" i="1" dirty="0">
                <a:solidFill>
                  <a:prstClr val="black"/>
                </a:solidFill>
                <a:latin typeface="Consolas" panose="020B0609020204030204" pitchFamily="49" charset="0"/>
                <a:cs typeface="Consolas" panose="020B0609020204030204" pitchFamily="49" charset="0"/>
              </a:endParaRPr>
            </a:p>
          </p:txBody>
        </p:sp>
        <p:sp>
          <p:nvSpPr>
            <p:cNvPr id="20" name="Rectangle 19"/>
            <p:cNvSpPr/>
            <p:nvPr/>
          </p:nvSpPr>
          <p:spPr>
            <a:xfrm>
              <a:off x="5257800" y="3336791"/>
              <a:ext cx="2808369" cy="254689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addCar</a:t>
              </a:r>
              <a:r>
                <a:rPr lang="en-US" sz="900" b="1" dirty="0">
                  <a:solidFill>
                    <a:prstClr val="black"/>
                  </a:solidFill>
                  <a:latin typeface="Consolas" panose="020B0609020204030204" pitchFamily="49" charset="0"/>
                  <a:cs typeface="Consolas" panose="020B0609020204030204" pitchFamily="49" charset="0"/>
                </a:rPr>
                <a:t>(const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sizeTrain</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+find(const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nvGrpSpPr>
          <p:cNvPr id="78" name="Group 77"/>
          <p:cNvGrpSpPr/>
          <p:nvPr/>
        </p:nvGrpSpPr>
        <p:grpSpPr>
          <a:xfrm>
            <a:off x="3211535" y="2379558"/>
            <a:ext cx="2931535" cy="1802235"/>
            <a:chOff x="2297134" y="2379557"/>
            <a:chExt cx="2931535" cy="1802235"/>
          </a:xfrm>
        </p:grpSpPr>
        <p:grpSp>
          <p:nvGrpSpPr>
            <p:cNvPr id="2" name="Group 1"/>
            <p:cNvGrpSpPr/>
            <p:nvPr/>
          </p:nvGrpSpPr>
          <p:grpSpPr>
            <a:xfrm>
              <a:off x="2297134" y="3015189"/>
              <a:ext cx="1522287" cy="236178"/>
              <a:chOff x="2736779" y="6079089"/>
              <a:chExt cx="2063425" cy="262420"/>
            </a:xfrm>
          </p:grpSpPr>
          <p:cxnSp>
            <p:nvCxnSpPr>
              <p:cNvPr id="3" name="Straight Connector 2"/>
              <p:cNvCxnSpPr/>
              <p:nvPr/>
            </p:nvCxnSpPr>
            <p:spPr>
              <a:xfrm flipV="1">
                <a:off x="3162300" y="6200899"/>
                <a:ext cx="1637904" cy="94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Flowchart: Decision 3"/>
              <p:cNvSpPr/>
              <p:nvPr/>
            </p:nvSpPr>
            <p:spPr>
              <a:xfrm>
                <a:off x="2736779" y="6079089"/>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21" name="Group 20"/>
            <p:cNvGrpSpPr/>
            <p:nvPr/>
          </p:nvGrpSpPr>
          <p:grpSpPr>
            <a:xfrm>
              <a:off x="3399869" y="2379557"/>
              <a:ext cx="1828800" cy="1802235"/>
              <a:chOff x="5257800" y="1953725"/>
              <a:chExt cx="2743200" cy="2057668"/>
            </a:xfrm>
          </p:grpSpPr>
          <p:sp>
            <p:nvSpPr>
              <p:cNvPr id="22" name="Rectangle 21"/>
              <p:cNvSpPr/>
              <p:nvPr/>
            </p:nvSpPr>
            <p:spPr>
              <a:xfrm>
                <a:off x="5257800" y="1953725"/>
                <a:ext cx="2743200" cy="31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Queue&lt;T&gt;</a:t>
                </a:r>
                <a:endParaRPr lang="en-US" sz="1200" b="1" i="1" dirty="0">
                  <a:solidFill>
                    <a:prstClr val="black"/>
                  </a:solidFill>
                  <a:latin typeface="Arial"/>
                </a:endParaRPr>
              </a:p>
            </p:txBody>
          </p:sp>
          <p:sp>
            <p:nvSpPr>
              <p:cNvPr id="23" name="Rectangle 22"/>
              <p:cNvSpPr/>
              <p:nvPr/>
            </p:nvSpPr>
            <p:spPr>
              <a:xfrm>
                <a:off x="5257800" y="2263993"/>
                <a:ext cx="2743200" cy="2818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4" name="Rectangle 23"/>
              <p:cNvSpPr/>
              <p:nvPr/>
            </p:nvSpPr>
            <p:spPr>
              <a:xfrm>
                <a:off x="5257800" y="2549794"/>
                <a:ext cx="2743200" cy="14615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79" name="Group 78"/>
          <p:cNvGrpSpPr/>
          <p:nvPr/>
        </p:nvGrpSpPr>
        <p:grpSpPr>
          <a:xfrm>
            <a:off x="3200401" y="3809999"/>
            <a:ext cx="2942669" cy="2597092"/>
            <a:chOff x="2286000" y="3809999"/>
            <a:chExt cx="2942669" cy="2597092"/>
          </a:xfrm>
        </p:grpSpPr>
        <p:grpSp>
          <p:nvGrpSpPr>
            <p:cNvPr id="44" name="Group 43"/>
            <p:cNvGrpSpPr/>
            <p:nvPr/>
          </p:nvGrpSpPr>
          <p:grpSpPr>
            <a:xfrm>
              <a:off x="2286000" y="3809999"/>
              <a:ext cx="1222094" cy="1363023"/>
              <a:chOff x="2590800" y="3904009"/>
              <a:chExt cx="1656520" cy="1514471"/>
            </a:xfrm>
          </p:grpSpPr>
          <p:grpSp>
            <p:nvGrpSpPr>
              <p:cNvPr id="14" name="Group 13"/>
              <p:cNvGrpSpPr/>
              <p:nvPr/>
            </p:nvGrpSpPr>
            <p:grpSpPr>
              <a:xfrm>
                <a:off x="2590800" y="3904009"/>
                <a:ext cx="826299" cy="262420"/>
                <a:chOff x="2736779" y="5401756"/>
                <a:chExt cx="826299" cy="262420"/>
              </a:xfrm>
            </p:grpSpPr>
            <p:cxnSp>
              <p:nvCxnSpPr>
                <p:cNvPr id="15" name="Straight Connector 14"/>
                <p:cNvCxnSpPr/>
                <p:nvPr/>
              </p:nvCxnSpPr>
              <p:spPr>
                <a:xfrm flipV="1">
                  <a:off x="3162300" y="5532966"/>
                  <a:ext cx="400778" cy="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2736779" y="5401756"/>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cxnSp>
            <p:nvCxnSpPr>
              <p:cNvPr id="38" name="Straight Connector 37"/>
              <p:cNvCxnSpPr/>
              <p:nvPr/>
            </p:nvCxnSpPr>
            <p:spPr>
              <a:xfrm>
                <a:off x="3417099" y="5418480"/>
                <a:ext cx="83022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17097" y="4035219"/>
                <a:ext cx="3" cy="138326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399869" y="4606023"/>
              <a:ext cx="1828800" cy="1801068"/>
              <a:chOff x="5257800" y="1949112"/>
              <a:chExt cx="2743200" cy="2001188"/>
            </a:xfrm>
          </p:grpSpPr>
          <p:sp>
            <p:nvSpPr>
              <p:cNvPr id="26" name="Rectangle 25"/>
              <p:cNvSpPr/>
              <p:nvPr/>
            </p:nvSpPr>
            <p:spPr>
              <a:xfrm>
                <a:off x="5257800" y="1949112"/>
                <a:ext cx="2743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Stack&lt;T&gt;</a:t>
                </a:r>
                <a:endParaRPr lang="en-US" sz="1200" b="1" i="1" dirty="0">
                  <a:solidFill>
                    <a:prstClr val="black"/>
                  </a:solidFill>
                  <a:latin typeface="Arial"/>
                </a:endParaRPr>
              </a:p>
            </p:txBody>
          </p:sp>
          <p:sp>
            <p:nvSpPr>
              <p:cNvPr id="27" name="Rectangle 26"/>
              <p:cNvSpPr/>
              <p:nvPr/>
            </p:nvSpPr>
            <p:spPr>
              <a:xfrm>
                <a:off x="5257800" y="2252919"/>
                <a:ext cx="2743200"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8" name="Rectangle 27"/>
              <p:cNvSpPr/>
              <p:nvPr/>
            </p:nvSpPr>
            <p:spPr>
              <a:xfrm>
                <a:off x="5257800" y="2527899"/>
                <a:ext cx="2743200" cy="14224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77" name="Group 76"/>
          <p:cNvGrpSpPr/>
          <p:nvPr/>
        </p:nvGrpSpPr>
        <p:grpSpPr>
          <a:xfrm>
            <a:off x="3202113" y="152402"/>
            <a:ext cx="2940957" cy="1773639"/>
            <a:chOff x="2287712" y="152401"/>
            <a:chExt cx="2940957" cy="1773639"/>
          </a:xfrm>
        </p:grpSpPr>
        <p:grpSp>
          <p:nvGrpSpPr>
            <p:cNvPr id="5" name="Group 4"/>
            <p:cNvGrpSpPr/>
            <p:nvPr/>
          </p:nvGrpSpPr>
          <p:grpSpPr>
            <a:xfrm>
              <a:off x="2287712" y="1447800"/>
              <a:ext cx="1123065" cy="236178"/>
              <a:chOff x="2736779" y="6079089"/>
              <a:chExt cx="1522288" cy="262420"/>
            </a:xfrm>
          </p:grpSpPr>
          <p:cxnSp>
            <p:nvCxnSpPr>
              <p:cNvPr id="6" name="Straight Connector 5"/>
              <p:cNvCxnSpPr/>
              <p:nvPr/>
            </p:nvCxnSpPr>
            <p:spPr>
              <a:xfrm flipV="1">
                <a:off x="3162300" y="6189145"/>
                <a:ext cx="1096767" cy="21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Flowchart: Decision 6"/>
              <p:cNvSpPr/>
              <p:nvPr/>
            </p:nvSpPr>
            <p:spPr>
              <a:xfrm>
                <a:off x="2736779" y="6079089"/>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29" name="Group 28"/>
            <p:cNvGrpSpPr/>
            <p:nvPr/>
          </p:nvGrpSpPr>
          <p:grpSpPr>
            <a:xfrm>
              <a:off x="3399868" y="152401"/>
              <a:ext cx="1828801" cy="1773639"/>
              <a:chOff x="5257798" y="1981200"/>
              <a:chExt cx="2860266" cy="1970710"/>
            </a:xfrm>
          </p:grpSpPr>
          <p:sp>
            <p:nvSpPr>
              <p:cNvPr id="30" name="Rectangle 29"/>
              <p:cNvSpPr/>
              <p:nvPr/>
            </p:nvSpPr>
            <p:spPr>
              <a:xfrm>
                <a:off x="5257800" y="1981200"/>
                <a:ext cx="2860264"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Vector&lt;T&gt;</a:t>
                </a:r>
                <a:endParaRPr lang="en-US" sz="1200" b="1" i="1" dirty="0">
                  <a:solidFill>
                    <a:prstClr val="black"/>
                  </a:solidFill>
                  <a:latin typeface="Arial"/>
                </a:endParaRPr>
              </a:p>
            </p:txBody>
          </p:sp>
          <p:sp>
            <p:nvSpPr>
              <p:cNvPr id="31" name="Rectangle 30"/>
              <p:cNvSpPr/>
              <p:nvPr/>
            </p:nvSpPr>
            <p:spPr>
              <a:xfrm>
                <a:off x="5257798" y="2256840"/>
                <a:ext cx="2860264"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-container__:</a:t>
                </a:r>
                <a:r>
                  <a:rPr lang="fr-FR" sz="900" b="1" dirty="0" err="1">
                    <a:solidFill>
                      <a:prstClr val="black"/>
                    </a:solidFill>
                    <a:latin typeface="Consolas" panose="020B0609020204030204" pitchFamily="49" charset="0"/>
                    <a:cs typeface="Consolas" panose="020B0609020204030204" pitchFamily="49" charset="0"/>
                  </a:rPr>
                  <a:t>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32" name="Rectangle 31"/>
              <p:cNvSpPr/>
              <p:nvPr/>
            </p:nvSpPr>
            <p:spPr>
              <a:xfrm>
                <a:off x="5257798" y="2529510"/>
                <a:ext cx="2860264" cy="1422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+push_back(const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33" name="Group 32"/>
          <p:cNvGrpSpPr/>
          <p:nvPr/>
        </p:nvGrpSpPr>
        <p:grpSpPr>
          <a:xfrm>
            <a:off x="7542448" y="3352801"/>
            <a:ext cx="1920240" cy="3048001"/>
            <a:chOff x="5257800" y="1974474"/>
            <a:chExt cx="2862378" cy="3386667"/>
          </a:xfrm>
        </p:grpSpPr>
        <p:sp>
          <p:nvSpPr>
            <p:cNvPr id="34" name="Rectangle 33"/>
            <p:cNvSpPr/>
            <p:nvPr/>
          </p:nvSpPr>
          <p:spPr>
            <a:xfrm>
              <a:off x="5257800" y="1974474"/>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Deque&lt;T&gt;</a:t>
              </a:r>
              <a:endParaRPr lang="en-US" sz="1200" b="1" i="1" dirty="0">
                <a:solidFill>
                  <a:prstClr val="black"/>
                </a:solidFill>
                <a:latin typeface="Arial"/>
              </a:endParaRPr>
            </a:p>
          </p:txBody>
        </p:sp>
        <p:sp>
          <p:nvSpPr>
            <p:cNvPr id="35" name="Rectangle 34"/>
            <p:cNvSpPr/>
            <p:nvPr/>
          </p:nvSpPr>
          <p:spPr>
            <a:xfrm>
              <a:off x="5257800" y="2280454"/>
              <a:ext cx="2862378" cy="93252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capacity:size_t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num_items:size_t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front_index:size_t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rear_index:size_t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the_data:T</a:t>
              </a:r>
              <a:r>
                <a:rPr lang="en-US" sz="900" b="1" dirty="0">
                  <a:solidFill>
                    <a:prstClr val="black"/>
                  </a:solidFill>
                  <a:latin typeface="Consolas" panose="020B0609020204030204" pitchFamily="49" charset="0"/>
                  <a:cs typeface="Consolas" panose="020B0609020204030204" pitchFamily="49" charset="0"/>
                </a:rPr>
                <a:t>*</a:t>
              </a:r>
              <a:endParaRPr lang="en-US" sz="900" b="1" i="1" dirty="0">
                <a:solidFill>
                  <a:prstClr val="black"/>
                </a:solidFill>
                <a:latin typeface="Consolas" panose="020B0609020204030204" pitchFamily="49" charset="0"/>
                <a:cs typeface="Consolas" panose="020B0609020204030204" pitchFamily="49" charset="0"/>
              </a:endParaRPr>
            </a:p>
          </p:txBody>
        </p:sp>
        <p:sp>
          <p:nvSpPr>
            <p:cNvPr id="36" name="Rectangle 35"/>
            <p:cNvSpPr/>
            <p:nvPr/>
          </p:nvSpPr>
          <p:spPr>
            <a:xfrm>
              <a:off x="5257800" y="3197742"/>
              <a:ext cx="2862378" cy="21633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push_front</a:t>
              </a:r>
              <a:r>
                <a:rPr lang="en-US" sz="900" b="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push_back</a:t>
              </a:r>
              <a:r>
                <a:rPr lang="en-US" sz="900" b="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pop_front</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+empty() </a:t>
              </a:r>
              <a:r>
                <a:rPr lang="en-US" sz="900" b="1" dirty="0" err="1">
                  <a:solidFill>
                    <a:prstClr val="black"/>
                  </a:solidFill>
                  <a:latin typeface="Consolas" panose="020B0609020204030204" pitchFamily="49" charset="0"/>
                  <a:cs typeface="Consolas" panose="020B0609020204030204" pitchFamily="49" charset="0"/>
                </a:rPr>
                <a:t>const:bool</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+toString()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-reallocate():void</a:t>
              </a:r>
              <a:endParaRPr lang="en-US" sz="900" b="1" i="1" dirty="0">
                <a:solidFill>
                  <a:prstClr val="black"/>
                </a:solidFill>
                <a:latin typeface="Consolas" panose="020B0609020204030204" pitchFamily="49" charset="0"/>
                <a:cs typeface="Consolas" panose="020B0609020204030204" pitchFamily="49" charset="0"/>
              </a:endParaRPr>
            </a:p>
          </p:txBody>
        </p:sp>
      </p:grpSp>
      <p:cxnSp>
        <p:nvCxnSpPr>
          <p:cNvPr id="40" name="Straight Arrow Connector 39">
            <a:extLst>
              <a:ext uri="{FF2B5EF4-FFF2-40B4-BE49-F238E27FC236}">
                <a16:creationId xmlns:a16="http://schemas.microsoft.com/office/drawing/2014/main" id="{2A86601D-71DE-4D36-AD46-AB42E01DA2FB}"/>
              </a:ext>
            </a:extLst>
          </p:cNvPr>
          <p:cNvCxnSpPr>
            <a:cxnSpLocks/>
          </p:cNvCxnSpPr>
          <p:nvPr/>
        </p:nvCxnSpPr>
        <p:spPr>
          <a:xfrm flipV="1">
            <a:off x="5884985" y="5024893"/>
            <a:ext cx="1657463" cy="531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06EF2AA-CDDF-47F6-A8AF-EFE74ED1A26B}"/>
              </a:ext>
            </a:extLst>
          </p:cNvPr>
          <p:cNvCxnSpPr>
            <a:cxnSpLocks/>
          </p:cNvCxnSpPr>
          <p:nvPr/>
        </p:nvCxnSpPr>
        <p:spPr>
          <a:xfrm flipV="1">
            <a:off x="5228669" y="5310555"/>
            <a:ext cx="2313779" cy="390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77F6AA0-8784-4B9C-A957-4179AAB343FA}"/>
              </a:ext>
            </a:extLst>
          </p:cNvPr>
          <p:cNvCxnSpPr>
            <a:cxnSpLocks/>
          </p:cNvCxnSpPr>
          <p:nvPr/>
        </p:nvCxnSpPr>
        <p:spPr>
          <a:xfrm flipV="1">
            <a:off x="5046874" y="5556548"/>
            <a:ext cx="2495574" cy="245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down)">
                                      <p:cBhvr>
                                        <p:cTn id="57" dur="5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down)">
                                      <p:cBhvr>
                                        <p:cTn id="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of a Binary Search Algorithm</a:t>
            </a:r>
          </a:p>
        </p:txBody>
      </p:sp>
      <p:sp>
        <p:nvSpPr>
          <p:cNvPr id="3" name="Content Placeholder 2"/>
          <p:cNvSpPr>
            <a:spLocks noGrp="1"/>
          </p:cNvSpPr>
          <p:nvPr>
            <p:ph sz="quarter" idx="1"/>
          </p:nvPr>
        </p:nvSpPr>
        <p:spPr/>
        <p:txBody>
          <a:bodyPr/>
          <a:lstStyle/>
          <a:p>
            <a:r>
              <a:rPr lang="en-US" dirty="0"/>
              <a:t>A binary search can be performed only on an array or vector that has been sorted.</a:t>
            </a:r>
          </a:p>
          <a:p>
            <a:pPr lvl="1"/>
            <a:r>
              <a:rPr lang="en-US" dirty="0"/>
              <a:t>Base cases:</a:t>
            </a:r>
          </a:p>
          <a:p>
            <a:pPr lvl="2"/>
            <a:r>
              <a:rPr lang="en-US" dirty="0"/>
              <a:t>The range of the vector is empty.</a:t>
            </a:r>
          </a:p>
          <a:p>
            <a:pPr lvl="2"/>
            <a:r>
              <a:rPr lang="en-US" dirty="0"/>
              <a:t>The element being examined matches the target.</a:t>
            </a:r>
          </a:p>
          <a:p>
            <a:r>
              <a:rPr lang="en-US" dirty="0"/>
              <a:t>Rather than looking at the first element, a binary search compares the middle element for a match with the target.</a:t>
            </a:r>
          </a:p>
          <a:p>
            <a:r>
              <a:rPr lang="en-US" dirty="0"/>
              <a:t>If the middle element does not match the target, a binary search excludes the half of the vector (within which the target would not be found.)</a:t>
            </a:r>
          </a:p>
          <a:p>
            <a:endParaRPr lang="en-US" dirty="0"/>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50</a:t>
            </a:fld>
            <a:endParaRPr lang="en-US" dirty="0"/>
          </a:p>
        </p:txBody>
      </p:sp>
      <p:sp>
        <p:nvSpPr>
          <p:cNvPr id="6" name="Content Placeholder 2">
            <a:extLst>
              <a:ext uri="{FF2B5EF4-FFF2-40B4-BE49-F238E27FC236}">
                <a16:creationId xmlns:a16="http://schemas.microsoft.com/office/drawing/2014/main" id="{1AB3E8E4-B7BF-4A73-B8F5-AF9F5F6EE887}"/>
              </a:ext>
            </a:extLst>
          </p:cNvPr>
          <p:cNvSpPr txBox="1">
            <a:spLocks/>
          </p:cNvSpPr>
          <p:nvPr/>
        </p:nvSpPr>
        <p:spPr bwMode="auto">
          <a:xfrm>
            <a:off x="572493" y="5257802"/>
            <a:ext cx="9181107" cy="121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What is the order of complexity?</a:t>
            </a:r>
          </a:p>
        </p:txBody>
      </p:sp>
      <p:sp>
        <p:nvSpPr>
          <p:cNvPr id="7" name="Rectangle 6">
            <a:extLst>
              <a:ext uri="{FF2B5EF4-FFF2-40B4-BE49-F238E27FC236}">
                <a16:creationId xmlns:a16="http://schemas.microsoft.com/office/drawing/2014/main" id="{CDB4AAF0-96FC-4B90-95A2-4440DAE0897B}"/>
              </a:ext>
            </a:extLst>
          </p:cNvPr>
          <p:cNvSpPr/>
          <p:nvPr/>
        </p:nvSpPr>
        <p:spPr>
          <a:xfrm>
            <a:off x="5802774" y="5249123"/>
            <a:ext cx="1382110" cy="461665"/>
          </a:xfrm>
          <a:prstGeom prst="rect">
            <a:avLst/>
          </a:prstGeom>
        </p:spPr>
        <p:txBody>
          <a:bodyPr wrap="none">
            <a:spAutoFit/>
          </a:bodyPr>
          <a:lstStyle/>
          <a:p>
            <a:r>
              <a:rPr lang="en-US" sz="2400" dirty="0"/>
              <a:t>O(log n).</a:t>
            </a:r>
          </a:p>
        </p:txBody>
      </p:sp>
    </p:spTree>
    <p:extLst>
      <p:ext uri="{BB962C8B-B14F-4D97-AF65-F5344CB8AC3E}">
        <p14:creationId xmlns:p14="http://schemas.microsoft.com/office/powerpoint/2010/main" val="629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 Algorithm</a:t>
            </a:r>
          </a:p>
        </p:txBody>
      </p:sp>
      <p:sp>
        <p:nvSpPr>
          <p:cNvPr id="3" name="Footer Placeholder 2"/>
          <p:cNvSpPr>
            <a:spLocks noGrp="1"/>
          </p:cNvSpPr>
          <p:nvPr>
            <p:ph type="ftr" sz="quarter" idx="11"/>
          </p:nvPr>
        </p:nvSpPr>
        <p:spPr/>
        <p:txBody>
          <a:bodyPr/>
          <a:lstStyle/>
          <a:p>
            <a:r>
              <a:rPr lang="en-US"/>
              <a:t>Recursion (23)</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smtClean="0"/>
              <a:pPr/>
              <a:t>51</a:t>
            </a:fld>
            <a:endParaRPr lang="en-US" dirty="0"/>
          </a:p>
        </p:txBody>
      </p:sp>
      <p:pic>
        <p:nvPicPr>
          <p:cNvPr id="5" name="Picture 3"/>
          <p:cNvPicPr>
            <a:picLocks noChangeAspect="1" noChangeArrowheads="1"/>
          </p:cNvPicPr>
          <p:nvPr/>
        </p:nvPicPr>
        <p:blipFill>
          <a:blip r:embed="rId2"/>
          <a:srcRect/>
          <a:stretch>
            <a:fillRect/>
          </a:stretch>
        </p:blipFill>
        <p:spPr bwMode="auto">
          <a:xfrm>
            <a:off x="1463040" y="1447758"/>
            <a:ext cx="8138160" cy="1640537"/>
          </a:xfrm>
          <a:prstGeom prst="rect">
            <a:avLst/>
          </a:prstGeom>
          <a:noFill/>
          <a:ln w="9525">
            <a:noFill/>
            <a:miter lim="800000"/>
            <a:headEnd/>
            <a:tailEnd/>
          </a:ln>
        </p:spPr>
      </p:pic>
      <p:pic>
        <p:nvPicPr>
          <p:cNvPr id="22" name="Picture 2"/>
          <p:cNvPicPr>
            <a:picLocks noChangeAspect="1" noChangeArrowheads="1"/>
          </p:cNvPicPr>
          <p:nvPr/>
        </p:nvPicPr>
        <p:blipFill>
          <a:blip r:embed="rId3"/>
          <a:srcRect/>
          <a:stretch>
            <a:fillRect/>
          </a:stretch>
        </p:blipFill>
        <p:spPr bwMode="auto">
          <a:xfrm>
            <a:off x="1463040" y="3352758"/>
            <a:ext cx="8138160" cy="1620601"/>
          </a:xfrm>
          <a:prstGeom prst="rect">
            <a:avLst/>
          </a:prstGeom>
          <a:noFill/>
          <a:ln w="9525">
            <a:noFill/>
            <a:miter lim="800000"/>
            <a:headEnd/>
            <a:tailEnd/>
          </a:ln>
        </p:spPr>
      </p:pic>
      <p:pic>
        <p:nvPicPr>
          <p:cNvPr id="23" name="Picture 2"/>
          <p:cNvPicPr>
            <a:picLocks noChangeAspect="1" noChangeArrowheads="1"/>
          </p:cNvPicPr>
          <p:nvPr/>
        </p:nvPicPr>
        <p:blipFill>
          <a:blip r:embed="rId4"/>
          <a:srcRect/>
          <a:stretch>
            <a:fillRect/>
          </a:stretch>
        </p:blipFill>
        <p:spPr bwMode="auto">
          <a:xfrm>
            <a:off x="1463040" y="5129914"/>
            <a:ext cx="8138160" cy="1464317"/>
          </a:xfrm>
          <a:prstGeom prst="rect">
            <a:avLst/>
          </a:prstGeom>
          <a:noFill/>
          <a:ln w="9525">
            <a:noFill/>
            <a:miter lim="800000"/>
            <a:headEnd/>
            <a:tailEnd/>
          </a:ln>
        </p:spPr>
      </p:pic>
    </p:spTree>
    <p:extLst>
      <p:ext uri="{BB962C8B-B14F-4D97-AF65-F5344CB8AC3E}">
        <p14:creationId xmlns:p14="http://schemas.microsoft.com/office/powerpoint/2010/main" val="178771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Binary Search</a:t>
            </a:r>
          </a:p>
        </p:txBody>
      </p:sp>
      <p:sp>
        <p:nvSpPr>
          <p:cNvPr id="3" name="Content Placeholder 2"/>
          <p:cNvSpPr>
            <a:spLocks noGrp="1"/>
          </p:cNvSpPr>
          <p:nvPr>
            <p:ph sz="quarter" idx="1"/>
          </p:nvPr>
        </p:nvSpPr>
        <p:spPr/>
        <p:txBody>
          <a:bodyPr/>
          <a:lstStyle/>
          <a:p>
            <a:r>
              <a:rPr lang="en-US" dirty="0"/>
              <a:t>At each recursive call we eliminate half the vector elements from consideration, making a binary search O(log n).</a:t>
            </a:r>
          </a:p>
          <a:p>
            <a:r>
              <a:rPr lang="en-US" dirty="0"/>
              <a:t>A vector of size 16 would search vectors of length 16, 8, 4, 2, and 1, making 5 probes in the worst case.</a:t>
            </a:r>
          </a:p>
          <a:p>
            <a:pPr lvl="1"/>
            <a:r>
              <a:rPr lang="en-US" dirty="0"/>
              <a:t>16 = 2</a:t>
            </a:r>
            <a:r>
              <a:rPr lang="en-US" baseline="30000" dirty="0"/>
              <a:t>4</a:t>
            </a:r>
          </a:p>
          <a:p>
            <a:pPr lvl="1"/>
            <a:r>
              <a:rPr lang="en-US" dirty="0"/>
              <a:t>5 = log</a:t>
            </a:r>
            <a:r>
              <a:rPr lang="en-US" baseline="-25000" dirty="0"/>
              <a:t>2</a:t>
            </a:r>
            <a:r>
              <a:rPr lang="en-US" dirty="0"/>
              <a:t> 16 + 1</a:t>
            </a:r>
          </a:p>
          <a:p>
            <a:r>
              <a:rPr lang="en-US" dirty="0"/>
              <a:t>A doubled vector size would require only 6 probes in the worst case.</a:t>
            </a:r>
          </a:p>
          <a:p>
            <a:pPr lvl="1"/>
            <a:r>
              <a:rPr lang="en-US" dirty="0"/>
              <a:t>32 = 2</a:t>
            </a:r>
            <a:r>
              <a:rPr lang="en-US" baseline="30000" dirty="0"/>
              <a:t>5</a:t>
            </a:r>
          </a:p>
          <a:p>
            <a:pPr lvl="1"/>
            <a:r>
              <a:rPr lang="en-US" dirty="0"/>
              <a:t>6 = log</a:t>
            </a:r>
            <a:r>
              <a:rPr lang="en-US" baseline="-25000" dirty="0"/>
              <a:t>2</a:t>
            </a:r>
            <a:r>
              <a:rPr lang="en-US" dirty="0"/>
              <a:t> 32 + 1</a:t>
            </a:r>
          </a:p>
          <a:p>
            <a:r>
              <a:rPr lang="en-US" dirty="0"/>
              <a:t>A vector with 32,768 elements requires only 16 probes!</a:t>
            </a:r>
          </a:p>
          <a:p>
            <a:r>
              <a:rPr lang="en-US" dirty="0"/>
              <a:t>A vector of 65,536 elements increases the number of required probes to 17.</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52</a:t>
            </a:fld>
            <a:endParaRPr lang="en-US" dirty="0"/>
          </a:p>
        </p:txBody>
      </p:sp>
    </p:spTree>
    <p:extLst>
      <p:ext uri="{BB962C8B-B14F-4D97-AF65-F5344CB8AC3E}">
        <p14:creationId xmlns:p14="http://schemas.microsoft.com/office/powerpoint/2010/main" val="336474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Binary Search</a:t>
            </a:r>
          </a:p>
        </p:txBody>
      </p:sp>
      <p:sp>
        <p:nvSpPr>
          <p:cNvPr id="4" name="Footer Placeholder 3"/>
          <p:cNvSpPr>
            <a:spLocks noGrp="1"/>
          </p:cNvSpPr>
          <p:nvPr>
            <p:ph type="ftr" sz="quarter" idx="11"/>
          </p:nvPr>
        </p:nvSpPr>
        <p:spPr/>
        <p:txBody>
          <a:bodyPr/>
          <a:lstStyle/>
          <a:p>
            <a:r>
              <a:rPr lang="en-US"/>
              <a:t>Recursion (23)</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53</a:t>
            </a:fld>
            <a:endParaRPr lang="en-US" dirty="0"/>
          </a:p>
        </p:txBody>
      </p:sp>
      <p:sp>
        <p:nvSpPr>
          <p:cNvPr id="6" name="TextBox 5"/>
          <p:cNvSpPr txBox="1"/>
          <p:nvPr/>
        </p:nvSpPr>
        <p:spPr>
          <a:xfrm>
            <a:off x="834785" y="4876800"/>
            <a:ext cx="9109588" cy="1569660"/>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Wrapper for recursive binary search function */</a:t>
            </a:r>
          </a:p>
          <a:p>
            <a:r>
              <a:rPr lang="en-US" sz="1600" b="1" dirty="0">
                <a:latin typeface="Consolas" panose="020B0609020204030204" pitchFamily="49" charset="0"/>
                <a:cs typeface="Consolas" panose="020B0609020204030204" pitchFamily="49" charset="0"/>
              </a:rPr>
              <a:t>template&lt;</a:t>
            </a:r>
            <a:r>
              <a:rPr lang="en-US" sz="1600" b="1" dirty="0" err="1">
                <a:latin typeface="Consolas" panose="020B0609020204030204" pitchFamily="49" charset="0"/>
                <a:cs typeface="Consolas" panose="020B0609020204030204" pitchFamily="49" charset="0"/>
              </a:rPr>
              <a:t>typename</a:t>
            </a:r>
            <a:r>
              <a:rPr lang="en-US" sz="1600" b="1" dirty="0">
                <a:latin typeface="Consolas" panose="020B0609020204030204" pitchFamily="49" charset="0"/>
                <a:cs typeface="Consolas" panose="020B0609020204030204" pitchFamily="49" charset="0"/>
              </a:rPr>
              <a:t> T&gt;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binary_search</a:t>
            </a:r>
            <a:r>
              <a:rPr lang="en-US" sz="1600" b="1" dirty="0">
                <a:latin typeface="Consolas" panose="020B0609020204030204" pitchFamily="49" charset="0"/>
                <a:cs typeface="Consolas" panose="020B0609020204030204" pitchFamily="49" charset="0"/>
              </a:rPr>
              <a:t>(const vector&lt;T&gt;&amp; items, const T&amp; target)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binary_search</a:t>
            </a:r>
            <a:r>
              <a:rPr lang="en-US" sz="1600" b="1" dirty="0">
                <a:latin typeface="Consolas" panose="020B0609020204030204" pitchFamily="49" charset="0"/>
                <a:cs typeface="Consolas" panose="020B0609020204030204" pitchFamily="49" charset="0"/>
              </a:rPr>
              <a:t>(items, 0, </a:t>
            </a:r>
            <a:r>
              <a:rPr lang="en-US" sz="1600" b="1" dirty="0" err="1">
                <a:latin typeface="Consolas" panose="020B0609020204030204" pitchFamily="49" charset="0"/>
                <a:cs typeface="Consolas" panose="020B0609020204030204" pitchFamily="49" charset="0"/>
              </a:rPr>
              <a:t>items.size</a:t>
            </a:r>
            <a:r>
              <a:rPr lang="en-US" sz="1600" b="1" dirty="0">
                <a:latin typeface="Consolas" panose="020B0609020204030204" pitchFamily="49" charset="0"/>
                <a:cs typeface="Consolas" panose="020B0609020204030204" pitchFamily="49" charset="0"/>
              </a:rPr>
              <a:t>() - 1, target);</a:t>
            </a:r>
          </a:p>
          <a:p>
            <a:r>
              <a:rPr lang="en-US" sz="1600" b="1" dirty="0">
                <a:latin typeface="Consolas" panose="020B0609020204030204" pitchFamily="49" charset="0"/>
                <a:cs typeface="Consolas" panose="020B0609020204030204" pitchFamily="49" charset="0"/>
              </a:rPr>
              <a:t>}</a:t>
            </a:r>
          </a:p>
        </p:txBody>
      </p:sp>
      <p:sp>
        <p:nvSpPr>
          <p:cNvPr id="7" name="TextBox 6"/>
          <p:cNvSpPr txBox="1"/>
          <p:nvPr/>
        </p:nvSpPr>
        <p:spPr>
          <a:xfrm>
            <a:off x="798653" y="1371600"/>
            <a:ext cx="9722734" cy="304698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template &lt;</a:t>
            </a:r>
            <a:r>
              <a:rPr lang="en-US" sz="1600" b="1" dirty="0" err="1">
                <a:latin typeface="Consolas" panose="020B0609020204030204" pitchFamily="49" charset="0"/>
                <a:cs typeface="Consolas" panose="020B0609020204030204" pitchFamily="49" charset="0"/>
              </a:rPr>
              <a:t>typename</a:t>
            </a:r>
            <a:r>
              <a:rPr lang="en-US" sz="1600" b="1" dirty="0">
                <a:latin typeface="Consolas" panose="020B0609020204030204" pitchFamily="49" charset="0"/>
                <a:cs typeface="Consolas" panose="020B0609020204030204" pitchFamily="49" charset="0"/>
              </a:rPr>
              <a:t> T&gt;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binary_search</a:t>
            </a:r>
            <a:r>
              <a:rPr lang="en-US" sz="1600" b="1" dirty="0">
                <a:latin typeface="Consolas" panose="020B0609020204030204" pitchFamily="49" charset="0"/>
                <a:cs typeface="Consolas" panose="020B0609020204030204" pitchFamily="49" charset="0"/>
              </a:rPr>
              <a:t>(const vector&lt;T&gt;&amp; items, int first, int last,</a:t>
            </a:r>
          </a:p>
          <a:p>
            <a:r>
              <a:rPr lang="en-US" sz="1600" b="1" dirty="0">
                <a:latin typeface="Consolas" panose="020B0609020204030204" pitchFamily="49" charset="0"/>
                <a:cs typeface="Consolas" panose="020B0609020204030204" pitchFamily="49" charset="0"/>
              </a:rPr>
              <a:t>                  const T&amp; target)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(first &gt; last) return -1;                      // (base case #1)</a:t>
            </a:r>
          </a:p>
          <a:p>
            <a:r>
              <a:rPr lang="en-US" sz="1600" b="1" dirty="0">
                <a:latin typeface="Consolas" panose="020B0609020204030204" pitchFamily="49" charset="0"/>
                <a:cs typeface="Consolas" panose="020B0609020204030204" pitchFamily="49" charset="0"/>
              </a:rPr>
              <a:t>   size_t middle = (first + last) / 2;               // next probe</a:t>
            </a:r>
          </a:p>
          <a:p>
            <a:r>
              <a:rPr lang="en-US" sz="1600" b="1" dirty="0">
                <a:latin typeface="Consolas" panose="020B0609020204030204" pitchFamily="49" charset="0"/>
                <a:cs typeface="Consolas" panose="020B0609020204030204" pitchFamily="49" charset="0"/>
              </a:rPr>
              <a:t>   if (target == items[middle]) return middle;       //success (base case #2)</a:t>
            </a:r>
          </a:p>
          <a:p>
            <a:r>
              <a:rPr lang="en-US" sz="1600" b="1" dirty="0">
                <a:latin typeface="Consolas" panose="020B0609020204030204" pitchFamily="49" charset="0"/>
                <a:cs typeface="Consolas" panose="020B0609020204030204" pitchFamily="49" charset="0"/>
              </a:rPr>
              <a:t>   if (target &lt; items[middle])</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binary_search</a:t>
            </a:r>
            <a:r>
              <a:rPr lang="en-US" sz="1600" b="1" dirty="0">
                <a:latin typeface="Consolas" panose="020B0609020204030204" pitchFamily="49" charset="0"/>
                <a:cs typeface="Consolas" panose="020B0609020204030204" pitchFamily="49" charset="0"/>
              </a:rPr>
              <a:t>(items, first, middle - 1, target);</a:t>
            </a:r>
          </a:p>
          <a:p>
            <a:r>
              <a:rPr lang="en-US" sz="1600" b="1" dirty="0">
                <a:latin typeface="Consolas" panose="020B0609020204030204" pitchFamily="49" charset="0"/>
                <a:cs typeface="Consolas" panose="020B0609020204030204" pitchFamily="49" charset="0"/>
              </a:rPr>
              <a:t>   else</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binary_search</a:t>
            </a:r>
            <a:r>
              <a:rPr lang="en-US" sz="1600" b="1" dirty="0">
                <a:latin typeface="Consolas" panose="020B0609020204030204" pitchFamily="49" charset="0"/>
                <a:cs typeface="Consolas" panose="020B0609020204030204" pitchFamily="49" charset="0"/>
              </a:rPr>
              <a:t>(items, middle + 1, last, target);</a:t>
            </a:r>
          </a:p>
          <a:p>
            <a:r>
              <a:rPr lang="en-US" sz="1600" b="1"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331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7.4, pgs. 426-434</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7.4 Problem Solving with Recursion</a:t>
            </a:r>
          </a:p>
          <a:p>
            <a:pPr algn="ctr"/>
            <a:r>
              <a:rPr lang="en-US" sz="2000" dirty="0"/>
              <a:t>Case Study: Towers of Hanoi</a:t>
            </a:r>
          </a:p>
          <a:p>
            <a:pPr algn="ctr"/>
            <a:r>
              <a:rPr lang="en-US" sz="2000" dirty="0"/>
              <a:t>Case Study: Counting Cells in a Blob</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54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102089"/>
            <a:ext cx="2366001" cy="1589105"/>
          </a:xfrm>
          <a:prstGeom prst="rect">
            <a:avLst/>
          </a:prstGeom>
        </p:spPr>
      </p:pic>
      <p:pic>
        <p:nvPicPr>
          <p:cNvPr id="6" name="Picture 2">
            <a:extLst>
              <a:ext uri="{FF2B5EF4-FFF2-40B4-BE49-F238E27FC236}">
                <a16:creationId xmlns:a16="http://schemas.microsoft.com/office/drawing/2014/main" id="{6155791D-58DF-4B32-B197-811E086D5F67}"/>
              </a:ext>
            </a:extLst>
          </p:cNvPr>
          <p:cNvPicPr>
            <a:picLocks noChangeAspect="1" noChangeArrowheads="1"/>
          </p:cNvPicPr>
          <p:nvPr/>
        </p:nvPicPr>
        <p:blipFill>
          <a:blip r:embed="rId3"/>
          <a:srcRect/>
          <a:stretch>
            <a:fillRect/>
          </a:stretch>
        </p:blipFill>
        <p:spPr bwMode="auto">
          <a:xfrm>
            <a:off x="7315201" y="3429000"/>
            <a:ext cx="1652991" cy="1676400"/>
          </a:xfrm>
          <a:prstGeom prst="rect">
            <a:avLst/>
          </a:prstGeom>
          <a:noFill/>
          <a:ln w="9525">
            <a:noFill/>
            <a:miter lim="800000"/>
            <a:headEnd/>
            <a:tailEnd/>
          </a:ln>
        </p:spPr>
      </p:pic>
    </p:spTree>
    <p:extLst>
      <p:ext uri="{BB962C8B-B14F-4D97-AF65-F5344CB8AC3E}">
        <p14:creationId xmlns:p14="http://schemas.microsoft.com/office/powerpoint/2010/main" val="3331722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1FA4D8-848E-48BA-92BD-D21B1EF63097}"/>
              </a:ext>
            </a:extLst>
          </p:cNvPr>
          <p:cNvSpPr txBox="1"/>
          <p:nvPr/>
        </p:nvSpPr>
        <p:spPr>
          <a:xfrm>
            <a:off x="873889" y="3600856"/>
            <a:ext cx="8483030" cy="3231654"/>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recursive function to solve Tower of Hanoi puzzle</a:t>
            </a:r>
          </a:p>
          <a:p>
            <a:r>
              <a:rPr lang="en-US" sz="1200" b="1" dirty="0">
                <a:latin typeface="Consolas" panose="020B0609020204030204" pitchFamily="49" charset="0"/>
                <a:cs typeface="Consolas" panose="020B0609020204030204" pitchFamily="49" charset="0"/>
              </a:rPr>
              <a:t>void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(int disk, char from, char to, char temp)</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if (disk == 1)</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cout &lt;&lt; "Move disk 1 from " &lt;&lt; from &lt;&lt; " to " &lt;&lt; to &lt;&lt; </a:t>
            </a:r>
            <a:r>
              <a:rPr lang="en-US" sz="1200" b="1" dirty="0" err="1">
                <a:latin typeface="Consolas" panose="020B0609020204030204" pitchFamily="49" charset="0"/>
                <a:cs typeface="Consolas" panose="020B0609020204030204" pitchFamily="49" charset="0"/>
              </a:rPr>
              <a:t>endl</a:t>
            </a:r>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a:t>
            </a:r>
          </a:p>
        </p:txBody>
      </p:sp>
      <p:sp>
        <p:nvSpPr>
          <p:cNvPr id="13" name="TextBox 12">
            <a:extLst>
              <a:ext uri="{FF2B5EF4-FFF2-40B4-BE49-F238E27FC236}">
                <a16:creationId xmlns:a16="http://schemas.microsoft.com/office/drawing/2014/main" id="{4E1FA4D8-848E-48BA-92BD-D21B1EF63097}"/>
              </a:ext>
            </a:extLst>
          </p:cNvPr>
          <p:cNvSpPr txBox="1"/>
          <p:nvPr/>
        </p:nvSpPr>
        <p:spPr>
          <a:xfrm>
            <a:off x="852611" y="4880599"/>
            <a:ext cx="8483030" cy="1754326"/>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else</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 move top disks (disks-1) to temporary peg.</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from, temp, to);</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a:t>
            </a:r>
          </a:p>
        </p:txBody>
      </p:sp>
      <p:sp>
        <p:nvSpPr>
          <p:cNvPr id="2" name="Title 1"/>
          <p:cNvSpPr>
            <a:spLocks noGrp="1"/>
          </p:cNvSpPr>
          <p:nvPr>
            <p:ph type="title"/>
          </p:nvPr>
        </p:nvSpPr>
        <p:spPr/>
        <p:txBody>
          <a:bodyPr/>
          <a:lstStyle/>
          <a:p>
            <a:r>
              <a:rPr lang="en-US" dirty="0"/>
              <a:t>Towers of Hanoi</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55</a:t>
            </a:fld>
            <a:endParaRPr lang="en-US" dirty="0"/>
          </a:p>
        </p:txBody>
      </p:sp>
      <p:sp>
        <p:nvSpPr>
          <p:cNvPr id="11" name="Content Placeholder 2"/>
          <p:cNvSpPr>
            <a:spLocks noGrp="1"/>
          </p:cNvSpPr>
          <p:nvPr>
            <p:ph sz="quarter" idx="1"/>
          </p:nvPr>
        </p:nvSpPr>
        <p:spPr>
          <a:xfrm>
            <a:off x="544010" y="1295401"/>
            <a:ext cx="6085390" cy="2362199"/>
          </a:xfrm>
        </p:spPr>
        <p:txBody>
          <a:bodyPr/>
          <a:lstStyle/>
          <a:p>
            <a:r>
              <a:rPr lang="en-US" sz="2000" dirty="0"/>
              <a:t>Move the three disks to a different peg, maintaining their order (largest disk on bottom, smallest on top, etc.)</a:t>
            </a:r>
          </a:p>
          <a:p>
            <a:pPr lvl="1"/>
            <a:r>
              <a:rPr lang="en-US" sz="1800" dirty="0"/>
              <a:t>Only the top disk on a peg can be moved to another peg.</a:t>
            </a:r>
          </a:p>
          <a:p>
            <a:pPr lvl="1"/>
            <a:r>
              <a:rPr lang="en-US" sz="1800" dirty="0"/>
              <a:t>A larger disk cannot be placed on top of a smaller disk.</a:t>
            </a:r>
            <a:endParaRPr lang="en-US" dirty="0"/>
          </a:p>
        </p:txBody>
      </p:sp>
      <p:pic>
        <p:nvPicPr>
          <p:cNvPr id="8" name="Picture 7">
            <a:extLst>
              <a:ext uri="{FF2B5EF4-FFF2-40B4-BE49-F238E27FC236}">
                <a16:creationId xmlns:a16="http://schemas.microsoft.com/office/drawing/2014/main" id="{74667C26-DE49-48D0-BF19-76EB77F98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89" y="1305163"/>
            <a:ext cx="3205057" cy="2152650"/>
          </a:xfrm>
          <a:prstGeom prst="rect">
            <a:avLst/>
          </a:prstGeom>
        </p:spPr>
      </p:pic>
      <p:sp>
        <p:nvSpPr>
          <p:cNvPr id="12" name="TextBox 11">
            <a:extLst>
              <a:ext uri="{FF2B5EF4-FFF2-40B4-BE49-F238E27FC236}">
                <a16:creationId xmlns:a16="http://schemas.microsoft.com/office/drawing/2014/main" id="{2439CBC7-268F-4EFC-9F7B-E735A7661F16}"/>
              </a:ext>
            </a:extLst>
          </p:cNvPr>
          <p:cNvSpPr txBox="1"/>
          <p:nvPr/>
        </p:nvSpPr>
        <p:spPr>
          <a:xfrm>
            <a:off x="6957980" y="3611648"/>
            <a:ext cx="3581400" cy="338554"/>
          </a:xfrm>
          <a:prstGeom prst="rect">
            <a:avLst/>
          </a:prstGeom>
          <a:solidFill>
            <a:srgbClr val="FFFF00"/>
          </a:solidFill>
        </p:spPr>
        <p:txBody>
          <a:bodyPr wrap="square" rtlCol="0">
            <a:spAutoFit/>
          </a:bodyPr>
          <a:lstStyle/>
          <a:p>
            <a:pPr algn="ctr"/>
            <a:r>
              <a:rPr lang="en-US" sz="1600" b="1" dirty="0" err="1">
                <a:latin typeface="Consolas" panose="020B0609020204030204" pitchFamily="49" charset="0"/>
                <a:cs typeface="Consolas" panose="020B0609020204030204" pitchFamily="49" charset="0"/>
              </a:rPr>
              <a:t>move_disk</a:t>
            </a:r>
            <a:r>
              <a:rPr lang="en-US" sz="1600" b="1" dirty="0">
                <a:latin typeface="Consolas" panose="020B0609020204030204" pitchFamily="49" charset="0"/>
                <a:cs typeface="Consolas" panose="020B0609020204030204" pitchFamily="49" charset="0"/>
              </a:rPr>
              <a:t>(4, 'L', 'R', 'M')</a:t>
            </a:r>
          </a:p>
        </p:txBody>
      </p:sp>
      <p:sp>
        <p:nvSpPr>
          <p:cNvPr id="10" name="TextBox 9">
            <a:extLst>
              <a:ext uri="{FF2B5EF4-FFF2-40B4-BE49-F238E27FC236}">
                <a16:creationId xmlns:a16="http://schemas.microsoft.com/office/drawing/2014/main" id="{627AB827-EE1B-46D4-AF7A-1989C08A34B6}"/>
              </a:ext>
            </a:extLst>
          </p:cNvPr>
          <p:cNvSpPr txBox="1"/>
          <p:nvPr/>
        </p:nvSpPr>
        <p:spPr>
          <a:xfrm>
            <a:off x="8450488" y="4191001"/>
            <a:ext cx="2057400" cy="2400657"/>
          </a:xfrm>
          <a:prstGeom prst="rect">
            <a:avLst/>
          </a:prstGeom>
          <a:solidFill>
            <a:srgbClr val="FFFF00"/>
          </a:solidFill>
        </p:spPr>
        <p:txBody>
          <a:bodyPr wrap="square" rtlCol="0">
            <a:spAutoFit/>
          </a:bodyPr>
          <a:lstStyle/>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3 from L to M</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2 from R to M</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4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2 from M to L</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3 from M to R</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p:txBody>
      </p:sp>
      <p:sp>
        <p:nvSpPr>
          <p:cNvPr id="3" name="TextBox 2">
            <a:extLst>
              <a:ext uri="{FF2B5EF4-FFF2-40B4-BE49-F238E27FC236}">
                <a16:creationId xmlns:a16="http://schemas.microsoft.com/office/drawing/2014/main" id="{B1AD2104-F64A-479E-94B7-F2707D85212F}"/>
              </a:ext>
            </a:extLst>
          </p:cNvPr>
          <p:cNvSpPr txBox="1"/>
          <p:nvPr/>
        </p:nvSpPr>
        <p:spPr>
          <a:xfrm>
            <a:off x="7789962" y="3105499"/>
            <a:ext cx="2296103" cy="338554"/>
          </a:xfrm>
          <a:prstGeom prst="rect">
            <a:avLst/>
          </a:prstGeom>
          <a:noFill/>
        </p:spPr>
        <p:txBody>
          <a:bodyPr wrap="square" rtlCol="0">
            <a:spAutoFit/>
          </a:bodyPr>
          <a:lstStyle/>
          <a:p>
            <a:pPr algn="ctr"/>
            <a:r>
              <a:rPr lang="en-US" sz="1600" b="1" dirty="0"/>
              <a:t>L             M             R</a:t>
            </a:r>
          </a:p>
        </p:txBody>
      </p:sp>
      <p:sp>
        <p:nvSpPr>
          <p:cNvPr id="14" name="TextBox 13">
            <a:extLst>
              <a:ext uri="{FF2B5EF4-FFF2-40B4-BE49-F238E27FC236}">
                <a16:creationId xmlns:a16="http://schemas.microsoft.com/office/drawing/2014/main" id="{93BC8ECE-5849-46B2-B07B-95CDACE6DE7B}"/>
              </a:ext>
            </a:extLst>
          </p:cNvPr>
          <p:cNvSpPr txBox="1"/>
          <p:nvPr/>
        </p:nvSpPr>
        <p:spPr>
          <a:xfrm>
            <a:off x="873889" y="559978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move bottom disk to destination.</a:t>
            </a:r>
          </a:p>
          <a:p>
            <a:r>
              <a:rPr lang="en-US" sz="1200" b="1" dirty="0">
                <a:latin typeface="Consolas" panose="020B0609020204030204" pitchFamily="49" charset="0"/>
                <a:cs typeface="Consolas" panose="020B0609020204030204" pitchFamily="49" charset="0"/>
              </a:rPr>
              <a:t>      cout &lt;&lt; "Move disk " &lt;&lt; disk &lt;&lt; " from " &lt;&lt; from &lt;&lt; " to " &lt;&lt; to &lt;&lt; endl;</a:t>
            </a:r>
          </a:p>
        </p:txBody>
      </p:sp>
      <p:sp>
        <p:nvSpPr>
          <p:cNvPr id="15" name="TextBox 14">
            <a:extLst>
              <a:ext uri="{FF2B5EF4-FFF2-40B4-BE49-F238E27FC236}">
                <a16:creationId xmlns:a16="http://schemas.microsoft.com/office/drawing/2014/main" id="{ABF74C6D-AF42-463D-B543-E76D04DF7927}"/>
              </a:ext>
            </a:extLst>
          </p:cNvPr>
          <p:cNvSpPr txBox="1"/>
          <p:nvPr/>
        </p:nvSpPr>
        <p:spPr>
          <a:xfrm>
            <a:off x="873889" y="596305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finish by moving temp disks on top of destination.</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temp, to, from);</a:t>
            </a:r>
          </a:p>
        </p:txBody>
      </p:sp>
    </p:spTree>
    <p:extLst>
      <p:ext uri="{BB962C8B-B14F-4D97-AF65-F5344CB8AC3E}">
        <p14:creationId xmlns:p14="http://schemas.microsoft.com/office/powerpoint/2010/main" val="23951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2" grpId="0" animBg="1"/>
      <p:bldP spid="10" grpId="0" animBg="1"/>
      <p:bldP spid="14"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Cells in a Blob</a:t>
            </a:r>
          </a:p>
        </p:txBody>
      </p:sp>
      <p:sp>
        <p:nvSpPr>
          <p:cNvPr id="3" name="Content Placeholder 2"/>
          <p:cNvSpPr>
            <a:spLocks noGrp="1"/>
          </p:cNvSpPr>
          <p:nvPr>
            <p:ph sz="quarter" idx="1"/>
          </p:nvPr>
        </p:nvSpPr>
        <p:spPr/>
        <p:txBody>
          <a:bodyPr/>
          <a:lstStyle/>
          <a:p>
            <a:r>
              <a:rPr lang="en-US" sz="2000" dirty="0"/>
              <a:t>Consider how we might process an image that is presented as a two-dimensional grid of color values.</a:t>
            </a:r>
          </a:p>
          <a:p>
            <a:r>
              <a:rPr lang="en-US" sz="2000" dirty="0"/>
              <a:t>Information in the image may come from</a:t>
            </a:r>
          </a:p>
          <a:p>
            <a:pPr lvl="1"/>
            <a:r>
              <a:rPr lang="en-US" sz="1800" dirty="0"/>
              <a:t>Medical records (X-ray, MRI, death records, …)</a:t>
            </a:r>
          </a:p>
          <a:p>
            <a:pPr lvl="1">
              <a:spcBef>
                <a:spcPts val="0"/>
              </a:spcBef>
            </a:pPr>
            <a:r>
              <a:rPr lang="en-US" sz="1800" dirty="0"/>
              <a:t>Big data (NSA, Google, Facebook, …)</a:t>
            </a:r>
          </a:p>
          <a:p>
            <a:pPr lvl="1">
              <a:spcBef>
                <a:spcPts val="0"/>
              </a:spcBef>
            </a:pPr>
            <a:r>
              <a:rPr lang="en-US" sz="1800" dirty="0"/>
              <a:t>Satellite imagery</a:t>
            </a:r>
          </a:p>
          <a:p>
            <a:pPr lvl="1">
              <a:spcBef>
                <a:spcPts val="0"/>
              </a:spcBef>
            </a:pPr>
            <a:r>
              <a:rPr lang="en-US" sz="1800" dirty="0"/>
              <a:t>Shopping networks</a:t>
            </a:r>
          </a:p>
          <a:p>
            <a:r>
              <a:rPr lang="en-US" sz="2000" dirty="0"/>
              <a:t>Problem:</a:t>
            </a:r>
          </a:p>
          <a:p>
            <a:pPr lvl="1"/>
            <a:r>
              <a:rPr lang="en-US" sz="1800" dirty="0"/>
              <a:t>The goal is to determine the size of any area in the image that is considered abnormal because of its color values.</a:t>
            </a:r>
          </a:p>
          <a:p>
            <a:pPr lvl="1"/>
            <a:r>
              <a:rPr lang="en-US" sz="1800" dirty="0"/>
              <a:t>Given a two-dimensional grid of cells, each cell contains either a normal background color or a second color, which indicates the presence of an abnormality.</a:t>
            </a:r>
          </a:p>
          <a:p>
            <a:pPr lvl="1"/>
            <a:r>
              <a:rPr lang="en-US" sz="1800" dirty="0"/>
              <a:t>A </a:t>
            </a:r>
            <a:r>
              <a:rPr lang="en-US" sz="1800" i="1" dirty="0"/>
              <a:t>blob</a:t>
            </a:r>
            <a:r>
              <a:rPr lang="en-US" sz="1800" dirty="0"/>
              <a:t> is a collection of contiguous abnormal cells.</a:t>
            </a:r>
          </a:p>
          <a:p>
            <a:pPr lvl="1"/>
            <a:r>
              <a:rPr lang="en-US" sz="1800" dirty="0"/>
              <a:t>A user will enter the x, y coordinates of a cell in the blob, and the program will determine the count of all cells in that blob.</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56</a:t>
            </a:fld>
            <a:endParaRPr lang="en-US" dirty="0"/>
          </a:p>
        </p:txBody>
      </p:sp>
      <p:pic>
        <p:nvPicPr>
          <p:cNvPr id="6" name="Picture 2"/>
          <p:cNvPicPr>
            <a:picLocks noChangeAspect="1" noChangeArrowheads="1"/>
          </p:cNvPicPr>
          <p:nvPr/>
        </p:nvPicPr>
        <p:blipFill>
          <a:blip r:embed="rId3"/>
          <a:srcRect/>
          <a:stretch>
            <a:fillRect/>
          </a:stretch>
        </p:blipFill>
        <p:spPr bwMode="auto">
          <a:xfrm>
            <a:off x="7696201" y="1905001"/>
            <a:ext cx="1457325" cy="1477963"/>
          </a:xfrm>
          <a:prstGeom prst="rect">
            <a:avLst/>
          </a:prstGeom>
          <a:noFill/>
          <a:ln w="9525">
            <a:noFill/>
            <a:miter lim="800000"/>
            <a:headEnd/>
            <a:tailEnd/>
          </a:ln>
        </p:spPr>
      </p:pic>
      <p:pic>
        <p:nvPicPr>
          <p:cNvPr id="9" name="Picture 8">
            <a:extLst>
              <a:ext uri="{FF2B5EF4-FFF2-40B4-BE49-F238E27FC236}">
                <a16:creationId xmlns:a16="http://schemas.microsoft.com/office/drawing/2014/main" id="{4BE8E955-6149-4340-B251-9AD471A76E53}"/>
              </a:ext>
            </a:extLst>
          </p:cNvPr>
          <p:cNvPicPr>
            <a:picLocks noChangeAspect="1"/>
          </p:cNvPicPr>
          <p:nvPr/>
        </p:nvPicPr>
        <p:blipFill>
          <a:blip r:embed="rId4"/>
          <a:stretch>
            <a:fillRect/>
          </a:stretch>
        </p:blipFill>
        <p:spPr>
          <a:xfrm>
            <a:off x="1858778" y="4022579"/>
            <a:ext cx="3842343" cy="2651760"/>
          </a:xfrm>
          <a:prstGeom prst="rect">
            <a:avLst/>
          </a:prstGeom>
        </p:spPr>
      </p:pic>
      <p:pic>
        <p:nvPicPr>
          <p:cNvPr id="7" name="Picture 6">
            <a:extLst>
              <a:ext uri="{FF2B5EF4-FFF2-40B4-BE49-F238E27FC236}">
                <a16:creationId xmlns:a16="http://schemas.microsoft.com/office/drawing/2014/main" id="{4A1F9EA6-7B92-49A0-BC46-A02DCAE50DAB}"/>
              </a:ext>
            </a:extLst>
          </p:cNvPr>
          <p:cNvPicPr>
            <a:picLocks/>
          </p:cNvPicPr>
          <p:nvPr/>
        </p:nvPicPr>
        <p:blipFill>
          <a:blip r:embed="rId5"/>
          <a:stretch>
            <a:fillRect/>
          </a:stretch>
        </p:blipFill>
        <p:spPr>
          <a:xfrm>
            <a:off x="5701120" y="4022579"/>
            <a:ext cx="3840480" cy="2651760"/>
          </a:xfrm>
          <a:prstGeom prst="rect">
            <a:avLst/>
          </a:prstGeom>
        </p:spPr>
      </p:pic>
    </p:spTree>
    <p:extLst>
      <p:ext uri="{BB962C8B-B14F-4D97-AF65-F5344CB8AC3E}">
        <p14:creationId xmlns:p14="http://schemas.microsoft.com/office/powerpoint/2010/main" val="18492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57</a:t>
            </a:fld>
            <a:endParaRPr lang="en-US" dirty="0"/>
          </a:p>
        </p:txBody>
      </p:sp>
      <p:sp>
        <p:nvSpPr>
          <p:cNvPr id="5" name="TextBox 4"/>
          <p:cNvSpPr txBox="1"/>
          <p:nvPr/>
        </p:nvSpPr>
        <p:spPr>
          <a:xfrm>
            <a:off x="1000892" y="1295400"/>
            <a:ext cx="8610600" cy="5309146"/>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#include &lt;</a:t>
            </a:r>
            <a:r>
              <a:rPr lang="en-US" sz="1500" b="1" dirty="0" err="1">
                <a:latin typeface="Consolas" panose="020B0609020204030204" pitchFamily="49" charset="0"/>
                <a:cs typeface="Consolas" panose="020B0609020204030204" pitchFamily="49" charset="0"/>
              </a:rPr>
              <a:t>iostream</a:t>
            </a:r>
            <a:r>
              <a:rPr lang="en-US" sz="1500" b="1" dirty="0">
                <a:latin typeface="Consolas" panose="020B0609020204030204" pitchFamily="49" charset="0"/>
                <a:cs typeface="Consolas" panose="020B0609020204030204" pitchFamily="49" charset="0"/>
              </a:rPr>
              <a:t>&gt;</a:t>
            </a:r>
          </a:p>
          <a:p>
            <a:r>
              <a:rPr lang="en-US" sz="1500" b="1" dirty="0">
                <a:latin typeface="Consolas" panose="020B0609020204030204" pitchFamily="49" charset="0"/>
                <a:cs typeface="Consolas" panose="020B0609020204030204" pitchFamily="49" charset="0"/>
              </a:rPr>
              <a:t>using namespace std;</a:t>
            </a:r>
          </a:p>
          <a:p>
            <a:endParaRPr lang="en-US" sz="800" b="1" dirty="0">
              <a:latin typeface="Consolas" panose="020B0609020204030204" pitchFamily="49" charset="0"/>
              <a:cs typeface="Consolas" panose="020B0609020204030204" pitchFamily="49" charset="0"/>
            </a:endParaRPr>
          </a:p>
          <a:p>
            <a:r>
              <a:rPr lang="en-US" sz="1500" b="1" dirty="0" err="1">
                <a:latin typeface="Consolas" panose="020B0609020204030204" pitchFamily="49" charset="0"/>
                <a:cs typeface="Consolas" panose="020B0609020204030204" pitchFamily="49" charset="0"/>
              </a:rPr>
              <a:t>enum</a:t>
            </a:r>
            <a:r>
              <a:rPr lang="en-US" sz="1500" b="1" dirty="0">
                <a:latin typeface="Consolas" panose="020B0609020204030204" pitchFamily="49" charset="0"/>
                <a:cs typeface="Consolas" panose="020B0609020204030204" pitchFamily="49" charset="0"/>
              </a:rPr>
              <a:t> color { NORMAL, ABNORMAL, TEMPORARY };</a:t>
            </a:r>
          </a:p>
          <a:p>
            <a:r>
              <a:rPr lang="en-US" sz="1500" b="1" dirty="0">
                <a:latin typeface="Consolas" panose="020B0609020204030204" pitchFamily="49" charset="0"/>
                <a:cs typeface="Consolas" panose="020B0609020204030204" pitchFamily="49" charset="0"/>
              </a:rPr>
              <a:t>const int ROW_SIZE = 5;</a:t>
            </a:r>
          </a:p>
          <a:p>
            <a:r>
              <a:rPr lang="en-US" sz="1500" b="1" dirty="0">
                <a:latin typeface="Consolas" panose="020B0609020204030204" pitchFamily="49" charset="0"/>
                <a:cs typeface="Consolas" panose="020B0609020204030204" pitchFamily="49" charset="0"/>
              </a:rPr>
              <a:t>const int COL_SIZE = 5;</a:t>
            </a:r>
          </a:p>
          <a:p>
            <a:r>
              <a:rPr lang="en-US" sz="1500" b="1" dirty="0">
                <a:latin typeface="Consolas" panose="020B0609020204030204" pitchFamily="49" charset="0"/>
                <a:cs typeface="Consolas" panose="020B0609020204030204" pitchFamily="49" charset="0"/>
              </a:rPr>
              <a:t>int cells(color[ROW_SIZE][COL_SIZE], int, int) { ...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int main()</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int row, col;</a:t>
            </a:r>
          </a:p>
          <a:p>
            <a:r>
              <a:rPr lang="en-US" sz="1500" b="1" dirty="0">
                <a:latin typeface="Consolas" panose="020B0609020204030204" pitchFamily="49" charset="0"/>
                <a:cs typeface="Consolas" panose="020B0609020204030204" pitchFamily="49" charset="0"/>
              </a:rPr>
              <a:t>   color grid[ROW_SIZE][COL_SIZE] =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 Enter row and column of a cell in the blob</a:t>
            </a:r>
          </a:p>
          <a:p>
            <a:r>
              <a:rPr lang="en-US" sz="1500" b="1" dirty="0">
                <a:latin typeface="Consolas" panose="020B0609020204030204" pitchFamily="49" charset="0"/>
                <a:cs typeface="Consolas" panose="020B0609020204030204" pitchFamily="49" charset="0"/>
              </a:rPr>
              <a:t>   cout &lt;&lt; "Enter row: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row;</a:t>
            </a:r>
          </a:p>
          <a:p>
            <a:r>
              <a:rPr lang="en-US" sz="1500" b="1" dirty="0">
                <a:latin typeface="Consolas" panose="020B0609020204030204" pitchFamily="49" charset="0"/>
                <a:cs typeface="Consolas" panose="020B0609020204030204" pitchFamily="49" charset="0"/>
              </a:rPr>
              <a:t>   cout &lt;&lt; "Enter column: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col;</a:t>
            </a:r>
          </a:p>
          <a:p>
            <a:r>
              <a:rPr lang="en-US" sz="1500" b="1" dirty="0">
                <a:latin typeface="Consolas" panose="020B0609020204030204" pitchFamily="49" charset="0"/>
                <a:cs typeface="Consolas" panose="020B0609020204030204" pitchFamily="49" charset="0"/>
              </a:rPr>
              <a:t>   // Output cells in blob containing grid[row][col]</a:t>
            </a:r>
          </a:p>
          <a:p>
            <a:r>
              <a:rPr lang="en-US" sz="1500" b="1" dirty="0">
                <a:latin typeface="Consolas" panose="020B0609020204030204" pitchFamily="49" charset="0"/>
                <a:cs typeface="Consolas" panose="020B0609020204030204" pitchFamily="49" charset="0"/>
              </a:rPr>
              <a:t>   cout &lt;&lt; cells(grid, row, col) &lt;&lt; endl;</a:t>
            </a:r>
          </a:p>
          <a:p>
            <a:r>
              <a:rPr lang="en-US" sz="1500" b="1" dirty="0">
                <a:latin typeface="Consolas" panose="020B0609020204030204" pitchFamily="49" charset="0"/>
                <a:cs typeface="Consolas" panose="020B0609020204030204" pitchFamily="49" charset="0"/>
              </a:rPr>
              <a:t>}</a:t>
            </a:r>
          </a:p>
        </p:txBody>
      </p:sp>
      <p:grpSp>
        <p:nvGrpSpPr>
          <p:cNvPr id="9" name="Group 8">
            <a:extLst>
              <a:ext uri="{FF2B5EF4-FFF2-40B4-BE49-F238E27FC236}">
                <a16:creationId xmlns:a16="http://schemas.microsoft.com/office/drawing/2014/main" id="{88483ECA-51BA-4A99-A71D-55724C6DDF57}"/>
              </a:ext>
            </a:extLst>
          </p:cNvPr>
          <p:cNvGrpSpPr/>
          <p:nvPr/>
        </p:nvGrpSpPr>
        <p:grpSpPr>
          <a:xfrm>
            <a:off x="772292" y="1371600"/>
            <a:ext cx="9282434" cy="3733800"/>
            <a:chOff x="228600" y="1371600"/>
            <a:chExt cx="9282434" cy="3733800"/>
          </a:xfrm>
        </p:grpSpPr>
        <p:pic>
          <p:nvPicPr>
            <p:cNvPr id="6" name="Picture 2">
              <a:extLst>
                <a:ext uri="{FF2B5EF4-FFF2-40B4-BE49-F238E27FC236}">
                  <a16:creationId xmlns:a16="http://schemas.microsoft.com/office/drawing/2014/main" id="{83642A8F-8E9F-4879-9252-2ADE6759A518}"/>
                </a:ext>
              </a:extLst>
            </p:cNvPr>
            <p:cNvPicPr>
              <a:picLocks noChangeAspect="1" noChangeArrowheads="1"/>
            </p:cNvPicPr>
            <p:nvPr/>
          </p:nvPicPr>
          <p:blipFill>
            <a:blip r:embed="rId2"/>
            <a:srcRect/>
            <a:stretch>
              <a:fillRect/>
            </a:stretch>
          </p:blipFill>
          <p:spPr bwMode="auto">
            <a:xfrm>
              <a:off x="8053709" y="1371600"/>
              <a:ext cx="1457325" cy="1477963"/>
            </a:xfrm>
            <a:prstGeom prst="rect">
              <a:avLst/>
            </a:prstGeom>
            <a:noFill/>
            <a:ln w="9525">
              <a:noFill/>
              <a:miter lim="800000"/>
              <a:headEnd/>
              <a:tailEnd/>
            </a:ln>
          </p:spPr>
        </p:pic>
        <p:sp>
          <p:nvSpPr>
            <p:cNvPr id="7" name="Rounded Rectangle 2">
              <a:extLst>
                <a:ext uri="{FF2B5EF4-FFF2-40B4-BE49-F238E27FC236}">
                  <a16:creationId xmlns:a16="http://schemas.microsoft.com/office/drawing/2014/main" id="{8E9FDAE8-5A5C-472B-B131-4C365CA2AB63}"/>
                </a:ext>
              </a:extLst>
            </p:cNvPr>
            <p:cNvSpPr/>
            <p:nvPr/>
          </p:nvSpPr>
          <p:spPr>
            <a:xfrm>
              <a:off x="228600" y="3627437"/>
              <a:ext cx="7321384" cy="1477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ed Rectangle 2">
            <a:extLst>
              <a:ext uri="{FF2B5EF4-FFF2-40B4-BE49-F238E27FC236}">
                <a16:creationId xmlns:a16="http://schemas.microsoft.com/office/drawing/2014/main" id="{9C881E4C-04C0-472E-8CE1-E1EDB12AFC54}"/>
              </a:ext>
            </a:extLst>
          </p:cNvPr>
          <p:cNvSpPr/>
          <p:nvPr/>
        </p:nvSpPr>
        <p:spPr>
          <a:xfrm>
            <a:off x="772292" y="1894113"/>
            <a:ext cx="5406086" cy="3424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3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58</a:t>
            </a:fld>
            <a:endParaRPr lang="en-US" dirty="0"/>
          </a:p>
        </p:txBody>
      </p:sp>
      <p:sp>
        <p:nvSpPr>
          <p:cNvPr id="5" name="TextBox 4"/>
          <p:cNvSpPr txBox="1"/>
          <p:nvPr/>
        </p:nvSpPr>
        <p:spPr>
          <a:xfrm>
            <a:off x="889683" y="1295400"/>
            <a:ext cx="8686800" cy="4832092"/>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 Count number of blob cells that contains grid[r][c]</a:t>
            </a:r>
          </a:p>
          <a:p>
            <a:r>
              <a:rPr lang="en-US" sz="1500" b="1" dirty="0">
                <a:latin typeface="Consolas" panose="020B0609020204030204" pitchFamily="49" charset="0"/>
                <a:cs typeface="Consolas" panose="020B0609020204030204" pitchFamily="49" charset="0"/>
              </a:rPr>
              <a:t>    pre:  Abnormal cells are in ABNORMAL color.</a:t>
            </a:r>
          </a:p>
          <a:p>
            <a:r>
              <a:rPr lang="en-US" sz="1500" b="1" dirty="0">
                <a:latin typeface="Consolas" panose="020B0609020204030204" pitchFamily="49" charset="0"/>
                <a:cs typeface="Consolas" panose="020B0609020204030204" pitchFamily="49" charset="0"/>
              </a:rPr>
              <a:t>          Other cells are in NORMAL color.</a:t>
            </a:r>
          </a:p>
          <a:p>
            <a:r>
              <a:rPr lang="en-US" sz="1500" b="1" dirty="0">
                <a:latin typeface="Consolas" panose="020B0609020204030204" pitchFamily="49" charset="0"/>
                <a:cs typeface="Consolas" panose="020B0609020204030204" pitchFamily="49" charset="0"/>
              </a:rPr>
              <a:t>    post: All cells in the blob are in TEMPORARY color.</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r The row of the blob cell</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c The column of a blob cell</a:t>
            </a:r>
          </a:p>
          <a:p>
            <a:r>
              <a:rPr lang="en-US" sz="1500" b="1" dirty="0">
                <a:latin typeface="Consolas" panose="020B0609020204030204" pitchFamily="49" charset="0"/>
                <a:cs typeface="Consolas" panose="020B0609020204030204" pitchFamily="49" charset="0"/>
              </a:rPr>
              <a:t>    @return The number of cells in the blob.</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int cells(color grid[ROW_SIZE][COL_SIZE], int r, int c)</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if (r &lt; 0 || r &gt;= ROW_SIZE || c &lt; 0 || c &gt;= COL_SIZE) return 0;</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if (grid[r][c] != ABNORMAL) return 0;</a:t>
            </a: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a:t>
            </a:r>
          </a:p>
        </p:txBody>
      </p:sp>
      <p:sp>
        <p:nvSpPr>
          <p:cNvPr id="6" name="Rounded Rectangle 2">
            <a:extLst>
              <a:ext uri="{FF2B5EF4-FFF2-40B4-BE49-F238E27FC236}">
                <a16:creationId xmlns:a16="http://schemas.microsoft.com/office/drawing/2014/main" id="{F4010001-0DA2-4F4E-AE17-12115CBDD996}"/>
              </a:ext>
            </a:extLst>
          </p:cNvPr>
          <p:cNvSpPr/>
          <p:nvPr/>
        </p:nvSpPr>
        <p:spPr>
          <a:xfrm>
            <a:off x="813483" y="3603170"/>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
            <a:extLst>
              <a:ext uri="{FF2B5EF4-FFF2-40B4-BE49-F238E27FC236}">
                <a16:creationId xmlns:a16="http://schemas.microsoft.com/office/drawing/2014/main" id="{9052F22C-F956-40BF-8FF4-926D746AA330}"/>
              </a:ext>
            </a:extLst>
          </p:cNvPr>
          <p:cNvSpPr/>
          <p:nvPr/>
        </p:nvSpPr>
        <p:spPr>
          <a:xfrm>
            <a:off x="813483" y="3949338"/>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
            <a:extLst>
              <a:ext uri="{FF2B5EF4-FFF2-40B4-BE49-F238E27FC236}">
                <a16:creationId xmlns:a16="http://schemas.microsoft.com/office/drawing/2014/main" id="{E5AD6B84-CEE2-4551-BB9D-18636A72097E}"/>
              </a:ext>
            </a:extLst>
          </p:cNvPr>
          <p:cNvSpPr/>
          <p:nvPr/>
        </p:nvSpPr>
        <p:spPr>
          <a:xfrm>
            <a:off x="813483" y="4321628"/>
            <a:ext cx="8686800" cy="4789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9683" y="4167704"/>
            <a:ext cx="8686800" cy="1600438"/>
          </a:xfrm>
          <a:prstGeom prst="rect">
            <a:avLst/>
          </a:prstGeom>
          <a:noFill/>
        </p:spPr>
        <p:txBody>
          <a:bodyPr wrap="square" rtlCol="0">
            <a:spAutoFit/>
          </a:bodyPr>
          <a:lstStyle/>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grid[r][c] = TEMPORARY;</a:t>
            </a:r>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int blob = 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blob += cells(grid, r+0, c-1)                         + cells(grid, r+0, c+1);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return blob;</a:t>
            </a:r>
          </a:p>
        </p:txBody>
      </p:sp>
      <p:sp>
        <p:nvSpPr>
          <p:cNvPr id="12" name="Rounded Rectangle 2">
            <a:extLst>
              <a:ext uri="{FF2B5EF4-FFF2-40B4-BE49-F238E27FC236}">
                <a16:creationId xmlns:a16="http://schemas.microsoft.com/office/drawing/2014/main" id="{E5AD6B84-CEE2-4551-BB9D-18636A72097E}"/>
              </a:ext>
            </a:extLst>
          </p:cNvPr>
          <p:cNvSpPr/>
          <p:nvPr/>
        </p:nvSpPr>
        <p:spPr>
          <a:xfrm>
            <a:off x="813483" y="4800600"/>
            <a:ext cx="8686800" cy="9675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264F62C-F884-4D1D-B48C-3929DAEBDED9}"/>
              </a:ext>
            </a:extLst>
          </p:cNvPr>
          <p:cNvPicPr>
            <a:picLocks noChangeAspect="1" noChangeArrowheads="1"/>
          </p:cNvPicPr>
          <p:nvPr/>
        </p:nvPicPr>
        <p:blipFill>
          <a:blip r:embed="rId2"/>
          <a:srcRect/>
          <a:stretch>
            <a:fillRect/>
          </a:stretch>
        </p:blipFill>
        <p:spPr bwMode="auto">
          <a:xfrm>
            <a:off x="8597401" y="1371600"/>
            <a:ext cx="1457325" cy="1477963"/>
          </a:xfrm>
          <a:prstGeom prst="rect">
            <a:avLst/>
          </a:prstGeom>
          <a:noFill/>
          <a:ln w="9525">
            <a:noFill/>
            <a:miter lim="800000"/>
            <a:headEnd/>
            <a:tailEnd/>
          </a:ln>
        </p:spPr>
      </p:pic>
    </p:spTree>
    <p:extLst>
      <p:ext uri="{BB962C8B-B14F-4D97-AF65-F5344CB8AC3E}">
        <p14:creationId xmlns:p14="http://schemas.microsoft.com/office/powerpoint/2010/main" val="20851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Counting Cells in a Blob</a:t>
            </a:r>
          </a:p>
        </p:txBody>
      </p:sp>
      <p:sp>
        <p:nvSpPr>
          <p:cNvPr id="3" name="Content Placeholder 2"/>
          <p:cNvSpPr>
            <a:spLocks noGrp="1"/>
          </p:cNvSpPr>
          <p:nvPr>
            <p:ph sz="quarter" idx="1"/>
          </p:nvPr>
        </p:nvSpPr>
        <p:spPr>
          <a:xfrm>
            <a:off x="518983" y="1295401"/>
            <a:ext cx="9978067" cy="446382"/>
          </a:xfrm>
        </p:spPr>
        <p:txBody>
          <a:bodyPr/>
          <a:lstStyle/>
          <a:p>
            <a:r>
              <a:rPr lang="en-US" dirty="0"/>
              <a:t>Verify that the code works for the following cases:</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59</a:t>
            </a:fld>
            <a:endParaRPr lang="en-US" dirty="0"/>
          </a:p>
        </p:txBody>
      </p:sp>
      <p:graphicFrame>
        <p:nvGraphicFramePr>
          <p:cNvPr id="7" name="Table 6"/>
          <p:cNvGraphicFramePr>
            <a:graphicFrameLocks noGrp="1"/>
          </p:cNvGraphicFramePr>
          <p:nvPr/>
        </p:nvGraphicFramePr>
        <p:xfrm>
          <a:off x="951466"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nvGraphicFramePr>
        <p:xfrm>
          <a:off x="2890273"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19" name="Table 18"/>
          <p:cNvGraphicFramePr>
            <a:graphicFrameLocks noGrp="1"/>
          </p:cNvGraphicFramePr>
          <p:nvPr/>
        </p:nvGraphicFramePr>
        <p:xfrm>
          <a:off x="4804371"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nvGraphicFramePr>
        <p:xfrm>
          <a:off x="6755535"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nvGraphicFramePr>
        <p:xfrm>
          <a:off x="8657272"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Content Placeholder 2"/>
          <p:cNvSpPr txBox="1">
            <a:spLocks/>
          </p:cNvSpPr>
          <p:nvPr/>
        </p:nvSpPr>
        <p:spPr bwMode="auto">
          <a:xfrm>
            <a:off x="522401" y="1734641"/>
            <a:ext cx="9978067" cy="38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on the edge of the grid</a:t>
            </a:r>
          </a:p>
        </p:txBody>
      </p:sp>
      <p:sp>
        <p:nvSpPr>
          <p:cNvPr id="12" name="Content Placeholder 2"/>
          <p:cNvSpPr txBox="1">
            <a:spLocks/>
          </p:cNvSpPr>
          <p:nvPr/>
        </p:nvSpPr>
        <p:spPr bwMode="auto">
          <a:xfrm>
            <a:off x="518983" y="2120004"/>
            <a:ext cx="9978067" cy="439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has no neighboring abnormal cells</a:t>
            </a:r>
          </a:p>
        </p:txBody>
      </p:sp>
      <p:sp>
        <p:nvSpPr>
          <p:cNvPr id="13" name="Content Placeholder 2"/>
          <p:cNvSpPr txBox="1">
            <a:spLocks/>
          </p:cNvSpPr>
          <p:nvPr/>
        </p:nvSpPr>
        <p:spPr bwMode="auto">
          <a:xfrm>
            <a:off x="516577" y="2499546"/>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whose only abnormal neighbor cells are diagonally connected to it</a:t>
            </a:r>
          </a:p>
        </p:txBody>
      </p:sp>
      <p:sp>
        <p:nvSpPr>
          <p:cNvPr id="14" name="Content Placeholder 2"/>
          <p:cNvSpPr txBox="1">
            <a:spLocks/>
          </p:cNvSpPr>
          <p:nvPr/>
        </p:nvSpPr>
        <p:spPr bwMode="auto">
          <a:xfrm>
            <a:off x="531142" y="3177819"/>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"bull's-eye": a starting cell whose neighbors are all normal but their neighbors are abnormal</a:t>
            </a:r>
          </a:p>
        </p:txBody>
      </p:sp>
      <p:sp>
        <p:nvSpPr>
          <p:cNvPr id="15" name="Content Placeholder 2"/>
          <p:cNvSpPr txBox="1">
            <a:spLocks/>
          </p:cNvSpPr>
          <p:nvPr/>
        </p:nvSpPr>
        <p:spPr bwMode="auto">
          <a:xfrm>
            <a:off x="522401" y="3867744"/>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normal</a:t>
            </a:r>
          </a:p>
          <a:p>
            <a:pPr lvl="1"/>
            <a:r>
              <a:rPr lang="en-US" dirty="0"/>
              <a:t>A grid that contains all abnormal cells</a:t>
            </a:r>
          </a:p>
          <a:p>
            <a:pPr lvl="1"/>
            <a:r>
              <a:rPr lang="en-US" dirty="0"/>
              <a:t>A grid that contains all normal cells</a:t>
            </a:r>
          </a:p>
        </p:txBody>
      </p:sp>
    </p:spTree>
    <p:extLst>
      <p:ext uri="{BB962C8B-B14F-4D97-AF65-F5344CB8AC3E}">
        <p14:creationId xmlns:p14="http://schemas.microsoft.com/office/powerpoint/2010/main" val="13607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 Buffer</a:t>
            </a:r>
          </a:p>
        </p:txBody>
      </p:sp>
      <p:graphicFrame>
        <p:nvGraphicFramePr>
          <p:cNvPr id="6" name="Table 5"/>
          <p:cNvGraphicFramePr>
            <a:graphicFrameLocks noGrp="1"/>
          </p:cNvGraphicFramePr>
          <p:nvPr/>
        </p:nvGraphicFramePr>
        <p:xfrm>
          <a:off x="3344328" y="2328061"/>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tc>
                <a:tc>
                  <a:txBody>
                    <a:bodyPr/>
                    <a:lstStyle/>
                    <a:p>
                      <a:r>
                        <a:rPr lang="en-US" dirty="0"/>
                        <a:t>O</a:t>
                      </a:r>
                    </a:p>
                  </a:txBody>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r>
                        <a:rPr lang="en-US" dirty="0"/>
                        <a:t>H</a:t>
                      </a:r>
                    </a:p>
                  </a:txBody>
                  <a:tcPr/>
                </a:tc>
                <a:tc>
                  <a:txBody>
                    <a:bodyPr/>
                    <a:lstStyle/>
                    <a:p>
                      <a:r>
                        <a:rPr lang="en-US" dirty="0"/>
                        <a:t>E</a:t>
                      </a:r>
                    </a:p>
                  </a:txBody>
                  <a:tcPr/>
                </a:tc>
                <a:tc>
                  <a:txBody>
                    <a:bodyPr/>
                    <a:lstStyle/>
                    <a:p>
                      <a:r>
                        <a:rPr lang="en-US" dirty="0"/>
                        <a:t>L</a:t>
                      </a:r>
                    </a:p>
                  </a:txBody>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flipV="1">
            <a:off x="7905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9189" y="3013861"/>
            <a:ext cx="1447800" cy="369332"/>
          </a:xfrm>
          <a:prstGeom prst="rect">
            <a:avLst/>
          </a:prstGeom>
          <a:noFill/>
        </p:spPr>
        <p:txBody>
          <a:bodyPr wrap="square" rtlCol="0">
            <a:spAutoFit/>
          </a:bodyPr>
          <a:lstStyle/>
          <a:p>
            <a:r>
              <a:rPr lang="en-US" b="1" dirty="0" err="1">
                <a:latin typeface="Consolas" panose="020B0609020204030204" pitchFamily="49" charset="0"/>
              </a:rPr>
              <a:t>rear_index</a:t>
            </a:r>
            <a:endParaRPr lang="en-US" b="1" dirty="0">
              <a:latin typeface="Consolas" panose="020B0609020204030204" pitchFamily="49" charset="0"/>
            </a:endParaRPr>
          </a:p>
        </p:txBody>
      </p:sp>
      <p:cxnSp>
        <p:nvCxnSpPr>
          <p:cNvPr id="16" name="Straight Arrow Connector 15"/>
          <p:cNvCxnSpPr/>
          <p:nvPr/>
        </p:nvCxnSpPr>
        <p:spPr>
          <a:xfrm flipV="1">
            <a:off x="38668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0515" y="3013861"/>
            <a:ext cx="1619555" cy="369332"/>
          </a:xfrm>
          <a:prstGeom prst="rect">
            <a:avLst/>
          </a:prstGeom>
          <a:noFill/>
        </p:spPr>
        <p:txBody>
          <a:bodyPr wrap="square" rtlCol="0">
            <a:spAutoFit/>
          </a:bodyPr>
          <a:lstStyle/>
          <a:p>
            <a:r>
              <a:rPr lang="en-US" b="1" dirty="0" err="1">
                <a:latin typeface="Consolas" panose="020B0609020204030204" pitchFamily="49" charset="0"/>
              </a:rPr>
              <a:t>front_index</a:t>
            </a:r>
            <a:endParaRPr lang="en-US" b="1" dirty="0">
              <a:latin typeface="Consolas" panose="020B0609020204030204" pitchFamily="49" charset="0"/>
            </a:endParaRPr>
          </a:p>
        </p:txBody>
      </p:sp>
      <p:sp>
        <p:nvSpPr>
          <p:cNvPr id="20" name="TextBox 19"/>
          <p:cNvSpPr txBox="1"/>
          <p:nvPr/>
        </p:nvSpPr>
        <p:spPr>
          <a:xfrm>
            <a:off x="3302930" y="1371601"/>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sp>
        <p:nvSpPr>
          <p:cNvPr id="21" name="TextBox 20"/>
          <p:cNvSpPr txBox="1"/>
          <p:nvPr/>
        </p:nvSpPr>
        <p:spPr>
          <a:xfrm>
            <a:off x="1508760" y="3505200"/>
            <a:ext cx="7051184" cy="1477328"/>
          </a:xfrm>
          <a:prstGeom prst="rect">
            <a:avLst/>
          </a:prstGeom>
          <a:noFill/>
        </p:spPr>
        <p:txBody>
          <a:bodyPr wrap="square" rtlCol="0">
            <a:spAutoFit/>
          </a:bodyPr>
          <a:lstStyle/>
          <a:p>
            <a:r>
              <a:rPr lang="en-US" b="1" dirty="0">
                <a:latin typeface="Consolas" panose="020B0609020204030204" pitchFamily="49" charset="0"/>
              </a:rPr>
              <a:t>/** Return a reference to an item in the </a:t>
            </a:r>
            <a:r>
              <a:rPr lang="en-US" b="1" dirty="0" err="1">
                <a:latin typeface="Consolas" panose="020B0609020204030204" pitchFamily="49" charset="0"/>
              </a:rPr>
              <a:t>deque</a:t>
            </a:r>
            <a:r>
              <a:rPr lang="en-US" b="1" dirty="0">
                <a:latin typeface="Consolas" panose="020B0609020204030204" pitchFamily="49" charset="0"/>
              </a:rPr>
              <a:t>. */</a:t>
            </a:r>
          </a:p>
          <a:p>
            <a:r>
              <a:rPr lang="en-US" b="1" dirty="0">
                <a:latin typeface="Consolas" panose="020B0609020204030204" pitchFamily="49" charset="0"/>
              </a:rPr>
              <a:t>T&amp; operator[](</a:t>
            </a:r>
            <a:r>
              <a:rPr lang="en-US" b="1" dirty="0" err="1">
                <a:latin typeface="Consolas" panose="020B0609020204030204" pitchFamily="49" charset="0"/>
              </a:rPr>
              <a:t>size_t</a:t>
            </a:r>
            <a:r>
              <a:rPr lang="en-US" b="1" dirty="0">
                <a:latin typeface="Consolas" panose="020B0609020204030204" pitchFamily="49" charset="0"/>
              </a:rPr>
              <a:t> index)</a:t>
            </a:r>
          </a:p>
          <a:p>
            <a:r>
              <a:rPr lang="en-US" b="1" dirty="0">
                <a:latin typeface="Consolas" panose="020B0609020204030204" pitchFamily="49" charset="0"/>
              </a:rPr>
              <a:t>{</a:t>
            </a:r>
          </a:p>
          <a:p>
            <a:r>
              <a:rPr lang="en-US" b="1" dirty="0">
                <a:latin typeface="Consolas" panose="020B0609020204030204" pitchFamily="49" charset="0"/>
              </a:rPr>
              <a:t>   return </a:t>
            </a:r>
            <a:r>
              <a:rPr lang="en-US" b="1" dirty="0" err="1">
                <a:latin typeface="Consolas" panose="020B0609020204030204" pitchFamily="49" charset="0"/>
              </a:rPr>
              <a:t>the_data</a:t>
            </a:r>
            <a:r>
              <a:rPr lang="en-US" b="1" dirty="0">
                <a:latin typeface="Consolas" panose="020B0609020204030204" pitchFamily="49" charset="0"/>
              </a:rPr>
              <a:t>[(index + </a:t>
            </a:r>
            <a:r>
              <a:rPr lang="en-US" b="1" dirty="0" err="1">
                <a:latin typeface="Consolas" panose="020B0609020204030204" pitchFamily="49" charset="0"/>
              </a:rPr>
              <a:t>front_index</a:t>
            </a:r>
            <a:r>
              <a:rPr lang="en-US" b="1" dirty="0">
                <a:latin typeface="Consolas" panose="020B0609020204030204" pitchFamily="49" charset="0"/>
              </a:rPr>
              <a:t>) % capacity];</a:t>
            </a:r>
          </a:p>
          <a:p>
            <a:r>
              <a:rPr lang="en-US" b="1" dirty="0">
                <a:latin typeface="Consolas" panose="020B0609020204030204" pitchFamily="49" charset="0"/>
              </a:rPr>
              <a:t>}</a:t>
            </a:r>
          </a:p>
        </p:txBody>
      </p:sp>
      <p:sp>
        <p:nvSpPr>
          <p:cNvPr id="22" name="TextBox 21"/>
          <p:cNvSpPr txBox="1"/>
          <p:nvPr/>
        </p:nvSpPr>
        <p:spPr>
          <a:xfrm>
            <a:off x="16935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30810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31" y="4917492"/>
            <a:ext cx="2062267" cy="1895618"/>
          </a:xfrm>
          <a:prstGeom prst="rect">
            <a:avLst/>
          </a:prstGeom>
        </p:spPr>
      </p:pic>
      <p:sp>
        <p:nvSpPr>
          <p:cNvPr id="25" name="TextBox 24"/>
          <p:cNvSpPr txBox="1"/>
          <p:nvPr/>
        </p:nvSpPr>
        <p:spPr>
          <a:xfrm>
            <a:off x="6311627" y="4844029"/>
            <a:ext cx="1619555" cy="276999"/>
          </a:xfrm>
          <a:prstGeom prst="rect">
            <a:avLst/>
          </a:prstGeom>
          <a:noFill/>
        </p:spPr>
        <p:txBody>
          <a:bodyPr wrap="square" rtlCol="0">
            <a:spAutoFit/>
          </a:bodyPr>
          <a:lstStyle/>
          <a:p>
            <a:r>
              <a:rPr lang="en-US" sz="1200" b="1" dirty="0" err="1">
                <a:latin typeface="Consolas" panose="020B0609020204030204" pitchFamily="49" charset="0"/>
              </a:rPr>
              <a:t>front_index</a:t>
            </a:r>
            <a:endParaRPr lang="en-US" sz="1200" b="1" dirty="0">
              <a:latin typeface="Consolas" panose="020B0609020204030204" pitchFamily="49" charset="0"/>
            </a:endParaRPr>
          </a:p>
        </p:txBody>
      </p:sp>
      <p:sp>
        <p:nvSpPr>
          <p:cNvPr id="26" name="TextBox 25"/>
          <p:cNvSpPr txBox="1"/>
          <p:nvPr/>
        </p:nvSpPr>
        <p:spPr>
          <a:xfrm>
            <a:off x="6582233" y="6109901"/>
            <a:ext cx="1323213" cy="276999"/>
          </a:xfrm>
          <a:prstGeom prst="rect">
            <a:avLst/>
          </a:prstGeom>
          <a:noFill/>
        </p:spPr>
        <p:txBody>
          <a:bodyPr wrap="square" rtlCol="0">
            <a:spAutoFit/>
          </a:bodyPr>
          <a:lstStyle/>
          <a:p>
            <a:r>
              <a:rPr lang="en-US" sz="1200" b="1" dirty="0" err="1">
                <a:latin typeface="Consolas" panose="020B0609020204030204" pitchFamily="49" charset="0"/>
              </a:rPr>
              <a:t>rear_index</a:t>
            </a:r>
            <a:endParaRPr lang="en-US" sz="1200" b="1" dirty="0">
              <a:latin typeface="Consolas" panose="020B0609020204030204" pitchFamily="49" charset="0"/>
            </a:endParaRPr>
          </a:p>
        </p:txBody>
      </p:sp>
      <p:cxnSp>
        <p:nvCxnSpPr>
          <p:cNvPr id="27" name="Straight Arrow Connector 26"/>
          <p:cNvCxnSpPr/>
          <p:nvPr/>
        </p:nvCxnSpPr>
        <p:spPr>
          <a:xfrm flipH="1">
            <a:off x="6019800" y="4982528"/>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379474" y="621166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a:off x="5039251" y="5407349"/>
            <a:ext cx="914400" cy="914400"/>
          </a:xfrm>
          <a:prstGeom prst="arc">
            <a:avLst>
              <a:gd name="adj1" fmla="val 20789613"/>
              <a:gd name="adj2" fmla="val 8542007"/>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flipH="1">
            <a:off x="6504437" y="571500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1" y="5576872"/>
            <a:ext cx="1619555" cy="276999"/>
          </a:xfrm>
          <a:prstGeom prst="rect">
            <a:avLst/>
          </a:prstGeom>
          <a:noFill/>
        </p:spPr>
        <p:txBody>
          <a:bodyPr wrap="square" rtlCol="0">
            <a:spAutoFit/>
          </a:bodyPr>
          <a:lstStyle/>
          <a:p>
            <a:r>
              <a:rPr lang="en-US" sz="1200" b="1" dirty="0" err="1">
                <a:latin typeface="Consolas" panose="020B0609020204030204" pitchFamily="49" charset="0"/>
              </a:rPr>
              <a:t>the_data</a:t>
            </a:r>
            <a:endParaRPr lang="en-US" sz="1200" b="1" dirty="0">
              <a:latin typeface="Consolas" panose="020B0609020204030204" pitchFamily="49"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851" y="2209800"/>
            <a:ext cx="666750" cy="4248150"/>
          </a:xfrm>
          <a:prstGeom prst="rect">
            <a:avLst/>
          </a:prstGeom>
        </p:spPr>
      </p:pic>
      <p:sp>
        <p:nvSpPr>
          <p:cNvPr id="3" name="Footer Placeholder 2">
            <a:extLst>
              <a:ext uri="{FF2B5EF4-FFF2-40B4-BE49-F238E27FC236}">
                <a16:creationId xmlns:a16="http://schemas.microsoft.com/office/drawing/2014/main" id="{40115416-6931-444A-956F-589C10C8D4BA}"/>
              </a:ext>
            </a:extLst>
          </p:cNvPr>
          <p:cNvSpPr>
            <a:spLocks noGrp="1"/>
          </p:cNvSpPr>
          <p:nvPr>
            <p:ph type="ftr" sz="quarter" idx="11"/>
          </p:nvPr>
        </p:nvSpPr>
        <p:spPr/>
        <p:txBody>
          <a:bodyPr/>
          <a:lstStyle/>
          <a:p>
            <a:pPr>
              <a:defRPr/>
            </a:pPr>
            <a:r>
              <a:rPr lang="en-US"/>
              <a:t>Recursion (23)</a:t>
            </a:r>
            <a:endParaRPr lang="en-US" dirty="0"/>
          </a:p>
        </p:txBody>
      </p:sp>
      <p:sp>
        <p:nvSpPr>
          <p:cNvPr id="4" name="Slide Number Placeholder 3">
            <a:extLst>
              <a:ext uri="{FF2B5EF4-FFF2-40B4-BE49-F238E27FC236}">
                <a16:creationId xmlns:a16="http://schemas.microsoft.com/office/drawing/2014/main" id="{8D11E559-7203-4F82-84EB-3C419826C35F}"/>
              </a:ext>
            </a:extLst>
          </p:cNvPr>
          <p:cNvSpPr>
            <a:spLocks noGrp="1"/>
          </p:cNvSpPr>
          <p:nvPr>
            <p:ph type="sldNum" sz="quarter" idx="12"/>
          </p:nvPr>
        </p:nvSpPr>
        <p:spPr/>
        <p:txBody>
          <a:bodyPr/>
          <a:lstStyle/>
          <a:p>
            <a:pPr>
              <a:defRPr/>
            </a:pPr>
            <a:fld id="{F59D9B86-AB8B-404F-8D86-C97B35C4C67E}" type="slidenum">
              <a:rPr lang="en-US" smtClean="0"/>
              <a:pPr>
                <a:defRPr/>
              </a:pPr>
              <a:t>6</a:t>
            </a:fld>
            <a:endParaRPr lang="en-US" dirty="0"/>
          </a:p>
        </p:txBody>
      </p:sp>
    </p:spTree>
    <p:extLst>
      <p:ext uri="{BB962C8B-B14F-4D97-AF65-F5344CB8AC3E}">
        <p14:creationId xmlns:p14="http://schemas.microsoft.com/office/powerpoint/2010/main" val="258430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7.5, pgs. 435-440</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7.5 Backtracking</a:t>
            </a:r>
          </a:p>
          <a:p>
            <a:pPr algn="ctr"/>
            <a:r>
              <a:rPr lang="en-US" sz="2000" dirty="0"/>
              <a:t>Case Study: Finding a Path Through a Maze</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60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3223260" cy="3230880"/>
          </a:xfrm>
          <a:prstGeom prst="rect">
            <a:avLst/>
          </a:prstGeom>
        </p:spPr>
      </p:pic>
    </p:spTree>
    <p:extLst>
      <p:ext uri="{BB962C8B-B14F-4D97-AF65-F5344CB8AC3E}">
        <p14:creationId xmlns:p14="http://schemas.microsoft.com/office/powerpoint/2010/main" val="202779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Backtracking</a:t>
            </a:r>
          </a:p>
        </p:txBody>
      </p:sp>
      <p:sp>
        <p:nvSpPr>
          <p:cNvPr id="3" name="Content Placeholder 2"/>
          <p:cNvSpPr>
            <a:spLocks noGrp="1"/>
          </p:cNvSpPr>
          <p:nvPr>
            <p:ph sz="quarter" idx="1"/>
          </p:nvPr>
        </p:nvSpPr>
        <p:spPr/>
        <p:txBody>
          <a:bodyPr/>
          <a:lstStyle/>
          <a:p>
            <a:r>
              <a:rPr lang="en-US" sz="2000" dirty="0"/>
              <a:t>Backtracking is an approach to implementing  a systematic, non-repetitive, trial and error search for a solution to a maze.</a:t>
            </a:r>
          </a:p>
          <a:p>
            <a:r>
              <a:rPr lang="en-US" sz="2000" dirty="0"/>
              <a:t>As one encounters a path junction, a path is chosen.</a:t>
            </a:r>
          </a:p>
          <a:p>
            <a:pPr lvl="1"/>
            <a:r>
              <a:rPr lang="en-US" sz="1800" dirty="0"/>
              <a:t>Either you will reach your destination and exit the maze, or you won’t be able to go any farther.</a:t>
            </a:r>
          </a:p>
          <a:p>
            <a:pPr lvl="1"/>
            <a:r>
              <a:rPr lang="en-US" sz="1800" dirty="0"/>
              <a:t>If you can’t go any farther, you will need to consider alternative paths—you will need to backtrack until you reach a fork and follow a branch you did not travel hoping to reach your destination.</a:t>
            </a:r>
          </a:p>
          <a:p>
            <a:pPr lvl="1"/>
            <a:r>
              <a:rPr lang="en-US" sz="1800" dirty="0"/>
              <a:t>If you never try the same path more than once, you will eventually find a solution path if one exists.</a:t>
            </a:r>
          </a:p>
          <a:p>
            <a:r>
              <a:rPr lang="en-US" sz="2000" dirty="0"/>
              <a:t>Problems that are solved by backtracking can be described as a set of choices made by some function.</a:t>
            </a:r>
          </a:p>
          <a:p>
            <a:r>
              <a:rPr lang="en-US" sz="2000" dirty="0"/>
              <a:t>Recursion allows you to implement backtracking in a relatively straightforward manner.</a:t>
            </a:r>
          </a:p>
          <a:p>
            <a:r>
              <a:rPr lang="en-US" sz="2000" dirty="0"/>
              <a:t>Each activation frame is used to remember the choice that was made at that particular decision </a:t>
            </a:r>
            <a:r>
              <a:rPr lang="en-US" sz="2000" dirty="0" err="1"/>
              <a:t>point.algorithm</a:t>
            </a:r>
            <a:r>
              <a:rPr lang="en-US" sz="2000" dirty="0"/>
              <a:t>.</a:t>
            </a:r>
          </a:p>
          <a:p>
            <a:endParaRPr lang="en-US" sz="2000" dirty="0"/>
          </a:p>
          <a:p>
            <a:endParaRPr lang="en-US" sz="2000"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61</a:t>
            </a:fld>
            <a:endParaRPr lang="en-US" dirty="0"/>
          </a:p>
        </p:txBody>
      </p:sp>
      <p:pic>
        <p:nvPicPr>
          <p:cNvPr id="6" name="Picture 5">
            <a:extLst>
              <a:ext uri="{FF2B5EF4-FFF2-40B4-BE49-F238E27FC236}">
                <a16:creationId xmlns:a16="http://schemas.microsoft.com/office/drawing/2014/main" id="{6F7ED6D1-B9B0-4820-A360-221E17A84A93}"/>
              </a:ext>
            </a:extLst>
          </p:cNvPr>
          <p:cNvPicPr>
            <a:picLocks noChangeAspect="1"/>
          </p:cNvPicPr>
          <p:nvPr/>
        </p:nvPicPr>
        <p:blipFill>
          <a:blip r:embed="rId2"/>
          <a:stretch>
            <a:fillRect/>
          </a:stretch>
        </p:blipFill>
        <p:spPr>
          <a:xfrm>
            <a:off x="4119562" y="3217870"/>
            <a:ext cx="2733675" cy="2686050"/>
          </a:xfrm>
          <a:prstGeom prst="rect">
            <a:avLst/>
          </a:prstGeom>
        </p:spPr>
      </p:pic>
      <p:pic>
        <p:nvPicPr>
          <p:cNvPr id="1026" name="Picture 2" descr="Divers Found a Treasure in an Underwater Caves">
            <a:extLst>
              <a:ext uri="{FF2B5EF4-FFF2-40B4-BE49-F238E27FC236}">
                <a16:creationId xmlns:a16="http://schemas.microsoft.com/office/drawing/2014/main" id="{54654AEF-DCB6-4599-AA5D-EBE65F7A2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47" y="1808019"/>
            <a:ext cx="7620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Path through a Maze</a:t>
            </a:r>
          </a:p>
        </p:txBody>
      </p:sp>
      <p:sp>
        <p:nvSpPr>
          <p:cNvPr id="3" name="Content Placeholder 2"/>
          <p:cNvSpPr>
            <a:spLocks noGrp="1"/>
          </p:cNvSpPr>
          <p:nvPr>
            <p:ph sz="quarter" idx="1"/>
          </p:nvPr>
        </p:nvSpPr>
        <p:spPr/>
        <p:txBody>
          <a:bodyPr/>
          <a:lstStyle/>
          <a:p>
            <a:r>
              <a:rPr lang="en-US" dirty="0"/>
              <a:t>Problem</a:t>
            </a:r>
          </a:p>
          <a:p>
            <a:pPr lvl="1"/>
            <a:r>
              <a:rPr lang="en-US" dirty="0"/>
              <a:t>Use backtracking to find and display the path through a maze</a:t>
            </a:r>
          </a:p>
          <a:p>
            <a:pPr lvl="1"/>
            <a:r>
              <a:rPr lang="en-US" dirty="0"/>
              <a:t>From each point in a maze you can move to the next cell in a horizontal or vertical direction if the cell is not blocked.</a:t>
            </a:r>
          </a:p>
          <a:p>
            <a:r>
              <a:rPr lang="en-US" dirty="0"/>
              <a:t>Analysis</a:t>
            </a:r>
          </a:p>
          <a:p>
            <a:pPr lvl="1"/>
            <a:r>
              <a:rPr lang="en-US" dirty="0"/>
              <a:t>The maze will consist of an array of cells.</a:t>
            </a:r>
          </a:p>
          <a:p>
            <a:pPr lvl="1"/>
            <a:r>
              <a:rPr lang="en-US" dirty="0"/>
              <a:t>The starting point is at the top left corner </a:t>
            </a:r>
            <a:r>
              <a:rPr lang="en-US" b="1" dirty="0">
                <a:latin typeface="Consolas" panose="020B0609020204030204" pitchFamily="49" charset="0"/>
                <a:cs typeface="Consolas" panose="020B0609020204030204" pitchFamily="49" charset="0"/>
              </a:rPr>
              <a:t>maze[0][0]</a:t>
            </a:r>
            <a:r>
              <a:rPr lang="en-US" dirty="0"/>
              <a:t>.</a:t>
            </a:r>
          </a:p>
          <a:p>
            <a:pPr lvl="1"/>
            <a:r>
              <a:rPr lang="en-US" dirty="0"/>
              <a:t>The exit point is at the bottom right corner, that is</a:t>
            </a:r>
          </a:p>
          <a:p>
            <a:pPr marL="366713" lvl="1" indent="0">
              <a:buNone/>
            </a:pPr>
            <a:r>
              <a:rPr lang="en-US" dirty="0"/>
              <a:t>	</a:t>
            </a:r>
            <a:r>
              <a:rPr lang="en-US" b="1" dirty="0">
                <a:latin typeface="Consolas" panose="020B0609020204030204" pitchFamily="49" charset="0"/>
                <a:cs typeface="Consolas" panose="020B0609020204030204" pitchFamily="49" charset="0"/>
              </a:rPr>
              <a:t>maze[ROW_SIZE - 1][COL_SIZE - 1]</a:t>
            </a:r>
            <a:r>
              <a:rPr lang="en-US" dirty="0"/>
              <a:t>.</a:t>
            </a:r>
          </a:p>
          <a:p>
            <a:pPr lvl="1"/>
            <a:r>
              <a:rPr lang="en-US" dirty="0"/>
              <a:t>All non-barrier cells will be </a:t>
            </a:r>
            <a:r>
              <a:rPr lang="en-US" dirty="0">
                <a:solidFill>
                  <a:srgbClr val="FF0000"/>
                </a:solidFill>
              </a:rPr>
              <a:t>OPEN</a:t>
            </a:r>
            <a:r>
              <a:rPr lang="en-US" dirty="0"/>
              <a:t> color.</a:t>
            </a:r>
          </a:p>
          <a:p>
            <a:pPr lvl="1"/>
            <a:r>
              <a:rPr lang="en-US" dirty="0"/>
              <a:t>All cells that represent barriers will be </a:t>
            </a:r>
            <a:r>
              <a:rPr lang="en-US" dirty="0">
                <a:solidFill>
                  <a:srgbClr val="FF0000"/>
                </a:solidFill>
              </a:rPr>
              <a:t>BARRIER</a:t>
            </a:r>
            <a:r>
              <a:rPr lang="en-US" dirty="0"/>
              <a:t> color.</a:t>
            </a:r>
          </a:p>
          <a:p>
            <a:pPr lvl="1"/>
            <a:r>
              <a:rPr lang="en-US" dirty="0"/>
              <a:t>Cells that we have visited will be </a:t>
            </a:r>
            <a:r>
              <a:rPr lang="en-US" dirty="0">
                <a:solidFill>
                  <a:srgbClr val="FF0000"/>
                </a:solidFill>
              </a:rPr>
              <a:t>VISITED</a:t>
            </a:r>
            <a:r>
              <a:rPr lang="en-US" dirty="0"/>
              <a:t> color.</a:t>
            </a:r>
          </a:p>
          <a:p>
            <a:pPr lvl="1"/>
            <a:r>
              <a:rPr lang="en-US" dirty="0"/>
              <a:t>If we find a path, all cells on the path will be set to </a:t>
            </a:r>
            <a:r>
              <a:rPr lang="en-US" dirty="0">
                <a:solidFill>
                  <a:srgbClr val="FF0000"/>
                </a:solidFill>
              </a:rPr>
              <a:t>PATH</a:t>
            </a:r>
            <a:r>
              <a:rPr lang="en-US" dirty="0"/>
              <a:t> color.</a:t>
            </a:r>
          </a:p>
          <a:p>
            <a:endParaRPr lang="en-US"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62</a:t>
            </a:fld>
            <a:endParaRPr lang="en-US" dirty="0"/>
          </a:p>
        </p:txBody>
      </p:sp>
    </p:spTree>
    <p:extLst>
      <p:ext uri="{BB962C8B-B14F-4D97-AF65-F5344CB8AC3E}">
        <p14:creationId xmlns:p14="http://schemas.microsoft.com/office/powerpoint/2010/main" val="17240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C3F957-992D-463B-B9B3-002E509C5C00}"/>
              </a:ext>
            </a:extLst>
          </p:cNvPr>
          <p:cNvGrpSpPr/>
          <p:nvPr/>
        </p:nvGrpSpPr>
        <p:grpSpPr>
          <a:xfrm>
            <a:off x="5486402" y="4762250"/>
            <a:ext cx="1523999" cy="223017"/>
            <a:chOff x="4572001" y="4762249"/>
            <a:chExt cx="1523999" cy="223017"/>
          </a:xfrm>
        </p:grpSpPr>
        <p:cxnSp>
          <p:nvCxnSpPr>
            <p:cNvPr id="69" name="Straight Arrow Connector 68">
              <a:extLst>
                <a:ext uri="{FF2B5EF4-FFF2-40B4-BE49-F238E27FC236}">
                  <a16:creationId xmlns:a16="http://schemas.microsoft.com/office/drawing/2014/main" id="{AF045C13-851A-4090-BB0E-C098DFBE4EB8}"/>
                </a:ext>
              </a:extLst>
            </p:cNvPr>
            <p:cNvCxnSpPr>
              <a:cxnSpLocks/>
            </p:cNvCxnSpPr>
            <p:nvPr/>
          </p:nvCxnSpPr>
          <p:spPr>
            <a:xfrm flipH="1">
              <a:off x="4572001" y="4762249"/>
              <a:ext cx="1523999" cy="2000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DD40E33-72C6-4719-9DCD-9354E7271F7B}"/>
                </a:ext>
              </a:extLst>
            </p:cNvPr>
            <p:cNvSpPr txBox="1"/>
            <p:nvPr/>
          </p:nvSpPr>
          <p:spPr>
            <a:xfrm>
              <a:off x="5391545" y="4800600"/>
              <a:ext cx="256780" cy="184666"/>
            </a:xfrm>
            <a:prstGeom prst="rect">
              <a:avLst/>
            </a:prstGeom>
            <a:noFill/>
          </p:spPr>
          <p:txBody>
            <a:bodyPr wrap="square" lIns="0" tIns="0" rIns="0" bIns="0" rtlCol="0">
              <a:spAutoFit/>
            </a:bodyPr>
            <a:lstStyle/>
            <a:p>
              <a:pPr algn="ctr"/>
              <a:r>
                <a:rPr lang="en-US" sz="1200" b="1" dirty="0"/>
                <a:t>Y</a:t>
              </a:r>
            </a:p>
          </p:txBody>
        </p:sp>
      </p:grpSp>
      <p:grpSp>
        <p:nvGrpSpPr>
          <p:cNvPr id="81" name="Group 80">
            <a:extLst>
              <a:ext uri="{FF2B5EF4-FFF2-40B4-BE49-F238E27FC236}">
                <a16:creationId xmlns:a16="http://schemas.microsoft.com/office/drawing/2014/main" id="{A8DEC10C-4043-4BD7-BFE0-AA7116F98DBC}"/>
              </a:ext>
            </a:extLst>
          </p:cNvPr>
          <p:cNvGrpSpPr/>
          <p:nvPr/>
        </p:nvGrpSpPr>
        <p:grpSpPr>
          <a:xfrm>
            <a:off x="8432243" y="5000121"/>
            <a:ext cx="914400" cy="877105"/>
            <a:chOff x="7517843" y="4989234"/>
            <a:chExt cx="914400" cy="877105"/>
          </a:xfrm>
        </p:grpSpPr>
        <p:sp>
          <p:nvSpPr>
            <p:cNvPr id="22" name="Flowchart: Terminator 21">
              <a:extLst>
                <a:ext uri="{FF2B5EF4-FFF2-40B4-BE49-F238E27FC236}">
                  <a16:creationId xmlns:a16="http://schemas.microsoft.com/office/drawing/2014/main" id="{D7DA5EB4-BE37-4AA5-A015-025A1490289A}"/>
                </a:ext>
              </a:extLst>
            </p:cNvPr>
            <p:cNvSpPr/>
            <p:nvPr/>
          </p:nvSpPr>
          <p:spPr>
            <a:xfrm>
              <a:off x="7517843" y="540913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46" name="Straight Arrow Connector 45">
              <a:extLst>
                <a:ext uri="{FF2B5EF4-FFF2-40B4-BE49-F238E27FC236}">
                  <a16:creationId xmlns:a16="http://schemas.microsoft.com/office/drawing/2014/main" id="{0EA46AAA-611D-4C9F-A10D-24618A63F841}"/>
                </a:ext>
              </a:extLst>
            </p:cNvPr>
            <p:cNvCxnSpPr>
              <a:cxnSpLocks/>
            </p:cNvCxnSpPr>
            <p:nvPr/>
          </p:nvCxnSpPr>
          <p:spPr>
            <a:xfrm flipH="1">
              <a:off x="7980440" y="498923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B1BBA8F-7E78-4B7D-9F2D-56BEA6D6B26C}"/>
              </a:ext>
            </a:extLst>
          </p:cNvPr>
          <p:cNvGrpSpPr/>
          <p:nvPr/>
        </p:nvGrpSpPr>
        <p:grpSpPr>
          <a:xfrm>
            <a:off x="7398400" y="4509701"/>
            <a:ext cx="2101686" cy="548640"/>
            <a:chOff x="6484000" y="4498815"/>
            <a:chExt cx="2101686" cy="548640"/>
          </a:xfrm>
        </p:grpSpPr>
        <p:cxnSp>
          <p:nvCxnSpPr>
            <p:cNvPr id="70" name="Straight Arrow Connector 69">
              <a:extLst>
                <a:ext uri="{FF2B5EF4-FFF2-40B4-BE49-F238E27FC236}">
                  <a16:creationId xmlns:a16="http://schemas.microsoft.com/office/drawing/2014/main" id="{12161BAB-4FB8-48D4-9427-27A3B7E1F05C}"/>
                </a:ext>
              </a:extLst>
            </p:cNvPr>
            <p:cNvCxnSpPr>
              <a:cxnSpLocks/>
            </p:cNvCxnSpPr>
            <p:nvPr/>
          </p:nvCxnSpPr>
          <p:spPr>
            <a:xfrm>
              <a:off x="6484000" y="4761136"/>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B9E9B435-CCC9-486C-AEDC-B6BB6167A49E}"/>
                </a:ext>
              </a:extLst>
            </p:cNvPr>
            <p:cNvSpPr/>
            <p:nvPr/>
          </p:nvSpPr>
          <p:spPr>
            <a:xfrm>
              <a:off x="7396966" y="4498815"/>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Visited</a:t>
              </a:r>
            </a:p>
          </p:txBody>
        </p:sp>
        <p:sp>
          <p:nvSpPr>
            <p:cNvPr id="68" name="TextBox 67">
              <a:extLst>
                <a:ext uri="{FF2B5EF4-FFF2-40B4-BE49-F238E27FC236}">
                  <a16:creationId xmlns:a16="http://schemas.microsoft.com/office/drawing/2014/main" id="{486C3F27-8B7C-4BF8-9C74-CE4E06B72AF7}"/>
                </a:ext>
              </a:extLst>
            </p:cNvPr>
            <p:cNvSpPr txBox="1"/>
            <p:nvPr/>
          </p:nvSpPr>
          <p:spPr>
            <a:xfrm>
              <a:off x="6924675" y="4793138"/>
              <a:ext cx="256780" cy="184666"/>
            </a:xfrm>
            <a:prstGeom prst="rect">
              <a:avLst/>
            </a:prstGeom>
            <a:noFill/>
          </p:spPr>
          <p:txBody>
            <a:bodyPr wrap="square" lIns="0" tIns="0" rIns="0" bIns="0" rtlCol="0">
              <a:spAutoFit/>
            </a:bodyPr>
            <a:lstStyle/>
            <a:p>
              <a:pPr algn="ctr"/>
              <a:r>
                <a:rPr lang="en-US" sz="1200" b="1" dirty="0"/>
                <a:t>N</a:t>
              </a:r>
            </a:p>
          </p:txBody>
        </p:sp>
      </p:grpSp>
      <p:grpSp>
        <p:nvGrpSpPr>
          <p:cNvPr id="77" name="Group 76">
            <a:extLst>
              <a:ext uri="{FF2B5EF4-FFF2-40B4-BE49-F238E27FC236}">
                <a16:creationId xmlns:a16="http://schemas.microsoft.com/office/drawing/2014/main" id="{EB4E3E8B-6E1E-424E-B904-7EF7D45681B5}"/>
              </a:ext>
            </a:extLst>
          </p:cNvPr>
          <p:cNvGrpSpPr/>
          <p:nvPr/>
        </p:nvGrpSpPr>
        <p:grpSpPr>
          <a:xfrm>
            <a:off x="6515100" y="3979040"/>
            <a:ext cx="1371600" cy="1148146"/>
            <a:chOff x="5600700" y="3968154"/>
            <a:chExt cx="1371600" cy="1148146"/>
          </a:xfrm>
        </p:grpSpPr>
        <p:cxnSp>
          <p:nvCxnSpPr>
            <p:cNvPr id="66" name="Straight Arrow Connector 65">
              <a:extLst>
                <a:ext uri="{FF2B5EF4-FFF2-40B4-BE49-F238E27FC236}">
                  <a16:creationId xmlns:a16="http://schemas.microsoft.com/office/drawing/2014/main" id="{285E4C1C-B8B7-4622-BE21-AEFE958379A4}"/>
                </a:ext>
              </a:extLst>
            </p:cNvPr>
            <p:cNvCxnSpPr>
              <a:cxnSpLocks/>
            </p:cNvCxnSpPr>
            <p:nvPr/>
          </p:nvCxnSpPr>
          <p:spPr>
            <a:xfrm flipH="1">
              <a:off x="6284262" y="39681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FC0780-E3DA-4F7E-B45C-9E18E9A9AAD1}"/>
                </a:ext>
              </a:extLst>
            </p:cNvPr>
            <p:cNvSpPr txBox="1"/>
            <p:nvPr/>
          </p:nvSpPr>
          <p:spPr>
            <a:xfrm>
              <a:off x="6305550" y="4120554"/>
              <a:ext cx="256780" cy="184666"/>
            </a:xfrm>
            <a:prstGeom prst="rect">
              <a:avLst/>
            </a:prstGeom>
            <a:noFill/>
          </p:spPr>
          <p:txBody>
            <a:bodyPr wrap="square" lIns="0" tIns="0" rIns="0" bIns="0" rtlCol="0">
              <a:spAutoFit/>
            </a:bodyPr>
            <a:lstStyle/>
            <a:p>
              <a:pPr algn="ctr"/>
              <a:r>
                <a:rPr lang="en-US" sz="1200" b="1" dirty="0"/>
                <a:t>N</a:t>
              </a:r>
            </a:p>
          </p:txBody>
        </p:sp>
        <p:sp>
          <p:nvSpPr>
            <p:cNvPr id="67" name="Flowchart: Decision 66">
              <a:extLst>
                <a:ext uri="{FF2B5EF4-FFF2-40B4-BE49-F238E27FC236}">
                  <a16:creationId xmlns:a16="http://schemas.microsoft.com/office/drawing/2014/main" id="{DC30352A-F784-48B5-9554-32B9C6D71B4B}"/>
                </a:ext>
              </a:extLst>
            </p:cNvPr>
            <p:cNvSpPr/>
            <p:nvPr/>
          </p:nvSpPr>
          <p:spPr>
            <a:xfrm>
              <a:off x="5600700" y="4384780"/>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200" b="1" dirty="0">
                <a:solidFill>
                  <a:schemeClr val="tx1"/>
                </a:solidFill>
              </a:endParaRPr>
            </a:p>
          </p:txBody>
        </p:sp>
        <p:sp>
          <p:nvSpPr>
            <p:cNvPr id="16" name="Rectangle 15">
              <a:extLst>
                <a:ext uri="{FF2B5EF4-FFF2-40B4-BE49-F238E27FC236}">
                  <a16:creationId xmlns:a16="http://schemas.microsoft.com/office/drawing/2014/main" id="{BF9E61E9-AA59-4EC1-AA4E-D08AFC715F1F}"/>
                </a:ext>
              </a:extLst>
            </p:cNvPr>
            <p:cNvSpPr/>
            <p:nvPr/>
          </p:nvSpPr>
          <p:spPr>
            <a:xfrm>
              <a:off x="5783348" y="4451349"/>
              <a:ext cx="1040670" cy="461665"/>
            </a:xfrm>
            <a:prstGeom prst="rect">
              <a:avLst/>
            </a:prstGeom>
          </p:spPr>
          <p:txBody>
            <a:bodyPr wrap="none">
              <a:spAutoFit/>
            </a:bodyPr>
            <a:lstStyle/>
            <a:p>
              <a:pPr algn="ctr"/>
              <a:r>
                <a:rPr lang="en-US" sz="1200" b="1" dirty="0"/>
                <a:t>More</a:t>
              </a:r>
            </a:p>
            <a:p>
              <a:pPr algn="ctr"/>
              <a:r>
                <a:rPr lang="en-US" sz="1200" b="1" dirty="0"/>
                <a:t>Neighbors?</a:t>
              </a:r>
            </a:p>
          </p:txBody>
        </p:sp>
      </p:grpSp>
      <p:grpSp>
        <p:nvGrpSpPr>
          <p:cNvPr id="76" name="Group 75">
            <a:extLst>
              <a:ext uri="{FF2B5EF4-FFF2-40B4-BE49-F238E27FC236}">
                <a16:creationId xmlns:a16="http://schemas.microsoft.com/office/drawing/2014/main" id="{90CE1D8D-9543-4F5F-BAD4-D86A7EB3F565}"/>
              </a:ext>
            </a:extLst>
          </p:cNvPr>
          <p:cNvGrpSpPr/>
          <p:nvPr/>
        </p:nvGrpSpPr>
        <p:grpSpPr>
          <a:xfrm>
            <a:off x="7477125" y="3528891"/>
            <a:ext cx="1869518" cy="457200"/>
            <a:chOff x="6562725" y="3518005"/>
            <a:chExt cx="1869518" cy="457200"/>
          </a:xfrm>
        </p:grpSpPr>
        <p:cxnSp>
          <p:nvCxnSpPr>
            <p:cNvPr id="50" name="Straight Arrow Connector 49">
              <a:extLst>
                <a:ext uri="{FF2B5EF4-FFF2-40B4-BE49-F238E27FC236}">
                  <a16:creationId xmlns:a16="http://schemas.microsoft.com/office/drawing/2014/main" id="{FD02D43A-7F0C-4BDB-BE52-546484B6E4A4}"/>
                </a:ext>
              </a:extLst>
            </p:cNvPr>
            <p:cNvCxnSpPr>
              <a:cxnSpLocks/>
            </p:cNvCxnSpPr>
            <p:nvPr/>
          </p:nvCxnSpPr>
          <p:spPr>
            <a:xfrm>
              <a:off x="6562725" y="3746605"/>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B952F060-EF86-4DD1-AC6E-A7B7F89BB873}"/>
                </a:ext>
              </a:extLst>
            </p:cNvPr>
            <p:cNvSpPr/>
            <p:nvPr/>
          </p:nvSpPr>
          <p:spPr>
            <a:xfrm>
              <a:off x="7517843" y="3518005"/>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61" name="TextBox 60">
              <a:extLst>
                <a:ext uri="{FF2B5EF4-FFF2-40B4-BE49-F238E27FC236}">
                  <a16:creationId xmlns:a16="http://schemas.microsoft.com/office/drawing/2014/main" id="{11B437DE-279F-4631-9C9F-AC3BF201F43F}"/>
                </a:ext>
              </a:extLst>
            </p:cNvPr>
            <p:cNvSpPr txBox="1"/>
            <p:nvPr/>
          </p:nvSpPr>
          <p:spPr>
            <a:xfrm>
              <a:off x="6924675" y="3779678"/>
              <a:ext cx="256780" cy="184666"/>
            </a:xfrm>
            <a:prstGeom prst="rect">
              <a:avLst/>
            </a:prstGeom>
            <a:noFill/>
          </p:spPr>
          <p:txBody>
            <a:bodyPr wrap="square" lIns="0" tIns="0" rIns="0" bIns="0" rtlCol="0">
              <a:spAutoFit/>
            </a:bodyPr>
            <a:lstStyle/>
            <a:p>
              <a:pPr algn="ctr"/>
              <a:r>
                <a:rPr lang="en-US" sz="1200" b="1" dirty="0"/>
                <a:t>Y</a:t>
              </a:r>
            </a:p>
          </p:txBody>
        </p:sp>
      </p:grpSp>
      <p:grpSp>
        <p:nvGrpSpPr>
          <p:cNvPr id="75" name="Group 74">
            <a:extLst>
              <a:ext uri="{FF2B5EF4-FFF2-40B4-BE49-F238E27FC236}">
                <a16:creationId xmlns:a16="http://schemas.microsoft.com/office/drawing/2014/main" id="{B8D3A73B-FE2F-45DD-A5D0-5A8083265C0E}"/>
              </a:ext>
            </a:extLst>
          </p:cNvPr>
          <p:cNvGrpSpPr/>
          <p:nvPr/>
        </p:nvGrpSpPr>
        <p:grpSpPr>
          <a:xfrm>
            <a:off x="6512378" y="2988441"/>
            <a:ext cx="1371600" cy="1138621"/>
            <a:chOff x="5597978" y="2977554"/>
            <a:chExt cx="1371600" cy="1138621"/>
          </a:xfrm>
        </p:grpSpPr>
        <p:cxnSp>
          <p:nvCxnSpPr>
            <p:cNvPr id="51" name="Straight Arrow Connector 50">
              <a:extLst>
                <a:ext uri="{FF2B5EF4-FFF2-40B4-BE49-F238E27FC236}">
                  <a16:creationId xmlns:a16="http://schemas.microsoft.com/office/drawing/2014/main" id="{59CA305B-50E3-484D-934D-F5E559513AB5}"/>
                </a:ext>
              </a:extLst>
            </p:cNvPr>
            <p:cNvCxnSpPr>
              <a:cxnSpLocks/>
            </p:cNvCxnSpPr>
            <p:nvPr/>
          </p:nvCxnSpPr>
          <p:spPr>
            <a:xfrm flipH="1">
              <a:off x="6291065" y="29775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Flowchart: Decision 20">
              <a:extLst>
                <a:ext uri="{FF2B5EF4-FFF2-40B4-BE49-F238E27FC236}">
                  <a16:creationId xmlns:a16="http://schemas.microsoft.com/office/drawing/2014/main" id="{83BC554F-C23A-4BE9-81F4-FC44B2FBBE0F}"/>
                </a:ext>
              </a:extLst>
            </p:cNvPr>
            <p:cNvSpPr/>
            <p:nvPr/>
          </p:nvSpPr>
          <p:spPr>
            <a:xfrm>
              <a:off x="5597978" y="338465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Path Found?</a:t>
              </a:r>
            </a:p>
          </p:txBody>
        </p:sp>
      </p:grpSp>
      <p:grpSp>
        <p:nvGrpSpPr>
          <p:cNvPr id="72" name="Group 71">
            <a:extLst>
              <a:ext uri="{FF2B5EF4-FFF2-40B4-BE49-F238E27FC236}">
                <a16:creationId xmlns:a16="http://schemas.microsoft.com/office/drawing/2014/main" id="{1B20CDE7-7DCC-43F7-A772-819AC055C3C5}"/>
              </a:ext>
            </a:extLst>
          </p:cNvPr>
          <p:cNvGrpSpPr/>
          <p:nvPr/>
        </p:nvGrpSpPr>
        <p:grpSpPr>
          <a:xfrm>
            <a:off x="2275114" y="5039029"/>
            <a:ext cx="914400" cy="873030"/>
            <a:chOff x="1360714" y="5039029"/>
            <a:chExt cx="914400" cy="873030"/>
          </a:xfrm>
        </p:grpSpPr>
        <p:cxnSp>
          <p:nvCxnSpPr>
            <p:cNvPr id="40" name="Straight Arrow Connector 39">
              <a:extLst>
                <a:ext uri="{FF2B5EF4-FFF2-40B4-BE49-F238E27FC236}">
                  <a16:creationId xmlns:a16="http://schemas.microsoft.com/office/drawing/2014/main" id="{71063F52-A21A-41BC-895F-642FCD9D8D8C}"/>
                </a:ext>
              </a:extLst>
            </p:cNvPr>
            <p:cNvCxnSpPr>
              <a:cxnSpLocks/>
            </p:cNvCxnSpPr>
            <p:nvPr/>
          </p:nvCxnSpPr>
          <p:spPr>
            <a:xfrm flipH="1">
              <a:off x="1811588" y="5039029"/>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Flowchart: Terminator 19">
              <a:extLst>
                <a:ext uri="{FF2B5EF4-FFF2-40B4-BE49-F238E27FC236}">
                  <a16:creationId xmlns:a16="http://schemas.microsoft.com/office/drawing/2014/main" id="{A6662F6A-6C30-496B-96D6-ADE0646E64DE}"/>
                </a:ext>
              </a:extLst>
            </p:cNvPr>
            <p:cNvSpPr/>
            <p:nvPr/>
          </p:nvSpPr>
          <p:spPr>
            <a:xfrm>
              <a:off x="1360714" y="545485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59" name="TextBox 58">
              <a:extLst>
                <a:ext uri="{FF2B5EF4-FFF2-40B4-BE49-F238E27FC236}">
                  <a16:creationId xmlns:a16="http://schemas.microsoft.com/office/drawing/2014/main" id="{6D52396D-937B-4D37-9649-44341F98C6DA}"/>
                </a:ext>
              </a:extLst>
            </p:cNvPr>
            <p:cNvSpPr txBox="1"/>
            <p:nvPr/>
          </p:nvSpPr>
          <p:spPr>
            <a:xfrm>
              <a:off x="1826898" y="5141595"/>
              <a:ext cx="256780" cy="184666"/>
            </a:xfrm>
            <a:prstGeom prst="rect">
              <a:avLst/>
            </a:prstGeom>
            <a:noFill/>
          </p:spPr>
          <p:txBody>
            <a:bodyPr wrap="square" lIns="0" tIns="0" rIns="0" bIns="0" rtlCol="0">
              <a:spAutoFit/>
            </a:bodyPr>
            <a:lstStyle/>
            <a:p>
              <a:pPr algn="ctr"/>
              <a:r>
                <a:rPr lang="en-US" sz="1200" b="1" dirty="0"/>
                <a:t>Y</a:t>
              </a:r>
            </a:p>
          </p:txBody>
        </p:sp>
      </p:grpSp>
      <p:grpSp>
        <p:nvGrpSpPr>
          <p:cNvPr id="45" name="Group 44">
            <a:extLst>
              <a:ext uri="{FF2B5EF4-FFF2-40B4-BE49-F238E27FC236}">
                <a16:creationId xmlns:a16="http://schemas.microsoft.com/office/drawing/2014/main" id="{73C22155-9596-4A92-8929-C43348EDCD3B}"/>
              </a:ext>
            </a:extLst>
          </p:cNvPr>
          <p:cNvGrpSpPr/>
          <p:nvPr/>
        </p:nvGrpSpPr>
        <p:grpSpPr>
          <a:xfrm>
            <a:off x="2046514" y="3980767"/>
            <a:ext cx="1371600" cy="1158128"/>
            <a:chOff x="1132114" y="3980767"/>
            <a:chExt cx="1371600" cy="1158128"/>
          </a:xfrm>
        </p:grpSpPr>
        <p:cxnSp>
          <p:nvCxnSpPr>
            <p:cNvPr id="39" name="Straight Arrow Connector 38">
              <a:extLst>
                <a:ext uri="{FF2B5EF4-FFF2-40B4-BE49-F238E27FC236}">
                  <a16:creationId xmlns:a16="http://schemas.microsoft.com/office/drawing/2014/main" id="{CAF806C0-D3B6-4270-94DC-9EC57F710950}"/>
                </a:ext>
              </a:extLst>
            </p:cNvPr>
            <p:cNvCxnSpPr>
              <a:cxnSpLocks/>
            </p:cNvCxnSpPr>
            <p:nvPr/>
          </p:nvCxnSpPr>
          <p:spPr>
            <a:xfrm flipH="1">
              <a:off x="1811588" y="398076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68957DAF-E611-45E8-BAA2-DC3694F6BEA1}"/>
                </a:ext>
              </a:extLst>
            </p:cNvPr>
            <p:cNvSpPr/>
            <p:nvPr/>
          </p:nvSpPr>
          <p:spPr>
            <a:xfrm>
              <a:off x="1132114" y="440737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Maze </a:t>
              </a:r>
              <a:r>
                <a:rPr lang="en-US" sz="1200" b="1" i="1" dirty="0">
                  <a:solidFill>
                    <a:schemeClr val="tx1"/>
                  </a:solidFill>
                </a:rPr>
                <a:t>Exit</a:t>
              </a:r>
              <a:r>
                <a:rPr lang="en-US" sz="1200" b="1" dirty="0">
                  <a:solidFill>
                    <a:schemeClr val="tx1"/>
                  </a:solidFill>
                </a:rPr>
                <a:t>?</a:t>
              </a:r>
            </a:p>
          </p:txBody>
        </p:sp>
      </p:grpSp>
      <p:grpSp>
        <p:nvGrpSpPr>
          <p:cNvPr id="44" name="Group 43">
            <a:extLst>
              <a:ext uri="{FF2B5EF4-FFF2-40B4-BE49-F238E27FC236}">
                <a16:creationId xmlns:a16="http://schemas.microsoft.com/office/drawing/2014/main" id="{85D7C425-E6F7-4756-9D8D-2DEB4686D81E}"/>
              </a:ext>
            </a:extLst>
          </p:cNvPr>
          <p:cNvGrpSpPr/>
          <p:nvPr/>
        </p:nvGrpSpPr>
        <p:grpSpPr>
          <a:xfrm>
            <a:off x="2127069" y="3089646"/>
            <a:ext cx="1188720" cy="1001765"/>
            <a:chOff x="1212669" y="3089645"/>
            <a:chExt cx="1188720" cy="1001765"/>
          </a:xfrm>
        </p:grpSpPr>
        <p:cxnSp>
          <p:nvCxnSpPr>
            <p:cNvPr id="29" name="Straight Arrow Connector 28">
              <a:extLst>
                <a:ext uri="{FF2B5EF4-FFF2-40B4-BE49-F238E27FC236}">
                  <a16:creationId xmlns:a16="http://schemas.microsoft.com/office/drawing/2014/main" id="{B8A79995-9315-4870-BFCD-72404AA16C11}"/>
                </a:ext>
              </a:extLst>
            </p:cNvPr>
            <p:cNvCxnSpPr>
              <a:cxnSpLocks/>
            </p:cNvCxnSpPr>
            <p:nvPr/>
          </p:nvCxnSpPr>
          <p:spPr>
            <a:xfrm flipH="1">
              <a:off x="1811588" y="3089645"/>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Flowchart: Process 18">
              <a:extLst>
                <a:ext uri="{FF2B5EF4-FFF2-40B4-BE49-F238E27FC236}">
                  <a16:creationId xmlns:a16="http://schemas.microsoft.com/office/drawing/2014/main" id="{961849B3-08D8-4390-8BB9-48F1B3D5AC03}"/>
                </a:ext>
              </a:extLst>
            </p:cNvPr>
            <p:cNvSpPr/>
            <p:nvPr/>
          </p:nvSpPr>
          <p:spPr>
            <a:xfrm>
              <a:off x="1212669" y="3542770"/>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Path</a:t>
              </a:r>
            </a:p>
          </p:txBody>
        </p:sp>
        <p:sp>
          <p:nvSpPr>
            <p:cNvPr id="58" name="TextBox 57">
              <a:extLst>
                <a:ext uri="{FF2B5EF4-FFF2-40B4-BE49-F238E27FC236}">
                  <a16:creationId xmlns:a16="http://schemas.microsoft.com/office/drawing/2014/main" id="{69B323CE-796D-42EE-A662-F5836E271440}"/>
                </a:ext>
              </a:extLst>
            </p:cNvPr>
            <p:cNvSpPr txBox="1"/>
            <p:nvPr/>
          </p:nvSpPr>
          <p:spPr>
            <a:xfrm>
              <a:off x="1826898" y="3223439"/>
              <a:ext cx="256780" cy="184666"/>
            </a:xfrm>
            <a:prstGeom prst="rect">
              <a:avLst/>
            </a:prstGeom>
            <a:noFill/>
          </p:spPr>
          <p:txBody>
            <a:bodyPr wrap="square" lIns="0" tIns="0" rIns="0" bIns="0" rtlCol="0">
              <a:spAutoFit/>
            </a:bodyPr>
            <a:lstStyle/>
            <a:p>
              <a:pPr algn="ctr"/>
              <a:r>
                <a:rPr lang="en-US" sz="1200" b="1" dirty="0"/>
                <a:t>Y</a:t>
              </a:r>
            </a:p>
          </p:txBody>
        </p:sp>
      </p:grpSp>
      <p:grpSp>
        <p:nvGrpSpPr>
          <p:cNvPr id="41" name="Group 40">
            <a:extLst>
              <a:ext uri="{FF2B5EF4-FFF2-40B4-BE49-F238E27FC236}">
                <a16:creationId xmlns:a16="http://schemas.microsoft.com/office/drawing/2014/main" id="{707EFF14-D2D8-4A21-B87B-F3CFB7FE62D6}"/>
              </a:ext>
            </a:extLst>
          </p:cNvPr>
          <p:cNvGrpSpPr/>
          <p:nvPr/>
        </p:nvGrpSpPr>
        <p:grpSpPr>
          <a:xfrm>
            <a:off x="2047364" y="2067057"/>
            <a:ext cx="1371600" cy="1159748"/>
            <a:chOff x="1132964" y="2067057"/>
            <a:chExt cx="1371600" cy="1159748"/>
          </a:xfrm>
        </p:grpSpPr>
        <p:cxnSp>
          <p:nvCxnSpPr>
            <p:cNvPr id="38" name="Straight Arrow Connector 37">
              <a:extLst>
                <a:ext uri="{FF2B5EF4-FFF2-40B4-BE49-F238E27FC236}">
                  <a16:creationId xmlns:a16="http://schemas.microsoft.com/office/drawing/2014/main" id="{66085CA0-C7EF-44AA-95CA-45EE56344E49}"/>
                </a:ext>
              </a:extLst>
            </p:cNvPr>
            <p:cNvCxnSpPr>
              <a:cxnSpLocks/>
            </p:cNvCxnSpPr>
            <p:nvPr/>
          </p:nvCxnSpPr>
          <p:spPr>
            <a:xfrm flipH="1">
              <a:off x="1811588" y="206705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64A94860-F2F5-4CF9-899F-9766A41FAF81}"/>
                </a:ext>
              </a:extLst>
            </p:cNvPr>
            <p:cNvSpPr/>
            <p:nvPr/>
          </p:nvSpPr>
          <p:spPr>
            <a:xfrm>
              <a:off x="1132964" y="249528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i="1" dirty="0">
                  <a:solidFill>
                    <a:schemeClr val="tx1"/>
                  </a:solidFill>
                </a:rPr>
                <a:t>Open</a:t>
              </a:r>
              <a:r>
                <a:rPr lang="en-US" sz="1200" b="1" dirty="0">
                  <a:solidFill>
                    <a:schemeClr val="tx1"/>
                  </a:solidFill>
                </a:rPr>
                <a:t> Path?</a:t>
              </a:r>
            </a:p>
          </p:txBody>
        </p:sp>
        <p:sp>
          <p:nvSpPr>
            <p:cNvPr id="57" name="TextBox 56">
              <a:extLst>
                <a:ext uri="{FF2B5EF4-FFF2-40B4-BE49-F238E27FC236}">
                  <a16:creationId xmlns:a16="http://schemas.microsoft.com/office/drawing/2014/main" id="{54361BC7-BD4F-43BB-9A76-A3D28D5110A5}"/>
                </a:ext>
              </a:extLst>
            </p:cNvPr>
            <p:cNvSpPr txBox="1"/>
            <p:nvPr/>
          </p:nvSpPr>
          <p:spPr>
            <a:xfrm>
              <a:off x="1826898" y="2174741"/>
              <a:ext cx="256780" cy="184666"/>
            </a:xfrm>
            <a:prstGeom prst="rect">
              <a:avLst/>
            </a:prstGeom>
            <a:noFill/>
          </p:spPr>
          <p:txBody>
            <a:bodyPr wrap="square" lIns="0" tIns="0" rIns="0" bIns="0" rtlCol="0">
              <a:spAutoFit/>
            </a:bodyPr>
            <a:lstStyle/>
            <a:p>
              <a:pPr algn="ctr"/>
              <a:r>
                <a:rPr lang="en-US" sz="1200" b="1" dirty="0"/>
                <a:t>N</a:t>
              </a:r>
            </a:p>
          </p:txBody>
        </p:sp>
      </p:grpSp>
      <p:sp>
        <p:nvSpPr>
          <p:cNvPr id="2" name="Title 1"/>
          <p:cNvSpPr>
            <a:spLocks noGrp="1"/>
          </p:cNvSpPr>
          <p:nvPr>
            <p:ph type="title"/>
          </p:nvPr>
        </p:nvSpPr>
        <p:spPr/>
        <p:txBody>
          <a:bodyPr/>
          <a:lstStyle/>
          <a:p>
            <a:r>
              <a:rPr lang="en-US" dirty="0"/>
              <a:t>Design </a:t>
            </a:r>
            <a:r>
              <a:rPr lang="en-US" dirty="0" err="1"/>
              <a:t>find_maze_path</a:t>
            </a:r>
            <a:r>
              <a:rPr lang="en-US" dirty="0"/>
              <a:t>(x, y)</a:t>
            </a: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63</a:t>
            </a:fld>
            <a:endParaRPr lang="en-US" dirty="0"/>
          </a:p>
        </p:txBody>
      </p:sp>
      <p:sp>
        <p:nvSpPr>
          <p:cNvPr id="3" name="Rectangle 2"/>
          <p:cNvSpPr/>
          <p:nvPr/>
        </p:nvSpPr>
        <p:spPr>
          <a:xfrm>
            <a:off x="1524000" y="6059270"/>
            <a:ext cx="8001000" cy="646331"/>
          </a:xfrm>
          <a:prstGeom prst="rect">
            <a:avLst/>
          </a:prstGeom>
        </p:spPr>
        <p:txBody>
          <a:bodyPr wrap="square">
            <a:spAutoFit/>
          </a:bodyPr>
          <a:lstStyle/>
          <a:p>
            <a:r>
              <a:rPr lang="en-US" b="1" dirty="0">
                <a:solidFill>
                  <a:srgbClr val="FF0000"/>
                </a:solidFill>
              </a:rPr>
              <a:t>There is no attempt to find the </a:t>
            </a:r>
            <a:r>
              <a:rPr lang="en-US" b="1" i="1" dirty="0">
                <a:solidFill>
                  <a:srgbClr val="FF0000"/>
                </a:solidFill>
              </a:rPr>
              <a:t>shortest </a:t>
            </a:r>
            <a:r>
              <a:rPr lang="en-US" b="1" dirty="0">
                <a:solidFill>
                  <a:srgbClr val="FF0000"/>
                </a:solidFill>
              </a:rPr>
              <a:t>path through the maze.</a:t>
            </a:r>
          </a:p>
          <a:p>
            <a:r>
              <a:rPr lang="en-US" b="1" dirty="0">
                <a:solidFill>
                  <a:srgbClr val="FF0000"/>
                </a:solidFill>
              </a:rPr>
              <a:t>We just mark the </a:t>
            </a:r>
            <a:r>
              <a:rPr lang="en-US" b="1" i="1" u="sng" dirty="0">
                <a:solidFill>
                  <a:srgbClr val="FF0000"/>
                </a:solidFill>
              </a:rPr>
              <a:t>first</a:t>
            </a:r>
            <a:r>
              <a:rPr lang="en-US" b="1" i="1" dirty="0">
                <a:solidFill>
                  <a:srgbClr val="FF0000"/>
                </a:solidFill>
              </a:rPr>
              <a:t> </a:t>
            </a:r>
            <a:r>
              <a:rPr lang="en-US" b="1" dirty="0">
                <a:solidFill>
                  <a:srgbClr val="FF0000"/>
                </a:solidFill>
              </a:rPr>
              <a:t>path that is found.</a:t>
            </a:r>
          </a:p>
        </p:txBody>
      </p:sp>
      <p:sp>
        <p:nvSpPr>
          <p:cNvPr id="7" name="Flowchart: Decision 6">
            <a:extLst>
              <a:ext uri="{FF2B5EF4-FFF2-40B4-BE49-F238E27FC236}">
                <a16:creationId xmlns:a16="http://schemas.microsoft.com/office/drawing/2014/main" id="{BE3E527A-1874-4731-AFE0-C3145DD6AA8B}"/>
              </a:ext>
            </a:extLst>
          </p:cNvPr>
          <p:cNvSpPr/>
          <p:nvPr/>
        </p:nvSpPr>
        <p:spPr>
          <a:xfrm>
            <a:off x="2057400" y="1447800"/>
            <a:ext cx="1371600" cy="731520"/>
          </a:xfrm>
          <a:prstGeom prst="flowChartDecision">
            <a:avLst/>
          </a:prstGeom>
          <a:solidFill>
            <a:srgbClr val="FFFF00"/>
          </a:solid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Out of Bounds?</a:t>
            </a:r>
          </a:p>
        </p:txBody>
      </p:sp>
      <p:grpSp>
        <p:nvGrpSpPr>
          <p:cNvPr id="37" name="Group 36">
            <a:extLst>
              <a:ext uri="{FF2B5EF4-FFF2-40B4-BE49-F238E27FC236}">
                <a16:creationId xmlns:a16="http://schemas.microsoft.com/office/drawing/2014/main" id="{597241D1-A905-4542-B5D5-9EB22EE94C72}"/>
              </a:ext>
            </a:extLst>
          </p:cNvPr>
          <p:cNvGrpSpPr/>
          <p:nvPr/>
        </p:nvGrpSpPr>
        <p:grpSpPr>
          <a:xfrm>
            <a:off x="3408078" y="1614531"/>
            <a:ext cx="1621123" cy="1466236"/>
            <a:chOff x="2493677" y="1614531"/>
            <a:chExt cx="1621123" cy="1466236"/>
          </a:xfrm>
        </p:grpSpPr>
        <p:sp>
          <p:nvSpPr>
            <p:cNvPr id="8" name="Flowchart: Alternate Process 7">
              <a:extLst>
                <a:ext uri="{FF2B5EF4-FFF2-40B4-BE49-F238E27FC236}">
                  <a16:creationId xmlns:a16="http://schemas.microsoft.com/office/drawing/2014/main" id="{5308A891-902B-4089-8C19-E8209CD9B594}"/>
                </a:ext>
              </a:extLst>
            </p:cNvPr>
            <p:cNvSpPr/>
            <p:nvPr/>
          </p:nvSpPr>
          <p:spPr>
            <a:xfrm>
              <a:off x="3200400" y="2641323"/>
              <a:ext cx="914400" cy="439444"/>
            </a:xfrm>
            <a:prstGeom prst="flowChartAlternate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26" name="Connector: Elbow 25">
              <a:extLst>
                <a:ext uri="{FF2B5EF4-FFF2-40B4-BE49-F238E27FC236}">
                  <a16:creationId xmlns:a16="http://schemas.microsoft.com/office/drawing/2014/main" id="{D453F505-2F91-441F-B16B-811D8C65E4AC}"/>
                </a:ext>
              </a:extLst>
            </p:cNvPr>
            <p:cNvCxnSpPr>
              <a:cxnSpLocks/>
              <a:stCxn id="7" idx="3"/>
              <a:endCxn id="8" idx="0"/>
            </p:cNvCxnSpPr>
            <p:nvPr/>
          </p:nvCxnSpPr>
          <p:spPr>
            <a:xfrm>
              <a:off x="2514600" y="1813560"/>
              <a:ext cx="1143000" cy="827763"/>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64C926-8044-4DCA-929E-4A76732A7FC0}"/>
                </a:ext>
              </a:extLst>
            </p:cNvPr>
            <p:cNvCxnSpPr>
              <a:stCxn id="11" idx="3"/>
              <a:endCxn id="11" idx="3"/>
            </p:cNvCxnSpPr>
            <p:nvPr/>
          </p:nvCxnSpPr>
          <p:spPr>
            <a:xfrm>
              <a:off x="2504564" y="28610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EE8725-79BC-42DC-BC3E-13ABB6C8CA7F}"/>
                </a:ext>
              </a:extLst>
            </p:cNvPr>
            <p:cNvSpPr txBox="1"/>
            <p:nvPr/>
          </p:nvSpPr>
          <p:spPr>
            <a:xfrm>
              <a:off x="2493677" y="1614531"/>
              <a:ext cx="256780" cy="184666"/>
            </a:xfrm>
            <a:prstGeom prst="rect">
              <a:avLst/>
            </a:prstGeom>
            <a:noFill/>
          </p:spPr>
          <p:txBody>
            <a:bodyPr wrap="square" lIns="0" tIns="0" rIns="0" bIns="0" rtlCol="0">
              <a:spAutoFit/>
            </a:bodyPr>
            <a:lstStyle/>
            <a:p>
              <a:pPr algn="ctr"/>
              <a:r>
                <a:rPr lang="en-US" sz="1200" b="1" dirty="0"/>
                <a:t>Y</a:t>
              </a:r>
            </a:p>
          </p:txBody>
        </p:sp>
      </p:grpSp>
      <p:grpSp>
        <p:nvGrpSpPr>
          <p:cNvPr id="31" name="Group 30">
            <a:extLst>
              <a:ext uri="{FF2B5EF4-FFF2-40B4-BE49-F238E27FC236}">
                <a16:creationId xmlns:a16="http://schemas.microsoft.com/office/drawing/2014/main" id="{142BEF58-64C6-429A-B6A9-2F991E68577D}"/>
              </a:ext>
            </a:extLst>
          </p:cNvPr>
          <p:cNvGrpSpPr/>
          <p:nvPr/>
        </p:nvGrpSpPr>
        <p:grpSpPr>
          <a:xfrm>
            <a:off x="3408077" y="2496951"/>
            <a:ext cx="4450048" cy="2276185"/>
            <a:chOff x="2493677" y="2496950"/>
            <a:chExt cx="4450048" cy="2276185"/>
          </a:xfrm>
        </p:grpSpPr>
        <p:sp>
          <p:nvSpPr>
            <p:cNvPr id="63" name="Flowchart: Data 62">
              <a:extLst>
                <a:ext uri="{FF2B5EF4-FFF2-40B4-BE49-F238E27FC236}">
                  <a16:creationId xmlns:a16="http://schemas.microsoft.com/office/drawing/2014/main" id="{BD7C6C23-779A-4BFD-B459-9809504D8E78}"/>
                </a:ext>
              </a:extLst>
            </p:cNvPr>
            <p:cNvSpPr/>
            <p:nvPr/>
          </p:nvSpPr>
          <p:spPr>
            <a:xfrm>
              <a:off x="5663565" y="2496950"/>
              <a:ext cx="1280160" cy="548640"/>
            </a:xfrm>
            <a:prstGeom prst="flowChartInputOutpu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Visit</a:t>
              </a:r>
            </a:p>
            <a:p>
              <a:pPr algn="ctr"/>
              <a:r>
                <a:rPr lang="en-US" sz="1200" b="1" dirty="0">
                  <a:solidFill>
                    <a:schemeClr val="tx1"/>
                  </a:solidFill>
                </a:rPr>
                <a:t>Neighbor</a:t>
              </a:r>
            </a:p>
          </p:txBody>
        </p:sp>
        <p:cxnSp>
          <p:nvCxnSpPr>
            <p:cNvPr id="42" name="Connector: Elbow 41">
              <a:extLst>
                <a:ext uri="{FF2B5EF4-FFF2-40B4-BE49-F238E27FC236}">
                  <a16:creationId xmlns:a16="http://schemas.microsoft.com/office/drawing/2014/main" id="{E9FA1E31-76B0-436B-B84B-C42C2B9854EB}"/>
                </a:ext>
              </a:extLst>
            </p:cNvPr>
            <p:cNvCxnSpPr>
              <a:cxnSpLocks/>
              <a:stCxn id="10" idx="3"/>
              <a:endCxn id="63" idx="2"/>
            </p:cNvCxnSpPr>
            <p:nvPr/>
          </p:nvCxnSpPr>
          <p:spPr>
            <a:xfrm flipV="1">
              <a:off x="2503714" y="2771270"/>
              <a:ext cx="3287867" cy="2001865"/>
            </a:xfrm>
            <a:prstGeom prst="bentConnector3">
              <a:avLst>
                <a:gd name="adj1" fmla="val 63906"/>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D6C7AFC-5D39-403F-BBE4-036968A337F5}"/>
                </a:ext>
              </a:extLst>
            </p:cNvPr>
            <p:cNvSpPr txBox="1"/>
            <p:nvPr/>
          </p:nvSpPr>
          <p:spPr>
            <a:xfrm>
              <a:off x="2493677" y="4581385"/>
              <a:ext cx="256780" cy="184666"/>
            </a:xfrm>
            <a:prstGeom prst="rect">
              <a:avLst/>
            </a:prstGeom>
            <a:noFill/>
          </p:spPr>
          <p:txBody>
            <a:bodyPr wrap="square" lIns="0" tIns="0" rIns="0" bIns="0" rtlCol="0">
              <a:spAutoFit/>
            </a:bodyPr>
            <a:lstStyle/>
            <a:p>
              <a:pPr algn="ctr"/>
              <a:r>
                <a:rPr lang="en-US" sz="1200" b="1" dirty="0"/>
                <a:t>N</a:t>
              </a:r>
            </a:p>
          </p:txBody>
        </p:sp>
      </p:grpSp>
      <p:grpSp>
        <p:nvGrpSpPr>
          <p:cNvPr id="6" name="Group 5">
            <a:extLst>
              <a:ext uri="{FF2B5EF4-FFF2-40B4-BE49-F238E27FC236}">
                <a16:creationId xmlns:a16="http://schemas.microsoft.com/office/drawing/2014/main" id="{EA30E846-6D11-4779-BD2D-4FE1C3638CFB}"/>
              </a:ext>
            </a:extLst>
          </p:cNvPr>
          <p:cNvGrpSpPr/>
          <p:nvPr/>
        </p:nvGrpSpPr>
        <p:grpSpPr>
          <a:xfrm>
            <a:off x="3408078" y="2663229"/>
            <a:ext cx="706723" cy="197816"/>
            <a:chOff x="2493677" y="2663229"/>
            <a:chExt cx="706723" cy="197816"/>
          </a:xfrm>
        </p:grpSpPr>
        <p:sp>
          <p:nvSpPr>
            <p:cNvPr id="53" name="TextBox 52">
              <a:extLst>
                <a:ext uri="{FF2B5EF4-FFF2-40B4-BE49-F238E27FC236}">
                  <a16:creationId xmlns:a16="http://schemas.microsoft.com/office/drawing/2014/main" id="{5205A017-9800-4933-A8E6-1193FCC1736D}"/>
                </a:ext>
              </a:extLst>
            </p:cNvPr>
            <p:cNvSpPr txBox="1"/>
            <p:nvPr/>
          </p:nvSpPr>
          <p:spPr>
            <a:xfrm>
              <a:off x="2493677" y="2663229"/>
              <a:ext cx="256780" cy="184666"/>
            </a:xfrm>
            <a:prstGeom prst="rect">
              <a:avLst/>
            </a:prstGeom>
            <a:noFill/>
          </p:spPr>
          <p:txBody>
            <a:bodyPr wrap="square" lIns="0" tIns="0" rIns="0" bIns="0" rtlCol="0">
              <a:spAutoFit/>
            </a:bodyPr>
            <a:lstStyle/>
            <a:p>
              <a:pPr algn="ctr"/>
              <a:r>
                <a:rPr lang="en-US" sz="1200" b="1" dirty="0"/>
                <a:t>N</a:t>
              </a:r>
            </a:p>
          </p:txBody>
        </p:sp>
        <p:cxnSp>
          <p:nvCxnSpPr>
            <p:cNvPr id="71" name="Straight Connector 70">
              <a:extLst>
                <a:ext uri="{FF2B5EF4-FFF2-40B4-BE49-F238E27FC236}">
                  <a16:creationId xmlns:a16="http://schemas.microsoft.com/office/drawing/2014/main" id="{55798686-1E36-44FE-9A93-E3074EE563D2}"/>
                </a:ext>
              </a:extLst>
            </p:cNvPr>
            <p:cNvCxnSpPr>
              <a:cxnSpLocks/>
            </p:cNvCxnSpPr>
            <p:nvPr/>
          </p:nvCxnSpPr>
          <p:spPr>
            <a:xfrm>
              <a:off x="2504564" y="2861045"/>
              <a:ext cx="69583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9" name="Footer Placeholder 8">
            <a:extLst>
              <a:ext uri="{FF2B5EF4-FFF2-40B4-BE49-F238E27FC236}">
                <a16:creationId xmlns:a16="http://schemas.microsoft.com/office/drawing/2014/main" id="{2B065EBC-EB12-4625-99DE-32AB3161B64B}"/>
              </a:ext>
            </a:extLst>
          </p:cNvPr>
          <p:cNvSpPr>
            <a:spLocks noGrp="1"/>
          </p:cNvSpPr>
          <p:nvPr>
            <p:ph type="ftr" sz="quarter" idx="11"/>
          </p:nvPr>
        </p:nvSpPr>
        <p:spPr/>
        <p:txBody>
          <a:bodyPr/>
          <a:lstStyle/>
          <a:p>
            <a:pPr>
              <a:defRPr/>
            </a:pPr>
            <a:r>
              <a:rPr lang="en-US"/>
              <a:t>Recursion (23)</a:t>
            </a:r>
            <a:endParaRPr lang="en-US" dirty="0"/>
          </a:p>
        </p:txBody>
      </p:sp>
    </p:spTree>
    <p:extLst>
      <p:ext uri="{BB962C8B-B14F-4D97-AF65-F5344CB8AC3E}">
        <p14:creationId xmlns:p14="http://schemas.microsoft.com/office/powerpoint/2010/main" val="228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up)">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up)">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up)">
                                      <p:cBhvr>
                                        <p:cTn id="72" dur="50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295400"/>
            <a:ext cx="8915400" cy="501675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a:t>
            </a:r>
          </a:p>
          <a:p>
            <a:r>
              <a:rPr lang="en-US" sz="1600" b="1" dirty="0">
                <a:latin typeface="Consolas" panose="020B0609020204030204" pitchFamily="49" charset="0"/>
                <a:cs typeface="Consolas" panose="020B0609020204030204" pitchFamily="49" charset="0"/>
              </a:rPr>
              <a:t>{</a:t>
            </a: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US" dirty="0"/>
              <a:t>Implementation</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64</a:t>
            </a:fld>
            <a:endParaRPr lang="en-US" dirty="0"/>
          </a:p>
        </p:txBody>
      </p:sp>
      <p:sp>
        <p:nvSpPr>
          <p:cNvPr id="3" name="Rounded Rectangle 2"/>
          <p:cNvSpPr/>
          <p:nvPr/>
        </p:nvSpPr>
        <p:spPr>
          <a:xfrm>
            <a:off x="1143000" y="1829054"/>
            <a:ext cx="8686800" cy="5463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2453096"/>
            <a:ext cx="8686800" cy="5442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3000" y="4007466"/>
            <a:ext cx="8686800" cy="13498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43000" y="3077935"/>
            <a:ext cx="86868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5433496"/>
            <a:ext cx="8686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1805960"/>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((r &lt; 0) || (r &gt;= HEIGHT) || (c &lt; 0) || (c &gt;= WIDTH))</a:t>
            </a:r>
          </a:p>
          <a:p>
            <a:r>
              <a:rPr lang="en-US" sz="1600" b="1" dirty="0">
                <a:latin typeface="Consolas" panose="020B0609020204030204" pitchFamily="49" charset="0"/>
                <a:cs typeface="Consolas" panose="020B0609020204030204" pitchFamily="49" charset="0"/>
              </a:rPr>
              <a:t>      return false;              // Out of bounds, not path</a:t>
            </a:r>
          </a:p>
        </p:txBody>
      </p:sp>
      <p:sp>
        <p:nvSpPr>
          <p:cNvPr id="13" name="TextBox 12"/>
          <p:cNvSpPr txBox="1"/>
          <p:nvPr/>
        </p:nvSpPr>
        <p:spPr>
          <a:xfrm>
            <a:off x="1143000" y="2439155"/>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(maze[r][c] != OPEN)</a:t>
            </a:r>
          </a:p>
          <a:p>
            <a:r>
              <a:rPr lang="en-US" sz="1600" b="1" dirty="0">
                <a:latin typeface="Consolas" panose="020B0609020204030204" pitchFamily="49" charset="0"/>
                <a:cs typeface="Consolas" panose="020B0609020204030204" pitchFamily="49" charset="0"/>
              </a:rPr>
              <a:t>      return false;              // Path blocked, not path</a:t>
            </a:r>
          </a:p>
        </p:txBody>
      </p:sp>
      <p:sp>
        <p:nvSpPr>
          <p:cNvPr id="14" name="TextBox 13"/>
          <p:cNvSpPr txBox="1"/>
          <p:nvPr/>
        </p:nvSpPr>
        <p:spPr>
          <a:xfrm>
            <a:off x="1143000" y="3113930"/>
            <a:ext cx="8915400" cy="83099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PATH;		// Assume path</a:t>
            </a:r>
          </a:p>
          <a:p>
            <a:r>
              <a:rPr lang="en-US" sz="1600" b="1" dirty="0">
                <a:latin typeface="Consolas" panose="020B0609020204030204" pitchFamily="49" charset="0"/>
                <a:cs typeface="Consolas" panose="020B0609020204030204" pitchFamily="49" charset="0"/>
              </a:rPr>
              <a:t>   if ((r == HEIGHT - 1) &amp;&amp; (c == WIDTH - 1))</a:t>
            </a:r>
          </a:p>
          <a:p>
            <a:r>
              <a:rPr lang="en-US" sz="1600" b="1" dirty="0">
                <a:latin typeface="Consolas" panose="020B0609020204030204" pitchFamily="49" charset="0"/>
                <a:cs typeface="Consolas" panose="020B0609020204030204" pitchFamily="49" charset="0"/>
              </a:rPr>
              <a:t>      return true;               // Exit, success!</a:t>
            </a:r>
          </a:p>
        </p:txBody>
      </p:sp>
      <p:sp>
        <p:nvSpPr>
          <p:cNvPr id="15" name="TextBox 14"/>
          <p:cNvSpPr txBox="1"/>
          <p:nvPr/>
        </p:nvSpPr>
        <p:spPr>
          <a:xfrm>
            <a:off x="1143000" y="3985697"/>
            <a:ext cx="8915400" cy="132343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 Look for path above, left, right, below</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p:txBody>
      </p:sp>
      <p:sp>
        <p:nvSpPr>
          <p:cNvPr id="16" name="TextBox 15"/>
          <p:cNvSpPr txBox="1"/>
          <p:nvPr/>
        </p:nvSpPr>
        <p:spPr>
          <a:xfrm>
            <a:off x="1143000" y="5379107"/>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VISITED;         // Not a path, but don’t visit again</a:t>
            </a:r>
          </a:p>
          <a:p>
            <a:r>
              <a:rPr lang="en-US" sz="1600" b="1" dirty="0">
                <a:latin typeface="Consolas" panose="020B0609020204030204" pitchFamily="49" charset="0"/>
                <a:cs typeface="Consolas" panose="020B0609020204030204" pitchFamily="49" charset="0"/>
              </a:rPr>
              <a:t>   return false;</a:t>
            </a:r>
          </a:p>
        </p:txBody>
      </p:sp>
    </p:spTree>
    <p:extLst>
      <p:ext uri="{BB962C8B-B14F-4D97-AF65-F5344CB8AC3E}">
        <p14:creationId xmlns:p14="http://schemas.microsoft.com/office/powerpoint/2010/main" val="30412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p:bldP spid="13"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65</a:t>
            </a:fld>
            <a:endParaRPr lang="en-US" dirty="0"/>
          </a:p>
        </p:txBody>
      </p:sp>
      <p:sp>
        <p:nvSpPr>
          <p:cNvPr id="6" name="TextBox 5"/>
          <p:cNvSpPr txBox="1"/>
          <p:nvPr/>
        </p:nvSpPr>
        <p:spPr>
          <a:xfrm>
            <a:off x="642310" y="1654630"/>
            <a:ext cx="8458200" cy="4647426"/>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#include &lt;</a:t>
            </a:r>
            <a:r>
              <a:rPr lang="en-US" sz="1600" b="1" dirty="0" err="1">
                <a:latin typeface="Consolas" panose="020B0609020204030204" pitchFamily="49" charset="0"/>
                <a:cs typeface="Consolas" panose="020B0609020204030204" pitchFamily="49" charset="0"/>
              </a:rPr>
              <a:t>iostream</a:t>
            </a:r>
            <a:r>
              <a:rPr lang="en-US" sz="1600" b="1" dirty="0">
                <a:latin typeface="Consolas" panose="020B0609020204030204" pitchFamily="49" charset="0"/>
                <a:cs typeface="Consolas" panose="020B0609020204030204" pitchFamily="49" charset="0"/>
              </a:rPr>
              <a:t>&gt;</a:t>
            </a:r>
          </a:p>
          <a:p>
            <a:r>
              <a:rPr lang="en-US" sz="1600" b="1" dirty="0">
                <a:latin typeface="Consolas" panose="020B0609020204030204" pitchFamily="49" charset="0"/>
                <a:cs typeface="Consolas" panose="020B0609020204030204" pitchFamily="49" charset="0"/>
              </a:rPr>
              <a:t>using namespace std;</a:t>
            </a:r>
          </a:p>
          <a:p>
            <a:r>
              <a:rPr lang="en-US" sz="1600" b="1" dirty="0">
                <a:latin typeface="Consolas" panose="020B0609020204030204" pitchFamily="49" charset="0"/>
                <a:cs typeface="Consolas" panose="020B0609020204030204" pitchFamily="49" charset="0"/>
              </a:rPr>
              <a:t>enum color { OPEN, BARRIER, VISITED, PATH };</a:t>
            </a:r>
          </a:p>
          <a:p>
            <a:r>
              <a:rPr lang="en-US" sz="1600" b="1" dirty="0">
                <a:latin typeface="Consolas" panose="020B0609020204030204" pitchFamily="49" charset="0"/>
                <a:cs typeface="Consolas" panose="020B0609020204030204" pitchFamily="49" charset="0"/>
              </a:rPr>
              <a:t>const int HEIGHT = 5;</a:t>
            </a:r>
          </a:p>
          <a:p>
            <a:r>
              <a:rPr lang="en-US" sz="1600" b="1" dirty="0">
                <a:latin typeface="Consolas" panose="020B0609020204030204" pitchFamily="49" charset="0"/>
                <a:cs typeface="Consolas" panose="020B0609020204030204" pitchFamily="49" charset="0"/>
              </a:rPr>
              <a:t>const int WIDTH = 5;</a:t>
            </a:r>
          </a:p>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 { ... }</a:t>
            </a:r>
          </a:p>
          <a:p>
            <a:endParaRPr lang="en-US" sz="8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int main()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color maze[HEIGHT][WIDTH] =</a:t>
            </a:r>
          </a:p>
          <a:p>
            <a:r>
              <a:rPr lang="en-US" sz="1600" b="1" dirty="0">
                <a:latin typeface="Consolas" panose="020B0609020204030204" pitchFamily="49" charset="0"/>
                <a:cs typeface="Consolas" panose="020B0609020204030204" pitchFamily="49" charset="0"/>
              </a:rPr>
              <a:t>      { { OPEN,    BARRIER, OPEN,    BARRIER, BARRIER },</a:t>
            </a:r>
          </a:p>
          <a:p>
            <a:r>
              <a:rPr lang="en-US" sz="1600" b="1" dirty="0">
                <a:latin typeface="Consolas" panose="020B0609020204030204" pitchFamily="49" charset="0"/>
                <a:cs typeface="Consolas" panose="020B0609020204030204" pitchFamily="49" charset="0"/>
              </a:rPr>
              <a:t>        { OPEN,    BARRIER, OPEN,    BARRIER, BARRIER },</a:t>
            </a:r>
          </a:p>
          <a:p>
            <a:r>
              <a:rPr lang="en-US" sz="1600" b="1" dirty="0">
                <a:latin typeface="Consolas" panose="020B0609020204030204" pitchFamily="49" charset="0"/>
                <a:cs typeface="Consolas" panose="020B0609020204030204" pitchFamily="49" charset="0"/>
              </a:rPr>
              <a:t>        { OPEN,    OPEN,    OPEN,    BARRIER, OPEN    },</a:t>
            </a:r>
          </a:p>
          <a:p>
            <a:r>
              <a:rPr lang="en-US" sz="1600" b="1" dirty="0">
                <a:latin typeface="Consolas" panose="020B0609020204030204" pitchFamily="49" charset="0"/>
                <a:cs typeface="Consolas" panose="020B0609020204030204" pitchFamily="49" charset="0"/>
              </a:rPr>
              <a:t>        { OPEN,    BARRIER, OPEN,    OPEN,    OPEN    },</a:t>
            </a:r>
          </a:p>
          <a:p>
            <a:r>
              <a:rPr lang="en-US" sz="1600" b="1" dirty="0">
                <a:latin typeface="Consolas" panose="020B0609020204030204" pitchFamily="49" charset="0"/>
                <a:cs typeface="Consolas" panose="020B0609020204030204" pitchFamily="49" charset="0"/>
              </a:rPr>
              <a:t>        { OPEN,    BARRIER, OPEN,    BARRIER, OPEN    }</a:t>
            </a:r>
          </a:p>
          <a:p>
            <a:r>
              <a:rPr lang="en-US" sz="1600" b="1" dirty="0">
                <a:latin typeface="Consolas" panose="020B0609020204030204" pitchFamily="49" charset="0"/>
                <a:cs typeface="Consolas" panose="020B0609020204030204" pitchFamily="49" charset="0"/>
              </a:rPr>
              <a:t>      };</a:t>
            </a:r>
          </a:p>
          <a:p>
            <a:r>
              <a:rPr lang="en-US" sz="1600" b="1" dirty="0">
                <a:latin typeface="Consolas" panose="020B0609020204030204" pitchFamily="49" charset="0"/>
                <a:cs typeface="Consolas" panose="020B0609020204030204" pitchFamily="49" charset="0"/>
              </a:rPr>
              <a:t>   cout &lt;&lt; </a:t>
            </a:r>
            <a:r>
              <a:rPr lang="en-US" sz="1600" b="1" dirty="0" err="1">
                <a:latin typeface="Consolas" panose="020B0609020204030204" pitchFamily="49" charset="0"/>
                <a:cs typeface="Consolas" panose="020B0609020204030204" pitchFamily="49" charset="0"/>
              </a:rPr>
              <a:t>boolalpha</a:t>
            </a:r>
            <a:r>
              <a:rPr lang="en-US" sz="1600" b="1" dirty="0">
                <a:latin typeface="Consolas" panose="020B0609020204030204" pitchFamily="49" charset="0"/>
                <a:cs typeface="Consolas" panose="020B0609020204030204" pitchFamily="49" charset="0"/>
              </a:rPr>
              <a:t> &lt;&lt;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0, 0) &lt;&lt; endl;</a:t>
            </a:r>
          </a:p>
          <a:p>
            <a:r>
              <a:rPr lang="en-US" sz="1600" b="1" dirty="0">
                <a:latin typeface="Consolas" panose="020B0609020204030204" pitchFamily="49" charset="0"/>
                <a:cs typeface="Consolas" panose="020B0609020204030204" pitchFamily="49" charset="0"/>
              </a:rPr>
              <a:t>   return 0;</a:t>
            </a:r>
          </a:p>
          <a:p>
            <a:r>
              <a:rPr lang="en-US" sz="1600" b="1" dirty="0">
                <a:latin typeface="Consolas" panose="020B0609020204030204" pitchFamily="49" charset="0"/>
                <a:cs typeface="Consolas" panose="020B0609020204030204" pitchFamily="49" charset="0"/>
              </a:rPr>
              <a:t>}</a:t>
            </a:r>
          </a:p>
        </p:txBody>
      </p:sp>
      <p:graphicFrame>
        <p:nvGraphicFramePr>
          <p:cNvPr id="7" name="Table 6">
            <a:extLst>
              <a:ext uri="{FF2B5EF4-FFF2-40B4-BE49-F238E27FC236}">
                <a16:creationId xmlns:a16="http://schemas.microsoft.com/office/drawing/2014/main" id="{4B2A4915-8EBA-445D-B9BC-3D7393A8F842}"/>
              </a:ext>
            </a:extLst>
          </p:cNvPr>
          <p:cNvGraphicFramePr>
            <a:graphicFrameLocks noGrp="1"/>
          </p:cNvGraphicFramePr>
          <p:nvPr/>
        </p:nvGraphicFramePr>
        <p:xfrm>
          <a:off x="8599793" y="5018314"/>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86909179"/>
                  </a:ext>
                </a:extLst>
              </a:tr>
            </a:tbl>
          </a:graphicData>
        </a:graphic>
      </p:graphicFrame>
      <p:graphicFrame>
        <p:nvGraphicFramePr>
          <p:cNvPr id="8" name="Table 7">
            <a:extLst>
              <a:ext uri="{FF2B5EF4-FFF2-40B4-BE49-F238E27FC236}">
                <a16:creationId xmlns:a16="http://schemas.microsoft.com/office/drawing/2014/main" id="{1379270B-3174-4BF5-8E3F-7334AE4CF583}"/>
              </a:ext>
            </a:extLst>
          </p:cNvPr>
          <p:cNvGraphicFramePr>
            <a:graphicFrameLocks noGrp="1"/>
          </p:cNvGraphicFramePr>
          <p:nvPr/>
        </p:nvGraphicFramePr>
        <p:xfrm>
          <a:off x="8577969" y="1736090"/>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09179"/>
                  </a:ext>
                </a:extLst>
              </a:tr>
            </a:tbl>
          </a:graphicData>
        </a:graphic>
      </p:graphicFrame>
      <p:sp>
        <p:nvSpPr>
          <p:cNvPr id="3" name="Arrow: Down 2">
            <a:extLst>
              <a:ext uri="{FF2B5EF4-FFF2-40B4-BE49-F238E27FC236}">
                <a16:creationId xmlns:a16="http://schemas.microsoft.com/office/drawing/2014/main" id="{ABE85310-F591-495F-BA13-6FE7746EC323}"/>
              </a:ext>
            </a:extLst>
          </p:cNvPr>
          <p:cNvSpPr/>
          <p:nvPr/>
        </p:nvSpPr>
        <p:spPr>
          <a:xfrm>
            <a:off x="9209379" y="3769835"/>
            <a:ext cx="348317" cy="9219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220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a Cell as Visited</a:t>
            </a:r>
          </a:p>
        </p:txBody>
      </p:sp>
      <p:sp>
        <p:nvSpPr>
          <p:cNvPr id="3" name="Content Placeholder 2"/>
          <p:cNvSpPr>
            <a:spLocks noGrp="1"/>
          </p:cNvSpPr>
          <p:nvPr>
            <p:ph sz="quarter" idx="1"/>
          </p:nvPr>
        </p:nvSpPr>
        <p:spPr>
          <a:xfrm>
            <a:off x="572493" y="1233489"/>
            <a:ext cx="10047884" cy="5360852"/>
          </a:xfrm>
        </p:spPr>
        <p:txBody>
          <a:bodyPr/>
          <a:lstStyle/>
          <a:p>
            <a:r>
              <a:rPr lang="en-US" dirty="0"/>
              <a:t>Would the program still work if instead of recoloring a “dead end” to the temporary color, we recolored it to the open color?</a:t>
            </a:r>
          </a:p>
          <a:p>
            <a:pPr lvl="1"/>
            <a:r>
              <a:rPr lang="en-US" dirty="0"/>
              <a:t>The answer is “Yes”. This would not affect the ability of the algorithm to find a path or to determine that none exists; however, it would affect the algorithm’s efficiency: </a:t>
            </a:r>
          </a:p>
          <a:p>
            <a:pPr lvl="2"/>
            <a:r>
              <a:rPr lang="en-US" dirty="0"/>
              <a:t>After backtracking, the function could try to place on the path a cell that had been found to be a dead end.</a:t>
            </a:r>
          </a:p>
          <a:p>
            <a:pPr lvl="2"/>
            <a:r>
              <a:rPr lang="en-US" dirty="0"/>
              <a:t>The cell would be classified once again as a dead end.</a:t>
            </a:r>
          </a:p>
          <a:p>
            <a:pPr lvl="1"/>
            <a:r>
              <a:rPr lang="en-US" dirty="0"/>
              <a:t>Marking it as a dead end (color VISITED) the first time prevents this from happening.</a:t>
            </a:r>
          </a:p>
          <a:p>
            <a:endParaRPr lang="en-US" dirty="0"/>
          </a:p>
        </p:txBody>
      </p:sp>
      <p:sp>
        <p:nvSpPr>
          <p:cNvPr id="4" name="Footer Placeholder 3"/>
          <p:cNvSpPr>
            <a:spLocks noGrp="1"/>
          </p:cNvSpPr>
          <p:nvPr>
            <p:ph type="ftr" sz="quarter" idx="11"/>
          </p:nvPr>
        </p:nvSpPr>
        <p:spPr/>
        <p:txBody>
          <a:bodyPr/>
          <a:lstStyle/>
          <a:p>
            <a:pPr>
              <a:defRPr/>
            </a:pPr>
            <a:r>
              <a:rPr lang="en-US"/>
              <a:t>Recursion (23)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66</a:t>
            </a:fld>
            <a:endParaRPr lang="en-US" dirty="0"/>
          </a:p>
        </p:txBody>
      </p:sp>
      <p:sp>
        <p:nvSpPr>
          <p:cNvPr id="6" name="Content Placeholder 2"/>
          <p:cNvSpPr txBox="1">
            <a:spLocks/>
          </p:cNvSpPr>
          <p:nvPr/>
        </p:nvSpPr>
        <p:spPr bwMode="auto">
          <a:xfrm>
            <a:off x="572493" y="4786183"/>
            <a:ext cx="8362122" cy="1491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Test for a variety of test cases:</a:t>
            </a:r>
          </a:p>
          <a:p>
            <a:pPr lvl="1">
              <a:spcBef>
                <a:spcPts val="0"/>
              </a:spcBef>
            </a:pPr>
            <a:r>
              <a:rPr lang="en-US" sz="1800" dirty="0"/>
              <a:t>Mazes that can be solved</a:t>
            </a:r>
          </a:p>
          <a:p>
            <a:pPr lvl="1">
              <a:spcBef>
                <a:spcPts val="400"/>
              </a:spcBef>
            </a:pPr>
            <a:r>
              <a:rPr lang="en-US" sz="1800" dirty="0"/>
              <a:t>Mazes that can't be solved</a:t>
            </a:r>
          </a:p>
          <a:p>
            <a:pPr lvl="1">
              <a:spcBef>
                <a:spcPts val="400"/>
              </a:spcBef>
            </a:pPr>
            <a:r>
              <a:rPr lang="en-US" sz="1800" dirty="0"/>
              <a:t>A maze with no barrier cells</a:t>
            </a:r>
          </a:p>
          <a:p>
            <a:pPr lvl="1">
              <a:spcBef>
                <a:spcPts val="400"/>
              </a:spcBef>
            </a:pPr>
            <a:r>
              <a:rPr lang="en-US" sz="1800" dirty="0"/>
              <a:t>A maze with a single barrier cell at the exit point</a:t>
            </a:r>
          </a:p>
        </p:txBody>
      </p:sp>
    </p:spTree>
    <p:extLst>
      <p:ext uri="{BB962C8B-B14F-4D97-AF65-F5344CB8AC3E}">
        <p14:creationId xmlns:p14="http://schemas.microsoft.com/office/powerpoint/2010/main" val="33114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156068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 Buffer</a:t>
            </a:r>
          </a:p>
        </p:txBody>
      </p:sp>
      <p:sp>
        <p:nvSpPr>
          <p:cNvPr id="3" name="Footer Placeholder 2"/>
          <p:cNvSpPr>
            <a:spLocks noGrp="1"/>
          </p:cNvSpPr>
          <p:nvPr>
            <p:ph type="ftr" sz="quarter" idx="11"/>
          </p:nvPr>
        </p:nvSpPr>
        <p:spPr/>
        <p:txBody>
          <a:bodyPr/>
          <a:lstStyle/>
          <a:p>
            <a:pPr>
              <a:defRPr/>
            </a:pPr>
            <a:r>
              <a:rPr lang="en-US"/>
              <a:t>Recursion (23)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graphicFrame>
        <p:nvGraphicFramePr>
          <p:cNvPr id="6" name="Table 5"/>
          <p:cNvGraphicFramePr>
            <a:graphicFrameLocks noGrp="1"/>
          </p:cNvGraphicFramePr>
          <p:nvPr/>
        </p:nvGraphicFramePr>
        <p:xfrm>
          <a:off x="5115070" y="2279960"/>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solidFill>
                      <a:srgbClr val="00B050"/>
                    </a:solidFill>
                  </a:tcPr>
                </a:tc>
                <a:tc>
                  <a:txBody>
                    <a:bodyPr/>
                    <a:lstStyle/>
                    <a:p>
                      <a:r>
                        <a:rPr lang="en-US" dirty="0"/>
                        <a:t>O</a:t>
                      </a:r>
                    </a:p>
                  </a:txBody>
                  <a:tcPr>
                    <a:solidFill>
                      <a:srgbClr val="00B050"/>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r>
                        <a:rPr lang="en-US" dirty="0"/>
                        <a:t>H</a:t>
                      </a:r>
                    </a:p>
                  </a:txBody>
                  <a:tcPr>
                    <a:solidFill>
                      <a:srgbClr val="00B050"/>
                    </a:solidFill>
                  </a:tcPr>
                </a:tc>
                <a:tc>
                  <a:txBody>
                    <a:bodyPr/>
                    <a:lstStyle/>
                    <a:p>
                      <a:r>
                        <a:rPr lang="en-US" dirty="0"/>
                        <a:t>E</a:t>
                      </a:r>
                    </a:p>
                  </a:txBody>
                  <a:tcPr>
                    <a:solidFill>
                      <a:srgbClr val="00B050"/>
                    </a:solidFill>
                  </a:tcPr>
                </a:tc>
                <a:tc>
                  <a:txBody>
                    <a:bodyPr/>
                    <a:lstStyle/>
                    <a:p>
                      <a:r>
                        <a:rPr lang="en-US" dirty="0"/>
                        <a:t>L</a:t>
                      </a:r>
                    </a:p>
                  </a:txBody>
                  <a:tcPr>
                    <a:solidFill>
                      <a:srgbClr val="00B050"/>
                    </a:solidFill>
                  </a:tcPr>
                </a:tc>
                <a:extLst>
                  <a:ext uri="{0D108BD9-81ED-4DB2-BD59-A6C34878D82A}">
                    <a16:rowId xmlns:a16="http://schemas.microsoft.com/office/drawing/2014/main" val="10000"/>
                  </a:ext>
                </a:extLst>
              </a:tr>
            </a:tbl>
          </a:graphicData>
        </a:graphic>
      </p:graphicFrame>
      <p:grpSp>
        <p:nvGrpSpPr>
          <p:cNvPr id="41" name="Group 40"/>
          <p:cNvGrpSpPr/>
          <p:nvPr/>
        </p:nvGrpSpPr>
        <p:grpSpPr>
          <a:xfrm>
            <a:off x="4909931" y="2646508"/>
            <a:ext cx="1447800" cy="688585"/>
            <a:chOff x="2224789" y="2694608"/>
            <a:chExt cx="1447800" cy="688585"/>
          </a:xfrm>
        </p:grpSpPr>
        <p:sp>
          <p:nvSpPr>
            <p:cNvPr id="11" name="TextBox 10"/>
            <p:cNvSpPr txBox="1"/>
            <p:nvPr/>
          </p:nvSpPr>
          <p:spPr>
            <a:xfrm>
              <a:off x="2224789" y="3013861"/>
              <a:ext cx="1447800" cy="369332"/>
            </a:xfrm>
            <a:prstGeom prst="rect">
              <a:avLst/>
            </a:prstGeom>
            <a:noFill/>
          </p:spPr>
          <p:txBody>
            <a:bodyPr wrap="square" rtlCol="0">
              <a:spAutoFit/>
            </a:bodyPr>
            <a:lstStyle/>
            <a:p>
              <a:pPr algn="ctr"/>
              <a:r>
                <a:rPr lang="en-US" b="1" dirty="0">
                  <a:latin typeface="Consolas" panose="020B0609020204030204" pitchFamily="49" charset="0"/>
                </a:rPr>
                <a:t>back</a:t>
              </a:r>
            </a:p>
          </p:txBody>
        </p:sp>
        <p:cxnSp>
          <p:nvCxnSpPr>
            <p:cNvPr id="16" name="Straight Arrow Connector 15"/>
            <p:cNvCxnSpPr/>
            <p:nvPr/>
          </p:nvCxnSpPr>
          <p:spPr>
            <a:xfrm flipV="1">
              <a:off x="2952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871257" y="2646508"/>
            <a:ext cx="1619555" cy="688585"/>
            <a:chOff x="6186114" y="2694608"/>
            <a:chExt cx="1619555" cy="688585"/>
          </a:xfrm>
        </p:grpSpPr>
        <p:cxnSp>
          <p:nvCxnSpPr>
            <p:cNvPr id="9" name="Straight Arrow Connector 8"/>
            <p:cNvCxnSpPr/>
            <p:nvPr/>
          </p:nvCxnSpPr>
          <p:spPr>
            <a:xfrm flipV="1">
              <a:off x="69910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86114" y="3013861"/>
              <a:ext cx="1619555" cy="369332"/>
            </a:xfrm>
            <a:prstGeom prst="rect">
              <a:avLst/>
            </a:prstGeom>
            <a:noFill/>
          </p:spPr>
          <p:txBody>
            <a:bodyPr wrap="square" rtlCol="0">
              <a:spAutoFit/>
            </a:bodyPr>
            <a:lstStyle/>
            <a:p>
              <a:pPr algn="ctr"/>
              <a:r>
                <a:rPr lang="en-US" b="1" dirty="0">
                  <a:latin typeface="Consolas" panose="020B0609020204030204" pitchFamily="49" charset="0"/>
                </a:rPr>
                <a:t>front</a:t>
              </a:r>
            </a:p>
          </p:txBody>
        </p:sp>
      </p:grpSp>
      <p:sp>
        <p:nvSpPr>
          <p:cNvPr id="20" name="TextBox 19"/>
          <p:cNvSpPr txBox="1"/>
          <p:nvPr/>
        </p:nvSpPr>
        <p:spPr>
          <a:xfrm>
            <a:off x="5033110" y="1425417"/>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grpSp>
        <p:nvGrpSpPr>
          <p:cNvPr id="42" name="Group 41"/>
          <p:cNvGrpSpPr/>
          <p:nvPr/>
        </p:nvGrpSpPr>
        <p:grpSpPr>
          <a:xfrm>
            <a:off x="3464314" y="2289116"/>
            <a:ext cx="1572868" cy="369332"/>
            <a:chOff x="779172" y="2337217"/>
            <a:chExt cx="1572868" cy="369332"/>
          </a:xfrm>
        </p:grpSpPr>
        <p:sp>
          <p:nvSpPr>
            <p:cNvPr id="22" name="TextBox 21"/>
            <p:cNvSpPr txBox="1"/>
            <p:nvPr/>
          </p:nvSpPr>
          <p:spPr>
            <a:xfrm>
              <a:off x="7791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21666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74DEBE0-F24B-4AD7-9D92-37D160C10AE7}"/>
              </a:ext>
            </a:extLst>
          </p:cNvPr>
          <p:cNvGrpSpPr/>
          <p:nvPr/>
        </p:nvGrpSpPr>
        <p:grpSpPr>
          <a:xfrm>
            <a:off x="749717" y="1407186"/>
            <a:ext cx="4206438" cy="2116388"/>
            <a:chOff x="4362186" y="3898319"/>
            <a:chExt cx="4545132" cy="2316323"/>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186" y="3962401"/>
              <a:ext cx="2450242" cy="2252241"/>
            </a:xfrm>
            <a:prstGeom prst="rect">
              <a:avLst/>
            </a:prstGeom>
          </p:spPr>
        </p:pic>
        <p:grpSp>
          <p:nvGrpSpPr>
            <p:cNvPr id="44" name="Group 43"/>
            <p:cNvGrpSpPr/>
            <p:nvPr/>
          </p:nvGrpSpPr>
          <p:grpSpPr>
            <a:xfrm>
              <a:off x="6248401" y="3898319"/>
              <a:ext cx="1911381" cy="369332"/>
              <a:chOff x="5390845" y="3898318"/>
              <a:chExt cx="1911381" cy="369332"/>
            </a:xfrm>
          </p:grpSpPr>
          <p:sp>
            <p:nvSpPr>
              <p:cNvPr id="25" name="TextBox 24"/>
              <p:cNvSpPr txBox="1"/>
              <p:nvPr/>
            </p:nvSpPr>
            <p:spPr>
              <a:xfrm>
                <a:off x="5682671" y="3898318"/>
                <a:ext cx="1619555" cy="369332"/>
              </a:xfrm>
              <a:prstGeom prst="rect">
                <a:avLst/>
              </a:prstGeom>
              <a:noFill/>
            </p:spPr>
            <p:txBody>
              <a:bodyPr wrap="square" rtlCol="0">
                <a:spAutoFit/>
              </a:bodyPr>
              <a:lstStyle/>
              <a:p>
                <a:r>
                  <a:rPr lang="en-US" b="1" dirty="0">
                    <a:latin typeface="Consolas" panose="020B0609020204030204" pitchFamily="49" charset="0"/>
                  </a:rPr>
                  <a:t>front</a:t>
                </a:r>
              </a:p>
            </p:txBody>
          </p:sp>
          <p:cxnSp>
            <p:nvCxnSpPr>
              <p:cNvPr id="27" name="Straight Arrow Connector 26"/>
              <p:cNvCxnSpPr/>
              <p:nvPr/>
            </p:nvCxnSpPr>
            <p:spPr>
              <a:xfrm flipH="1">
                <a:off x="5390845" y="4036817"/>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781801" y="5422718"/>
              <a:ext cx="1525971" cy="369332"/>
              <a:chOff x="5750519" y="5164190"/>
              <a:chExt cx="1525971" cy="369332"/>
            </a:xfrm>
          </p:grpSpPr>
          <p:sp>
            <p:nvSpPr>
              <p:cNvPr id="26" name="TextBox 25"/>
              <p:cNvSpPr txBox="1"/>
              <p:nvPr/>
            </p:nvSpPr>
            <p:spPr>
              <a:xfrm>
                <a:off x="5953277" y="5164190"/>
                <a:ext cx="1323213" cy="369332"/>
              </a:xfrm>
              <a:prstGeom prst="rect">
                <a:avLst/>
              </a:prstGeom>
              <a:noFill/>
            </p:spPr>
            <p:txBody>
              <a:bodyPr wrap="square" rtlCol="0">
                <a:spAutoFit/>
              </a:bodyPr>
              <a:lstStyle/>
              <a:p>
                <a:r>
                  <a:rPr lang="en-US" b="1" dirty="0">
                    <a:latin typeface="Consolas" panose="020B0609020204030204" pitchFamily="49" charset="0"/>
                  </a:rPr>
                  <a:t>back</a:t>
                </a:r>
              </a:p>
            </p:txBody>
          </p:sp>
          <p:cxnSp>
            <p:nvCxnSpPr>
              <p:cNvPr id="29" name="Straight Arrow Connector 28"/>
              <p:cNvCxnSpPr/>
              <p:nvPr/>
            </p:nvCxnSpPr>
            <p:spPr>
              <a:xfrm flipH="1" flipV="1">
                <a:off x="5750519" y="526595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5032406" y="4495800"/>
              <a:ext cx="1280160" cy="1280160"/>
            </a:xfrm>
            <a:prstGeom prst="arc">
              <a:avLst>
                <a:gd name="adj1" fmla="val 17523038"/>
                <a:gd name="adj2" fmla="val 2615704"/>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6858000" y="4865812"/>
              <a:ext cx="2049318" cy="369332"/>
              <a:chOff x="5875482" y="4558591"/>
              <a:chExt cx="2049318" cy="369332"/>
            </a:xfrm>
          </p:grpSpPr>
          <p:cxnSp>
            <p:nvCxnSpPr>
              <p:cNvPr id="32" name="Straight Arrow Connector 31"/>
              <p:cNvCxnSpPr/>
              <p:nvPr/>
            </p:nvCxnSpPr>
            <p:spPr>
              <a:xfrm flipH="1">
                <a:off x="5875482" y="476929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05245" y="4558591"/>
                <a:ext cx="1619555"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grpSp>
      </p:grpSp>
      <p:sp>
        <p:nvSpPr>
          <p:cNvPr id="30" name="TextBox 29">
            <a:extLst>
              <a:ext uri="{FF2B5EF4-FFF2-40B4-BE49-F238E27FC236}">
                <a16:creationId xmlns:a16="http://schemas.microsoft.com/office/drawing/2014/main" id="{9F3221C1-DAE2-407C-8C43-86AD8A2D06A6}"/>
              </a:ext>
            </a:extLst>
          </p:cNvPr>
          <p:cNvSpPr txBox="1"/>
          <p:nvPr/>
        </p:nvSpPr>
        <p:spPr>
          <a:xfrm>
            <a:off x="492272" y="3731786"/>
            <a:ext cx="10290629" cy="2970044"/>
          </a:xfrm>
          <a:prstGeom prst="rect">
            <a:avLst/>
          </a:prstGeom>
          <a:noFill/>
        </p:spPr>
        <p:txBody>
          <a:bodyPr wrap="square" rtlCol="0">
            <a:spAutoFit/>
          </a:bodyPr>
          <a:lstStyle/>
          <a:p>
            <a:pPr marL="342900" indent="-342900">
              <a:spcAft>
                <a:spcPts val="600"/>
              </a:spcAft>
              <a:buClr>
                <a:srgbClr val="FF0000"/>
              </a:buClr>
              <a:buFont typeface="Wingdings" panose="05000000000000000000" pitchFamily="2" charset="2"/>
              <a:buChar char="§"/>
            </a:pPr>
            <a:r>
              <a:rPr lang="en-US" dirty="0"/>
              <a:t>The modulo operator (%) is a remainder operator with truncated division (towards 0).</a:t>
            </a:r>
          </a:p>
          <a:p>
            <a:pPr marL="342900" indent="-342900">
              <a:spcAft>
                <a:spcPts val="600"/>
              </a:spcAft>
              <a:buClr>
                <a:srgbClr val="FF0000"/>
              </a:buClr>
              <a:buFont typeface="Wingdings" panose="05000000000000000000" pitchFamily="2" charset="2"/>
              <a:buChar char="§"/>
            </a:pPr>
            <a:r>
              <a:rPr lang="en-US" dirty="0"/>
              <a:t>If either operand is negative (signed), the remainder operator result has the same sign as the dividend (the first operand in the expression). </a:t>
            </a:r>
          </a:p>
          <a:p>
            <a:pPr marL="342900" indent="-342900">
              <a:spcAft>
                <a:spcPts val="600"/>
              </a:spcAft>
              <a:buClr>
                <a:srgbClr val="FF0000"/>
              </a:buClr>
              <a:buFont typeface="Wingdings" panose="05000000000000000000" pitchFamily="2" charset="2"/>
              <a:buChar char="§"/>
            </a:pPr>
            <a:r>
              <a:rPr lang="en-US" dirty="0"/>
              <a:t>When using unsigned operands (size_t), incrementing indexes with wraparound is correctly implemented by:</a:t>
            </a:r>
          </a:p>
          <a:p>
            <a:pPr>
              <a:spcAft>
                <a:spcPts val="600"/>
              </a:spcAft>
            </a:pPr>
            <a:r>
              <a:rPr lang="en-US" dirty="0"/>
              <a:t>	</a:t>
            </a:r>
            <a:r>
              <a:rPr lang="en-US" b="1" dirty="0">
                <a:latin typeface="Consolas" panose="020B0609020204030204" pitchFamily="49" charset="0"/>
              </a:rPr>
              <a:t>front = (front + 1) % capacity;</a:t>
            </a:r>
          </a:p>
          <a:p>
            <a:pPr marL="342900" indent="-342900">
              <a:spcAft>
                <a:spcPts val="600"/>
              </a:spcAft>
              <a:buClr>
                <a:srgbClr val="FF0000"/>
              </a:buClr>
              <a:buFont typeface="Wingdings" panose="05000000000000000000" pitchFamily="2" charset="2"/>
              <a:buChar char="§"/>
            </a:pPr>
            <a:r>
              <a:rPr lang="en-US" dirty="0"/>
              <a:t>However, decrementing indexes (and capacity is not a power of 2</a:t>
            </a:r>
            <a:r>
              <a:rPr lang="en-US"/>
              <a:t>), must </a:t>
            </a:r>
            <a:r>
              <a:rPr lang="en-US" dirty="0"/>
              <a:t>use the following :</a:t>
            </a:r>
          </a:p>
          <a:p>
            <a:r>
              <a:rPr lang="en-US" b="1" dirty="0">
                <a:latin typeface="Consolas" panose="020B0609020204030204" pitchFamily="49" charset="0"/>
              </a:rPr>
              <a:t>	if (front == 0) front = capacity - 1;</a:t>
            </a:r>
          </a:p>
          <a:p>
            <a:r>
              <a:rPr lang="en-US" b="1" dirty="0">
                <a:latin typeface="Consolas" panose="020B0609020204030204" pitchFamily="49" charset="0"/>
              </a:rPr>
              <a:t>	else front = (front - 1) % capacity;</a:t>
            </a:r>
          </a:p>
        </p:txBody>
      </p:sp>
    </p:spTree>
    <p:extLst>
      <p:ext uri="{BB962C8B-B14F-4D97-AF65-F5344CB8AC3E}">
        <p14:creationId xmlns:p14="http://schemas.microsoft.com/office/powerpoint/2010/main" val="39403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2" end="2"/>
                                            </p:txEl>
                                          </p:spTgt>
                                        </p:tgtEl>
                                        <p:attrNameLst>
                                          <p:attrName>style.visibility</p:attrName>
                                        </p:attrNameLst>
                                      </p:cBhvr>
                                      <p:to>
                                        <p:strVal val="visible"/>
                                      </p:to>
                                    </p:set>
                                    <p:animEffect transition="in" filter="fade">
                                      <p:cBhvr>
                                        <p:cTn id="32" dur="500"/>
                                        <p:tgtEl>
                                          <p:spTgt spid="3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xEl>
                                              <p:pRg st="3" end="3"/>
                                            </p:txEl>
                                          </p:spTgt>
                                        </p:tgtEl>
                                        <p:attrNameLst>
                                          <p:attrName>style.visibility</p:attrName>
                                        </p:attrNameLst>
                                      </p:cBhvr>
                                      <p:to>
                                        <p:strVal val="visible"/>
                                      </p:to>
                                    </p:set>
                                    <p:animEffect transition="in" filter="fade">
                                      <p:cBhvr>
                                        <p:cTn id="37" dur="500"/>
                                        <p:tgtEl>
                                          <p:spTgt spid="3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xEl>
                                              <p:pRg st="4" end="4"/>
                                            </p:txEl>
                                          </p:spTgt>
                                        </p:tgtEl>
                                        <p:attrNameLst>
                                          <p:attrName>style.visibility</p:attrName>
                                        </p:attrNameLst>
                                      </p:cBhvr>
                                      <p:to>
                                        <p:strVal val="visible"/>
                                      </p:to>
                                    </p:set>
                                    <p:animEffect transition="in" filter="fade">
                                      <p:cBhvr>
                                        <p:cTn id="42" dur="500"/>
                                        <p:tgtEl>
                                          <p:spTgt spid="3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xEl>
                                              <p:pRg st="5" end="5"/>
                                            </p:txEl>
                                          </p:spTgt>
                                        </p:tgtEl>
                                        <p:attrNameLst>
                                          <p:attrName>style.visibility</p:attrName>
                                        </p:attrNameLst>
                                      </p:cBhvr>
                                      <p:to>
                                        <p:strVal val="visible"/>
                                      </p:to>
                                    </p:set>
                                    <p:animEffect transition="in" filter="fade">
                                      <p:cBhvr>
                                        <p:cTn id="47" dur="500"/>
                                        <p:tgtEl>
                                          <p:spTgt spid="3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xEl>
                                              <p:pRg st="6" end="6"/>
                                            </p:txEl>
                                          </p:spTgt>
                                        </p:tgtEl>
                                        <p:attrNameLst>
                                          <p:attrName>style.visibility</p:attrName>
                                        </p:attrNameLst>
                                      </p:cBhvr>
                                      <p:to>
                                        <p:strVal val="visible"/>
                                      </p:to>
                                    </p:set>
                                    <p:animEffect transition="in" filter="fade">
                                      <p:cBhvr>
                                        <p:cTn id="5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of the </a:t>
            </a:r>
            <a:r>
              <a:rPr lang="en-US" dirty="0" err="1"/>
              <a:t>Deque</a:t>
            </a:r>
            <a:endParaRPr lang="en-US" dirty="0"/>
          </a:p>
        </p:txBody>
      </p:sp>
      <p:graphicFrame>
        <p:nvGraphicFramePr>
          <p:cNvPr id="6" name="Table 5"/>
          <p:cNvGraphicFramePr>
            <a:graphicFrameLocks noGrp="1"/>
          </p:cNvGraphicFramePr>
          <p:nvPr/>
        </p:nvGraphicFramePr>
        <p:xfrm>
          <a:off x="783771" y="1371600"/>
          <a:ext cx="9546772" cy="519176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20000"/>
                    </a:ext>
                  </a:extLst>
                </a:gridCol>
                <a:gridCol w="5599549">
                  <a:extLst>
                    <a:ext uri="{9D8B030D-6E8A-4147-A177-3AD203B41FA5}">
                      <a16:colId xmlns:a16="http://schemas.microsoft.com/office/drawing/2014/main" val="20001"/>
                    </a:ext>
                  </a:extLst>
                </a:gridCol>
              </a:tblGrid>
              <a:tr h="370840">
                <a:tc>
                  <a:txBody>
                    <a:bodyPr/>
                    <a:lstStyle/>
                    <a:p>
                      <a:r>
                        <a:rPr lang="en-US" sz="2000" dirty="0"/>
                        <a:t>Behavior</a:t>
                      </a:r>
                    </a:p>
                  </a:txBody>
                  <a:tcPr marL="55628" marR="55628" marT="27814" marB="27814" anchor="ctr"/>
                </a:tc>
                <a:tc>
                  <a:txBody>
                    <a:bodyPr/>
                    <a:lstStyle/>
                    <a:p>
                      <a:r>
                        <a:rPr lang="en-US" sz="2000" dirty="0"/>
                        <a:t>Member Function</a:t>
                      </a:r>
                    </a:p>
                  </a:txBody>
                  <a:tcPr marL="55628" marR="55628" marT="27814" marB="27814" anchor="ctr"/>
                </a:tc>
                <a:extLst>
                  <a:ext uri="{0D108BD9-81ED-4DB2-BD59-A6C34878D82A}">
                    <a16:rowId xmlns:a16="http://schemas.microsoft.com/office/drawing/2014/main" val="10000"/>
                  </a:ext>
                </a:extLst>
              </a:tr>
              <a:tr h="370840">
                <a:tc>
                  <a:txBody>
                    <a:bodyPr/>
                    <a:lstStyle/>
                    <a:p>
                      <a:r>
                        <a:rPr lang="en-US" sz="2000" dirty="0"/>
                        <a:t>Insert element at back</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push_back</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1"/>
                  </a:ext>
                </a:extLst>
              </a:tr>
              <a:tr h="370840">
                <a:tc>
                  <a:txBody>
                    <a:bodyPr/>
                    <a:lstStyle/>
                    <a:p>
                      <a:r>
                        <a:rPr lang="en-US" sz="2000" dirty="0"/>
                        <a:t>Insert element at front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push_front</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2"/>
                  </a:ext>
                </a:extLst>
              </a:tr>
              <a:tr h="370840">
                <a:tc>
                  <a:txBody>
                    <a:bodyPr/>
                    <a:lstStyle/>
                    <a:p>
                      <a:r>
                        <a:rPr lang="en-US" sz="2000" dirty="0"/>
                        <a:t>Remove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pop_back</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3"/>
                  </a:ext>
                </a:extLst>
              </a:tr>
              <a:tr h="370840">
                <a:tc>
                  <a:txBody>
                    <a:bodyPr/>
                    <a:lstStyle/>
                    <a:p>
                      <a:r>
                        <a:rPr lang="en-US" sz="2000" dirty="0"/>
                        <a:t>Remove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pop_front</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4"/>
                  </a:ext>
                </a:extLst>
              </a:tr>
              <a:tr h="370840">
                <a:tc>
                  <a:txBody>
                    <a:bodyPr/>
                    <a:lstStyle/>
                    <a:p>
                      <a:r>
                        <a:rPr lang="en-US" sz="2000" dirty="0"/>
                        <a:t>Examine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back();</a:t>
                      </a:r>
                    </a:p>
                  </a:txBody>
                  <a:tcPr marL="55628" marR="55628" marT="27814" marB="27814" anchor="ctr"/>
                </a:tc>
                <a:extLst>
                  <a:ext uri="{0D108BD9-81ED-4DB2-BD59-A6C34878D82A}">
                    <a16:rowId xmlns:a16="http://schemas.microsoft.com/office/drawing/2014/main" val="10005"/>
                  </a:ext>
                </a:extLst>
              </a:tr>
              <a:tr h="370840">
                <a:tc>
                  <a:txBody>
                    <a:bodyPr/>
                    <a:lstStyle/>
                    <a:p>
                      <a:r>
                        <a:rPr lang="en-US" sz="2000" dirty="0"/>
                        <a:t>Examine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front();</a:t>
                      </a:r>
                    </a:p>
                  </a:txBody>
                  <a:tcPr marL="55628" marR="55628" marT="27814" marB="27814" anchor="ctr"/>
                </a:tc>
                <a:extLst>
                  <a:ext uri="{0D108BD9-81ED-4DB2-BD59-A6C34878D82A}">
                    <a16:rowId xmlns:a16="http://schemas.microsoft.com/office/drawing/2014/main" val="10006"/>
                  </a:ext>
                </a:extLst>
              </a:tr>
              <a:tr h="370840">
                <a:tc>
                  <a:txBody>
                    <a:bodyPr/>
                    <a:lstStyle/>
                    <a:p>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at(index);</a:t>
                      </a:r>
                    </a:p>
                  </a:txBody>
                  <a:tcPr marL="55628" marR="55628" marT="27814" marB="27814" anchor="ctr"/>
                </a:tc>
                <a:extLst>
                  <a:ext uri="{0D108BD9-81ED-4DB2-BD59-A6C34878D82A}">
                    <a16:rowId xmlns:a16="http://schemas.microsoft.com/office/drawing/2014/main" val="10009"/>
                  </a:ext>
                </a:extLst>
              </a:tr>
              <a:tr h="370840">
                <a:tc>
                  <a:txBody>
                    <a:bodyPr/>
                    <a:lstStyle/>
                    <a:p>
                      <a:r>
                        <a:rPr lang="en-US" sz="2000" dirty="0"/>
                        <a:t>Size</a:t>
                      </a:r>
                    </a:p>
                  </a:txBody>
                  <a:tcPr marL="55628" marR="55628" marT="27814" marB="27814" anchor="ctr"/>
                </a:tc>
                <a:tc>
                  <a:txBody>
                    <a:bodyPr/>
                    <a:lstStyle/>
                    <a:p>
                      <a:r>
                        <a:rPr lang="en-US" sz="2000" b="1" dirty="0" err="1">
                          <a:latin typeface="Consolas" panose="020B0609020204030204" pitchFamily="49" charset="0"/>
                          <a:cs typeface="Consolas" panose="020B0609020204030204" pitchFamily="49" charset="0"/>
                        </a:rPr>
                        <a:t>size_t</a:t>
                      </a:r>
                      <a:r>
                        <a:rPr lang="en-US" sz="2000" b="1" dirty="0">
                          <a:latin typeface="Consolas" panose="020B0609020204030204" pitchFamily="49" charset="0"/>
                          <a:cs typeface="Consolas" panose="020B0609020204030204" pitchFamily="49" charset="0"/>
                        </a:rPr>
                        <a:t> size();</a:t>
                      </a:r>
                    </a:p>
                  </a:txBody>
                  <a:tcPr marL="55628" marR="55628" marT="27814" marB="27814" anchor="ctr"/>
                </a:tc>
                <a:extLst>
                  <a:ext uri="{0D108BD9-81ED-4DB2-BD59-A6C34878D82A}">
                    <a16:rowId xmlns:a16="http://schemas.microsoft.com/office/drawing/2014/main" val="10013"/>
                  </a:ext>
                </a:extLst>
              </a:tr>
              <a:tr h="370840">
                <a:tc>
                  <a:txBody>
                    <a:bodyPr/>
                    <a:lstStyle/>
                    <a:p>
                      <a:r>
                        <a:rPr lang="en-US" sz="2000" b="1" dirty="0">
                          <a:solidFill>
                            <a:srgbClr val="FF0000"/>
                          </a:solidFill>
                        </a:rPr>
                        <a:t>*</a:t>
                      </a:r>
                      <a:r>
                        <a:rPr lang="en-US" sz="2000" dirty="0"/>
                        <a:t>Insert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insert(iterator,</a:t>
                      </a:r>
                      <a:r>
                        <a:rPr lang="en-US" sz="2000" b="1" baseline="0" dirty="0">
                          <a:latin typeface="Consolas" panose="020B0609020204030204" pitchFamily="49" charset="0"/>
                          <a:cs typeface="Consolas" panose="020B0609020204030204" pitchFamily="49" charset="0"/>
                        </a:rPr>
                        <a:t> item</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7"/>
                  </a:ext>
                </a:extLst>
              </a:tr>
              <a:tr h="370840">
                <a:tc>
                  <a:txBody>
                    <a:bodyPr/>
                    <a:lstStyle/>
                    <a:p>
                      <a:r>
                        <a:rPr lang="en-US" sz="2000" b="1" dirty="0">
                          <a:solidFill>
                            <a:srgbClr val="FF0000"/>
                          </a:solidFill>
                        </a:rPr>
                        <a:t>*</a:t>
                      </a:r>
                      <a:r>
                        <a:rPr lang="en-US" sz="2000" dirty="0"/>
                        <a:t>Remove all items</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remove(item);</a:t>
                      </a:r>
                    </a:p>
                  </a:txBody>
                  <a:tcPr marL="55628" marR="55628" marT="27814" marB="27814" anchor="ctr"/>
                </a:tc>
                <a:extLst>
                  <a:ext uri="{0D108BD9-81ED-4DB2-BD59-A6C34878D82A}">
                    <a16:rowId xmlns:a16="http://schemas.microsoft.com/office/drawing/2014/main" val="10008"/>
                  </a:ext>
                </a:extLst>
              </a:tr>
              <a:tr h="370840">
                <a:tc>
                  <a:txBody>
                    <a:bodyPr/>
                    <a:lstStyle/>
                    <a:p>
                      <a:r>
                        <a:rPr lang="en-US" sz="2000" b="1" dirty="0">
                          <a:solidFill>
                            <a:srgbClr val="FF0000"/>
                          </a:solidFill>
                        </a:rPr>
                        <a:t>*</a:t>
                      </a:r>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
                      </a:r>
                    </a:p>
                  </a:txBody>
                  <a:tcPr marL="55628" marR="55628" marT="27814" marB="27814" anchor="ctr"/>
                </a:tc>
                <a:extLst>
                  <a:ext uri="{0D108BD9-81ED-4DB2-BD59-A6C34878D82A}">
                    <a16:rowId xmlns:a16="http://schemas.microsoft.com/office/drawing/2014/main" val="10010"/>
                  </a:ext>
                </a:extLst>
              </a:tr>
              <a:tr h="370840">
                <a:tc>
                  <a:txBody>
                    <a:bodyPr/>
                    <a:lstStyle/>
                    <a:p>
                      <a:r>
                        <a:rPr lang="en-US" sz="2000" b="1" dirty="0">
                          <a:solidFill>
                            <a:srgbClr val="FF0000"/>
                          </a:solidFill>
                        </a:rPr>
                        <a:t>*</a:t>
                      </a:r>
                      <a:r>
                        <a:rPr lang="en-US" sz="2000" dirty="0"/>
                        <a:t>Iterator start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begin();</a:t>
                      </a:r>
                    </a:p>
                  </a:txBody>
                  <a:tcPr marL="55628" marR="55628" marT="27814" marB="27814" anchor="ctr"/>
                </a:tc>
                <a:extLst>
                  <a:ext uri="{0D108BD9-81ED-4DB2-BD59-A6C34878D82A}">
                    <a16:rowId xmlns:a16="http://schemas.microsoft.com/office/drawing/2014/main" val="10011"/>
                  </a:ext>
                </a:extLst>
              </a:tr>
              <a:tr h="370840">
                <a:tc>
                  <a:txBody>
                    <a:bodyPr/>
                    <a:lstStyle/>
                    <a:p>
                      <a:r>
                        <a:rPr lang="en-US" sz="2000" b="1" dirty="0">
                          <a:solidFill>
                            <a:srgbClr val="FF0000"/>
                          </a:solidFill>
                        </a:rPr>
                        <a:t>*</a:t>
                      </a:r>
                      <a:r>
                        <a:rPr lang="en-US" sz="2000" dirty="0"/>
                        <a:t>Iterator</a:t>
                      </a:r>
                      <a:r>
                        <a:rPr lang="en-US" sz="2000" baseline="0" dirty="0"/>
                        <a:t> end</a:t>
                      </a:r>
                      <a:endParaRPr lang="en-US" sz="2000" dirty="0"/>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end();</a:t>
                      </a:r>
                    </a:p>
                  </a:txBody>
                  <a:tcPr marL="55628" marR="55628" marT="27814" marB="27814" anchor="ctr"/>
                </a:tc>
                <a:extLst>
                  <a:ext uri="{0D108BD9-81ED-4DB2-BD59-A6C34878D82A}">
                    <a16:rowId xmlns:a16="http://schemas.microsoft.com/office/drawing/2014/main" val="10012"/>
                  </a:ext>
                </a:extLst>
              </a:tr>
            </a:tbl>
          </a:graphicData>
        </a:graphic>
      </p:graphicFrame>
      <p:sp>
        <p:nvSpPr>
          <p:cNvPr id="3" name="TextBox 2"/>
          <p:cNvSpPr txBox="1"/>
          <p:nvPr/>
        </p:nvSpPr>
        <p:spPr>
          <a:xfrm>
            <a:off x="1175559" y="6583168"/>
            <a:ext cx="4681590" cy="276999"/>
          </a:xfrm>
          <a:prstGeom prst="rect">
            <a:avLst/>
          </a:prstGeom>
          <a:noFill/>
        </p:spPr>
        <p:txBody>
          <a:bodyPr wrap="square" rtlCol="0">
            <a:spAutoFit/>
          </a:bodyPr>
          <a:lstStyle/>
          <a:p>
            <a:r>
              <a:rPr lang="en-US" sz="1200" b="1" dirty="0">
                <a:solidFill>
                  <a:srgbClr val="FF0000"/>
                </a:solidFill>
              </a:rPr>
              <a:t>*Not Required for Lab 06 </a:t>
            </a:r>
            <a:r>
              <a:rPr lang="en-US" sz="1200" b="1" dirty="0" err="1">
                <a:solidFill>
                  <a:srgbClr val="FF0000"/>
                </a:solidFill>
              </a:rPr>
              <a:t>Deque</a:t>
            </a:r>
            <a:endParaRPr lang="en-US" sz="1200" b="1" dirty="0">
              <a:solidFill>
                <a:srgbClr val="FF0000"/>
              </a:solidFill>
            </a:endParaRPr>
          </a:p>
        </p:txBody>
      </p:sp>
      <p:sp>
        <p:nvSpPr>
          <p:cNvPr id="4" name="Footer Placeholder 3">
            <a:extLst>
              <a:ext uri="{FF2B5EF4-FFF2-40B4-BE49-F238E27FC236}">
                <a16:creationId xmlns:a16="http://schemas.microsoft.com/office/drawing/2014/main" id="{A8D29F3B-77E3-475E-8AD2-D129086795F3}"/>
              </a:ext>
            </a:extLst>
          </p:cNvPr>
          <p:cNvSpPr>
            <a:spLocks noGrp="1"/>
          </p:cNvSpPr>
          <p:nvPr>
            <p:ph type="ftr" sz="quarter" idx="11"/>
          </p:nvPr>
        </p:nvSpPr>
        <p:spPr/>
        <p:txBody>
          <a:bodyPr/>
          <a:lstStyle/>
          <a:p>
            <a:pPr>
              <a:defRPr/>
            </a:pPr>
            <a:r>
              <a:rPr lang="en-US"/>
              <a:t>Recursion (23)</a:t>
            </a:r>
            <a:endParaRPr lang="en-US" dirty="0"/>
          </a:p>
        </p:txBody>
      </p:sp>
      <p:sp>
        <p:nvSpPr>
          <p:cNvPr id="5" name="Slide Number Placeholder 4">
            <a:extLst>
              <a:ext uri="{FF2B5EF4-FFF2-40B4-BE49-F238E27FC236}">
                <a16:creationId xmlns:a16="http://schemas.microsoft.com/office/drawing/2014/main" id="{963781B1-3B9C-4ACA-8F65-6D3F9F022995}"/>
              </a:ext>
            </a:extLst>
          </p:cNvPr>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spTree>
    <p:extLst>
      <p:ext uri="{BB962C8B-B14F-4D97-AF65-F5344CB8AC3E}">
        <p14:creationId xmlns:p14="http://schemas.microsoft.com/office/powerpoint/2010/main" val="221207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Wrapper Class</a:t>
            </a:r>
          </a:p>
        </p:txBody>
      </p:sp>
      <p:sp>
        <p:nvSpPr>
          <p:cNvPr id="3" name="Content Placeholder 2"/>
          <p:cNvSpPr>
            <a:spLocks noGrp="1"/>
          </p:cNvSpPr>
          <p:nvPr>
            <p:ph sz="quarter" idx="1"/>
          </p:nvPr>
        </p:nvSpPr>
        <p:spPr>
          <a:xfrm>
            <a:off x="555585" y="1295401"/>
            <a:ext cx="9826906" cy="1143000"/>
          </a:xfrm>
        </p:spPr>
        <p:txBody>
          <a:bodyPr/>
          <a:lstStyle/>
          <a:p>
            <a:r>
              <a:rPr lang="en-US" dirty="0"/>
              <a:t>A wrapper class is a class that encapsulates or contains another class and uses its functionality to define the class' behavior.</a:t>
            </a:r>
          </a:p>
        </p:txBody>
      </p:sp>
      <p:sp>
        <p:nvSpPr>
          <p:cNvPr id="6" name="TextBox 5"/>
          <p:cNvSpPr txBox="1"/>
          <p:nvPr/>
        </p:nvSpPr>
        <p:spPr>
          <a:xfrm>
            <a:off x="533401"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Vector</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vector_;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push_back(T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vector_.push_back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a:t>
            </a:r>
            <a:r>
              <a:rPr lang="en-US" sz="1400" b="1" dirty="0" err="1">
                <a:solidFill>
                  <a:prstClr val="black"/>
                </a:solidFill>
                <a:latin typeface="Consolas" panose="020B0609020204030204" pitchFamily="49" charset="0"/>
                <a:cs typeface="Consolas" panose="020B0609020204030204" pitchFamily="49" charset="0"/>
              </a:rPr>
              <a:t>pop_back</a:t>
            </a:r>
            <a:r>
              <a:rPr lang="en-US" sz="14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vector_.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7" name="TextBox 6"/>
          <p:cNvSpPr txBox="1"/>
          <p:nvPr/>
        </p:nvSpPr>
        <p:spPr>
          <a:xfrm>
            <a:off x="3856946"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Queue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queue_;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queue_.push_back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queue_.</a:t>
            </a:r>
            <a:r>
              <a:rPr lang="en-US" sz="1400" b="1" dirty="0" err="1">
                <a:solidFill>
                  <a:srgbClr val="FF0000"/>
                </a:solidFill>
                <a:latin typeface="Consolas" panose="020B0609020204030204" pitchFamily="49" charset="0"/>
                <a:cs typeface="Consolas" panose="020B0609020204030204" pitchFamily="49" charset="0"/>
              </a:rPr>
              <a:t>pop_front</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9C9C251-EF73-447F-B305-A8AF94B6DD41}"/>
              </a:ext>
            </a:extLst>
          </p:cNvPr>
          <p:cNvSpPr txBox="1"/>
          <p:nvPr/>
        </p:nvSpPr>
        <p:spPr>
          <a:xfrm>
            <a:off x="7180492"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&lt;typename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Stack</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stack_;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stack_.push_back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stack_.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4" name="Footer Placeholder 3">
            <a:extLst>
              <a:ext uri="{FF2B5EF4-FFF2-40B4-BE49-F238E27FC236}">
                <a16:creationId xmlns:a16="http://schemas.microsoft.com/office/drawing/2014/main" id="{8EC4AB51-62C5-441D-A788-62DAA98A2B20}"/>
              </a:ext>
            </a:extLst>
          </p:cNvPr>
          <p:cNvSpPr>
            <a:spLocks noGrp="1"/>
          </p:cNvSpPr>
          <p:nvPr>
            <p:ph type="ftr" sz="quarter" idx="11"/>
          </p:nvPr>
        </p:nvSpPr>
        <p:spPr/>
        <p:txBody>
          <a:bodyPr/>
          <a:lstStyle/>
          <a:p>
            <a:pPr>
              <a:defRPr/>
            </a:pPr>
            <a:r>
              <a:rPr lang="en-US"/>
              <a:t>Recursion (23)</a:t>
            </a:r>
            <a:endParaRPr lang="en-US" dirty="0"/>
          </a:p>
        </p:txBody>
      </p:sp>
      <p:sp>
        <p:nvSpPr>
          <p:cNvPr id="5" name="Slide Number Placeholder 4">
            <a:extLst>
              <a:ext uri="{FF2B5EF4-FFF2-40B4-BE49-F238E27FC236}">
                <a16:creationId xmlns:a16="http://schemas.microsoft.com/office/drawing/2014/main" id="{CA1D129F-55A5-4A24-83E8-C0CFABEFECCA}"/>
              </a:ext>
            </a:extLst>
          </p:cNvPr>
          <p:cNvSpPr>
            <a:spLocks noGrp="1"/>
          </p:cNvSpPr>
          <p:nvPr>
            <p:ph type="sldNum" sz="quarter" idx="12"/>
          </p:nvPr>
        </p:nvSpPr>
        <p:spPr/>
        <p:txBody>
          <a:bodyPr/>
          <a:lstStyle/>
          <a:p>
            <a:pPr>
              <a:defRPr/>
            </a:pPr>
            <a:fld id="{0D7B5496-982B-480A-8085-B08F2CA91C21}" type="slidenum">
              <a:rPr lang="en-US" smtClean="0"/>
              <a:pPr>
                <a:defRPr/>
              </a:pPr>
              <a:t>9</a:t>
            </a:fld>
            <a:endParaRPr lang="en-US" dirty="0"/>
          </a:p>
        </p:txBody>
      </p:sp>
    </p:spTree>
    <p:extLst>
      <p:ext uri="{BB962C8B-B14F-4D97-AF65-F5344CB8AC3E}">
        <p14:creationId xmlns:p14="http://schemas.microsoft.com/office/powerpoint/2010/main" val="13318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2668</TotalTime>
  <Words>8481</Words>
  <Application>Microsoft Office PowerPoint</Application>
  <PresentationFormat>Custom</PresentationFormat>
  <Paragraphs>1476</Paragraphs>
  <Slides>67</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Calibri</vt:lpstr>
      <vt:lpstr>Comic Sans MS</vt:lpstr>
      <vt:lpstr>Consolas</vt:lpstr>
      <vt:lpstr>Helvetica Neue</vt:lpstr>
      <vt:lpstr>Symbol</vt:lpstr>
      <vt:lpstr>Tw Cen MT</vt:lpstr>
      <vt:lpstr>Wingdings</vt:lpstr>
      <vt:lpstr>CS 235 Theme</vt:lpstr>
      <vt:lpstr>PowerPoint Presentation</vt:lpstr>
      <vt:lpstr>Tip #23: Class or Function?</vt:lpstr>
      <vt:lpstr>PowerPoint Presentation</vt:lpstr>
      <vt:lpstr>Lab 06 - Railroad</vt:lpstr>
      <vt:lpstr>PowerPoint Presentation</vt:lpstr>
      <vt:lpstr>Circular Buffer</vt:lpstr>
      <vt:lpstr>Circular Buffer</vt:lpstr>
      <vt:lpstr>Specification of the Deque</vt:lpstr>
      <vt:lpstr>Wrapper Class</vt:lpstr>
      <vt:lpstr>L06 – Railroad Wrapper Classes</vt:lpstr>
      <vt:lpstr>Station Commands</vt:lpstr>
      <vt:lpstr>Requirements</vt:lpstr>
      <vt:lpstr>PowerPoint Presentation</vt:lpstr>
      <vt:lpstr>PowerPoint Presentation</vt:lpstr>
      <vt:lpstr>The Stack and Activation Frames</vt:lpstr>
      <vt:lpstr>Tracing a Recursive Function</vt:lpstr>
      <vt:lpstr>Run-Time Stack - Activation Frames</vt:lpstr>
      <vt:lpstr>PowerPoint Presentation</vt:lpstr>
      <vt:lpstr>Fibonacci Numbers</vt:lpstr>
      <vt:lpstr>Fibonacci Numbers</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Call Tree for Fibonacci</vt:lpstr>
      <vt:lpstr>Fibonacci Numbers O(n)</vt:lpstr>
      <vt:lpstr>Fibonacci Numbers O(n)</vt:lpstr>
      <vt:lpstr>Tip #24: Protected - Good Practice?</vt:lpstr>
      <vt:lpstr>L06 – Railroad Wrapper Classes</vt:lpstr>
      <vt:lpstr>PowerPoint Presentation</vt:lpstr>
      <vt:lpstr>Recursive vector Search</vt:lpstr>
      <vt:lpstr>Recursive vector Search</vt:lpstr>
      <vt:lpstr>Design of a Binary Search Algorithm</vt:lpstr>
      <vt:lpstr>Binary Search Algorithm</vt:lpstr>
      <vt:lpstr>Efficiency of Binary Search</vt:lpstr>
      <vt:lpstr>Recursive Binary Search</vt:lpstr>
      <vt:lpstr>PowerPoint Presentation</vt:lpstr>
      <vt:lpstr>Towers of Hanoi</vt:lpstr>
      <vt:lpstr>Counting Cells in a Blob</vt:lpstr>
      <vt:lpstr>Count Cells in a Blob</vt:lpstr>
      <vt:lpstr>Count Cells in a Blob</vt:lpstr>
      <vt:lpstr>Test Counting Cells in a Blob</vt:lpstr>
      <vt:lpstr>PowerPoint Presentation</vt:lpstr>
      <vt:lpstr>Backtracking</vt:lpstr>
      <vt:lpstr>Finding a Path through a Maze</vt:lpstr>
      <vt:lpstr>Design find_maze_path(x, y)</vt:lpstr>
      <vt:lpstr>Implementation</vt:lpstr>
      <vt:lpstr>Testing</vt:lpstr>
      <vt:lpstr>Marking a Cell as Visited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106</cp:revision>
  <dcterms:created xsi:type="dcterms:W3CDTF">2020-07-19T21:27:39Z</dcterms:created>
  <dcterms:modified xsi:type="dcterms:W3CDTF">2022-05-24T14:36:07Z</dcterms:modified>
</cp:coreProperties>
</file>