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729" r:id="rId2"/>
    <p:sldId id="1478" r:id="rId3"/>
    <p:sldId id="3835" r:id="rId4"/>
    <p:sldId id="3898" r:id="rId5"/>
    <p:sldId id="3912" r:id="rId6"/>
    <p:sldId id="3636" r:id="rId7"/>
    <p:sldId id="1064" r:id="rId8"/>
    <p:sldId id="3635" r:id="rId9"/>
    <p:sldId id="1418" r:id="rId10"/>
    <p:sldId id="3905" r:id="rId11"/>
    <p:sldId id="3831" r:id="rId12"/>
    <p:sldId id="1421" r:id="rId13"/>
    <p:sldId id="3902" r:id="rId14"/>
    <p:sldId id="3903" r:id="rId15"/>
    <p:sldId id="3906" r:id="rId16"/>
    <p:sldId id="1435" r:id="rId17"/>
    <p:sldId id="3573" r:id="rId18"/>
    <p:sldId id="1485" r:id="rId19"/>
    <p:sldId id="1489" r:id="rId20"/>
    <p:sldId id="1490" r:id="rId21"/>
    <p:sldId id="1491" r:id="rId22"/>
    <p:sldId id="1492" r:id="rId23"/>
    <p:sldId id="3833" r:id="rId24"/>
    <p:sldId id="2123" r:id="rId25"/>
    <p:sldId id="3632" r:id="rId26"/>
    <p:sldId id="3837" r:id="rId27"/>
    <p:sldId id="3841" r:id="rId28"/>
    <p:sldId id="3838" r:id="rId29"/>
    <p:sldId id="2125" r:id="rId30"/>
    <p:sldId id="3633" r:id="rId31"/>
    <p:sldId id="3839" r:id="rId32"/>
    <p:sldId id="3637" r:id="rId33"/>
    <p:sldId id="3876" r:id="rId34"/>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oper" initials="PR" lastIdx="1" clrIdx="0">
    <p:extLst>
      <p:ext uri="{19B8F6BF-5375-455C-9EA6-DF929625EA0E}">
        <p15:presenceInfo xmlns:p15="http://schemas.microsoft.com/office/powerpoint/2012/main" userId="17aa4819a924a4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varScale="1">
        <p:scale>
          <a:sx n="74" d="100"/>
          <a:sy n="74" d="100"/>
        </p:scale>
        <p:origin x="780" y="72"/>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2/21/2022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2/21/2022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32894-2F5A-46FE-8A2B-89B3094654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128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Queues / Deques (20)</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Queues / Deques (20)</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Queues / Deques (20)</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Queues / Deques (20)</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Queues / Deques (20)</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9" name="TextBox 8">
            <a:extLst>
              <a:ext uri="{FF2B5EF4-FFF2-40B4-BE49-F238E27FC236}">
                <a16:creationId xmlns:a16="http://schemas.microsoft.com/office/drawing/2014/main" id="{355927FB-ED26-4D30-83E0-F8F427CCF9A4}"/>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Queues/Deques, 6.4-5 (20)</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Queue of Customers</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10</a:t>
            </a:fld>
            <a:endParaRPr lang="en-US" dirty="0">
              <a:latin typeface="Arial" charset="0"/>
            </a:endParaRPr>
          </a:p>
        </p:txBody>
      </p:sp>
      <p:sp>
        <p:nvSpPr>
          <p:cNvPr id="5" name="TextBox 4"/>
          <p:cNvSpPr txBox="1"/>
          <p:nvPr/>
        </p:nvSpPr>
        <p:spPr>
          <a:xfrm>
            <a:off x="304802" y="1259919"/>
            <a:ext cx="5529942" cy="5486400"/>
          </a:xfrm>
          <a:prstGeom prst="rect">
            <a:avLst/>
          </a:prstGeom>
          <a:noFill/>
        </p:spPr>
        <p:txBody>
          <a:bodyPr wrap="square" rtlCol="0">
            <a:spAutoFit/>
          </a:bodyPr>
          <a:lstStyle/>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&lt;iostream&gt;</a:t>
            </a:r>
            <a:endParaRPr lang="en-US" sz="1200" b="1" dirty="0">
              <a:solidFill>
                <a:srgbClr val="000000"/>
              </a:solidFill>
              <a:latin typeface="Consolas" panose="020B0609020204030204" pitchFamily="49" charset="0"/>
            </a:endParaRPr>
          </a:p>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&lt;queue&gt;</a:t>
            </a:r>
            <a:endParaRPr lang="en-US" sz="1200" b="1" dirty="0">
              <a:solidFill>
                <a:srgbClr val="000000"/>
              </a:solidFill>
              <a:latin typeface="Consolas" panose="020B0609020204030204" pitchFamily="49" charset="0"/>
            </a:endParaRPr>
          </a:p>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&lt;string&gt;</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using</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namespace</a:t>
            </a:r>
            <a:r>
              <a:rPr lang="en-US" sz="1200" b="1" dirty="0">
                <a:solidFill>
                  <a:srgbClr val="000000"/>
                </a:solidFill>
                <a:latin typeface="Consolas" panose="020B0609020204030204" pitchFamily="49" charset="0"/>
              </a:rPr>
              <a:t> std;</a:t>
            </a:r>
          </a:p>
          <a:p>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const</a:t>
            </a:r>
            <a:r>
              <a:rPr lang="en-US" sz="1200" b="1" dirty="0">
                <a:solidFill>
                  <a:srgbClr val="000000"/>
                </a:solidFill>
                <a:latin typeface="Consolas" panose="020B0609020204030204" pitchFamily="49" charset="0"/>
              </a:rPr>
              <a:t> </a:t>
            </a:r>
            <a:r>
              <a:rPr lang="en-US" sz="1200" b="1" dirty="0">
                <a:solidFill>
                  <a:srgbClr val="2B91AF"/>
                </a:solidFill>
                <a:latin typeface="Consolas" panose="020B0609020204030204" pitchFamily="49" charset="0"/>
              </a:rPr>
              <a:t>string</a:t>
            </a:r>
            <a:r>
              <a:rPr lang="en-US" sz="1200" b="1" dirty="0">
                <a:solidFill>
                  <a:srgbClr val="000000"/>
                </a:solidFill>
                <a:latin typeface="Consolas" panose="020B0609020204030204" pitchFamily="49" charset="0"/>
              </a:rPr>
              <a:t> choices[] = </a:t>
            </a:r>
          </a:p>
          <a:p>
            <a:r>
              <a:rPr lang="en-US" sz="1200" b="1" dirty="0">
                <a:solidFill>
                  <a:srgbClr val="000000"/>
                </a:solidFill>
                <a:latin typeface="Consolas" panose="020B0609020204030204" pitchFamily="49" charset="0"/>
              </a:rPr>
              <a:t> { </a:t>
            </a:r>
            <a:r>
              <a:rPr lang="en-US" sz="1200" b="1" dirty="0">
                <a:solidFill>
                  <a:srgbClr val="A31515"/>
                </a:solidFill>
                <a:latin typeface="Consolas" panose="020B0609020204030204" pitchFamily="49" charset="0"/>
              </a:rPr>
              <a:t>"push"</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"front"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"pop"</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"queue"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"quit"</a:t>
            </a:r>
            <a:r>
              <a:rPr lang="en-US" sz="1200" b="1" dirty="0">
                <a:solidFill>
                  <a:srgbClr val="000000"/>
                </a:solidFill>
                <a:latin typeface="Consolas" panose="020B0609020204030204" pitchFamily="49" charset="0"/>
              </a:rPr>
              <a:t> };</a:t>
            </a:r>
          </a:p>
          <a:p>
            <a:r>
              <a:rPr lang="en-US" sz="1200" b="1" dirty="0" err="1">
                <a:solidFill>
                  <a:srgbClr val="0000FF"/>
                </a:solidFill>
                <a:latin typeface="Consolas" panose="020B0609020204030204" pitchFamily="49" charset="0"/>
              </a:rPr>
              <a:t>enum</a:t>
            </a:r>
            <a:r>
              <a:rPr lang="en-US" sz="1200" b="1" dirty="0">
                <a:solidFill>
                  <a:srgbClr val="000000"/>
                </a:solidFill>
                <a:latin typeface="Consolas" panose="020B0609020204030204" pitchFamily="49" charset="0"/>
              </a:rPr>
              <a:t> { </a:t>
            </a:r>
            <a:r>
              <a:rPr lang="en-US" sz="1200" b="1" dirty="0">
                <a:solidFill>
                  <a:srgbClr val="2F4F4F"/>
                </a:solidFill>
                <a:latin typeface="Consolas" panose="020B0609020204030204" pitchFamily="49" charset="0"/>
              </a:rPr>
              <a:t>PUSH</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FRONT</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POP</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QUEUE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QUIT</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END</a:t>
            </a:r>
            <a:r>
              <a:rPr lang="en-US" sz="1200" b="1" dirty="0">
                <a:solidFill>
                  <a:srgbClr val="000000"/>
                </a:solidFill>
                <a:latin typeface="Consolas" panose="020B0609020204030204" pitchFamily="49" charset="0"/>
              </a:rPr>
              <a:t> };</a:t>
            </a:r>
          </a:p>
          <a:p>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int</a:t>
            </a:r>
            <a:r>
              <a:rPr lang="en-US" sz="1200" b="1" dirty="0">
                <a:solidFill>
                  <a:srgbClr val="000000"/>
                </a:solidFill>
                <a:latin typeface="Consolas" panose="020B0609020204030204" pitchFamily="49" charset="0"/>
              </a:rPr>
              <a:t> main()</a:t>
            </a:r>
          </a:p>
          <a:p>
            <a:r>
              <a:rPr lang="en-US" sz="1200" b="1" dirty="0">
                <a:solidFill>
                  <a:srgbClr val="000000"/>
                </a:solidFill>
                <a:latin typeface="Consolas" panose="020B0609020204030204" pitchFamily="49" charset="0"/>
              </a:rPr>
              <a:t>{</a:t>
            </a:r>
          </a:p>
          <a:p>
            <a:r>
              <a:rPr lang="en-US" sz="1200" b="1" dirty="0">
                <a:solidFill>
                  <a:srgbClr val="2B91AF"/>
                </a:solidFill>
                <a:latin typeface="Consolas" panose="020B0609020204030204" pitchFamily="49" charset="0"/>
              </a:rPr>
              <a:t>   queue</a:t>
            </a:r>
            <a:r>
              <a:rPr lang="en-US" sz="1200" b="1" dirty="0">
                <a:solidFill>
                  <a:srgbClr val="000000"/>
                </a:solidFill>
                <a:latin typeface="Consolas" panose="020B0609020204030204" pitchFamily="49" charset="0"/>
              </a:rPr>
              <a:t>&lt;</a:t>
            </a:r>
            <a:r>
              <a:rPr lang="en-US" sz="1200" b="1" dirty="0">
                <a:solidFill>
                  <a:srgbClr val="2B91AF"/>
                </a:solidFill>
                <a:latin typeface="Consolas" panose="020B0609020204030204" pitchFamily="49" charset="0"/>
              </a:rPr>
              <a:t>string</a:t>
            </a:r>
            <a:r>
              <a:rPr lang="en-US" sz="1200" b="1" dirty="0">
                <a:solidFill>
                  <a:srgbClr val="000000"/>
                </a:solidFill>
                <a:latin typeface="Consolas" panose="020B0609020204030204" pitchFamily="49" charset="0"/>
              </a:rPr>
              <a:t>&gt; customers;</a:t>
            </a:r>
          </a:p>
          <a:p>
            <a:r>
              <a:rPr lang="en-US" sz="1200" b="1" dirty="0">
                <a:solidFill>
                  <a:srgbClr val="2B91AF"/>
                </a:solidFill>
                <a:latin typeface="Consolas" panose="020B0609020204030204" pitchFamily="49" charset="0"/>
              </a:rPr>
              <a:t>   string</a:t>
            </a:r>
            <a:r>
              <a:rPr lang="en-US" sz="1200" b="1" dirty="0">
                <a:solidFill>
                  <a:srgbClr val="000000"/>
                </a:solidFill>
                <a:latin typeface="Consolas" panose="020B0609020204030204" pitchFamily="49" charset="0"/>
              </a:rPr>
              <a:t> name;</a:t>
            </a:r>
          </a:p>
          <a:p>
            <a:r>
              <a:rPr lang="en-US" sz="1200" b="1" dirty="0">
                <a:solidFill>
                  <a:srgbClr val="2B91AF"/>
                </a:solidFill>
                <a:latin typeface="Consolas" panose="020B0609020204030204" pitchFamily="49" charset="0"/>
              </a:rPr>
              <a:t>   string</a:t>
            </a:r>
            <a:r>
              <a:rPr lang="en-US" sz="1200" b="1" dirty="0">
                <a:solidFill>
                  <a:srgbClr val="000000"/>
                </a:solidFill>
                <a:latin typeface="Consolas" panose="020B0609020204030204" pitchFamily="49" charset="0"/>
              </a:rPr>
              <a:t> option;</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"Welcome to the customer queue"</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do</a:t>
            </a:r>
            <a:endParaRPr lang="en-US" sz="1200" b="1" dirty="0">
              <a:solidFill>
                <a:srgbClr val="000000"/>
              </a:solidFill>
              <a:latin typeface="Consolas" panose="020B0609020204030204" pitchFamily="49" charset="0"/>
            </a:endParaRP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endl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"Select option: "</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getline(cin, option);</a:t>
            </a:r>
          </a:p>
          <a:p>
            <a:r>
              <a:rPr lang="en-US" sz="1200" b="1" dirty="0">
                <a:solidFill>
                  <a:srgbClr val="0000FF"/>
                </a:solidFill>
                <a:latin typeface="Consolas" panose="020B0609020204030204" pitchFamily="49" charset="0"/>
              </a:rPr>
              <a:t>      switch</a:t>
            </a:r>
            <a:r>
              <a:rPr lang="en-US" sz="1200" b="1" dirty="0">
                <a:solidFill>
                  <a:srgbClr val="000000"/>
                </a:solidFill>
                <a:latin typeface="Consolas" panose="020B0609020204030204" pitchFamily="49" charset="0"/>
              </a:rPr>
              <a:t> (option</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0</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 - </a:t>
            </a:r>
            <a:r>
              <a:rPr lang="en-US" sz="1200" b="1" dirty="0">
                <a:solidFill>
                  <a:srgbClr val="A31515"/>
                </a:solidFill>
                <a:latin typeface="Consolas" panose="020B0609020204030204" pitchFamily="49" charset="0"/>
              </a:rPr>
              <a:t>'0'</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 ------------------------------------------</a:t>
            </a:r>
            <a:r>
              <a:rPr lang="en-US" sz="1200" b="1" dirty="0">
                <a:solidFill>
                  <a:srgbClr val="000000"/>
                </a:solidFill>
                <a:latin typeface="Consolas" panose="020B0609020204030204" pitchFamily="49" charset="0"/>
                <a:sym typeface="Wingdings" panose="05000000000000000000" pitchFamily="2" charset="2"/>
              </a:rPr>
              <a:t>&gt;&gt;&gt;&gt;&gt;&gt;</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QUIT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"Leaving customer queue"</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  </a:t>
            </a:r>
            <a:r>
              <a:rPr lang="en-US" sz="1200" b="1" dirty="0">
                <a:solidFill>
                  <a:srgbClr val="0000FF"/>
                </a:solidFill>
                <a:latin typeface="Consolas" panose="020B0609020204030204" pitchFamily="49" charset="0"/>
              </a:rPr>
              <a:t>while</a:t>
            </a:r>
            <a:r>
              <a:rPr lang="en-US" sz="1200" b="1" dirty="0">
                <a:solidFill>
                  <a:srgbClr val="000000"/>
                </a:solidFill>
                <a:latin typeface="Consolas" panose="020B0609020204030204" pitchFamily="49" charset="0"/>
              </a:rPr>
              <a:t> (option</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0</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 - </a:t>
            </a:r>
            <a:r>
              <a:rPr lang="en-US" sz="1200" b="1" dirty="0">
                <a:solidFill>
                  <a:srgbClr val="A31515"/>
                </a:solidFill>
                <a:latin typeface="Consolas" panose="020B0609020204030204" pitchFamily="49" charset="0"/>
              </a:rPr>
              <a:t>'0'</a:t>
            </a:r>
            <a:r>
              <a:rPr lang="en-US" sz="1200" b="1" dirty="0">
                <a:solidFill>
                  <a:srgbClr val="000000"/>
                </a:solidFill>
                <a:latin typeface="Consolas" panose="020B0609020204030204" pitchFamily="49" charset="0"/>
              </a:rPr>
              <a:t> != </a:t>
            </a:r>
            <a:r>
              <a:rPr lang="en-US" sz="1200" b="1" dirty="0">
                <a:solidFill>
                  <a:srgbClr val="2F4F4F"/>
                </a:solidFill>
                <a:latin typeface="Consolas" panose="020B0609020204030204" pitchFamily="49" charset="0"/>
              </a:rPr>
              <a:t>QUIT</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return</a:t>
            </a:r>
            <a:r>
              <a:rPr lang="en-US" sz="1200" b="1" dirty="0">
                <a:solidFill>
                  <a:srgbClr val="000000"/>
                </a:solidFill>
                <a:latin typeface="Consolas" panose="020B0609020204030204" pitchFamily="49" charset="0"/>
              </a:rPr>
              <a:t> 0;</a:t>
            </a:r>
          </a:p>
          <a:p>
            <a:r>
              <a:rPr lang="en-US" sz="1200" b="1" dirty="0">
                <a:solidFill>
                  <a:srgbClr val="000000"/>
                </a:solidFill>
                <a:latin typeface="Consolas" panose="020B0609020204030204" pitchFamily="49" charset="0"/>
              </a:rPr>
              <a:t>}</a:t>
            </a:r>
            <a:endParaRPr lang="en-US" sz="1200" b="1" dirty="0">
              <a:solidFill>
                <a:prstClr val="black"/>
              </a:solidFill>
              <a:latin typeface="Consolas" panose="020B0609020204030204" pitchFamily="49" charset="0"/>
              <a:cs typeface="Arial" charset="0"/>
            </a:endParaRPr>
          </a:p>
        </p:txBody>
      </p:sp>
      <p:sp>
        <p:nvSpPr>
          <p:cNvPr id="6" name="TextBox 5"/>
          <p:cNvSpPr txBox="1"/>
          <p:nvPr/>
        </p:nvSpPr>
        <p:spPr>
          <a:xfrm>
            <a:off x="5682343" y="1259920"/>
            <a:ext cx="5127171" cy="1015663"/>
          </a:xfrm>
          <a:prstGeom prst="rect">
            <a:avLst/>
          </a:prstGeom>
          <a:noFill/>
        </p:spPr>
        <p:txBody>
          <a:bodyPr wrap="square" rtlCol="0">
            <a:spAutoFit/>
          </a:bodyPr>
          <a:lstStyle/>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PUSH</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"Enter new customer name: "</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getline(cin, name);</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customers.push</a:t>
            </a:r>
            <a:r>
              <a:rPr lang="en-US" sz="1200" b="1" dirty="0">
                <a:solidFill>
                  <a:srgbClr val="000000"/>
                </a:solidFill>
                <a:latin typeface="Consolas" panose="020B0609020204030204" pitchFamily="49" charset="0"/>
              </a:rPr>
              <a:t>(name);</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46D8208B-469A-4044-BD68-71AB1091D0C2}"/>
              </a:ext>
            </a:extLst>
          </p:cNvPr>
          <p:cNvSpPr txBox="1"/>
          <p:nvPr/>
        </p:nvSpPr>
        <p:spPr>
          <a:xfrm>
            <a:off x="5682343" y="2166700"/>
            <a:ext cx="5127171" cy="1015663"/>
          </a:xfrm>
          <a:prstGeom prst="rect">
            <a:avLst/>
          </a:prstGeom>
          <a:noFill/>
        </p:spPr>
        <p:txBody>
          <a:bodyPr wrap="square" rtlCol="0">
            <a:spAutoFit/>
          </a:bodyPr>
          <a:lstStyle/>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FRONT</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if</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customers.empty</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break</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"Customer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is next in line"</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p:txBody>
      </p:sp>
      <p:sp>
        <p:nvSpPr>
          <p:cNvPr id="8" name="TextBox 7">
            <a:extLst>
              <a:ext uri="{FF2B5EF4-FFF2-40B4-BE49-F238E27FC236}">
                <a16:creationId xmlns:a16="http://schemas.microsoft.com/office/drawing/2014/main" id="{B6A396E4-387F-4121-A4AB-DAC8A680AA28}"/>
              </a:ext>
            </a:extLst>
          </p:cNvPr>
          <p:cNvSpPr txBox="1"/>
          <p:nvPr/>
        </p:nvSpPr>
        <p:spPr>
          <a:xfrm>
            <a:off x="5682343" y="3084910"/>
            <a:ext cx="5127171" cy="1200329"/>
          </a:xfrm>
          <a:prstGeom prst="rect">
            <a:avLst/>
          </a:prstGeom>
          <a:noFill/>
        </p:spPr>
        <p:txBody>
          <a:bodyPr wrap="square" rtlCol="0">
            <a:spAutoFit/>
          </a:bodyPr>
          <a:lstStyle/>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POP</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if</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customers.empty</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break</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"Customer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removed from the line"</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customers.pop</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p:txBody>
      </p:sp>
      <p:sp>
        <p:nvSpPr>
          <p:cNvPr id="9" name="TextBox 8">
            <a:extLst>
              <a:ext uri="{FF2B5EF4-FFF2-40B4-BE49-F238E27FC236}">
                <a16:creationId xmlns:a16="http://schemas.microsoft.com/office/drawing/2014/main" id="{219EF2E0-A362-4D02-B61A-8919A306E444}"/>
              </a:ext>
            </a:extLst>
          </p:cNvPr>
          <p:cNvSpPr txBox="1"/>
          <p:nvPr/>
        </p:nvSpPr>
        <p:spPr>
          <a:xfrm>
            <a:off x="5682343" y="4186000"/>
            <a:ext cx="5127171" cy="1754326"/>
          </a:xfrm>
          <a:prstGeom prst="rect">
            <a:avLst/>
          </a:prstGeom>
          <a:noFill/>
        </p:spPr>
        <p:txBody>
          <a:bodyPr wrap="square" rtlCol="0">
            <a:spAutoFit/>
          </a:bodyPr>
          <a:lstStyle/>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QUEUE</a:t>
            </a:r>
            <a:r>
              <a:rPr lang="en-US" sz="1200" b="1" dirty="0">
                <a:solidFill>
                  <a:srgbClr val="000000"/>
                </a:solidFill>
                <a:latin typeface="Consolas" panose="020B0609020204030204" pitchFamily="49" charset="0"/>
              </a:rPr>
              <a:t>:</a:t>
            </a:r>
          </a:p>
          <a:p>
            <a:r>
              <a:rPr lang="en-US" sz="1200" b="1" dirty="0">
                <a:latin typeface="Consolas" panose="020B0609020204030204" pitchFamily="49" charset="0"/>
              </a:rPr>
              <a:t>   </a:t>
            </a:r>
            <a:r>
              <a:rPr lang="en-US" sz="1200" b="1" dirty="0">
                <a:solidFill>
                  <a:srgbClr val="000000"/>
                </a:solidFill>
                <a:latin typeface="Consolas" panose="020B0609020204030204" pitchFamily="49" charset="0"/>
              </a:rPr>
              <a:t>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"Customers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customers.size</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for</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int</a:t>
            </a:r>
            <a:r>
              <a:rPr lang="en-US" sz="1200" b="1" dirty="0">
                <a:solidFill>
                  <a:srgbClr val="000000"/>
                </a:solidFill>
                <a:latin typeface="Consolas" panose="020B0609020204030204" pitchFamily="49" charset="0"/>
              </a:rPr>
              <a:t> i = 0; i &lt; </a:t>
            </a:r>
            <a:r>
              <a:rPr lang="en-US" sz="1200" b="1" dirty="0" err="1">
                <a:solidFill>
                  <a:srgbClr val="000000"/>
                </a:solidFill>
                <a:latin typeface="Consolas" panose="020B0609020204030204" pitchFamily="49" charset="0"/>
              </a:rPr>
              <a:t>customers.size</a:t>
            </a:r>
            <a:r>
              <a:rPr lang="en-US" sz="1200" b="1" dirty="0">
                <a:solidFill>
                  <a:srgbClr val="000000"/>
                </a:solidFill>
                <a:latin typeface="Consolas" panose="020B0609020204030204" pitchFamily="49" charset="0"/>
              </a:rPr>
              <a:t>(); ++i)</a:t>
            </a: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customers.push</a:t>
            </a:r>
            <a:r>
              <a:rPr lang="en-US" sz="1200" b="1" dirty="0">
                <a:solidFill>
                  <a:srgbClr val="000000"/>
                </a:solidFill>
                <a:latin typeface="Consolas" panose="020B0609020204030204" pitchFamily="49" charset="0"/>
              </a:rPr>
              <a:t>(</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customers.pop</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p:txBody>
      </p:sp>
      <p:sp>
        <p:nvSpPr>
          <p:cNvPr id="10" name="TextBox 9">
            <a:extLst>
              <a:ext uri="{FF2B5EF4-FFF2-40B4-BE49-F238E27FC236}">
                <a16:creationId xmlns:a16="http://schemas.microsoft.com/office/drawing/2014/main" id="{5DDD4C8F-9643-4C26-A185-7DEC244987BD}"/>
              </a:ext>
            </a:extLst>
          </p:cNvPr>
          <p:cNvSpPr txBox="1"/>
          <p:nvPr/>
        </p:nvSpPr>
        <p:spPr>
          <a:xfrm>
            <a:off x="5682343" y="5824300"/>
            <a:ext cx="5127171" cy="1015663"/>
          </a:xfrm>
          <a:prstGeom prst="rect">
            <a:avLst/>
          </a:prstGeom>
          <a:noFill/>
        </p:spPr>
        <p:txBody>
          <a:bodyPr wrap="square" rtlCol="0">
            <a:spAutoFit/>
          </a:bodyPr>
          <a:lstStyle/>
          <a:p>
            <a:r>
              <a:rPr lang="en-US" sz="1200" b="1" dirty="0">
                <a:solidFill>
                  <a:srgbClr val="0000FF"/>
                </a:solidFill>
                <a:latin typeface="Consolas" panose="020B0609020204030204" pitchFamily="49" charset="0"/>
              </a:rPr>
              <a:t>default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"Options:"</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for</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int</a:t>
            </a:r>
            <a:r>
              <a:rPr lang="en-US" sz="1200" b="1" dirty="0">
                <a:solidFill>
                  <a:srgbClr val="000000"/>
                </a:solidFill>
                <a:latin typeface="Consolas" panose="020B0609020204030204" pitchFamily="49" charset="0"/>
              </a:rPr>
              <a:t> i = 0; i &lt; </a:t>
            </a:r>
            <a:r>
              <a:rPr lang="en-US" sz="1200" b="1" dirty="0">
                <a:solidFill>
                  <a:srgbClr val="2F4F4F"/>
                </a:solidFill>
                <a:latin typeface="Consolas" panose="020B0609020204030204" pitchFamily="49" charset="0"/>
              </a:rPr>
              <a:t>END</a:t>
            </a:r>
            <a:r>
              <a:rPr lang="en-US" sz="1200" b="1" dirty="0">
                <a:solidFill>
                  <a:srgbClr val="000000"/>
                </a:solidFill>
                <a:latin typeface="Consolas" panose="020B0609020204030204" pitchFamily="49" charset="0"/>
              </a:rPr>
              <a:t>; ++i)</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endl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i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choices[i];</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7555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Queue of Customers</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11</a:t>
            </a:fld>
            <a:endParaRPr lang="en-US" dirty="0">
              <a:latin typeface="Arial" charset="0"/>
            </a:endParaRPr>
          </a:p>
        </p:txBody>
      </p:sp>
      <p:sp>
        <p:nvSpPr>
          <p:cNvPr id="5" name="TextBox 4"/>
          <p:cNvSpPr txBox="1"/>
          <p:nvPr/>
        </p:nvSpPr>
        <p:spPr>
          <a:xfrm>
            <a:off x="304802" y="1259919"/>
            <a:ext cx="5529942" cy="5486400"/>
          </a:xfrm>
          <a:prstGeom prst="rect">
            <a:avLst/>
          </a:prstGeom>
          <a:noFill/>
        </p:spPr>
        <p:txBody>
          <a:bodyPr wrap="square" rtlCol="0">
            <a:spAutoFit/>
          </a:bodyPr>
          <a:lstStyle/>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&lt;iostream&gt;</a:t>
            </a:r>
            <a:endParaRPr lang="en-US" sz="1200" b="1" dirty="0">
              <a:solidFill>
                <a:srgbClr val="000000"/>
              </a:solidFill>
              <a:latin typeface="Consolas" panose="020B0609020204030204" pitchFamily="49" charset="0"/>
            </a:endParaRPr>
          </a:p>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&lt;queue&gt;</a:t>
            </a:r>
            <a:endParaRPr lang="en-US" sz="1200" b="1" dirty="0">
              <a:solidFill>
                <a:srgbClr val="000000"/>
              </a:solidFill>
              <a:latin typeface="Consolas" panose="020B0609020204030204" pitchFamily="49" charset="0"/>
            </a:endParaRPr>
          </a:p>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&lt;string&gt;</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using</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namespace</a:t>
            </a:r>
            <a:r>
              <a:rPr lang="en-US" sz="1200" b="1" dirty="0">
                <a:solidFill>
                  <a:srgbClr val="000000"/>
                </a:solidFill>
                <a:latin typeface="Consolas" panose="020B0609020204030204" pitchFamily="49" charset="0"/>
              </a:rPr>
              <a:t> std;</a:t>
            </a:r>
          </a:p>
          <a:p>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const</a:t>
            </a:r>
            <a:r>
              <a:rPr lang="en-US" sz="1200" b="1" dirty="0">
                <a:solidFill>
                  <a:srgbClr val="000000"/>
                </a:solidFill>
                <a:latin typeface="Consolas" panose="020B0609020204030204" pitchFamily="49" charset="0"/>
              </a:rPr>
              <a:t> </a:t>
            </a:r>
            <a:r>
              <a:rPr lang="en-US" sz="1200" b="1" dirty="0">
                <a:solidFill>
                  <a:srgbClr val="2B91AF"/>
                </a:solidFill>
                <a:latin typeface="Consolas" panose="020B0609020204030204" pitchFamily="49" charset="0"/>
              </a:rPr>
              <a:t>string</a:t>
            </a:r>
            <a:r>
              <a:rPr lang="en-US" sz="1200" b="1" dirty="0">
                <a:solidFill>
                  <a:srgbClr val="000000"/>
                </a:solidFill>
                <a:latin typeface="Consolas" panose="020B0609020204030204" pitchFamily="49" charset="0"/>
              </a:rPr>
              <a:t> choices[] = </a:t>
            </a:r>
          </a:p>
          <a:p>
            <a:r>
              <a:rPr lang="en-US" sz="1200" b="1" dirty="0">
                <a:solidFill>
                  <a:srgbClr val="000000"/>
                </a:solidFill>
                <a:latin typeface="Consolas" panose="020B0609020204030204" pitchFamily="49" charset="0"/>
              </a:rPr>
              <a:t> { </a:t>
            </a:r>
            <a:r>
              <a:rPr lang="en-US" sz="1200" b="1" dirty="0">
                <a:solidFill>
                  <a:srgbClr val="A31515"/>
                </a:solidFill>
                <a:latin typeface="Consolas" panose="020B0609020204030204" pitchFamily="49" charset="0"/>
              </a:rPr>
              <a:t>"push"</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"front"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"pop"</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"queue"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"quit"</a:t>
            </a:r>
            <a:r>
              <a:rPr lang="en-US" sz="1200" b="1" dirty="0">
                <a:solidFill>
                  <a:srgbClr val="000000"/>
                </a:solidFill>
                <a:latin typeface="Consolas" panose="020B0609020204030204" pitchFamily="49" charset="0"/>
              </a:rPr>
              <a:t> };</a:t>
            </a:r>
          </a:p>
          <a:p>
            <a:r>
              <a:rPr lang="en-US" sz="1200" b="1" dirty="0" err="1">
                <a:solidFill>
                  <a:srgbClr val="0000FF"/>
                </a:solidFill>
                <a:latin typeface="Consolas" panose="020B0609020204030204" pitchFamily="49" charset="0"/>
              </a:rPr>
              <a:t>enum</a:t>
            </a:r>
            <a:r>
              <a:rPr lang="en-US" sz="1200" b="1" dirty="0">
                <a:solidFill>
                  <a:srgbClr val="000000"/>
                </a:solidFill>
                <a:latin typeface="Consolas" panose="020B0609020204030204" pitchFamily="49" charset="0"/>
              </a:rPr>
              <a:t> { </a:t>
            </a:r>
            <a:r>
              <a:rPr lang="en-US" sz="1200" b="1" dirty="0">
                <a:solidFill>
                  <a:srgbClr val="2F4F4F"/>
                </a:solidFill>
                <a:latin typeface="Consolas" panose="020B0609020204030204" pitchFamily="49" charset="0"/>
              </a:rPr>
              <a:t>PUSH</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FRONT</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POP</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QUEUE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QUIT</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END</a:t>
            </a:r>
            <a:r>
              <a:rPr lang="en-US" sz="1200" b="1" dirty="0">
                <a:solidFill>
                  <a:srgbClr val="000000"/>
                </a:solidFill>
                <a:latin typeface="Consolas" panose="020B0609020204030204" pitchFamily="49" charset="0"/>
              </a:rPr>
              <a:t> };</a:t>
            </a:r>
          </a:p>
          <a:p>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int</a:t>
            </a:r>
            <a:r>
              <a:rPr lang="en-US" sz="1200" b="1" dirty="0">
                <a:solidFill>
                  <a:srgbClr val="000000"/>
                </a:solidFill>
                <a:latin typeface="Consolas" panose="020B0609020204030204" pitchFamily="49" charset="0"/>
              </a:rPr>
              <a:t> main()</a:t>
            </a:r>
          </a:p>
          <a:p>
            <a:r>
              <a:rPr lang="en-US" sz="1200" b="1" dirty="0">
                <a:solidFill>
                  <a:srgbClr val="000000"/>
                </a:solidFill>
                <a:latin typeface="Consolas" panose="020B0609020204030204" pitchFamily="49" charset="0"/>
              </a:rPr>
              <a:t>{</a:t>
            </a:r>
          </a:p>
          <a:p>
            <a:r>
              <a:rPr lang="en-US" sz="1200" b="1" dirty="0">
                <a:solidFill>
                  <a:srgbClr val="2B91AF"/>
                </a:solidFill>
                <a:latin typeface="Consolas" panose="020B0609020204030204" pitchFamily="49" charset="0"/>
              </a:rPr>
              <a:t>   queue</a:t>
            </a:r>
            <a:r>
              <a:rPr lang="en-US" sz="1200" b="1" dirty="0">
                <a:solidFill>
                  <a:srgbClr val="000000"/>
                </a:solidFill>
                <a:latin typeface="Consolas" panose="020B0609020204030204" pitchFamily="49" charset="0"/>
              </a:rPr>
              <a:t>&lt;</a:t>
            </a:r>
            <a:r>
              <a:rPr lang="en-US" sz="1200" b="1" dirty="0">
                <a:solidFill>
                  <a:srgbClr val="2B91AF"/>
                </a:solidFill>
                <a:latin typeface="Consolas" panose="020B0609020204030204" pitchFamily="49" charset="0"/>
              </a:rPr>
              <a:t>string</a:t>
            </a:r>
            <a:r>
              <a:rPr lang="en-US" sz="1200" b="1" dirty="0">
                <a:solidFill>
                  <a:srgbClr val="000000"/>
                </a:solidFill>
                <a:latin typeface="Consolas" panose="020B0609020204030204" pitchFamily="49" charset="0"/>
              </a:rPr>
              <a:t>&gt; customers;</a:t>
            </a:r>
          </a:p>
          <a:p>
            <a:r>
              <a:rPr lang="en-US" sz="1200" b="1" dirty="0">
                <a:solidFill>
                  <a:srgbClr val="2B91AF"/>
                </a:solidFill>
                <a:latin typeface="Consolas" panose="020B0609020204030204" pitchFamily="49" charset="0"/>
              </a:rPr>
              <a:t>   string</a:t>
            </a:r>
            <a:r>
              <a:rPr lang="en-US" sz="1200" b="1" dirty="0">
                <a:solidFill>
                  <a:srgbClr val="000000"/>
                </a:solidFill>
                <a:latin typeface="Consolas" panose="020B0609020204030204" pitchFamily="49" charset="0"/>
              </a:rPr>
              <a:t> name;</a:t>
            </a:r>
          </a:p>
          <a:p>
            <a:r>
              <a:rPr lang="en-US" sz="1200" b="1" dirty="0">
                <a:solidFill>
                  <a:srgbClr val="2B91AF"/>
                </a:solidFill>
                <a:latin typeface="Consolas" panose="020B0609020204030204" pitchFamily="49" charset="0"/>
              </a:rPr>
              <a:t>   string</a:t>
            </a:r>
            <a:r>
              <a:rPr lang="en-US" sz="1200" b="1" dirty="0">
                <a:solidFill>
                  <a:srgbClr val="000000"/>
                </a:solidFill>
                <a:latin typeface="Consolas" panose="020B0609020204030204" pitchFamily="49" charset="0"/>
              </a:rPr>
              <a:t> option;</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"Welcome to the customer queue"</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do</a:t>
            </a:r>
            <a:endParaRPr lang="en-US" sz="1200" b="1" dirty="0">
              <a:solidFill>
                <a:srgbClr val="000000"/>
              </a:solidFill>
              <a:latin typeface="Consolas" panose="020B0609020204030204" pitchFamily="49" charset="0"/>
            </a:endParaRP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endl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"Select option: "</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getline(cin, option);</a:t>
            </a:r>
          </a:p>
          <a:p>
            <a:r>
              <a:rPr lang="en-US" sz="1200" b="1" dirty="0">
                <a:solidFill>
                  <a:srgbClr val="0000FF"/>
                </a:solidFill>
                <a:latin typeface="Consolas" panose="020B0609020204030204" pitchFamily="49" charset="0"/>
              </a:rPr>
              <a:t>      switch</a:t>
            </a:r>
            <a:r>
              <a:rPr lang="en-US" sz="1200" b="1" dirty="0">
                <a:solidFill>
                  <a:srgbClr val="000000"/>
                </a:solidFill>
                <a:latin typeface="Consolas" panose="020B0609020204030204" pitchFamily="49" charset="0"/>
              </a:rPr>
              <a:t> (option</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0</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 - </a:t>
            </a:r>
            <a:r>
              <a:rPr lang="en-US" sz="1200" b="1" dirty="0">
                <a:solidFill>
                  <a:srgbClr val="A31515"/>
                </a:solidFill>
                <a:latin typeface="Consolas" panose="020B0609020204030204" pitchFamily="49" charset="0"/>
              </a:rPr>
              <a:t>'0'</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 ------------------------------------------</a:t>
            </a:r>
            <a:r>
              <a:rPr lang="en-US" sz="1200" b="1" dirty="0">
                <a:solidFill>
                  <a:srgbClr val="000000"/>
                </a:solidFill>
                <a:latin typeface="Consolas" panose="020B0609020204030204" pitchFamily="49" charset="0"/>
                <a:sym typeface="Wingdings" panose="05000000000000000000" pitchFamily="2" charset="2"/>
              </a:rPr>
              <a:t>&gt;&gt;&gt;&gt;&gt;&gt;</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QUIT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"Leaving customer queue"</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  </a:t>
            </a:r>
            <a:r>
              <a:rPr lang="en-US" sz="1200" b="1" dirty="0">
                <a:solidFill>
                  <a:srgbClr val="0000FF"/>
                </a:solidFill>
                <a:latin typeface="Consolas" panose="020B0609020204030204" pitchFamily="49" charset="0"/>
              </a:rPr>
              <a:t>while</a:t>
            </a:r>
            <a:r>
              <a:rPr lang="en-US" sz="1200" b="1" dirty="0">
                <a:solidFill>
                  <a:srgbClr val="000000"/>
                </a:solidFill>
                <a:latin typeface="Consolas" panose="020B0609020204030204" pitchFamily="49" charset="0"/>
              </a:rPr>
              <a:t> (option</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0</a:t>
            </a:r>
            <a:r>
              <a:rPr lang="en-US" sz="1200" b="1" dirty="0">
                <a:solidFill>
                  <a:srgbClr val="008080"/>
                </a:solidFill>
                <a:latin typeface="Consolas" panose="020B0609020204030204" pitchFamily="49" charset="0"/>
              </a:rPr>
              <a:t>]</a:t>
            </a:r>
            <a:r>
              <a:rPr lang="en-US" sz="1200" b="1" dirty="0">
                <a:solidFill>
                  <a:srgbClr val="000000"/>
                </a:solidFill>
                <a:latin typeface="Consolas" panose="020B0609020204030204" pitchFamily="49" charset="0"/>
              </a:rPr>
              <a:t> - </a:t>
            </a:r>
            <a:r>
              <a:rPr lang="en-US" sz="1200" b="1" dirty="0">
                <a:solidFill>
                  <a:srgbClr val="A31515"/>
                </a:solidFill>
                <a:latin typeface="Consolas" panose="020B0609020204030204" pitchFamily="49" charset="0"/>
              </a:rPr>
              <a:t>'0'</a:t>
            </a:r>
            <a:r>
              <a:rPr lang="en-US" sz="1200" b="1" dirty="0">
                <a:solidFill>
                  <a:srgbClr val="000000"/>
                </a:solidFill>
                <a:latin typeface="Consolas" panose="020B0609020204030204" pitchFamily="49" charset="0"/>
              </a:rPr>
              <a:t> != </a:t>
            </a:r>
            <a:r>
              <a:rPr lang="en-US" sz="1200" b="1" dirty="0">
                <a:solidFill>
                  <a:srgbClr val="2F4F4F"/>
                </a:solidFill>
                <a:latin typeface="Consolas" panose="020B0609020204030204" pitchFamily="49" charset="0"/>
              </a:rPr>
              <a:t>QUIT</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return</a:t>
            </a:r>
            <a:r>
              <a:rPr lang="en-US" sz="1200" b="1" dirty="0">
                <a:solidFill>
                  <a:srgbClr val="000000"/>
                </a:solidFill>
                <a:latin typeface="Consolas" panose="020B0609020204030204" pitchFamily="49" charset="0"/>
              </a:rPr>
              <a:t> 0;</a:t>
            </a:r>
          </a:p>
          <a:p>
            <a:r>
              <a:rPr lang="en-US" sz="1200" b="1" dirty="0">
                <a:solidFill>
                  <a:srgbClr val="000000"/>
                </a:solidFill>
                <a:latin typeface="Consolas" panose="020B0609020204030204" pitchFamily="49" charset="0"/>
              </a:rPr>
              <a:t>}</a:t>
            </a:r>
            <a:endParaRPr lang="en-US" sz="1200" b="1" dirty="0">
              <a:solidFill>
                <a:prstClr val="black"/>
              </a:solidFill>
              <a:latin typeface="Consolas" panose="020B0609020204030204" pitchFamily="49" charset="0"/>
              <a:cs typeface="Arial" charset="0"/>
            </a:endParaRPr>
          </a:p>
        </p:txBody>
      </p:sp>
      <p:sp>
        <p:nvSpPr>
          <p:cNvPr id="6" name="TextBox 5"/>
          <p:cNvSpPr txBox="1"/>
          <p:nvPr/>
        </p:nvSpPr>
        <p:spPr>
          <a:xfrm>
            <a:off x="5682343" y="1259920"/>
            <a:ext cx="5127171" cy="5577840"/>
          </a:xfrm>
          <a:prstGeom prst="rect">
            <a:avLst/>
          </a:prstGeom>
          <a:noFill/>
        </p:spPr>
        <p:txBody>
          <a:bodyPr wrap="square" rtlCol="0">
            <a:spAutoFit/>
          </a:bodyPr>
          <a:lstStyle/>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PUSH</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"Enter new customer name: "</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getline(cin, name);</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customers.push</a:t>
            </a:r>
            <a:r>
              <a:rPr lang="en-US" sz="1200" b="1" dirty="0">
                <a:solidFill>
                  <a:srgbClr val="000000"/>
                </a:solidFill>
                <a:latin typeface="Consolas" panose="020B0609020204030204" pitchFamily="49" charset="0"/>
              </a:rPr>
              <a:t>(name);</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FRONT</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if</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customers.empty</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break</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"Customer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is next in line"</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POP</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if</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customers.empty</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break</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"Customer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removed from the line"</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customers.pop</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case</a:t>
            </a:r>
            <a:r>
              <a:rPr lang="en-US" sz="1200" b="1" dirty="0">
                <a:solidFill>
                  <a:srgbClr val="000000"/>
                </a:solidFill>
                <a:latin typeface="Consolas" panose="020B0609020204030204" pitchFamily="49" charset="0"/>
              </a:rPr>
              <a:t> </a:t>
            </a:r>
            <a:r>
              <a:rPr lang="en-US" sz="1200" b="1" dirty="0">
                <a:solidFill>
                  <a:srgbClr val="2F4F4F"/>
                </a:solidFill>
                <a:latin typeface="Consolas" panose="020B0609020204030204" pitchFamily="49" charset="0"/>
              </a:rPr>
              <a:t>QUEUE</a:t>
            </a:r>
            <a:r>
              <a:rPr lang="en-US" sz="1200" b="1" dirty="0">
                <a:solidFill>
                  <a:srgbClr val="000000"/>
                </a:solidFill>
                <a:latin typeface="Consolas" panose="020B0609020204030204" pitchFamily="49" charset="0"/>
              </a:rPr>
              <a:t>:</a:t>
            </a:r>
          </a:p>
          <a:p>
            <a:r>
              <a:rPr lang="en-US" sz="1200" b="1" dirty="0">
                <a:latin typeface="Consolas" panose="020B0609020204030204" pitchFamily="49" charset="0"/>
              </a:rPr>
              <a:t>   </a:t>
            </a:r>
            <a:r>
              <a:rPr lang="en-US" sz="1200" b="1" dirty="0">
                <a:solidFill>
                  <a:srgbClr val="000000"/>
                </a:solidFill>
                <a:latin typeface="Consolas" panose="020B0609020204030204" pitchFamily="49" charset="0"/>
              </a:rPr>
              <a:t>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"Customers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customers.size</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for</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int</a:t>
            </a:r>
            <a:r>
              <a:rPr lang="en-US" sz="1200" b="1" dirty="0">
                <a:solidFill>
                  <a:srgbClr val="000000"/>
                </a:solidFill>
                <a:latin typeface="Consolas" panose="020B0609020204030204" pitchFamily="49" charset="0"/>
              </a:rPr>
              <a:t> i = 0; i &lt; </a:t>
            </a:r>
            <a:r>
              <a:rPr lang="en-US" sz="1200" b="1" dirty="0" err="1">
                <a:solidFill>
                  <a:srgbClr val="000000"/>
                </a:solidFill>
                <a:latin typeface="Consolas" panose="020B0609020204030204" pitchFamily="49" charset="0"/>
              </a:rPr>
              <a:t>customers.size</a:t>
            </a:r>
            <a:r>
              <a:rPr lang="en-US" sz="1200" b="1" dirty="0">
                <a:solidFill>
                  <a:srgbClr val="000000"/>
                </a:solidFill>
                <a:latin typeface="Consolas" panose="020B0609020204030204" pitchFamily="49" charset="0"/>
              </a:rPr>
              <a:t>(); ++i)</a:t>
            </a:r>
          </a:p>
          <a:p>
            <a:r>
              <a:rPr lang="en-US" sz="1200" b="1" dirty="0">
                <a:solidFill>
                  <a:srgbClr val="000000"/>
                </a:solidFill>
                <a:latin typeface="Consolas" panose="020B0609020204030204" pitchFamily="49" charset="0"/>
              </a:rPr>
              <a:t>   {</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customers.push</a:t>
            </a:r>
            <a:r>
              <a:rPr lang="en-US" sz="1200" b="1" dirty="0">
                <a:solidFill>
                  <a:srgbClr val="000000"/>
                </a:solidFill>
                <a:latin typeface="Consolas" panose="020B0609020204030204" pitchFamily="49" charset="0"/>
              </a:rPr>
              <a:t>(</a:t>
            </a:r>
            <a:r>
              <a:rPr lang="en-US" sz="1200" b="1" dirty="0" err="1">
                <a:solidFill>
                  <a:srgbClr val="000000"/>
                </a:solidFill>
                <a:latin typeface="Consolas" panose="020B0609020204030204" pitchFamily="49" charset="0"/>
              </a:rPr>
              <a:t>customers.front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customers.pop</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default</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"Options:"</a:t>
            </a:r>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   for</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int</a:t>
            </a:r>
            <a:r>
              <a:rPr lang="en-US" sz="1200" b="1" dirty="0">
                <a:solidFill>
                  <a:srgbClr val="000000"/>
                </a:solidFill>
                <a:latin typeface="Consolas" panose="020B0609020204030204" pitchFamily="49" charset="0"/>
              </a:rPr>
              <a:t> i = 0; i &lt; </a:t>
            </a:r>
            <a:r>
              <a:rPr lang="en-US" sz="1200" b="1" dirty="0">
                <a:solidFill>
                  <a:srgbClr val="2F4F4F"/>
                </a:solidFill>
                <a:latin typeface="Consolas" panose="020B0609020204030204" pitchFamily="49" charset="0"/>
              </a:rPr>
              <a:t>END</a:t>
            </a:r>
            <a:r>
              <a:rPr lang="en-US" sz="1200" b="1" dirty="0">
                <a:solidFill>
                  <a:srgbClr val="000000"/>
                </a:solidFill>
                <a:latin typeface="Consolas" panose="020B0609020204030204" pitchFamily="49" charset="0"/>
              </a:rPr>
              <a:t>; ++i)</a:t>
            </a:r>
          </a:p>
          <a:p>
            <a:r>
              <a:rPr lang="en-US" sz="1200" b="1" dirty="0">
                <a:solidFill>
                  <a:srgbClr val="000000"/>
                </a:solidFill>
                <a:latin typeface="Consolas" panose="020B0609020204030204" pitchFamily="49" charset="0"/>
              </a:rPr>
              <a:t>      cout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endl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i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 "</a:t>
            </a:r>
            <a:r>
              <a:rPr lang="en-US" sz="1200" b="1" dirty="0">
                <a:solidFill>
                  <a:srgbClr val="000000"/>
                </a:solidFill>
                <a:latin typeface="Consolas" panose="020B0609020204030204" pitchFamily="49" charset="0"/>
              </a:rPr>
              <a:t> </a:t>
            </a:r>
            <a:r>
              <a:rPr lang="en-US" sz="1200" b="1" dirty="0">
                <a:solidFill>
                  <a:srgbClr val="008080"/>
                </a:solidFill>
                <a:latin typeface="Consolas" panose="020B0609020204030204" pitchFamily="49" charset="0"/>
              </a:rPr>
              <a:t>&lt;&lt;</a:t>
            </a:r>
            <a:r>
              <a:rPr lang="en-US" sz="1200" b="1" dirty="0">
                <a:solidFill>
                  <a:srgbClr val="000000"/>
                </a:solidFill>
                <a:latin typeface="Consolas" panose="020B0609020204030204" pitchFamily="49" charset="0"/>
              </a:rPr>
              <a:t> choices[i];</a:t>
            </a:r>
          </a:p>
          <a:p>
            <a:r>
              <a:rPr lang="en-US" sz="1200" b="1" dirty="0">
                <a:solidFill>
                  <a:srgbClr val="0000FF"/>
                </a:solidFill>
                <a:latin typeface="Consolas" panose="020B0609020204030204" pitchFamily="49" charset="0"/>
              </a:rPr>
              <a:t>   break</a:t>
            </a:r>
            <a:r>
              <a:rPr lang="en-US" sz="1200" b="1"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40533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a Queue of Customers</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12</a:t>
            </a:fld>
            <a:endParaRPr lang="en-US" dirty="0">
              <a:latin typeface="Arial" charset="0"/>
            </a:endParaRPr>
          </a:p>
        </p:txBody>
      </p:sp>
      <p:sp>
        <p:nvSpPr>
          <p:cNvPr id="5" name="TextBox 4"/>
          <p:cNvSpPr txBox="1"/>
          <p:nvPr/>
        </p:nvSpPr>
        <p:spPr>
          <a:xfrm>
            <a:off x="640079" y="1281953"/>
            <a:ext cx="6076407" cy="5570756"/>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#include &lt;iostream&gt;</a:t>
            </a:r>
          </a:p>
          <a:p>
            <a:pPr fontAlgn="base">
              <a:spcBef>
                <a:spcPct val="0"/>
              </a:spcBef>
              <a:spcAft>
                <a:spcPct val="0"/>
              </a:spcAft>
            </a:pPr>
            <a:r>
              <a:rPr lang="en-US" sz="1200" b="1" dirty="0">
                <a:solidFill>
                  <a:prstClr val="black"/>
                </a:solidFill>
                <a:latin typeface="Consolas" panose="020B0609020204030204" pitchFamily="49" charset="0"/>
                <a:cs typeface="Arial" charset="0"/>
              </a:rPr>
              <a:t>#include &lt;queue&gt;</a:t>
            </a:r>
          </a:p>
          <a:p>
            <a:pPr fontAlgn="base">
              <a:spcBef>
                <a:spcPct val="0"/>
              </a:spcBef>
              <a:spcAft>
                <a:spcPct val="0"/>
              </a:spcAft>
            </a:pPr>
            <a:r>
              <a:rPr lang="en-US" sz="1200" b="1" dirty="0">
                <a:solidFill>
                  <a:prstClr val="black"/>
                </a:solidFill>
                <a:latin typeface="Consolas" panose="020B0609020204030204" pitchFamily="49" charset="0"/>
                <a:cs typeface="Arial" charset="0"/>
              </a:rPr>
              <a:t>#include &lt;string&gt;</a:t>
            </a:r>
          </a:p>
          <a:p>
            <a:pPr fontAlgn="base">
              <a:spcBef>
                <a:spcPct val="0"/>
              </a:spcBef>
              <a:spcAft>
                <a:spcPct val="0"/>
              </a:spcAft>
            </a:pPr>
            <a:r>
              <a:rPr lang="en-US" sz="1200" b="1" dirty="0">
                <a:solidFill>
                  <a:prstClr val="black"/>
                </a:solidFill>
                <a:latin typeface="Consolas" panose="020B0609020204030204" pitchFamily="49" charset="0"/>
                <a:cs typeface="Arial" charset="0"/>
              </a:rPr>
              <a:t>using namespace std;</a:t>
            </a:r>
          </a:p>
          <a:p>
            <a:pPr fontAlgn="base">
              <a:spcBef>
                <a:spcPct val="0"/>
              </a:spcBef>
              <a:spcAft>
                <a:spcPct val="0"/>
              </a:spcAft>
            </a:pPr>
            <a:endParaRPr lang="en-US" sz="8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prstClr val="black"/>
                </a:solidFill>
                <a:latin typeface="Consolas" panose="020B0609020204030204" pitchFamily="49" charset="0"/>
                <a:cs typeface="Arial" charset="0"/>
              </a:rPr>
              <a:t>const string choices[] = { "push", "front", "pop", "size", "quit" };</a:t>
            </a:r>
          </a:p>
          <a:p>
            <a:pPr fontAlgn="base">
              <a:spcBef>
                <a:spcPct val="0"/>
              </a:spcBef>
              <a:spcAft>
                <a:spcPct val="0"/>
              </a:spcAft>
            </a:pPr>
            <a:r>
              <a:rPr lang="en-US" sz="1200" b="1" dirty="0" err="1">
                <a:solidFill>
                  <a:prstClr val="black"/>
                </a:solidFill>
                <a:latin typeface="Consolas" panose="020B0609020204030204" pitchFamily="49" charset="0"/>
                <a:cs typeface="Arial" charset="0"/>
              </a:rPr>
              <a:t>enum</a:t>
            </a:r>
            <a:r>
              <a:rPr lang="en-US" sz="1200" b="1" dirty="0">
                <a:solidFill>
                  <a:prstClr val="black"/>
                </a:solidFill>
                <a:latin typeface="Consolas" panose="020B0609020204030204" pitchFamily="49" charset="0"/>
                <a:cs typeface="Arial" charset="0"/>
              </a:rPr>
              <a:t> { PUSH, FRONT, POP, SIZE, QUIT };</a:t>
            </a:r>
          </a:p>
          <a:p>
            <a:pPr fontAlgn="base">
              <a:spcBef>
                <a:spcPct val="0"/>
              </a:spcBef>
              <a:spcAft>
                <a:spcPct val="0"/>
              </a:spcAft>
            </a:pPr>
            <a:r>
              <a:rPr lang="en-US" sz="1200" b="1" dirty="0">
                <a:solidFill>
                  <a:prstClr val="black"/>
                </a:solidFill>
                <a:latin typeface="Consolas" panose="020B0609020204030204" pitchFamily="49" charset="0"/>
                <a:cs typeface="Arial" charset="0"/>
              </a:rPr>
              <a:t>const int </a:t>
            </a:r>
            <a:r>
              <a:rPr lang="en-US" sz="1200" b="1" dirty="0" err="1">
                <a:solidFill>
                  <a:prstClr val="black"/>
                </a:solidFill>
                <a:latin typeface="Consolas" panose="020B0609020204030204" pitchFamily="49" charset="0"/>
                <a:cs typeface="Arial" charset="0"/>
              </a:rPr>
              <a:t>num_choices</a:t>
            </a:r>
            <a:r>
              <a:rPr lang="en-US" sz="1200" b="1" dirty="0">
                <a:solidFill>
                  <a:prstClr val="black"/>
                </a:solidFill>
                <a:latin typeface="Consolas" panose="020B0609020204030204" pitchFamily="49" charset="0"/>
                <a:cs typeface="Arial" charset="0"/>
              </a:rPr>
              <a:t> = 5;</a:t>
            </a:r>
          </a:p>
          <a:p>
            <a:pPr fontAlgn="base">
              <a:spcBef>
                <a:spcPct val="0"/>
              </a:spcBef>
              <a:spcAft>
                <a:spcPct val="0"/>
              </a:spcAft>
            </a:pPr>
            <a:endParaRPr lang="en-US" sz="8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prstClr val="black"/>
                </a:solidFill>
                <a:latin typeface="Consolas" panose="020B0609020204030204" pitchFamily="49" charset="0"/>
                <a:cs typeface="Arial" charset="0"/>
              </a:rPr>
              <a:t>int main()</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queue&lt;string&gt; customers;</a:t>
            </a:r>
          </a:p>
          <a:p>
            <a:pPr fontAlgn="base">
              <a:spcBef>
                <a:spcPct val="0"/>
              </a:spcBef>
              <a:spcAft>
                <a:spcPct val="0"/>
              </a:spcAft>
            </a:pPr>
            <a:r>
              <a:rPr lang="en-US" sz="1200" b="1" dirty="0">
                <a:solidFill>
                  <a:prstClr val="black"/>
                </a:solidFill>
                <a:latin typeface="Consolas" panose="020B0609020204030204" pitchFamily="49" charset="0"/>
                <a:cs typeface="Arial" charset="0"/>
              </a:rPr>
              <a:t>   string name;</a:t>
            </a:r>
          </a:p>
          <a:p>
            <a:pPr fontAlgn="base">
              <a:spcBef>
                <a:spcPct val="0"/>
              </a:spcBef>
              <a:spcAft>
                <a:spcPct val="0"/>
              </a:spcAft>
            </a:pPr>
            <a:r>
              <a:rPr lang="en-US" sz="1200" b="1" dirty="0">
                <a:solidFill>
                  <a:prstClr val="black"/>
                </a:solidFill>
                <a:latin typeface="Consolas" panose="020B0609020204030204" pitchFamily="49" charset="0"/>
                <a:cs typeface="Arial" charset="0"/>
              </a:rPr>
              <a:t>   int </a:t>
            </a:r>
            <a:r>
              <a:rPr lang="en-US" sz="1200" b="1" dirty="0" err="1">
                <a:solidFill>
                  <a:prstClr val="black"/>
                </a:solidFill>
                <a:latin typeface="Consolas" panose="020B0609020204030204" pitchFamily="49" charset="0"/>
                <a:cs typeface="Arial" charset="0"/>
              </a:rPr>
              <a:t>choice_num</a:t>
            </a:r>
            <a:r>
              <a:rPr lang="en-US" sz="1200" b="1" dirty="0">
                <a:solidFill>
                  <a:prstClr val="black"/>
                </a:solidFill>
                <a:latin typeface="Consolas" panose="020B0609020204030204" pitchFamily="49" charset="0"/>
                <a:cs typeface="Arial" charset="0"/>
              </a:rPr>
              <a:t> = 0;</a:t>
            </a:r>
          </a:p>
          <a:p>
            <a:pPr fontAlgn="base">
              <a:spcBef>
                <a:spcPct val="0"/>
              </a:spcBef>
              <a:spcAft>
                <a:spcPct val="0"/>
              </a:spcAft>
            </a:pPr>
            <a:r>
              <a:rPr lang="en-US" sz="1200" b="1" dirty="0">
                <a:solidFill>
                  <a:prstClr val="black"/>
                </a:solidFill>
                <a:latin typeface="Consolas" panose="020B0609020204030204" pitchFamily="49" charset="0"/>
                <a:cs typeface="Arial" charset="0"/>
              </a:rPr>
              <a:t>   do</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endl &lt;&lt; "Options:"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for (int </a:t>
            </a:r>
            <a:r>
              <a:rPr lang="en-US" sz="1200" b="1" dirty="0" err="1">
                <a:solidFill>
                  <a:prstClr val="black"/>
                </a:solidFill>
                <a:latin typeface="Consolas" panose="020B0609020204030204" pitchFamily="49" charset="0"/>
                <a:cs typeface="Arial" charset="0"/>
              </a:rPr>
              <a:t>i</a:t>
            </a:r>
            <a:r>
              <a:rPr lang="en-US" sz="1200" b="1" dirty="0">
                <a:solidFill>
                  <a:prstClr val="black"/>
                </a:solidFill>
                <a:latin typeface="Consolas" panose="020B0609020204030204" pitchFamily="49" charset="0"/>
                <a:cs typeface="Arial" charset="0"/>
              </a:rPr>
              <a:t> = 0; </a:t>
            </a:r>
            <a:r>
              <a:rPr lang="en-US" sz="1200" b="1" dirty="0" err="1">
                <a:solidFill>
                  <a:prstClr val="black"/>
                </a:solidFill>
                <a:latin typeface="Consolas" panose="020B0609020204030204" pitchFamily="49" charset="0"/>
                <a:cs typeface="Arial" charset="0"/>
              </a:rPr>
              <a:t>i</a:t>
            </a:r>
            <a:r>
              <a:rPr lang="en-US" sz="1200" b="1" dirty="0">
                <a:solidFill>
                  <a:prstClr val="black"/>
                </a:solidFill>
                <a:latin typeface="Consolas" panose="020B0609020204030204" pitchFamily="49" charset="0"/>
                <a:cs typeface="Arial" charset="0"/>
              </a:rPr>
              <a:t> &lt; </a:t>
            </a:r>
            <a:r>
              <a:rPr lang="en-US" sz="1200" b="1" dirty="0" err="1">
                <a:solidFill>
                  <a:prstClr val="black"/>
                </a:solidFill>
                <a:latin typeface="Consolas" panose="020B0609020204030204" pitchFamily="49" charset="0"/>
                <a:cs typeface="Arial" charset="0"/>
              </a:rPr>
              <a:t>num_choices</a:t>
            </a: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i</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  " &lt;&lt; </a:t>
            </a:r>
            <a:r>
              <a:rPr lang="en-US" sz="1200" b="1" dirty="0" err="1">
                <a:solidFill>
                  <a:prstClr val="black"/>
                </a:solidFill>
                <a:latin typeface="Consolas" panose="020B0609020204030204" pitchFamily="49" charset="0"/>
                <a:cs typeface="Arial" charset="0"/>
              </a:rPr>
              <a:t>i</a:t>
            </a:r>
            <a:r>
              <a:rPr lang="en-US" sz="1200" b="1" dirty="0">
                <a:solidFill>
                  <a:prstClr val="black"/>
                </a:solidFill>
                <a:latin typeface="Consolas" panose="020B0609020204030204" pitchFamily="49" charset="0"/>
                <a:cs typeface="Arial" charset="0"/>
              </a:rPr>
              <a:t> &lt;&lt; ": ";</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choices[</a:t>
            </a:r>
            <a:r>
              <a:rPr lang="en-US" sz="1200" b="1" dirty="0" err="1">
                <a:solidFill>
                  <a:prstClr val="black"/>
                </a:solidFill>
                <a:latin typeface="Consolas" panose="020B0609020204030204" pitchFamily="49" charset="0"/>
                <a:cs typeface="Arial" charset="0"/>
              </a:rPr>
              <a:t>i</a:t>
            </a:r>
            <a:r>
              <a:rPr lang="en-US" sz="1200" b="1" dirty="0">
                <a:solidFill>
                  <a:prstClr val="black"/>
                </a:solidFill>
                <a:latin typeface="Consolas" panose="020B0609020204030204" pitchFamily="49" charset="0"/>
                <a:cs typeface="Arial" charset="0"/>
              </a:rPr>
              <a:t>]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"Select option: ";</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cin</a:t>
            </a:r>
            <a:r>
              <a:rPr lang="en-US" sz="1200" b="1" dirty="0">
                <a:solidFill>
                  <a:prstClr val="black"/>
                </a:solidFill>
                <a:latin typeface="Consolas" panose="020B0609020204030204" pitchFamily="49" charset="0"/>
                <a:cs typeface="Arial" charset="0"/>
              </a:rPr>
              <a:t> &gt;&gt; </a:t>
            </a:r>
            <a:r>
              <a:rPr lang="en-US" sz="1200" b="1" dirty="0" err="1">
                <a:solidFill>
                  <a:prstClr val="black"/>
                </a:solidFill>
                <a:latin typeface="Consolas" panose="020B0609020204030204" pitchFamily="49" charset="0"/>
                <a:cs typeface="Arial" charset="0"/>
              </a:rPr>
              <a:t>choice_num</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endParaRPr lang="en-US" sz="8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a:solidFill>
                  <a:prstClr val="black"/>
                </a:solidFill>
                <a:latin typeface="Consolas" panose="020B0609020204030204" pitchFamily="49" charset="0"/>
                <a:cs typeface="Arial" charset="0"/>
                <a:sym typeface="Wingdings" panose="05000000000000000000" pitchFamily="2" charset="2"/>
              </a:rPr>
              <a:t></a:t>
            </a:r>
            <a:r>
              <a:rPr lang="en-US" sz="1200" b="1" dirty="0">
                <a:solidFill>
                  <a:prstClr val="black"/>
                </a:solidFill>
                <a:latin typeface="Consolas" panose="020B0609020204030204" pitchFamily="49" charset="0"/>
                <a:cs typeface="Arial" charset="0"/>
              </a:rPr>
              <a:t>-------INSERT HERE--------</a:t>
            </a:r>
            <a:endParaRPr lang="en-US" sz="1200" b="1" dirty="0">
              <a:solidFill>
                <a:prstClr val="black"/>
              </a:solidFill>
              <a:latin typeface="Consolas" panose="020B0609020204030204" pitchFamily="49" charset="0"/>
              <a:cs typeface="Arial" charset="0"/>
              <a:sym typeface="Wingdings" panose="05000000000000000000" pitchFamily="2" charset="2"/>
            </a:endParaRPr>
          </a:p>
          <a:p>
            <a:pPr fontAlgn="base">
              <a:spcBef>
                <a:spcPct val="0"/>
              </a:spcBef>
              <a:spcAft>
                <a:spcPct val="0"/>
              </a:spcAft>
            </a:pPr>
            <a:endParaRPr lang="en-US" sz="8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prstClr val="black"/>
                </a:solidFill>
                <a:latin typeface="Consolas" panose="020B0609020204030204" pitchFamily="49" charset="0"/>
                <a:cs typeface="Arial" charset="0"/>
              </a:rPr>
              <a:t>   }  while (</a:t>
            </a:r>
            <a:r>
              <a:rPr lang="en-US" sz="1200" b="1" dirty="0" err="1">
                <a:solidFill>
                  <a:prstClr val="black"/>
                </a:solidFill>
                <a:latin typeface="Consolas" panose="020B0609020204030204" pitchFamily="49" charset="0"/>
                <a:cs typeface="Arial" charset="0"/>
              </a:rPr>
              <a:t>choice_num</a:t>
            </a:r>
            <a:r>
              <a:rPr lang="en-US" sz="1200" b="1" dirty="0">
                <a:solidFill>
                  <a:prstClr val="black"/>
                </a:solidFill>
                <a:latin typeface="Consolas" panose="020B0609020204030204" pitchFamily="49" charset="0"/>
                <a:cs typeface="Arial" charset="0"/>
              </a:rPr>
              <a:t> != QUIT);</a:t>
            </a:r>
          </a:p>
          <a:p>
            <a:pPr fontAlgn="base">
              <a:spcBef>
                <a:spcPct val="0"/>
              </a:spcBef>
              <a:spcAft>
                <a:spcPct val="0"/>
              </a:spcAft>
            </a:pPr>
            <a:r>
              <a:rPr lang="en-US" sz="1200" b="1" dirty="0">
                <a:solidFill>
                  <a:prstClr val="black"/>
                </a:solidFill>
                <a:latin typeface="Consolas" panose="020B0609020204030204" pitchFamily="49" charset="0"/>
                <a:cs typeface="Arial" charset="0"/>
              </a:rPr>
              <a:t>   return 0;</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p:txBody>
      </p:sp>
      <p:sp>
        <p:nvSpPr>
          <p:cNvPr id="6" name="TextBox 5"/>
          <p:cNvSpPr txBox="1"/>
          <p:nvPr/>
        </p:nvSpPr>
        <p:spPr>
          <a:xfrm>
            <a:off x="6019800" y="1281954"/>
            <a:ext cx="4572000" cy="5078313"/>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   switch (</a:t>
            </a:r>
            <a:r>
              <a:rPr lang="en-US" sz="1200" b="1" dirty="0" err="1">
                <a:solidFill>
                  <a:prstClr val="black"/>
                </a:solidFill>
                <a:latin typeface="Consolas" panose="020B0609020204030204" pitchFamily="49" charset="0"/>
                <a:cs typeface="Arial" charset="0"/>
              </a:rPr>
              <a:t>choice_num</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case PUSH:</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"Enter new customer name: ";</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cin</a:t>
            </a:r>
            <a:r>
              <a:rPr lang="en-US" sz="1200" b="1" dirty="0">
                <a:solidFill>
                  <a:prstClr val="black"/>
                </a:solidFill>
                <a:latin typeface="Consolas" panose="020B0609020204030204" pitchFamily="49" charset="0"/>
                <a:cs typeface="Arial" charset="0"/>
              </a:rPr>
              <a:t> &gt;&gt; name;</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customers.push</a:t>
            </a:r>
            <a:r>
              <a:rPr lang="en-US" sz="1200" b="1" dirty="0">
                <a:solidFill>
                  <a:prstClr val="black"/>
                </a:solidFill>
                <a:latin typeface="Consolas" panose="020B0609020204030204" pitchFamily="49" charset="0"/>
                <a:cs typeface="Arial" charset="0"/>
              </a:rPr>
              <a:t>(name);</a:t>
            </a:r>
          </a:p>
          <a:p>
            <a:pPr fontAlgn="base">
              <a:spcBef>
                <a:spcPct val="0"/>
              </a:spcBef>
              <a:spcAft>
                <a:spcPct val="0"/>
              </a:spcAft>
            </a:pPr>
            <a:r>
              <a:rPr lang="en-US" sz="1200" b="1" dirty="0">
                <a:solidFill>
                  <a:prstClr val="black"/>
                </a:solidFill>
                <a:latin typeface="Consolas" panose="020B0609020204030204" pitchFamily="49" charset="0"/>
                <a:cs typeface="Arial" charset="0"/>
              </a:rPr>
              <a:t>         break;</a:t>
            </a: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endParaRPr lang="en-US" sz="12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p:txBody>
      </p:sp>
      <p:sp>
        <p:nvSpPr>
          <p:cNvPr id="7" name="TextBox 6"/>
          <p:cNvSpPr txBox="1"/>
          <p:nvPr/>
        </p:nvSpPr>
        <p:spPr>
          <a:xfrm>
            <a:off x="6019800" y="2570874"/>
            <a:ext cx="4572000" cy="830997"/>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      case FRONT:</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"Customer " &lt;&lt; </a:t>
            </a:r>
            <a:r>
              <a:rPr lang="en-US" sz="1200" b="1" dirty="0" err="1">
                <a:solidFill>
                  <a:prstClr val="black"/>
                </a:solidFill>
                <a:latin typeface="Consolas" panose="020B0609020204030204" pitchFamily="49" charset="0"/>
                <a:cs typeface="Arial" charset="0"/>
              </a:rPr>
              <a:t>customers.front</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 is next in line"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break;</a:t>
            </a:r>
          </a:p>
        </p:txBody>
      </p:sp>
      <p:sp>
        <p:nvSpPr>
          <p:cNvPr id="8" name="TextBox 7"/>
          <p:cNvSpPr txBox="1"/>
          <p:nvPr/>
        </p:nvSpPr>
        <p:spPr>
          <a:xfrm>
            <a:off x="6019800" y="3300949"/>
            <a:ext cx="4572000" cy="1015663"/>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      case POP:</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"Customer " &lt;&lt; </a:t>
            </a:r>
            <a:r>
              <a:rPr lang="en-US" sz="1200" b="1" dirty="0" err="1">
                <a:solidFill>
                  <a:prstClr val="black"/>
                </a:solidFill>
                <a:latin typeface="Consolas" panose="020B0609020204030204" pitchFamily="49" charset="0"/>
                <a:cs typeface="Arial" charset="0"/>
              </a:rPr>
              <a:t>customers.front</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 removed from the line"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customers.pop</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break;</a:t>
            </a:r>
          </a:p>
        </p:txBody>
      </p:sp>
      <p:sp>
        <p:nvSpPr>
          <p:cNvPr id="9" name="TextBox 8"/>
          <p:cNvSpPr txBox="1"/>
          <p:nvPr/>
        </p:nvSpPr>
        <p:spPr>
          <a:xfrm>
            <a:off x="6019800" y="4214135"/>
            <a:ext cx="4572000" cy="830997"/>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      case SIZE:</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"Size of line is ";</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a:t>
            </a:r>
            <a:r>
              <a:rPr lang="en-US" sz="1200" b="1" dirty="0" err="1">
                <a:solidFill>
                  <a:prstClr val="black"/>
                </a:solidFill>
                <a:latin typeface="Consolas" panose="020B0609020204030204" pitchFamily="49" charset="0"/>
                <a:cs typeface="Arial" charset="0"/>
              </a:rPr>
              <a:t>customers.size</a:t>
            </a:r>
            <a:r>
              <a:rPr lang="en-US" sz="1200" b="1" dirty="0">
                <a:solidFill>
                  <a:prstClr val="black"/>
                </a:solidFill>
                <a:latin typeface="Consolas" panose="020B0609020204030204" pitchFamily="49" charset="0"/>
                <a:cs typeface="Arial" charset="0"/>
              </a:rPr>
              <a:t>()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break;</a:t>
            </a:r>
          </a:p>
        </p:txBody>
      </p:sp>
      <p:sp>
        <p:nvSpPr>
          <p:cNvPr id="10" name="TextBox 9"/>
          <p:cNvSpPr txBox="1"/>
          <p:nvPr/>
        </p:nvSpPr>
        <p:spPr>
          <a:xfrm>
            <a:off x="6019800" y="4962943"/>
            <a:ext cx="4572000" cy="646331"/>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      case QUIT:</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"Leaving customer queue"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break;</a:t>
            </a:r>
          </a:p>
        </p:txBody>
      </p:sp>
      <p:sp>
        <p:nvSpPr>
          <p:cNvPr id="11" name="TextBox 10"/>
          <p:cNvSpPr txBox="1"/>
          <p:nvPr/>
        </p:nvSpPr>
        <p:spPr>
          <a:xfrm>
            <a:off x="6019800" y="5517250"/>
            <a:ext cx="4572000" cy="646331"/>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      default:</a:t>
            </a:r>
          </a:p>
          <a:p>
            <a:pPr fontAlgn="base">
              <a:spcBef>
                <a:spcPct val="0"/>
              </a:spcBef>
              <a:spcAft>
                <a:spcPct val="0"/>
              </a:spcAft>
            </a:pPr>
            <a:r>
              <a:rPr lang="en-US" sz="1200" b="1" dirty="0">
                <a:solidFill>
                  <a:prstClr val="black"/>
                </a:solidFill>
                <a:latin typeface="Consolas" panose="020B0609020204030204" pitchFamily="49" charset="0"/>
                <a:cs typeface="Arial" charset="0"/>
              </a:rPr>
              <a:t>         cout &lt;&lt; "Invalid selection" &lt;&lt; endl;</a:t>
            </a:r>
          </a:p>
          <a:p>
            <a:pPr fontAlgn="base">
              <a:spcBef>
                <a:spcPct val="0"/>
              </a:spcBef>
              <a:spcAft>
                <a:spcPct val="0"/>
              </a:spcAft>
            </a:pPr>
            <a:r>
              <a:rPr lang="en-US" sz="1200" b="1" dirty="0">
                <a:solidFill>
                  <a:prstClr val="black"/>
                </a:solidFill>
                <a:latin typeface="Consolas" panose="020B0609020204030204" pitchFamily="49" charset="0"/>
                <a:cs typeface="Arial" charset="0"/>
              </a:rPr>
              <a:t>         break;</a:t>
            </a:r>
          </a:p>
        </p:txBody>
      </p:sp>
    </p:spTree>
    <p:extLst>
      <p:ext uri="{BB962C8B-B14F-4D97-AF65-F5344CB8AC3E}">
        <p14:creationId xmlns:p14="http://schemas.microsoft.com/office/powerpoint/2010/main" val="25618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6.3, pgs. 365-376</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0C1462C-D640-45B3-901B-F425AA5C3674}" type="slidenum">
              <a:rPr lang="en-US">
                <a:solidFill>
                  <a:srgbClr val="DEDEDE"/>
                </a:solidFill>
                <a:latin typeface="Arial" charset="0"/>
              </a:rPr>
              <a:pPr fontAlgn="base">
                <a:spcBef>
                  <a:spcPct val="0"/>
                </a:spcBef>
                <a:spcAft>
                  <a:spcPct val="0"/>
                </a:spcAft>
                <a:defRPr/>
              </a:pPr>
              <a:t>13</a:t>
            </a:fld>
            <a:endParaRPr lang="en-US" dirty="0">
              <a:solidFill>
                <a:srgbClr val="DEDEDE"/>
              </a:solidFill>
              <a:latin typeface="Arial" charset="0"/>
            </a:endParaRP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latin typeface="Arial"/>
              </a:rPr>
              <a:t>6.3 Implementing the Queue ADT</a:t>
            </a:r>
          </a:p>
          <a:p>
            <a:pPr algn="ctr"/>
            <a:r>
              <a:rPr lang="en-US" sz="2000" dirty="0">
                <a:latin typeface="Arial"/>
              </a:rPr>
              <a:t>Using std::list as a Container for a Queue</a:t>
            </a:r>
          </a:p>
          <a:p>
            <a:pPr algn="ctr"/>
            <a:r>
              <a:rPr lang="en-US" sz="2000" dirty="0">
                <a:latin typeface="Arial"/>
              </a:rPr>
              <a:t>Using a Single-Linked List to Implement the Queue ADT </a:t>
            </a:r>
          </a:p>
          <a:p>
            <a:pPr algn="ctr"/>
            <a:r>
              <a:rPr lang="en-US" sz="2000" dirty="0">
                <a:latin typeface="Arial"/>
              </a:rPr>
              <a:t>Using a Circular Array for Storage in a Queue</a:t>
            </a:r>
          </a:p>
          <a:p>
            <a:pPr algn="ctr"/>
            <a:r>
              <a:rPr lang="en-US" sz="2000" dirty="0">
                <a:latin typeface="Arial"/>
              </a:rPr>
              <a:t>Comparing the Three Implementations</a:t>
            </a:r>
          </a:p>
          <a:p>
            <a:pPr algn="ctr"/>
            <a:r>
              <a:rPr lang="en-US" sz="2000" dirty="0">
                <a:latin typeface="Arial"/>
              </a:rPr>
              <a:t>Exercises for Section 6.3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952625"/>
            <a:ext cx="2882756" cy="2238375"/>
          </a:xfrm>
          <a:prstGeom prst="rect">
            <a:avLst/>
          </a:prstGeom>
        </p:spPr>
      </p:pic>
    </p:spTree>
    <p:extLst>
      <p:ext uri="{BB962C8B-B14F-4D97-AF65-F5344CB8AC3E}">
        <p14:creationId xmlns:p14="http://schemas.microsoft.com/office/powerpoint/2010/main" val="283308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itchFamily="49" charset="0"/>
                <a:cs typeface="Courier New" pitchFamily="49" charset="0"/>
              </a:rPr>
              <a:t>std::list </a:t>
            </a:r>
            <a:r>
              <a:rPr lang="en-US" dirty="0"/>
              <a:t>as a Queue Container</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14</a:t>
            </a:fld>
            <a:endParaRPr lang="en-US" dirty="0">
              <a:latin typeface="Arial" charset="0"/>
            </a:endParaRPr>
          </a:p>
        </p:txBody>
      </p:sp>
      <p:sp>
        <p:nvSpPr>
          <p:cNvPr id="3" name="Content Placeholder 2"/>
          <p:cNvSpPr>
            <a:spLocks noGrp="1"/>
          </p:cNvSpPr>
          <p:nvPr>
            <p:ph sz="quarter" idx="4294967295"/>
          </p:nvPr>
        </p:nvSpPr>
        <p:spPr>
          <a:xfrm>
            <a:off x="640081" y="1295400"/>
            <a:ext cx="9784080" cy="5454650"/>
          </a:xfrm>
        </p:spPr>
        <p:txBody>
          <a:bodyPr/>
          <a:lstStyle/>
          <a:p>
            <a:r>
              <a:rPr lang="en-US" sz="2200" dirty="0"/>
              <a:t>The standard library defines the </a:t>
            </a:r>
            <a:r>
              <a:rPr lang="en-US" sz="2200" b="1" dirty="0">
                <a:solidFill>
                  <a:srgbClr val="FF0000"/>
                </a:solidFill>
              </a:rPr>
              <a:t>queue</a:t>
            </a:r>
            <a:r>
              <a:rPr lang="en-US" sz="2200" dirty="0">
                <a:solidFill>
                  <a:srgbClr val="FF0000"/>
                </a:solidFill>
              </a:rPr>
              <a:t> </a:t>
            </a:r>
            <a:r>
              <a:rPr lang="en-US" sz="2200" dirty="0"/>
              <a:t>as a template class that contains any of the sequential containers (list or vector).</a:t>
            </a:r>
          </a:p>
          <a:p>
            <a:r>
              <a:rPr lang="en-US" sz="2200" dirty="0"/>
              <a:t>Like the </a:t>
            </a:r>
            <a:r>
              <a:rPr lang="en-US" sz="2200" b="1" dirty="0">
                <a:solidFill>
                  <a:srgbClr val="FF0000"/>
                </a:solidFill>
              </a:rPr>
              <a:t>stack</a:t>
            </a:r>
            <a:r>
              <a:rPr lang="en-US" sz="2200" dirty="0"/>
              <a:t> class, the </a:t>
            </a:r>
            <a:r>
              <a:rPr lang="en-US" sz="2200" b="1" dirty="0">
                <a:solidFill>
                  <a:srgbClr val="FF0000"/>
                </a:solidFill>
              </a:rPr>
              <a:t>queue</a:t>
            </a:r>
            <a:r>
              <a:rPr lang="en-US" sz="2200" dirty="0">
                <a:solidFill>
                  <a:srgbClr val="FF0000"/>
                </a:solidFill>
              </a:rPr>
              <a:t> </a:t>
            </a:r>
            <a:r>
              <a:rPr lang="en-US" sz="2200" dirty="0"/>
              <a:t>is said to be an </a:t>
            </a:r>
            <a:r>
              <a:rPr lang="en-US" sz="2200" b="1" dirty="0">
                <a:solidFill>
                  <a:srgbClr val="FF0000"/>
                </a:solidFill>
              </a:rPr>
              <a:t>adapter class</a:t>
            </a:r>
            <a:r>
              <a:rPr lang="en-US" sz="2200" dirty="0"/>
              <a:t> because it adapts the functions available in another class to the interface that a client expects (by giving different names to functions with essentially the same operations).</a:t>
            </a:r>
          </a:p>
          <a:p>
            <a:r>
              <a:rPr lang="en-US" sz="2200" dirty="0"/>
              <a:t>Since the sequential container </a:t>
            </a:r>
            <a:r>
              <a:rPr lang="en-US" sz="2200" b="1" dirty="0">
                <a:solidFill>
                  <a:srgbClr val="FF0000"/>
                </a:solidFill>
              </a:rPr>
              <a:t>list</a:t>
            </a:r>
            <a:r>
              <a:rPr lang="en-US" sz="2200" dirty="0"/>
              <a:t> provides the </a:t>
            </a:r>
            <a:r>
              <a:rPr lang="en-US" sz="2200" b="1" dirty="0">
                <a:solidFill>
                  <a:srgbClr val="FF0000"/>
                </a:solidFill>
                <a:latin typeface="Consolas" panose="020B0609020204030204" pitchFamily="49" charset="0"/>
                <a:cs typeface="Consolas" panose="020B0609020204030204" pitchFamily="49" charset="0"/>
              </a:rPr>
              <a:t>push_back</a:t>
            </a:r>
            <a:r>
              <a:rPr lang="en-US" sz="2200" dirty="0">
                <a:solidFill>
                  <a:srgbClr val="FF0000"/>
                </a:solidFill>
              </a:rPr>
              <a:t> </a:t>
            </a:r>
            <a:r>
              <a:rPr lang="en-US" sz="2200" dirty="0"/>
              <a:t>and </a:t>
            </a:r>
            <a:r>
              <a:rPr lang="en-US" sz="2200" b="1" dirty="0" err="1">
                <a:solidFill>
                  <a:srgbClr val="FF0000"/>
                </a:solidFill>
                <a:latin typeface="Consolas" panose="020B0609020204030204" pitchFamily="49" charset="0"/>
                <a:cs typeface="Consolas" panose="020B0609020204030204" pitchFamily="49" charset="0"/>
              </a:rPr>
              <a:t>pop_front</a:t>
            </a:r>
            <a:r>
              <a:rPr lang="en-US" sz="2200" dirty="0">
                <a:solidFill>
                  <a:srgbClr val="FF0000"/>
                </a:solidFill>
              </a:rPr>
              <a:t> </a:t>
            </a:r>
            <a:r>
              <a:rPr lang="en-US" sz="2200" dirty="0"/>
              <a:t>functions, it can be adapted to a </a:t>
            </a:r>
            <a:r>
              <a:rPr lang="en-US" sz="2200" b="1" dirty="0">
                <a:solidFill>
                  <a:srgbClr val="FF0000"/>
                </a:solidFill>
              </a:rPr>
              <a:t>queue</a:t>
            </a:r>
            <a:r>
              <a:rPr lang="en-US" sz="2200" dirty="0"/>
              <a:t>.</a:t>
            </a:r>
          </a:p>
          <a:p>
            <a:r>
              <a:rPr lang="en-US" sz="2200" dirty="0"/>
              <a:t>For example, if a </a:t>
            </a:r>
            <a:r>
              <a:rPr lang="en-US" sz="2200" b="1" dirty="0">
                <a:solidFill>
                  <a:srgbClr val="FF0000"/>
                </a:solidFill>
              </a:rPr>
              <a:t>list</a:t>
            </a:r>
            <a:r>
              <a:rPr lang="en-US" sz="2200" dirty="0"/>
              <a:t> is used as the container object,</a:t>
            </a:r>
          </a:p>
          <a:p>
            <a:pPr lvl="1"/>
            <a:r>
              <a:rPr lang="en-US" b="1" dirty="0">
                <a:solidFill>
                  <a:srgbClr val="FF0000"/>
                </a:solidFill>
                <a:latin typeface="Consolas" panose="020B0609020204030204" pitchFamily="49" charset="0"/>
                <a:cs typeface="Consolas" panose="020B0609020204030204" pitchFamily="49" charset="0"/>
              </a:rPr>
              <a:t>queue::push</a:t>
            </a:r>
            <a:r>
              <a:rPr lang="en-US" dirty="0"/>
              <a:t> would correspond to </a:t>
            </a:r>
            <a:r>
              <a:rPr lang="en-US" b="1" dirty="0">
                <a:solidFill>
                  <a:srgbClr val="FF0000"/>
                </a:solidFill>
                <a:latin typeface="Consolas" panose="020B0609020204030204" pitchFamily="49" charset="0"/>
                <a:cs typeface="Consolas" panose="020B0609020204030204" pitchFamily="49" charset="0"/>
              </a:rPr>
              <a:t>list::push_back</a:t>
            </a:r>
            <a:r>
              <a:rPr lang="en-US" dirty="0"/>
              <a:t>.  (Note: A singly-linked list requires a tail pointer in addition to the head.)</a:t>
            </a:r>
          </a:p>
          <a:p>
            <a:pPr lvl="1"/>
            <a:r>
              <a:rPr lang="en-US" b="1" dirty="0">
                <a:solidFill>
                  <a:srgbClr val="FF0000"/>
                </a:solidFill>
                <a:latin typeface="Consolas" panose="020B0609020204030204" pitchFamily="49" charset="0"/>
                <a:cs typeface="Consolas" panose="020B0609020204030204" pitchFamily="49" charset="0"/>
              </a:rPr>
              <a:t>queue::front</a:t>
            </a:r>
            <a:r>
              <a:rPr lang="en-US" dirty="0"/>
              <a:t> would correspond to </a:t>
            </a:r>
            <a:r>
              <a:rPr lang="en-US" b="1" dirty="0">
                <a:solidFill>
                  <a:srgbClr val="FF0000"/>
                </a:solidFill>
                <a:latin typeface="Consolas" panose="020B0609020204030204" pitchFamily="49" charset="0"/>
                <a:cs typeface="Consolas" panose="020B0609020204030204" pitchFamily="49" charset="0"/>
              </a:rPr>
              <a:t>list::front</a:t>
            </a:r>
            <a:r>
              <a:rPr lang="en-US" dirty="0"/>
              <a:t>.</a:t>
            </a:r>
          </a:p>
          <a:p>
            <a:pPr lvl="1"/>
            <a:r>
              <a:rPr lang="en-US" b="1" dirty="0">
                <a:solidFill>
                  <a:srgbClr val="FF0000"/>
                </a:solidFill>
                <a:latin typeface="Consolas" panose="020B0609020204030204" pitchFamily="49" charset="0"/>
                <a:cs typeface="Consolas" panose="020B0609020204030204" pitchFamily="49" charset="0"/>
              </a:rPr>
              <a:t>queue::pop</a:t>
            </a:r>
            <a:r>
              <a:rPr lang="en-US" dirty="0"/>
              <a:t> would correspond to </a:t>
            </a:r>
            <a:r>
              <a:rPr lang="en-US" b="1" dirty="0">
                <a:solidFill>
                  <a:srgbClr val="FF0000"/>
                </a:solidFill>
                <a:latin typeface="Consolas" panose="020B0609020204030204" pitchFamily="49" charset="0"/>
                <a:cs typeface="Consolas" panose="020B0609020204030204" pitchFamily="49" charset="0"/>
              </a:rPr>
              <a:t>list::</a:t>
            </a:r>
            <a:r>
              <a:rPr lang="en-US" b="1" dirty="0" err="1">
                <a:solidFill>
                  <a:srgbClr val="FF0000"/>
                </a:solidFill>
                <a:latin typeface="Consolas" panose="020B0609020204030204" pitchFamily="49" charset="0"/>
                <a:cs typeface="Consolas" panose="020B0609020204030204" pitchFamily="49" charset="0"/>
              </a:rPr>
              <a:t>pop_front</a:t>
            </a:r>
            <a:r>
              <a:rPr lang="en-US" dirty="0"/>
              <a:t>.</a:t>
            </a:r>
          </a:p>
          <a:p>
            <a:r>
              <a:rPr lang="en-US" sz="2200" dirty="0"/>
              <a:t>This is called “</a:t>
            </a:r>
            <a:r>
              <a:rPr lang="en-US" sz="2200" b="1" dirty="0">
                <a:solidFill>
                  <a:srgbClr val="FF0000"/>
                </a:solidFill>
              </a:rPr>
              <a:t>delegation</a:t>
            </a:r>
            <a:r>
              <a:rPr lang="en-US" sz="2200" dirty="0"/>
              <a:t>”.</a:t>
            </a:r>
          </a:p>
        </p:txBody>
      </p:sp>
    </p:spTree>
    <p:extLst>
      <p:ext uri="{BB962C8B-B14F-4D97-AF65-F5344CB8AC3E}">
        <p14:creationId xmlns:p14="http://schemas.microsoft.com/office/powerpoint/2010/main" val="2765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26D88A-3B98-47BE-8229-9A1E27D3F29B}"/>
              </a:ext>
            </a:extLst>
          </p:cNvPr>
          <p:cNvSpPr txBox="1"/>
          <p:nvPr/>
        </p:nvSpPr>
        <p:spPr>
          <a:xfrm>
            <a:off x="658368" y="1285875"/>
            <a:ext cx="8752332" cy="5509200"/>
          </a:xfrm>
          <a:prstGeom prst="rect">
            <a:avLst/>
          </a:prstGeom>
          <a:noFill/>
        </p:spPr>
        <p:txBody>
          <a:bodyPr wrap="square" rtlCol="0">
            <a:spAutoFit/>
          </a:bodyPr>
          <a:lstStyle/>
          <a:p>
            <a:r>
              <a:rPr lang="en-US" sz="800" dirty="0">
                <a:solidFill>
                  <a:srgbClr val="808080"/>
                </a:solidFill>
                <a:latin typeface="Consolas" panose="020B0609020204030204" pitchFamily="49" charset="0"/>
              </a:rPr>
              <a:t>#include</a:t>
            </a:r>
            <a:r>
              <a:rPr lang="en-US" sz="800" dirty="0">
                <a:solidFill>
                  <a:srgbClr val="000000"/>
                </a:solidFill>
                <a:latin typeface="Consolas" panose="020B0609020204030204" pitchFamily="49" charset="0"/>
              </a:rPr>
              <a:t> </a:t>
            </a:r>
            <a:r>
              <a:rPr lang="en-US" sz="800" dirty="0">
                <a:solidFill>
                  <a:srgbClr val="A31515"/>
                </a:solidFill>
                <a:latin typeface="Consolas" panose="020B0609020204030204" pitchFamily="49" charset="0"/>
              </a:rPr>
              <a:t>&lt;iostream&gt;</a:t>
            </a:r>
            <a:endParaRPr lang="en-US" sz="800" dirty="0">
              <a:solidFill>
                <a:srgbClr val="000000"/>
              </a:solidFill>
              <a:latin typeface="Consolas" panose="020B0609020204030204" pitchFamily="49" charset="0"/>
            </a:endParaRPr>
          </a:p>
          <a:p>
            <a:r>
              <a:rPr lang="en-US" sz="800" dirty="0">
                <a:solidFill>
                  <a:srgbClr val="808080"/>
                </a:solidFill>
                <a:latin typeface="Consolas" panose="020B0609020204030204" pitchFamily="49" charset="0"/>
              </a:rPr>
              <a:t>#include</a:t>
            </a:r>
            <a:r>
              <a:rPr lang="en-US" sz="800" dirty="0">
                <a:solidFill>
                  <a:srgbClr val="000000"/>
                </a:solidFill>
                <a:latin typeface="Consolas" panose="020B0609020204030204" pitchFamily="49" charset="0"/>
              </a:rPr>
              <a:t> </a:t>
            </a:r>
            <a:r>
              <a:rPr lang="en-US" sz="800" dirty="0">
                <a:solidFill>
                  <a:srgbClr val="A31515"/>
                </a:solidFill>
                <a:latin typeface="Consolas" panose="020B0609020204030204" pitchFamily="49" charset="0"/>
              </a:rPr>
              <a:t>&lt;string&gt;</a:t>
            </a:r>
            <a:endParaRPr lang="en-US" sz="800" dirty="0">
              <a:solidFill>
                <a:srgbClr val="000000"/>
              </a:solidFill>
              <a:latin typeface="Consolas" panose="020B0609020204030204" pitchFamily="49" charset="0"/>
            </a:endParaRPr>
          </a:p>
          <a:p>
            <a:r>
              <a:rPr lang="en-US" sz="800" dirty="0">
                <a:solidFill>
                  <a:srgbClr val="808080"/>
                </a:solidFill>
                <a:latin typeface="Consolas" panose="020B0609020204030204" pitchFamily="49" charset="0"/>
              </a:rPr>
              <a:t>#include</a:t>
            </a:r>
            <a:r>
              <a:rPr lang="en-US" sz="800" dirty="0">
                <a:solidFill>
                  <a:srgbClr val="000000"/>
                </a:solidFill>
                <a:latin typeface="Consolas" panose="020B0609020204030204" pitchFamily="49" charset="0"/>
              </a:rPr>
              <a:t> </a:t>
            </a:r>
            <a:r>
              <a:rPr lang="en-US" sz="800" dirty="0">
                <a:solidFill>
                  <a:srgbClr val="A31515"/>
                </a:solidFill>
                <a:latin typeface="Consolas" panose="020B0609020204030204" pitchFamily="49" charset="0"/>
              </a:rPr>
              <a:t>&lt;sstream&gt;</a:t>
            </a:r>
            <a:endParaRPr lang="en-US" sz="800" dirty="0">
              <a:solidFill>
                <a:srgbClr val="000000"/>
              </a:solidFill>
              <a:latin typeface="Consolas" panose="020B0609020204030204" pitchFamily="49" charset="0"/>
            </a:endParaRPr>
          </a:p>
          <a:p>
            <a:r>
              <a:rPr lang="en-US" sz="800" dirty="0">
                <a:solidFill>
                  <a:srgbClr val="808080"/>
                </a:solidFill>
                <a:latin typeface="Consolas" panose="020B0609020204030204" pitchFamily="49" charset="0"/>
              </a:rPr>
              <a:t>#include</a:t>
            </a:r>
            <a:r>
              <a:rPr lang="en-US" sz="800" dirty="0">
                <a:solidFill>
                  <a:srgbClr val="000000"/>
                </a:solidFill>
                <a:latin typeface="Consolas" panose="020B0609020204030204" pitchFamily="49" charset="0"/>
              </a:rPr>
              <a:t> </a:t>
            </a:r>
            <a:r>
              <a:rPr lang="en-US" sz="800" dirty="0">
                <a:solidFill>
                  <a:srgbClr val="A31515"/>
                </a:solidFill>
                <a:latin typeface="Consolas" panose="020B0609020204030204" pitchFamily="49" charset="0"/>
              </a:rPr>
              <a:t>&lt;list&gt;</a:t>
            </a:r>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using</a:t>
            </a:r>
            <a:r>
              <a:rPr lang="en-US" sz="800" dirty="0">
                <a:solidFill>
                  <a:srgbClr val="000000"/>
                </a:solidFill>
                <a:latin typeface="Consolas" panose="020B0609020204030204" pitchFamily="49" charset="0"/>
              </a:rPr>
              <a:t> </a:t>
            </a:r>
            <a:r>
              <a:rPr lang="en-US" sz="800" dirty="0">
                <a:solidFill>
                  <a:srgbClr val="0000FF"/>
                </a:solidFill>
                <a:latin typeface="Consolas" panose="020B0609020204030204" pitchFamily="49" charset="0"/>
              </a:rPr>
              <a:t>namespace</a:t>
            </a:r>
            <a:r>
              <a:rPr lang="en-US" sz="800" dirty="0">
                <a:solidFill>
                  <a:srgbClr val="000000"/>
                </a:solidFill>
                <a:latin typeface="Consolas" panose="020B0609020204030204" pitchFamily="49" charset="0"/>
              </a:rPr>
              <a:t> std;</a:t>
            </a:r>
          </a:p>
          <a:p>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template</a:t>
            </a:r>
            <a:r>
              <a:rPr lang="en-US" sz="800" dirty="0">
                <a:solidFill>
                  <a:srgbClr val="000000"/>
                </a:solidFill>
                <a:latin typeface="Consolas" panose="020B0609020204030204" pitchFamily="49" charset="0"/>
              </a:rPr>
              <a:t>&lt;</a:t>
            </a:r>
            <a:r>
              <a:rPr lang="en-US" sz="800" dirty="0">
                <a:solidFill>
                  <a:srgbClr val="0000FF"/>
                </a:solidFill>
                <a:latin typeface="Consolas" panose="020B0609020204030204" pitchFamily="49" charset="0"/>
              </a:rPr>
              <a:t>typename</a:t>
            </a:r>
            <a:r>
              <a:rPr lang="en-US" sz="800" dirty="0">
                <a:solidFill>
                  <a:srgbClr val="000000"/>
                </a:solidFill>
                <a:latin typeface="Consolas" panose="020B0609020204030204" pitchFamily="49" charset="0"/>
              </a:rPr>
              <a:t> </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&gt;</a:t>
            </a:r>
          </a:p>
          <a:p>
            <a:r>
              <a:rPr lang="en-US" sz="800" dirty="0">
                <a:solidFill>
                  <a:srgbClr val="0000FF"/>
                </a:solidFill>
                <a:latin typeface="Consolas" panose="020B0609020204030204" pitchFamily="49" charset="0"/>
              </a:rPr>
              <a:t>class</a:t>
            </a:r>
            <a:r>
              <a:rPr lang="en-US" sz="800" dirty="0">
                <a:solidFill>
                  <a:srgbClr val="000000"/>
                </a:solidFill>
                <a:latin typeface="Consolas" panose="020B0609020204030204" pitchFamily="49" charset="0"/>
              </a:rPr>
              <a:t> </a:t>
            </a:r>
            <a:r>
              <a:rPr lang="en-US" sz="800" dirty="0">
                <a:solidFill>
                  <a:srgbClr val="2B91AF"/>
                </a:solidFill>
                <a:latin typeface="Consolas" panose="020B0609020204030204" pitchFamily="49" charset="0"/>
              </a:rPr>
              <a:t>queue</a:t>
            </a:r>
            <a:endParaRPr lang="en-US" sz="800" dirty="0">
              <a:solidFill>
                <a:srgbClr val="000000"/>
              </a:solidFill>
              <a:latin typeface="Consolas" panose="020B0609020204030204" pitchFamily="49" charset="0"/>
            </a:endParaRPr>
          </a:p>
          <a:p>
            <a:r>
              <a:rPr lang="en-US" sz="800" dirty="0">
                <a:solidFill>
                  <a:srgbClr val="000000"/>
                </a:solidFill>
                <a:latin typeface="Consolas" panose="020B0609020204030204" pitchFamily="49" charset="0"/>
              </a:rPr>
              <a:t>{</a:t>
            </a:r>
          </a:p>
          <a:p>
            <a:r>
              <a:rPr lang="en-US" sz="800" dirty="0">
                <a:solidFill>
                  <a:srgbClr val="0000FF"/>
                </a:solidFill>
                <a:latin typeface="Consolas" panose="020B0609020204030204" pitchFamily="49" charset="0"/>
              </a:rPr>
              <a:t>private</a:t>
            </a:r>
            <a:r>
              <a:rPr lang="en-US" sz="800" dirty="0">
                <a:solidFill>
                  <a:srgbClr val="000000"/>
                </a:solidFill>
                <a:latin typeface="Consolas" panose="020B0609020204030204" pitchFamily="49" charset="0"/>
              </a:rPr>
              <a:t>:</a:t>
            </a:r>
          </a:p>
          <a:p>
            <a:r>
              <a:rPr lang="en-US" sz="800" dirty="0">
                <a:solidFill>
                  <a:srgbClr val="008000"/>
                </a:solidFill>
                <a:latin typeface="Consolas" panose="020B0609020204030204" pitchFamily="49" charset="0"/>
              </a:rPr>
              <a:t>   // Insert implementation-specific data fields</a:t>
            </a:r>
            <a:endParaRPr lang="en-US" sz="800" dirty="0">
              <a:solidFill>
                <a:srgbClr val="000000"/>
              </a:solidFill>
              <a:latin typeface="Consolas" panose="020B0609020204030204" pitchFamily="49" charset="0"/>
            </a:endParaRPr>
          </a:p>
          <a:p>
            <a:r>
              <a:rPr lang="en-US" sz="800" dirty="0">
                <a:solidFill>
                  <a:srgbClr val="000000"/>
                </a:solidFill>
                <a:latin typeface="Consolas" panose="020B0609020204030204" pitchFamily="49" charset="0"/>
              </a:rPr>
              <a:t>   std::</a:t>
            </a:r>
            <a:r>
              <a:rPr lang="en-US" sz="800" dirty="0">
                <a:solidFill>
                  <a:srgbClr val="2B91AF"/>
                </a:solidFill>
                <a:latin typeface="Consolas" panose="020B0609020204030204" pitchFamily="49" charset="0"/>
              </a:rPr>
              <a:t>list</a:t>
            </a:r>
            <a:r>
              <a:rPr lang="en-US" sz="800" dirty="0">
                <a:solidFill>
                  <a:srgbClr val="000000"/>
                </a:solidFill>
                <a:latin typeface="Consolas" panose="020B0609020204030204" pitchFamily="49" charset="0"/>
              </a:rPr>
              <a:t>&lt;</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&gt; container;</a:t>
            </a:r>
          </a:p>
          <a:p>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public</a:t>
            </a:r>
            <a:r>
              <a:rPr lang="en-US" sz="800" dirty="0">
                <a:solidFill>
                  <a:srgbClr val="000000"/>
                </a:solidFill>
                <a:latin typeface="Consolas" panose="020B0609020204030204" pitchFamily="49" charset="0"/>
              </a:rPr>
              <a:t>:</a:t>
            </a:r>
          </a:p>
          <a:p>
            <a:r>
              <a:rPr lang="en-US" sz="800" dirty="0">
                <a:solidFill>
                  <a:srgbClr val="000000"/>
                </a:solidFill>
                <a:latin typeface="Consolas" panose="020B0609020204030204" pitchFamily="49" charset="0"/>
              </a:rPr>
              <a:t>   queue() {}</a:t>
            </a:r>
          </a:p>
          <a:p>
            <a:r>
              <a:rPr lang="en-US" sz="800" dirty="0">
                <a:solidFill>
                  <a:srgbClr val="000000"/>
                </a:solidFill>
                <a:latin typeface="Consolas" panose="020B0609020204030204" pitchFamily="49" charset="0"/>
              </a:rPr>
              <a:t>   ~queue() = </a:t>
            </a:r>
            <a:r>
              <a:rPr lang="en-US" sz="800" dirty="0">
                <a:solidFill>
                  <a:srgbClr val="0000FF"/>
                </a:solidFill>
                <a:latin typeface="Consolas" panose="020B0609020204030204" pitchFamily="49" charset="0"/>
              </a:rPr>
              <a:t>default</a:t>
            </a:r>
            <a:r>
              <a:rPr lang="en-US" sz="800" dirty="0">
                <a:solidFill>
                  <a:srgbClr val="000000"/>
                </a:solidFill>
                <a:latin typeface="Consolas" panose="020B0609020204030204" pitchFamily="49" charset="0"/>
              </a:rPr>
              <a:t>;</a:t>
            </a:r>
          </a:p>
          <a:p>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 Pushes an item onto the back of the queue.</a:t>
            </a:r>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@param item The item to be inserted */</a:t>
            </a:r>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   void</a:t>
            </a:r>
            <a:r>
              <a:rPr lang="en-US" sz="800" dirty="0">
                <a:solidFill>
                  <a:srgbClr val="000000"/>
                </a:solidFill>
                <a:latin typeface="Consolas" panose="020B0609020204030204" pitchFamily="49" charset="0"/>
              </a:rPr>
              <a:t> push(</a:t>
            </a:r>
            <a:r>
              <a:rPr lang="en-US" sz="800" dirty="0">
                <a:solidFill>
                  <a:srgbClr val="0000FF"/>
                </a:solidFill>
                <a:latin typeface="Consolas" panose="020B0609020204030204" pitchFamily="49" charset="0"/>
              </a:rPr>
              <a:t>const</a:t>
            </a:r>
            <a:r>
              <a:rPr lang="en-US" sz="800" dirty="0">
                <a:solidFill>
                  <a:srgbClr val="000000"/>
                </a:solidFill>
                <a:latin typeface="Consolas" panose="020B0609020204030204" pitchFamily="49" charset="0"/>
              </a:rPr>
              <a:t> </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&amp; </a:t>
            </a:r>
            <a:r>
              <a:rPr lang="en-US" sz="800" dirty="0">
                <a:solidFill>
                  <a:srgbClr val="808080"/>
                </a:solidFill>
                <a:latin typeface="Consolas" panose="020B0609020204030204" pitchFamily="49" charset="0"/>
              </a:rPr>
              <a:t>item</a:t>
            </a:r>
            <a:r>
              <a:rPr lang="en-US" sz="800" dirty="0">
                <a:solidFill>
                  <a:srgbClr val="000000"/>
                </a:solidFill>
                <a:latin typeface="Consolas" panose="020B0609020204030204" pitchFamily="49" charset="0"/>
              </a:rPr>
              <a:t>) { </a:t>
            </a:r>
            <a:r>
              <a:rPr lang="en-US" sz="800" dirty="0">
                <a:solidFill>
                  <a:srgbClr val="0000FF"/>
                </a:solidFill>
                <a:latin typeface="Consolas" panose="020B0609020204030204" pitchFamily="49" charset="0"/>
              </a:rPr>
              <a:t>return</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container.push_back</a:t>
            </a:r>
            <a:r>
              <a:rPr lang="en-US" sz="800" dirty="0">
                <a:solidFill>
                  <a:srgbClr val="000000"/>
                </a:solidFill>
                <a:latin typeface="Consolas" panose="020B0609020204030204" pitchFamily="49" charset="0"/>
              </a:rPr>
              <a:t>(</a:t>
            </a:r>
            <a:r>
              <a:rPr lang="en-US" sz="800" dirty="0">
                <a:solidFill>
                  <a:srgbClr val="808080"/>
                </a:solidFill>
                <a:latin typeface="Consolas" panose="020B0609020204030204" pitchFamily="49" charset="0"/>
              </a:rPr>
              <a:t>item</a:t>
            </a:r>
            <a:r>
              <a:rPr lang="en-US" sz="800" dirty="0">
                <a:solidFill>
                  <a:srgbClr val="000000"/>
                </a:solidFill>
                <a:latin typeface="Consolas" panose="020B0609020204030204" pitchFamily="49" charset="0"/>
              </a:rPr>
              <a:t>); }</a:t>
            </a:r>
          </a:p>
          <a:p>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 Returns a reference to the object at the front of the queue without removing it.</a:t>
            </a:r>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@return A reference to the object at the front of the queue */</a:t>
            </a:r>
            <a:endParaRPr lang="en-US" sz="800" dirty="0">
              <a:solidFill>
                <a:srgbClr val="000000"/>
              </a:solidFill>
              <a:latin typeface="Consolas" panose="020B0609020204030204" pitchFamily="49" charset="0"/>
            </a:endParaRPr>
          </a:p>
          <a:p>
            <a:r>
              <a:rPr lang="en-US" sz="800" dirty="0">
                <a:solidFill>
                  <a:srgbClr val="2B91AF"/>
                </a:solidFill>
                <a:latin typeface="Consolas" panose="020B0609020204030204" pitchFamily="49" charset="0"/>
              </a:rPr>
              <a:t>   </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&amp; front() { </a:t>
            </a:r>
            <a:r>
              <a:rPr lang="en-US" sz="800" dirty="0">
                <a:solidFill>
                  <a:srgbClr val="0000FF"/>
                </a:solidFill>
                <a:latin typeface="Consolas" panose="020B0609020204030204" pitchFamily="49" charset="0"/>
              </a:rPr>
              <a:t>return</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container.front</a:t>
            </a:r>
            <a:r>
              <a:rPr lang="en-US" sz="800" dirty="0">
                <a:solidFill>
                  <a:srgbClr val="000000"/>
                </a:solidFill>
                <a:latin typeface="Consolas" panose="020B0609020204030204" pitchFamily="49" charset="0"/>
              </a:rPr>
              <a:t>(); }</a:t>
            </a:r>
          </a:p>
          <a:p>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 Returns a const reference to the object at the front of the queue without removing it.</a:t>
            </a:r>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@return A const reference to the object at the front of the queue */</a:t>
            </a:r>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   const</a:t>
            </a:r>
            <a:r>
              <a:rPr lang="en-US" sz="800" dirty="0">
                <a:solidFill>
                  <a:srgbClr val="000000"/>
                </a:solidFill>
                <a:latin typeface="Consolas" panose="020B0609020204030204" pitchFamily="49" charset="0"/>
              </a:rPr>
              <a:t> </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&amp; front() </a:t>
            </a:r>
            <a:r>
              <a:rPr lang="en-US" sz="800" dirty="0">
                <a:solidFill>
                  <a:srgbClr val="0000FF"/>
                </a:solidFill>
                <a:latin typeface="Consolas" panose="020B0609020204030204" pitchFamily="49" charset="0"/>
              </a:rPr>
              <a:t>const</a:t>
            </a:r>
            <a:r>
              <a:rPr lang="en-US" sz="800" dirty="0">
                <a:solidFill>
                  <a:srgbClr val="000000"/>
                </a:solidFill>
                <a:latin typeface="Consolas" panose="020B0609020204030204" pitchFamily="49" charset="0"/>
              </a:rPr>
              <a:t> { </a:t>
            </a:r>
            <a:r>
              <a:rPr lang="en-US" sz="800" dirty="0">
                <a:solidFill>
                  <a:srgbClr val="0000FF"/>
                </a:solidFill>
                <a:latin typeface="Consolas" panose="020B0609020204030204" pitchFamily="49" charset="0"/>
              </a:rPr>
              <a:t>return</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container.front</a:t>
            </a:r>
            <a:r>
              <a:rPr lang="en-US" sz="800" dirty="0">
                <a:solidFill>
                  <a:srgbClr val="000000"/>
                </a:solidFill>
                <a:latin typeface="Consolas" panose="020B0609020204030204" pitchFamily="49" charset="0"/>
              </a:rPr>
              <a:t>(); }</a:t>
            </a:r>
          </a:p>
          <a:p>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 Removes the front item from the queue. */</a:t>
            </a:r>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   void</a:t>
            </a:r>
            <a:r>
              <a:rPr lang="en-US" sz="800" dirty="0">
                <a:solidFill>
                  <a:srgbClr val="000000"/>
                </a:solidFill>
                <a:latin typeface="Consolas" panose="020B0609020204030204" pitchFamily="49" charset="0"/>
              </a:rPr>
              <a:t> pop() { </a:t>
            </a:r>
            <a:r>
              <a:rPr lang="en-US" sz="800" dirty="0">
                <a:solidFill>
                  <a:srgbClr val="0000FF"/>
                </a:solidFill>
                <a:latin typeface="Consolas" panose="020B0609020204030204" pitchFamily="49" charset="0"/>
              </a:rPr>
              <a:t>return</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container.pop_front</a:t>
            </a:r>
            <a:r>
              <a:rPr lang="en-US" sz="800" dirty="0">
                <a:solidFill>
                  <a:srgbClr val="000000"/>
                </a:solidFill>
                <a:latin typeface="Consolas" panose="020B0609020204030204" pitchFamily="49" charset="0"/>
              </a:rPr>
              <a:t>(); }</a:t>
            </a:r>
          </a:p>
          <a:p>
            <a:endParaRPr lang="en-US" sz="800" dirty="0">
              <a:solidFill>
                <a:srgbClr val="000000"/>
              </a:solidFill>
              <a:latin typeface="Consolas" panose="020B0609020204030204" pitchFamily="49" charset="0"/>
            </a:endParaRPr>
          </a:p>
          <a:p>
            <a:r>
              <a:rPr lang="en-US" sz="800" dirty="0">
                <a:solidFill>
                  <a:srgbClr val="008000"/>
                </a:solidFill>
                <a:latin typeface="Consolas" panose="020B0609020204030204" pitchFamily="49" charset="0"/>
              </a:rPr>
              <a:t>   /** Determines whether the queue is empty. */</a:t>
            </a:r>
            <a:r>
              <a:rPr lang="en-US" sz="800" dirty="0">
                <a:solidFill>
                  <a:srgbClr val="000000"/>
                </a:solidFill>
                <a:latin typeface="Consolas" panose="020B0609020204030204" pitchFamily="49" charset="0"/>
              </a:rPr>
              <a:t>   </a:t>
            </a:r>
            <a:r>
              <a:rPr lang="en-US" sz="800" dirty="0">
                <a:solidFill>
                  <a:srgbClr val="008000"/>
                </a:solidFill>
                <a:latin typeface="Consolas" panose="020B0609020204030204" pitchFamily="49" charset="0"/>
              </a:rPr>
              <a:t>/** Returns the number of items in the queue */</a:t>
            </a:r>
            <a:endParaRPr lang="en-US" sz="800" dirty="0">
              <a:solidFill>
                <a:srgbClr val="000000"/>
              </a:solidFill>
              <a:latin typeface="Consolas" panose="020B0609020204030204" pitchFamily="49" charset="0"/>
            </a:endParaRPr>
          </a:p>
          <a:p>
            <a:r>
              <a:rPr lang="en-US" sz="800" dirty="0">
                <a:solidFill>
                  <a:srgbClr val="2B91AF"/>
                </a:solidFill>
                <a:latin typeface="Consolas" panose="020B0609020204030204" pitchFamily="49" charset="0"/>
              </a:rPr>
              <a:t>   size_t</a:t>
            </a:r>
            <a:r>
              <a:rPr lang="en-US" sz="800" dirty="0">
                <a:solidFill>
                  <a:srgbClr val="000000"/>
                </a:solidFill>
                <a:latin typeface="Consolas" panose="020B0609020204030204" pitchFamily="49" charset="0"/>
              </a:rPr>
              <a:t> size() </a:t>
            </a:r>
            <a:r>
              <a:rPr lang="en-US" sz="800" dirty="0">
                <a:solidFill>
                  <a:srgbClr val="0000FF"/>
                </a:solidFill>
                <a:latin typeface="Consolas" panose="020B0609020204030204" pitchFamily="49" charset="0"/>
              </a:rPr>
              <a:t>const</a:t>
            </a:r>
            <a:r>
              <a:rPr lang="en-US" sz="800" dirty="0">
                <a:solidFill>
                  <a:srgbClr val="000000"/>
                </a:solidFill>
                <a:latin typeface="Consolas" panose="020B0609020204030204" pitchFamily="49" charset="0"/>
              </a:rPr>
              <a:t> { </a:t>
            </a:r>
            <a:r>
              <a:rPr lang="en-US" sz="800" dirty="0">
                <a:solidFill>
                  <a:srgbClr val="0000FF"/>
                </a:solidFill>
                <a:latin typeface="Consolas" panose="020B0609020204030204" pitchFamily="49" charset="0"/>
              </a:rPr>
              <a:t>return</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container.size</a:t>
            </a:r>
            <a:r>
              <a:rPr lang="en-US" sz="800" dirty="0">
                <a:solidFill>
                  <a:srgbClr val="000000"/>
                </a:solidFill>
                <a:latin typeface="Consolas" panose="020B0609020204030204" pitchFamily="49" charset="0"/>
              </a:rPr>
              <a:t>(); }</a:t>
            </a:r>
          </a:p>
          <a:p>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   bool</a:t>
            </a:r>
            <a:r>
              <a:rPr lang="en-US" sz="800" dirty="0">
                <a:solidFill>
                  <a:srgbClr val="000000"/>
                </a:solidFill>
                <a:latin typeface="Consolas" panose="020B0609020204030204" pitchFamily="49" charset="0"/>
              </a:rPr>
              <a:t> empty() </a:t>
            </a:r>
            <a:r>
              <a:rPr lang="en-US" sz="800" dirty="0">
                <a:solidFill>
                  <a:srgbClr val="0000FF"/>
                </a:solidFill>
                <a:latin typeface="Consolas" panose="020B0609020204030204" pitchFamily="49" charset="0"/>
              </a:rPr>
              <a:t>const</a:t>
            </a:r>
            <a:r>
              <a:rPr lang="en-US" sz="800" dirty="0">
                <a:solidFill>
                  <a:srgbClr val="000000"/>
                </a:solidFill>
                <a:latin typeface="Consolas" panose="020B0609020204030204" pitchFamily="49" charset="0"/>
              </a:rPr>
              <a:t> { </a:t>
            </a:r>
            <a:r>
              <a:rPr lang="en-US" sz="800" dirty="0">
                <a:solidFill>
                  <a:srgbClr val="0000FF"/>
                </a:solidFill>
                <a:latin typeface="Consolas" panose="020B0609020204030204" pitchFamily="49" charset="0"/>
              </a:rPr>
              <a:t>return</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container.empty</a:t>
            </a:r>
            <a:r>
              <a:rPr lang="en-US" sz="800" dirty="0">
                <a:solidFill>
                  <a:srgbClr val="000000"/>
                </a:solidFill>
                <a:latin typeface="Consolas" panose="020B0609020204030204" pitchFamily="49" charset="0"/>
              </a:rPr>
              <a:t>(); }</a:t>
            </a:r>
          </a:p>
          <a:p>
            <a:endParaRPr lang="en-US" sz="800" dirty="0">
              <a:solidFill>
                <a:srgbClr val="000000"/>
              </a:solidFill>
              <a:latin typeface="Consolas" panose="020B0609020204030204" pitchFamily="49" charset="0"/>
            </a:endParaRPr>
          </a:p>
          <a:p>
            <a:r>
              <a:rPr lang="en-US" sz="800" dirty="0">
                <a:solidFill>
                  <a:srgbClr val="0000FF"/>
                </a:solidFill>
                <a:latin typeface="Consolas" panose="020B0609020204030204" pitchFamily="49" charset="0"/>
              </a:rPr>
              <a:t>   friend</a:t>
            </a:r>
            <a:r>
              <a:rPr lang="en-US" sz="800" dirty="0">
                <a:solidFill>
                  <a:srgbClr val="000000"/>
                </a:solidFill>
                <a:latin typeface="Consolas" panose="020B0609020204030204" pitchFamily="49" charset="0"/>
              </a:rPr>
              <a:t> </a:t>
            </a:r>
            <a:r>
              <a:rPr lang="en-US" sz="800" dirty="0">
                <a:solidFill>
                  <a:srgbClr val="2B91AF"/>
                </a:solidFill>
                <a:latin typeface="Consolas" panose="020B0609020204030204" pitchFamily="49" charset="0"/>
              </a:rPr>
              <a:t>ostream</a:t>
            </a:r>
            <a:r>
              <a:rPr lang="en-US" sz="800" dirty="0">
                <a:solidFill>
                  <a:srgbClr val="000000"/>
                </a:solidFill>
                <a:latin typeface="Consolas" panose="020B0609020204030204" pitchFamily="49" charset="0"/>
              </a:rPr>
              <a:t>&amp; </a:t>
            </a:r>
            <a:r>
              <a:rPr lang="en-US" sz="800" dirty="0">
                <a:solidFill>
                  <a:srgbClr val="0000FF"/>
                </a:solidFill>
                <a:latin typeface="Consolas" panose="020B0609020204030204" pitchFamily="49" charset="0"/>
              </a:rPr>
              <a:t>operator</a:t>
            </a:r>
            <a:r>
              <a:rPr lang="en-US" sz="800" dirty="0">
                <a:solidFill>
                  <a:srgbClr val="000000"/>
                </a:solidFill>
                <a:latin typeface="Consolas" panose="020B0609020204030204" pitchFamily="49" charset="0"/>
              </a:rPr>
              <a:t>&lt;&lt;(</a:t>
            </a:r>
            <a:r>
              <a:rPr lang="en-US" sz="800" dirty="0">
                <a:solidFill>
                  <a:srgbClr val="2B91AF"/>
                </a:solidFill>
                <a:latin typeface="Consolas" panose="020B0609020204030204" pitchFamily="49" charset="0"/>
              </a:rPr>
              <a:t>ostream</a:t>
            </a:r>
            <a:r>
              <a:rPr lang="en-US" sz="800" dirty="0">
                <a:solidFill>
                  <a:srgbClr val="000000"/>
                </a:solidFill>
                <a:latin typeface="Consolas" panose="020B0609020204030204" pitchFamily="49" charset="0"/>
              </a:rPr>
              <a:t>&amp; </a:t>
            </a:r>
            <a:r>
              <a:rPr lang="en-US" sz="800" dirty="0" err="1">
                <a:solidFill>
                  <a:srgbClr val="808080"/>
                </a:solidFill>
                <a:latin typeface="Consolas" panose="020B0609020204030204" pitchFamily="49" charset="0"/>
              </a:rPr>
              <a:t>os</a:t>
            </a:r>
            <a:r>
              <a:rPr lang="en-US" sz="800" dirty="0">
                <a:solidFill>
                  <a:srgbClr val="000000"/>
                </a:solidFill>
                <a:latin typeface="Consolas" panose="020B0609020204030204" pitchFamily="49" charset="0"/>
              </a:rPr>
              <a:t>, </a:t>
            </a:r>
            <a:r>
              <a:rPr lang="en-US" sz="800" dirty="0">
                <a:solidFill>
                  <a:srgbClr val="0000FF"/>
                </a:solidFill>
                <a:latin typeface="Consolas" panose="020B0609020204030204" pitchFamily="49" charset="0"/>
              </a:rPr>
              <a:t>const</a:t>
            </a:r>
            <a:r>
              <a:rPr lang="en-US" sz="800" dirty="0">
                <a:solidFill>
                  <a:srgbClr val="000000"/>
                </a:solidFill>
                <a:latin typeface="Consolas" panose="020B0609020204030204" pitchFamily="49" charset="0"/>
              </a:rPr>
              <a:t> </a:t>
            </a:r>
            <a:r>
              <a:rPr lang="en-US" sz="800" dirty="0">
                <a:solidFill>
                  <a:srgbClr val="2B91AF"/>
                </a:solidFill>
                <a:latin typeface="Consolas" panose="020B0609020204030204" pitchFamily="49" charset="0"/>
              </a:rPr>
              <a:t>queue</a:t>
            </a:r>
            <a:r>
              <a:rPr lang="en-US" sz="800" dirty="0">
                <a:solidFill>
                  <a:srgbClr val="000000"/>
                </a:solidFill>
                <a:latin typeface="Consolas" panose="020B0609020204030204" pitchFamily="49" charset="0"/>
              </a:rPr>
              <a:t>&lt;</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&gt;&amp; </a:t>
            </a:r>
            <a:r>
              <a:rPr lang="en-US" sz="800" dirty="0">
                <a:solidFill>
                  <a:srgbClr val="808080"/>
                </a:solidFill>
                <a:latin typeface="Consolas" panose="020B0609020204030204" pitchFamily="49" charset="0"/>
              </a:rPr>
              <a:t>q</a:t>
            </a:r>
            <a:r>
              <a:rPr lang="en-US" sz="800" dirty="0">
                <a:solidFill>
                  <a:srgbClr val="000000"/>
                </a:solidFill>
                <a:latin typeface="Consolas" panose="020B0609020204030204" pitchFamily="49" charset="0"/>
              </a:rPr>
              <a:t>)</a:t>
            </a:r>
          </a:p>
          <a:p>
            <a:r>
              <a:rPr lang="en-US" sz="800" dirty="0">
                <a:solidFill>
                  <a:srgbClr val="000000"/>
                </a:solidFill>
                <a:latin typeface="Consolas" panose="020B0609020204030204" pitchFamily="49" charset="0"/>
              </a:rPr>
              <a:t>   {</a:t>
            </a:r>
          </a:p>
          <a:p>
            <a:r>
              <a:rPr lang="en-US" sz="800" dirty="0">
                <a:solidFill>
                  <a:srgbClr val="0000FF"/>
                </a:solidFill>
                <a:latin typeface="Consolas" panose="020B0609020204030204" pitchFamily="49" charset="0"/>
              </a:rPr>
              <a:t>      typename</a:t>
            </a:r>
            <a:r>
              <a:rPr lang="en-US" sz="800" dirty="0">
                <a:solidFill>
                  <a:srgbClr val="000000"/>
                </a:solidFill>
                <a:latin typeface="Consolas" panose="020B0609020204030204" pitchFamily="49" charset="0"/>
              </a:rPr>
              <a:t> </a:t>
            </a:r>
            <a:r>
              <a:rPr lang="en-US" sz="800" dirty="0">
                <a:solidFill>
                  <a:srgbClr val="2B91AF"/>
                </a:solidFill>
                <a:latin typeface="Consolas" panose="020B0609020204030204" pitchFamily="49" charset="0"/>
              </a:rPr>
              <a:t>list</a:t>
            </a:r>
            <a:r>
              <a:rPr lang="en-US" sz="800" dirty="0">
                <a:solidFill>
                  <a:srgbClr val="000000"/>
                </a:solidFill>
                <a:latin typeface="Consolas" panose="020B0609020204030204" pitchFamily="49" charset="0"/>
              </a:rPr>
              <a:t>&lt;</a:t>
            </a:r>
            <a:r>
              <a:rPr lang="en-US" sz="800" dirty="0" err="1">
                <a:solidFill>
                  <a:srgbClr val="2B91AF"/>
                </a:solidFill>
                <a:latin typeface="Consolas" panose="020B0609020204030204" pitchFamily="49" charset="0"/>
              </a:rPr>
              <a:t>Item_Type</a:t>
            </a:r>
            <a:r>
              <a:rPr lang="en-US" sz="800" dirty="0">
                <a:solidFill>
                  <a:srgbClr val="000000"/>
                </a:solidFill>
                <a:latin typeface="Consolas" panose="020B0609020204030204" pitchFamily="49" charset="0"/>
              </a:rPr>
              <a:t>&gt;::</a:t>
            </a:r>
            <a:r>
              <a:rPr lang="en-US" sz="800" dirty="0" err="1">
                <a:solidFill>
                  <a:srgbClr val="2B91AF"/>
                </a:solidFill>
                <a:latin typeface="Consolas" panose="020B0609020204030204" pitchFamily="49" charset="0"/>
              </a:rPr>
              <a:t>const_iterator</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iter</a:t>
            </a:r>
            <a:r>
              <a:rPr lang="en-US" sz="800" dirty="0">
                <a:solidFill>
                  <a:srgbClr val="000000"/>
                </a:solidFill>
                <a:latin typeface="Consolas" panose="020B0609020204030204" pitchFamily="49" charset="0"/>
              </a:rPr>
              <a:t> = </a:t>
            </a:r>
            <a:r>
              <a:rPr lang="en-US" sz="800" dirty="0" err="1">
                <a:solidFill>
                  <a:srgbClr val="808080"/>
                </a:solidFill>
                <a:latin typeface="Consolas" panose="020B0609020204030204" pitchFamily="49" charset="0"/>
              </a:rPr>
              <a:t>q</a:t>
            </a:r>
            <a:r>
              <a:rPr lang="en-US" sz="800" dirty="0" err="1">
                <a:solidFill>
                  <a:srgbClr val="000000"/>
                </a:solidFill>
                <a:latin typeface="Consolas" panose="020B0609020204030204" pitchFamily="49" charset="0"/>
              </a:rPr>
              <a:t>.container.cbegin</a:t>
            </a:r>
            <a:r>
              <a:rPr lang="en-US" sz="800" dirty="0">
                <a:solidFill>
                  <a:srgbClr val="000000"/>
                </a:solidFill>
                <a:latin typeface="Consolas" panose="020B0609020204030204" pitchFamily="49" charset="0"/>
              </a:rPr>
              <a:t>();</a:t>
            </a:r>
          </a:p>
          <a:p>
            <a:r>
              <a:rPr lang="en-US" sz="800" dirty="0">
                <a:solidFill>
                  <a:srgbClr val="0000FF"/>
                </a:solidFill>
                <a:latin typeface="Consolas" panose="020B0609020204030204" pitchFamily="49" charset="0"/>
              </a:rPr>
              <a:t>      while</a:t>
            </a:r>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iter</a:t>
            </a:r>
            <a:r>
              <a:rPr lang="en-US" sz="800" dirty="0">
                <a:solidFill>
                  <a:srgbClr val="000000"/>
                </a:solidFill>
                <a:latin typeface="Consolas" panose="020B0609020204030204" pitchFamily="49" charset="0"/>
              </a:rPr>
              <a:t> != </a:t>
            </a:r>
            <a:r>
              <a:rPr lang="en-US" sz="800" dirty="0" err="1">
                <a:solidFill>
                  <a:srgbClr val="808080"/>
                </a:solidFill>
                <a:latin typeface="Consolas" panose="020B0609020204030204" pitchFamily="49" charset="0"/>
              </a:rPr>
              <a:t>q</a:t>
            </a:r>
            <a:r>
              <a:rPr lang="en-US" sz="800" dirty="0" err="1">
                <a:solidFill>
                  <a:srgbClr val="000000"/>
                </a:solidFill>
                <a:latin typeface="Consolas" panose="020B0609020204030204" pitchFamily="49" charset="0"/>
              </a:rPr>
              <a:t>.container.cend</a:t>
            </a:r>
            <a:r>
              <a:rPr lang="en-US" sz="800" dirty="0">
                <a:solidFill>
                  <a:srgbClr val="000000"/>
                </a:solidFill>
                <a:latin typeface="Consolas" panose="020B0609020204030204" pitchFamily="49" charset="0"/>
              </a:rPr>
              <a:t>()) </a:t>
            </a:r>
            <a:r>
              <a:rPr lang="en-US" sz="800" dirty="0" err="1">
                <a:solidFill>
                  <a:srgbClr val="808080"/>
                </a:solidFill>
                <a:latin typeface="Consolas" panose="020B0609020204030204" pitchFamily="49" charset="0"/>
              </a:rPr>
              <a:t>os</a:t>
            </a:r>
            <a:r>
              <a:rPr lang="en-US" sz="800" dirty="0">
                <a:solidFill>
                  <a:srgbClr val="000000"/>
                </a:solidFill>
                <a:latin typeface="Consolas" panose="020B0609020204030204" pitchFamily="49" charset="0"/>
              </a:rPr>
              <a:t> </a:t>
            </a:r>
            <a:r>
              <a:rPr lang="en-US" sz="800" dirty="0">
                <a:solidFill>
                  <a:srgbClr val="008080"/>
                </a:solidFill>
                <a:latin typeface="Consolas" panose="020B0609020204030204" pitchFamily="49" charset="0"/>
              </a:rPr>
              <a:t>&lt;&lt;</a:t>
            </a:r>
            <a:r>
              <a:rPr lang="en-US" sz="800" dirty="0">
                <a:solidFill>
                  <a:srgbClr val="000000"/>
                </a:solidFill>
                <a:latin typeface="Consolas" panose="020B0609020204030204" pitchFamily="49" charset="0"/>
              </a:rPr>
              <a:t> </a:t>
            </a:r>
            <a:r>
              <a:rPr lang="en-US" sz="800" dirty="0">
                <a:solidFill>
                  <a:srgbClr val="A31515"/>
                </a:solidFill>
                <a:latin typeface="Consolas" panose="020B0609020204030204" pitchFamily="49" charset="0"/>
              </a:rPr>
              <a:t>" "</a:t>
            </a:r>
            <a:r>
              <a:rPr lang="en-US" sz="800" dirty="0">
                <a:solidFill>
                  <a:srgbClr val="000000"/>
                </a:solidFill>
                <a:latin typeface="Consolas" panose="020B0609020204030204" pitchFamily="49" charset="0"/>
              </a:rPr>
              <a:t> &lt;&lt; *</a:t>
            </a:r>
            <a:r>
              <a:rPr lang="en-US" sz="800" dirty="0" err="1">
                <a:solidFill>
                  <a:srgbClr val="000000"/>
                </a:solidFill>
                <a:latin typeface="Consolas" panose="020B0609020204030204" pitchFamily="49" charset="0"/>
              </a:rPr>
              <a:t>iter</a:t>
            </a:r>
            <a:r>
              <a:rPr lang="en-US" sz="800" dirty="0">
                <a:solidFill>
                  <a:srgbClr val="000000"/>
                </a:solidFill>
                <a:latin typeface="Consolas" panose="020B0609020204030204" pitchFamily="49" charset="0"/>
              </a:rPr>
              <a:t>++;</a:t>
            </a:r>
          </a:p>
          <a:p>
            <a:r>
              <a:rPr lang="en-US" sz="800" dirty="0">
                <a:solidFill>
                  <a:srgbClr val="0000FF"/>
                </a:solidFill>
                <a:latin typeface="Consolas" panose="020B0609020204030204" pitchFamily="49" charset="0"/>
              </a:rPr>
              <a:t>      return</a:t>
            </a:r>
            <a:r>
              <a:rPr lang="en-US" sz="800" dirty="0">
                <a:solidFill>
                  <a:srgbClr val="000000"/>
                </a:solidFill>
                <a:latin typeface="Consolas" panose="020B0609020204030204" pitchFamily="49" charset="0"/>
              </a:rPr>
              <a:t> </a:t>
            </a:r>
            <a:r>
              <a:rPr lang="en-US" sz="800" dirty="0" err="1">
                <a:solidFill>
                  <a:srgbClr val="808080"/>
                </a:solidFill>
                <a:latin typeface="Consolas" panose="020B0609020204030204" pitchFamily="49" charset="0"/>
              </a:rPr>
              <a:t>os</a:t>
            </a:r>
            <a:r>
              <a:rPr lang="en-US" sz="800" dirty="0">
                <a:solidFill>
                  <a:srgbClr val="000000"/>
                </a:solidFill>
                <a:latin typeface="Consolas" panose="020B0609020204030204" pitchFamily="49" charset="0"/>
              </a:rPr>
              <a:t>;</a:t>
            </a:r>
          </a:p>
          <a:p>
            <a:r>
              <a:rPr lang="en-US" sz="800" dirty="0">
                <a:solidFill>
                  <a:srgbClr val="000000"/>
                </a:solidFill>
                <a:latin typeface="Consolas" panose="020B0609020204030204" pitchFamily="49" charset="0"/>
              </a:rPr>
              <a:t>   }</a:t>
            </a:r>
          </a:p>
          <a:p>
            <a:r>
              <a:rPr lang="en-US" sz="800" dirty="0">
                <a:solidFill>
                  <a:srgbClr val="000000"/>
                </a:solidFill>
                <a:latin typeface="Consolas" panose="020B0609020204030204" pitchFamily="49" charset="0"/>
              </a:rPr>
              <a:t>}; </a:t>
            </a:r>
            <a:r>
              <a:rPr lang="en-US" sz="800" dirty="0">
                <a:solidFill>
                  <a:srgbClr val="008000"/>
                </a:solidFill>
                <a:latin typeface="Consolas" panose="020B0609020204030204" pitchFamily="49" charset="0"/>
              </a:rPr>
              <a:t>// End class queue</a:t>
            </a:r>
            <a:endParaRPr lang="en-US" sz="800" dirty="0"/>
          </a:p>
        </p:txBody>
      </p:sp>
      <p:sp>
        <p:nvSpPr>
          <p:cNvPr id="2" name="Title 1">
            <a:extLst>
              <a:ext uri="{FF2B5EF4-FFF2-40B4-BE49-F238E27FC236}">
                <a16:creationId xmlns:a16="http://schemas.microsoft.com/office/drawing/2014/main" id="{41448CDD-B700-4762-938D-CA26AB3A94E3}"/>
              </a:ext>
            </a:extLst>
          </p:cNvPr>
          <p:cNvSpPr>
            <a:spLocks noGrp="1"/>
          </p:cNvSpPr>
          <p:nvPr>
            <p:ph type="title"/>
          </p:nvPr>
        </p:nvSpPr>
        <p:spPr/>
        <p:txBody>
          <a:bodyPr/>
          <a:lstStyle/>
          <a:p>
            <a:r>
              <a:rPr lang="en-US" sz="3200" dirty="0"/>
              <a:t>Using </a:t>
            </a:r>
            <a:r>
              <a:rPr lang="en-US" sz="3200" dirty="0">
                <a:latin typeface="Courier New" pitchFamily="49" charset="0"/>
                <a:cs typeface="Courier New" pitchFamily="49" charset="0"/>
              </a:rPr>
              <a:t>std::list </a:t>
            </a:r>
            <a:r>
              <a:rPr lang="en-US" sz="3200" dirty="0"/>
              <a:t>as a Queue Container</a:t>
            </a:r>
          </a:p>
        </p:txBody>
      </p:sp>
      <p:sp>
        <p:nvSpPr>
          <p:cNvPr id="3" name="Footer Placeholder 2">
            <a:extLst>
              <a:ext uri="{FF2B5EF4-FFF2-40B4-BE49-F238E27FC236}">
                <a16:creationId xmlns:a16="http://schemas.microsoft.com/office/drawing/2014/main" id="{4DB5914B-C8C9-4689-9F8C-DFD4EB332942}"/>
              </a:ext>
            </a:extLst>
          </p:cNvPr>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a:extLst>
              <a:ext uri="{FF2B5EF4-FFF2-40B4-BE49-F238E27FC236}">
                <a16:creationId xmlns:a16="http://schemas.microsoft.com/office/drawing/2014/main" id="{666EEBBB-480D-4E16-B2F3-7C9271708B8A}"/>
              </a:ext>
            </a:extLst>
          </p:cNvPr>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15</a:t>
            </a:fld>
            <a:endParaRPr lang="en-US" dirty="0">
              <a:latin typeface="Arial" charset="0"/>
            </a:endParaRPr>
          </a:p>
        </p:txBody>
      </p:sp>
      <p:sp>
        <p:nvSpPr>
          <p:cNvPr id="6" name="Rectangle: Rounded Corners 5">
            <a:extLst>
              <a:ext uri="{FF2B5EF4-FFF2-40B4-BE49-F238E27FC236}">
                <a16:creationId xmlns:a16="http://schemas.microsoft.com/office/drawing/2014/main" id="{1B618F28-773D-4FD3-907F-BCAA293089F0}"/>
              </a:ext>
            </a:extLst>
          </p:cNvPr>
          <p:cNvSpPr/>
          <p:nvPr/>
        </p:nvSpPr>
        <p:spPr>
          <a:xfrm>
            <a:off x="7037832" y="3934626"/>
            <a:ext cx="3276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latin typeface="Arial"/>
              </a:rPr>
              <a:t>Every function is delegated!</a:t>
            </a:r>
          </a:p>
        </p:txBody>
      </p:sp>
      <p:cxnSp>
        <p:nvCxnSpPr>
          <p:cNvPr id="8" name="Straight Arrow Connector 7">
            <a:extLst>
              <a:ext uri="{FF2B5EF4-FFF2-40B4-BE49-F238E27FC236}">
                <a16:creationId xmlns:a16="http://schemas.microsoft.com/office/drawing/2014/main" id="{CB886C37-91EF-468C-BEE9-056AD87AF3D0}"/>
              </a:ext>
            </a:extLst>
          </p:cNvPr>
          <p:cNvCxnSpPr>
            <a:cxnSpLocks/>
            <a:stCxn id="6" idx="1"/>
          </p:cNvCxnSpPr>
          <p:nvPr/>
        </p:nvCxnSpPr>
        <p:spPr>
          <a:xfrm flipH="1" flipV="1">
            <a:off x="4267200" y="3636946"/>
            <a:ext cx="2770632" cy="64058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DE6D14-E865-4B50-A0DD-074346B0A9CE}"/>
              </a:ext>
            </a:extLst>
          </p:cNvPr>
          <p:cNvCxnSpPr>
            <a:cxnSpLocks/>
          </p:cNvCxnSpPr>
          <p:nvPr/>
        </p:nvCxnSpPr>
        <p:spPr>
          <a:xfrm flipH="1" flipV="1">
            <a:off x="3429003" y="4181476"/>
            <a:ext cx="3608829" cy="96049"/>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DD7121-2828-4BB7-B9A0-302DE47B5AAF}"/>
              </a:ext>
            </a:extLst>
          </p:cNvPr>
          <p:cNvCxnSpPr>
            <a:cxnSpLocks/>
          </p:cNvCxnSpPr>
          <p:nvPr/>
        </p:nvCxnSpPr>
        <p:spPr>
          <a:xfrm flipH="1">
            <a:off x="4171950" y="4277525"/>
            <a:ext cx="2865882" cy="397648"/>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3402D5-49FA-4A99-9D5E-AF2C7D53B659}"/>
              </a:ext>
            </a:extLst>
          </p:cNvPr>
          <p:cNvCxnSpPr>
            <a:cxnSpLocks/>
            <a:stCxn id="6" idx="1"/>
          </p:cNvCxnSpPr>
          <p:nvPr/>
        </p:nvCxnSpPr>
        <p:spPr>
          <a:xfrm flipH="1">
            <a:off x="3314702" y="4277526"/>
            <a:ext cx="3723130" cy="761199"/>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604E2C1-42E9-4F39-9097-641EC993295F}"/>
              </a:ext>
            </a:extLst>
          </p:cNvPr>
          <p:cNvCxnSpPr>
            <a:cxnSpLocks/>
            <a:stCxn id="6" idx="1"/>
          </p:cNvCxnSpPr>
          <p:nvPr/>
        </p:nvCxnSpPr>
        <p:spPr>
          <a:xfrm flipH="1">
            <a:off x="3505200" y="4277526"/>
            <a:ext cx="3532632" cy="1123149"/>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2BE43F9-6FFD-40D3-9BD5-E10A6947CB7A}"/>
              </a:ext>
            </a:extLst>
          </p:cNvPr>
          <p:cNvCxnSpPr>
            <a:cxnSpLocks/>
            <a:stCxn id="6" idx="1"/>
          </p:cNvCxnSpPr>
          <p:nvPr/>
        </p:nvCxnSpPr>
        <p:spPr>
          <a:xfrm flipH="1">
            <a:off x="3429000" y="4277526"/>
            <a:ext cx="3608832" cy="1427949"/>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87FA6DD-6921-4FAD-BBD7-998DAE7F627E}"/>
              </a:ext>
            </a:extLst>
          </p:cNvPr>
          <p:cNvGrpSpPr/>
          <p:nvPr/>
        </p:nvGrpSpPr>
        <p:grpSpPr>
          <a:xfrm>
            <a:off x="2954740" y="1835374"/>
            <a:ext cx="7294728" cy="924846"/>
            <a:chOff x="2954740" y="1835374"/>
            <a:chExt cx="7294728" cy="924846"/>
          </a:xfrm>
        </p:grpSpPr>
        <p:cxnSp>
          <p:nvCxnSpPr>
            <p:cNvPr id="20" name="Straight Arrow Connector 19">
              <a:extLst>
                <a:ext uri="{FF2B5EF4-FFF2-40B4-BE49-F238E27FC236}">
                  <a16:creationId xmlns:a16="http://schemas.microsoft.com/office/drawing/2014/main" id="{B9356967-F3E6-4C87-8FF6-64749505A1C0}"/>
                </a:ext>
              </a:extLst>
            </p:cNvPr>
            <p:cNvCxnSpPr>
              <a:cxnSpLocks/>
              <a:stCxn id="21" idx="1"/>
            </p:cNvCxnSpPr>
            <p:nvPr/>
          </p:nvCxnSpPr>
          <p:spPr>
            <a:xfrm flipH="1">
              <a:off x="2954740" y="2254599"/>
              <a:ext cx="3333681" cy="505621"/>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5C8133E3-2E36-4A1D-8F5A-ECFA1055B39C}"/>
                </a:ext>
              </a:extLst>
            </p:cNvPr>
            <p:cNvSpPr/>
            <p:nvPr/>
          </p:nvSpPr>
          <p:spPr>
            <a:xfrm>
              <a:off x="6288421" y="1835374"/>
              <a:ext cx="3961047" cy="83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latin typeface="Arial"/>
                </a:rPr>
                <a:t>The </a:t>
              </a:r>
              <a:r>
                <a:rPr lang="en-US" dirty="0" err="1">
                  <a:solidFill>
                    <a:prstClr val="white"/>
                  </a:solidFill>
                  <a:latin typeface="Arial"/>
                </a:rPr>
                <a:t>quque</a:t>
              </a:r>
              <a:r>
                <a:rPr lang="en-US" dirty="0">
                  <a:solidFill>
                    <a:prstClr val="white"/>
                  </a:solidFill>
                  <a:latin typeface="Arial"/>
                </a:rPr>
                <a:t> adapts the list container!</a:t>
              </a:r>
            </a:p>
          </p:txBody>
        </p:sp>
      </p:grpSp>
    </p:spTree>
    <p:extLst>
      <p:ext uri="{BB962C8B-B14F-4D97-AF65-F5344CB8AC3E}">
        <p14:creationId xmlns:p14="http://schemas.microsoft.com/office/powerpoint/2010/main" val="3490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2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par>
                                <p:cTn id="24" presetID="22" presetClass="entr" presetSubtype="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par>
                                <p:cTn id="27" presetID="22" presetClass="entr" presetSubtype="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2"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Circular Array as a Queue Container</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16</a:t>
            </a:fld>
            <a:endParaRPr lang="en-US" dirty="0">
              <a:latin typeface="Arial" charset="0"/>
            </a:endParaRPr>
          </a:p>
        </p:txBody>
      </p:sp>
      <p:sp>
        <p:nvSpPr>
          <p:cNvPr id="3" name="Content Placeholder 2"/>
          <p:cNvSpPr>
            <a:spLocks noGrp="1"/>
          </p:cNvSpPr>
          <p:nvPr>
            <p:ph sz="quarter" idx="4294967295"/>
          </p:nvPr>
        </p:nvSpPr>
        <p:spPr>
          <a:xfrm>
            <a:off x="640081" y="1295400"/>
            <a:ext cx="9655386" cy="5454650"/>
          </a:xfrm>
        </p:spPr>
        <p:txBody>
          <a:bodyPr/>
          <a:lstStyle/>
          <a:p>
            <a:r>
              <a:rPr lang="en-US" sz="2200" dirty="0"/>
              <a:t>While the time efficiency of using a r double-linked list to implement a queue is “acceptable”, there are however some inefficiencies:</a:t>
            </a:r>
          </a:p>
          <a:p>
            <a:pPr lvl="1"/>
            <a:r>
              <a:rPr lang="en-US" dirty="0"/>
              <a:t>Storage space is increased when using a linked list due to references (links) stored in the nodes.</a:t>
            </a:r>
          </a:p>
          <a:p>
            <a:pPr lvl="1"/>
            <a:r>
              <a:rPr lang="en-US" dirty="0"/>
              <a:t>Pointer arithmetic used to add/delete from the list takes time.</a:t>
            </a:r>
          </a:p>
          <a:p>
            <a:r>
              <a:rPr lang="en-US" sz="2200" dirty="0"/>
              <a:t>A </a:t>
            </a:r>
            <a:r>
              <a:rPr lang="en-US" sz="2200" b="1" dirty="0">
                <a:solidFill>
                  <a:srgbClr val="FF0000"/>
                </a:solidFill>
              </a:rPr>
              <a:t>contiguous array </a:t>
            </a:r>
            <a:r>
              <a:rPr lang="en-US" sz="2200" dirty="0"/>
              <a:t>implementation also is “acceptable” and it mitigates space and pointer inefficiencies, but:</a:t>
            </a:r>
          </a:p>
          <a:p>
            <a:pPr marL="628650" lvl="1" indent="-261938"/>
            <a:r>
              <a:rPr lang="en-US" dirty="0"/>
              <a:t>While insertion at rear of array is constant time O(1), removal from the front is linear time O(n).</a:t>
            </a:r>
          </a:p>
          <a:p>
            <a:pPr marL="628650" lvl="1" indent="-261938"/>
            <a:r>
              <a:rPr lang="en-US" dirty="0"/>
              <a:t>While removal from rear of array is constant time O(1), insertion at the front is linear time O(n).</a:t>
            </a:r>
          </a:p>
          <a:p>
            <a:r>
              <a:rPr lang="en-US" sz="2200" dirty="0"/>
              <a:t>How can we avoid these inefficiencies and still use an array to implement our queue?</a:t>
            </a:r>
          </a:p>
        </p:txBody>
      </p:sp>
    </p:spTree>
    <p:extLst>
      <p:ext uri="{BB962C8B-B14F-4D97-AF65-F5344CB8AC3E}">
        <p14:creationId xmlns:p14="http://schemas.microsoft.com/office/powerpoint/2010/main" val="27783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Circular Array ADT Queue Design</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17</a:t>
            </a:fld>
            <a:endParaRPr lang="en-US" dirty="0">
              <a:latin typeface="Arial" charset="0"/>
            </a:endParaRPr>
          </a:p>
        </p:txBody>
      </p:sp>
      <p:sp>
        <p:nvSpPr>
          <p:cNvPr id="3" name="Content Placeholder 2"/>
          <p:cNvSpPr>
            <a:spLocks noGrp="1"/>
          </p:cNvSpPr>
          <p:nvPr>
            <p:ph sz="quarter" idx="4294967295"/>
          </p:nvPr>
        </p:nvSpPr>
        <p:spPr>
          <a:xfrm>
            <a:off x="640081" y="1295400"/>
            <a:ext cx="9980295" cy="5454650"/>
          </a:xfrm>
        </p:spPr>
        <p:txBody>
          <a:bodyPr/>
          <a:lstStyle/>
          <a:p>
            <a:r>
              <a:rPr lang="en-US" dirty="0"/>
              <a:t>A Circular Array ADT Queue uses an object with four </a:t>
            </a:r>
            <a:r>
              <a:rPr lang="en-US" dirty="0" err="1"/>
              <a:t>size_t</a:t>
            </a:r>
            <a:r>
              <a:rPr lang="en-US" dirty="0"/>
              <a:t> type data members:</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capacity;</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num_items</a:t>
            </a:r>
            <a:r>
              <a:rPr lang="en-US" dirty="0">
                <a:solidFill>
                  <a:srgbClr val="FF0000"/>
                </a:solidFill>
                <a:latin typeface="Consolas" panose="020B0609020204030204" pitchFamily="49" charset="0"/>
                <a:cs typeface="Consolas" panose="020B0609020204030204" pitchFamily="49" charset="0"/>
              </a:rPr>
              <a:t>;</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front_index</a:t>
            </a:r>
            <a:r>
              <a:rPr lang="en-US" dirty="0">
                <a:solidFill>
                  <a:srgbClr val="FF0000"/>
                </a:solidFill>
                <a:latin typeface="Consolas" panose="020B0609020204030204" pitchFamily="49" charset="0"/>
                <a:cs typeface="Consolas" panose="020B0609020204030204" pitchFamily="49" charset="0"/>
              </a:rPr>
              <a:t>;</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rear_index</a:t>
            </a:r>
            <a:r>
              <a:rPr lang="en-US" dirty="0">
                <a:solidFill>
                  <a:srgbClr val="FF0000"/>
                </a:solidFill>
                <a:latin typeface="Consolas" panose="020B0609020204030204" pitchFamily="49" charset="0"/>
                <a:cs typeface="Consolas" panose="020B0609020204030204" pitchFamily="49" charset="0"/>
              </a:rPr>
              <a:t>;</a:t>
            </a:r>
          </a:p>
          <a:p>
            <a:r>
              <a:rPr lang="en-US" dirty="0"/>
              <a:t>And a pointer to the data member, </a:t>
            </a:r>
            <a:r>
              <a:rPr lang="en-US" dirty="0" err="1"/>
              <a:t>the_data</a:t>
            </a:r>
            <a:r>
              <a:rPr lang="en-US" dirty="0"/>
              <a:t> to point to a dynamically-allocated array</a:t>
            </a:r>
          </a:p>
          <a:p>
            <a:pPr lvl="1"/>
            <a:r>
              <a:rPr lang="en-US" dirty="0">
                <a:solidFill>
                  <a:srgbClr val="FF0000"/>
                </a:solidFill>
                <a:latin typeface="Consolas" panose="020B0609020204030204" pitchFamily="49" charset="0"/>
                <a:cs typeface="Consolas" panose="020B0609020204030204" pitchFamily="49" charset="0"/>
              </a:rPr>
              <a:t>T* </a:t>
            </a:r>
            <a:r>
              <a:rPr lang="en-US" dirty="0" err="1">
                <a:solidFill>
                  <a:srgbClr val="FF0000"/>
                </a:solidFill>
                <a:latin typeface="Consolas" panose="020B0609020204030204" pitchFamily="49" charset="0"/>
                <a:cs typeface="Consolas" panose="020B0609020204030204" pitchFamily="49" charset="0"/>
              </a:rPr>
              <a:t>the_data</a:t>
            </a:r>
            <a:r>
              <a:rPr lang="en-US" dirty="0">
                <a:solidFill>
                  <a:srgbClr val="FF0000"/>
                </a:solidFill>
                <a:latin typeface="Consolas" panose="020B0609020204030204" pitchFamily="49" charset="0"/>
                <a:cs typeface="Consolas" panose="020B0609020204030204" pitchFamily="49" charset="0"/>
              </a:rPr>
              <a:t>;</a:t>
            </a:r>
          </a:p>
          <a:p>
            <a:r>
              <a:rPr lang="en-US" dirty="0"/>
              <a:t>And a default array allocation size</a:t>
            </a:r>
          </a:p>
          <a:p>
            <a:pPr lvl="1"/>
            <a:r>
              <a:rPr lang="en-US" dirty="0">
                <a:solidFill>
                  <a:srgbClr val="FF0000"/>
                </a:solidFill>
                <a:latin typeface="Consolas" panose="020B0609020204030204" pitchFamily="49" charset="0"/>
                <a:cs typeface="Consolas" panose="020B0609020204030204" pitchFamily="49" charset="0"/>
              </a:rPr>
              <a:t>#define DEFAULT_CAPACITY 8</a:t>
            </a:r>
            <a:endParaRPr lang="en-US" dirty="0"/>
          </a:p>
          <a:p>
            <a:pPr lvl="1"/>
            <a:endParaRPr lang="en-US" dirty="0">
              <a:solidFill>
                <a:srgbClr val="FF0000"/>
              </a:solidFill>
              <a:latin typeface="Consolas" panose="020B0609020204030204" pitchFamily="49" charset="0"/>
              <a:cs typeface="Consolas" panose="020B0609020204030204" pitchFamily="49" charset="0"/>
            </a:endParaRPr>
          </a:p>
          <a:p>
            <a:endParaRPr lang="en-US" dirty="0"/>
          </a:p>
        </p:txBody>
      </p:sp>
      <p:pic>
        <p:nvPicPr>
          <p:cNvPr id="12" name="Picture 11">
            <a:extLst>
              <a:ext uri="{FF2B5EF4-FFF2-40B4-BE49-F238E27FC236}">
                <a16:creationId xmlns:a16="http://schemas.microsoft.com/office/drawing/2014/main" id="{56817B27-E0BA-4BAA-8624-C3B8FF4710EA}"/>
              </a:ext>
            </a:extLst>
          </p:cNvPr>
          <p:cNvPicPr>
            <a:picLocks noChangeAspect="1"/>
          </p:cNvPicPr>
          <p:nvPr/>
        </p:nvPicPr>
        <p:blipFill>
          <a:blip r:embed="rId2"/>
          <a:stretch>
            <a:fillRect/>
          </a:stretch>
        </p:blipFill>
        <p:spPr>
          <a:xfrm>
            <a:off x="6405081" y="4340268"/>
            <a:ext cx="3374247" cy="2344444"/>
          </a:xfrm>
          <a:prstGeom prst="rect">
            <a:avLst/>
          </a:prstGeom>
        </p:spPr>
      </p:pic>
    </p:spTree>
    <p:extLst>
      <p:ext uri="{BB962C8B-B14F-4D97-AF65-F5344CB8AC3E}">
        <p14:creationId xmlns:p14="http://schemas.microsoft.com/office/powerpoint/2010/main" val="6693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Queue&lt;string&gt;</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18</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61775267"/>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41363066"/>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460467" y="1449780"/>
            <a:ext cx="2689567" cy="3817917"/>
            <a:chOff x="163286" y="1449779"/>
            <a:chExt cx="2689567" cy="3817917"/>
          </a:xfrm>
        </p:grpSpPr>
        <p:grpSp>
          <p:nvGrpSpPr>
            <p:cNvPr id="13" name="Group 12"/>
            <p:cNvGrpSpPr/>
            <p:nvPr/>
          </p:nvGrpSpPr>
          <p:grpSpPr>
            <a:xfrm>
              <a:off x="16328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395653" y="14497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
          <p:nvSpPr>
            <p:cNvPr id="17" name="TextBox 16"/>
            <p:cNvSpPr txBox="1">
              <a:spLocks noChangeArrowheads="1"/>
            </p:cNvSpPr>
            <p:nvPr/>
          </p:nvSpPr>
          <p:spPr bwMode="auto">
            <a:xfrm>
              <a:off x="2395653" y="18211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18" name="TextBox 17"/>
            <p:cNvSpPr txBox="1">
              <a:spLocks noChangeArrowheads="1"/>
            </p:cNvSpPr>
            <p:nvPr/>
          </p:nvSpPr>
          <p:spPr bwMode="auto">
            <a:xfrm>
              <a:off x="2395653" y="21925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19" name="TextBox 18"/>
            <p:cNvSpPr txBox="1">
              <a:spLocks noChangeArrowheads="1"/>
            </p:cNvSpPr>
            <p:nvPr/>
          </p:nvSpPr>
          <p:spPr bwMode="auto">
            <a:xfrm>
              <a:off x="2395653" y="25639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grpSp>
          <p:nvGrpSpPr>
            <p:cNvPr id="21" name="Group 20"/>
            <p:cNvGrpSpPr/>
            <p:nvPr/>
          </p:nvGrpSpPr>
          <p:grpSpPr>
            <a:xfrm>
              <a:off x="275495" y="4929142"/>
              <a:ext cx="1477105" cy="338554"/>
              <a:chOff x="713450" y="3352800"/>
              <a:chExt cx="1477105" cy="338554"/>
            </a:xfrm>
          </p:grpSpPr>
          <p:sp>
            <p:nvSpPr>
              <p:cNvPr id="22" name="Rectangle 21"/>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656954" y="3124200"/>
              <a:ext cx="0" cy="695694"/>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a:spLocks noChangeArrowheads="1"/>
          </p:cNvSpPr>
          <p:nvPr/>
        </p:nvSpPr>
        <p:spPr bwMode="auto">
          <a:xfrm>
            <a:off x="4259580" y="3872806"/>
            <a:ext cx="4876800" cy="1384995"/>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Queue(void)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capacity(DEFAULT_CAPACITY),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(DEFAULT_CAPACITY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(new T[DEFAULT_CAPACITY]) {}</a:t>
            </a:r>
          </a:p>
        </p:txBody>
      </p:sp>
      <p:sp>
        <p:nvSpPr>
          <p:cNvPr id="30" name="TextBox 29"/>
          <p:cNvSpPr txBox="1">
            <a:spLocks noChangeArrowheads="1"/>
          </p:cNvSpPr>
          <p:nvPr/>
        </p:nvSpPr>
        <p:spPr bwMode="auto">
          <a:xfrm>
            <a:off x="4259580" y="1447563"/>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#define DEFAULT_CAPACITY 4</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Queue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p>
        </p:txBody>
      </p:sp>
      <p:sp>
        <p:nvSpPr>
          <p:cNvPr id="25" name="TextBox 24">
            <a:extLst>
              <a:ext uri="{FF2B5EF4-FFF2-40B4-BE49-F238E27FC236}">
                <a16:creationId xmlns:a16="http://schemas.microsoft.com/office/drawing/2014/main" id="{BC2C84FA-1FDD-4C35-927B-4D0E253D8168}"/>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1298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19</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82851060"/>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91229017"/>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grpSp>
        <p:nvGrpSpPr>
          <p:cNvPr id="21" name="Group 20"/>
          <p:cNvGrpSpPr/>
          <p:nvPr/>
        </p:nvGrpSpPr>
        <p:grpSpPr>
          <a:xfrm>
            <a:off x="572676" y="4929142"/>
            <a:ext cx="1477105" cy="338554"/>
            <a:chOff x="713450" y="3352800"/>
            <a:chExt cx="1477105" cy="338554"/>
          </a:xfrm>
        </p:grpSpPr>
        <p:sp>
          <p:nvSpPr>
            <p:cNvPr id="22" name="Rectangle 21"/>
            <p:cNvSpPr/>
            <p:nvPr/>
          </p:nvSpPr>
          <p:spPr>
            <a:xfrm>
              <a:off x="713450" y="3352800"/>
              <a:ext cx="1418979" cy="338554"/>
            </a:xfrm>
            <a:prstGeom prst="rect">
              <a:avLst/>
            </a:prstGeom>
            <a:solidFill>
              <a:schemeClr val="bg1"/>
            </a:solidFill>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push("Maybe")</a:t>
            </a:r>
          </a:p>
        </p:txBody>
      </p:sp>
      <p:sp>
        <p:nvSpPr>
          <p:cNvPr id="6" name="Rectangle 5">
            <a:extLst>
              <a:ext uri="{FF2B5EF4-FFF2-40B4-BE49-F238E27FC236}">
                <a16:creationId xmlns:a16="http://schemas.microsoft.com/office/drawing/2014/main" id="{93B1F1DB-D633-4B64-9654-787813BFFE30}"/>
              </a:ext>
            </a:extLst>
          </p:cNvPr>
          <p:cNvSpPr/>
          <p:nvPr/>
        </p:nvSpPr>
        <p:spPr>
          <a:xfrm>
            <a:off x="5010430" y="1378743"/>
            <a:ext cx="817853"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Maybe</a:t>
            </a:r>
            <a:endParaRPr lang="en-US" dirty="0">
              <a:solidFill>
                <a:prstClr val="black"/>
              </a:solidFill>
              <a:latin typeface="Consolas" panose="020B0609020204030204" pitchFamily="49" charset="0"/>
              <a:cs typeface="Arial" charset="0"/>
            </a:endParaRPr>
          </a:p>
        </p:txBody>
      </p:sp>
      <p:sp>
        <p:nvSpPr>
          <p:cNvPr id="26" name="TextBox 25">
            <a:extLst>
              <a:ext uri="{FF2B5EF4-FFF2-40B4-BE49-F238E27FC236}">
                <a16:creationId xmlns:a16="http://schemas.microsoft.com/office/drawing/2014/main" id="{CE793C62-B7C2-4286-972C-9082FDEAA805}"/>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396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1</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29" name="TextBox 28">
            <a:extLst>
              <a:ext uri="{FF2B5EF4-FFF2-40B4-BE49-F238E27FC236}">
                <a16:creationId xmlns:a16="http://schemas.microsoft.com/office/drawing/2014/main" id="{BF65DED7-1F9C-4554-9FB4-60BC05820455}"/>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4996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37" presetClass="path" presetSubtype="0" accel="50000" decel="50000" fill="hold" nodeType="withEffect">
                                  <p:stCondLst>
                                    <p:cond delay="0"/>
                                  </p:stCondLst>
                                  <p:childTnLst>
                                    <p:animMotion origin="layout" path="M 1.06481E-6 7.40741E-7 L -2.31481E-6 -0.16227 " pathEditMode="relative" rAng="0" ptsTypes="AA">
                                      <p:cBhvr>
                                        <p:cTn id="19" dur="2000" fill="hold"/>
                                        <p:tgtEl>
                                          <p:spTgt spid="21"/>
                                        </p:tgtEl>
                                        <p:attrNameLst>
                                          <p:attrName>ppt_x</p:attrName>
                                          <p:attrName>ppt_y</p:attrName>
                                        </p:attrNameLst>
                                      </p:cBhvr>
                                      <p:rCtr x="29" y="-8287"/>
                                    </p:animMotion>
                                  </p:childTnLst>
                                </p:cTn>
                              </p:par>
                            </p:childTnLst>
                          </p:cTn>
                        </p:par>
                      </p:childTnLst>
                    </p:cTn>
                  </p:par>
                  <p:par>
                    <p:cTn id="20" fill="hold">
                      <p:stCondLst>
                        <p:cond delay="indefinite"/>
                      </p:stCondLst>
                      <p:childTnLst>
                        <p:par>
                          <p:cTn id="21" fill="hold">
                            <p:stCondLst>
                              <p:cond delay="0"/>
                            </p:stCondLst>
                            <p:childTnLst>
                              <p:par>
                                <p:cTn id="22" presetID="37" presetClass="path" presetSubtype="0" accel="50000" decel="50000" fill="hold" grpId="0" nodeType="clickEffect">
                                  <p:stCondLst>
                                    <p:cond delay="0"/>
                                  </p:stCondLst>
                                  <p:childTnLst>
                                    <p:animMotion origin="layout" path="M 0.00116 2.22222E-6 C 0.02112 0.01458 -0.0068 0.03287 -0.03067 0.10926 C -0.07017 0.18055 -0.06626 0.16759 -0.1114 0.21898 C -0.16218 0.28541 -0.1726 0.2875 -0.22454 0.35347 " pathEditMode="relative" rAng="0" ptsTypes="AAAA">
                                      <p:cBhvr>
                                        <p:cTn id="23" dur="2000" fill="hold"/>
                                        <p:tgtEl>
                                          <p:spTgt spid="6"/>
                                        </p:tgtEl>
                                        <p:attrNameLst>
                                          <p:attrName>ppt_x</p:attrName>
                                          <p:attrName>ppt_y</p:attrName>
                                        </p:attrNameLst>
                                      </p:cBhvr>
                                      <p:rCtr x="-10952" y="1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A616CC-D0DD-4E56-9ECE-B0CB7081C8F6}"/>
              </a:ext>
            </a:extLst>
          </p:cNvPr>
          <p:cNvPicPr>
            <a:picLocks noChangeAspect="1"/>
          </p:cNvPicPr>
          <p:nvPr/>
        </p:nvPicPr>
        <p:blipFill>
          <a:blip r:embed="rId3"/>
          <a:stretch>
            <a:fillRect/>
          </a:stretch>
        </p:blipFill>
        <p:spPr>
          <a:xfrm>
            <a:off x="670558" y="1235120"/>
            <a:ext cx="6949440" cy="5504893"/>
          </a:xfrm>
          <a:prstGeom prst="rect">
            <a:avLst/>
          </a:prstGeom>
        </p:spPr>
      </p:pic>
      <p:sp>
        <p:nvSpPr>
          <p:cNvPr id="2" name="Title 1"/>
          <p:cNvSpPr>
            <a:spLocks noGrp="1"/>
          </p:cNvSpPr>
          <p:nvPr>
            <p:ph type="title"/>
          </p:nvPr>
        </p:nvSpPr>
        <p:spPr/>
        <p:txBody>
          <a:bodyPr/>
          <a:lstStyle/>
          <a:p>
            <a:r>
              <a:rPr lang="en-US" dirty="0"/>
              <a:t>Attendance Quiz #19</a:t>
            </a: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a:t>
            </a:fld>
            <a:endParaRPr lang="en-US" dirty="0">
              <a:latin typeface="Arial" charset="0"/>
            </a:endParaRPr>
          </a:p>
        </p:txBody>
      </p:sp>
    </p:spTree>
    <p:extLst>
      <p:ext uri="{BB962C8B-B14F-4D97-AF65-F5344CB8AC3E}">
        <p14:creationId xmlns:p14="http://schemas.microsoft.com/office/powerpoint/2010/main" val="267185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20</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39026495"/>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54231296"/>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1</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push("Now")</a:t>
            </a:r>
          </a:p>
        </p:txBody>
      </p:sp>
      <p:sp>
        <p:nvSpPr>
          <p:cNvPr id="6" name="Rectangle 5">
            <a:extLst>
              <a:ext uri="{FF2B5EF4-FFF2-40B4-BE49-F238E27FC236}">
                <a16:creationId xmlns:a16="http://schemas.microsoft.com/office/drawing/2014/main" id="{93B1F1DB-D633-4B64-9654-787813BFFE30}"/>
              </a:ext>
            </a:extLst>
          </p:cNvPr>
          <p:cNvSpPr/>
          <p:nvPr/>
        </p:nvSpPr>
        <p:spPr>
          <a:xfrm>
            <a:off x="5010429" y="1378743"/>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26" name="TextBox 25">
            <a:extLst>
              <a:ext uri="{FF2B5EF4-FFF2-40B4-BE49-F238E27FC236}">
                <a16:creationId xmlns:a16="http://schemas.microsoft.com/office/drawing/2014/main" id="{CE793C62-B7C2-4286-972C-9082FDEAA805}"/>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396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2</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1</a:t>
            </a:r>
          </a:p>
        </p:txBody>
      </p:sp>
      <p:sp>
        <p:nvSpPr>
          <p:cNvPr id="29" name="Rectangle 28">
            <a:extLst>
              <a:ext uri="{FF2B5EF4-FFF2-40B4-BE49-F238E27FC236}">
                <a16:creationId xmlns:a16="http://schemas.microsoft.com/office/drawing/2014/main" id="{D5593E8E-81CE-44D1-B5B3-157ABAA03893}"/>
              </a:ext>
            </a:extLst>
          </p:cNvPr>
          <p:cNvSpPr/>
          <p:nvPr/>
        </p:nvSpPr>
        <p:spPr>
          <a:xfrm>
            <a:off x="2555970" y="3819894"/>
            <a:ext cx="817852"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Maybe</a:t>
            </a:r>
            <a:endParaRPr lang="en-US" dirty="0">
              <a:solidFill>
                <a:prstClr val="black"/>
              </a:solidFill>
              <a:latin typeface="Consolas" panose="020B0609020204030204" pitchFamily="49" charset="0"/>
              <a:cs typeface="Arial" charset="0"/>
            </a:endParaRPr>
          </a:p>
        </p:txBody>
      </p:sp>
      <p:sp>
        <p:nvSpPr>
          <p:cNvPr id="30" name="TextBox 29">
            <a:extLst>
              <a:ext uri="{FF2B5EF4-FFF2-40B4-BE49-F238E27FC236}">
                <a16:creationId xmlns:a16="http://schemas.microsoft.com/office/drawing/2014/main" id="{B10DCBD8-E9A8-411E-9911-9060794ADD90}"/>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grpSp>
        <p:nvGrpSpPr>
          <p:cNvPr id="21" name="Group 20"/>
          <p:cNvGrpSpPr/>
          <p:nvPr/>
        </p:nvGrpSpPr>
        <p:grpSpPr>
          <a:xfrm>
            <a:off x="451126" y="3819318"/>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Tree>
    <p:extLst>
      <p:ext uri="{BB962C8B-B14F-4D97-AF65-F5344CB8AC3E}">
        <p14:creationId xmlns:p14="http://schemas.microsoft.com/office/powerpoint/2010/main" val="38446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37" presetClass="path" presetSubtype="0" accel="50000" decel="50000" fill="hold" nodeType="withEffect">
                                  <p:stCondLst>
                                    <p:cond delay="0"/>
                                  </p:stCondLst>
                                  <p:childTnLst>
                                    <p:animMotion origin="layout" path="M -0.00015 -0.00092 L -0.00015 0.05208 " pathEditMode="relative" rAng="0" ptsTypes="AA">
                                      <p:cBhvr>
                                        <p:cTn id="14" dur="2000" fill="hold"/>
                                        <p:tgtEl>
                                          <p:spTgt spid="21"/>
                                        </p:tgtEl>
                                        <p:attrNameLst>
                                          <p:attrName>ppt_x</p:attrName>
                                          <p:attrName>ppt_y</p:attrName>
                                        </p:attrNameLst>
                                      </p:cBhvr>
                                      <p:rCtr x="0" y="2639"/>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0.00058 2.22222E-6 C 0.02069 0.01296 -0.00738 0.03217 -0.0314 0.10555 C -0.07162 0.17569 -0.06756 0.16319 -0.11343 0.21319 C -0.16464 0.27778 -0.14497 0.24097 -0.21311 0.40764 " pathEditMode="relative" rAng="0" ptsTypes="AAAA">
                                      <p:cBhvr>
                                        <p:cTn id="18" dur="2000" fill="hold"/>
                                        <p:tgtEl>
                                          <p:spTgt spid="6"/>
                                        </p:tgtEl>
                                        <p:attrNameLst>
                                          <p:attrName>ppt_x</p:attrName>
                                          <p:attrName>ppt_y</p:attrName>
                                        </p:attrNameLst>
                                      </p:cBhvr>
                                      <p:rCtr x="-10344"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21</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84585869"/>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93084266"/>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2</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1</a:t>
            </a:r>
          </a:p>
        </p:txBody>
      </p:sp>
      <p:grpSp>
        <p:nvGrpSpPr>
          <p:cNvPr id="21" name="Group 20"/>
          <p:cNvGrpSpPr/>
          <p:nvPr/>
        </p:nvGrpSpPr>
        <p:grpSpPr>
          <a:xfrm>
            <a:off x="466579" y="4191000"/>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push("is")</a:t>
            </a:r>
          </a:p>
        </p:txBody>
      </p:sp>
      <p:sp>
        <p:nvSpPr>
          <p:cNvPr id="6" name="Rectangle 5">
            <a:extLst>
              <a:ext uri="{FF2B5EF4-FFF2-40B4-BE49-F238E27FC236}">
                <a16:creationId xmlns:a16="http://schemas.microsoft.com/office/drawing/2014/main" id="{93B1F1DB-D633-4B64-9654-787813BFFE30}"/>
              </a:ext>
            </a:extLst>
          </p:cNvPr>
          <p:cNvSpPr/>
          <p:nvPr/>
        </p:nvSpPr>
        <p:spPr>
          <a:xfrm>
            <a:off x="5010429" y="1378743"/>
            <a:ext cx="437940"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26" name="TextBox 25">
            <a:extLst>
              <a:ext uri="{FF2B5EF4-FFF2-40B4-BE49-F238E27FC236}">
                <a16:creationId xmlns:a16="http://schemas.microsoft.com/office/drawing/2014/main" id="{CE793C62-B7C2-4286-972C-9082FDEAA805}"/>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396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2</a:t>
            </a:r>
          </a:p>
        </p:txBody>
      </p:sp>
      <p:sp>
        <p:nvSpPr>
          <p:cNvPr id="29" name="Rectangle 28">
            <a:extLst>
              <a:ext uri="{FF2B5EF4-FFF2-40B4-BE49-F238E27FC236}">
                <a16:creationId xmlns:a16="http://schemas.microsoft.com/office/drawing/2014/main" id="{D5593E8E-81CE-44D1-B5B3-157ABAA03893}"/>
              </a:ext>
            </a:extLst>
          </p:cNvPr>
          <p:cNvSpPr/>
          <p:nvPr/>
        </p:nvSpPr>
        <p:spPr>
          <a:xfrm>
            <a:off x="2549290" y="3819894"/>
            <a:ext cx="817853"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Maybe</a:t>
            </a:r>
            <a:endParaRPr lang="en-US" dirty="0">
              <a:solidFill>
                <a:prstClr val="black"/>
              </a:solidFill>
              <a:latin typeface="Consolas" panose="020B0609020204030204" pitchFamily="49" charset="0"/>
              <a:cs typeface="Arial" charset="0"/>
            </a:endParaRPr>
          </a:p>
        </p:txBody>
      </p:sp>
      <p:sp>
        <p:nvSpPr>
          <p:cNvPr id="30" name="Rectangle 29">
            <a:extLst>
              <a:ext uri="{FF2B5EF4-FFF2-40B4-BE49-F238E27FC236}">
                <a16:creationId xmlns:a16="http://schemas.microsoft.com/office/drawing/2014/main" id="{21D4393C-0006-4355-8230-0221F69D7113}"/>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31" name="TextBox 30">
            <a:extLst>
              <a:ext uri="{FF2B5EF4-FFF2-40B4-BE49-F238E27FC236}">
                <a16:creationId xmlns:a16="http://schemas.microsoft.com/office/drawing/2014/main" id="{0DBE47FC-DE98-4E7B-A216-8BA0480BBFE0}"/>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6566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37" presetClass="path" presetSubtype="0" accel="50000" decel="50000" fill="hold" nodeType="withEffect">
                                  <p:stCondLst>
                                    <p:cond delay="0"/>
                                  </p:stCondLst>
                                  <p:childTnLst>
                                    <p:animMotion origin="layout" path="M -0.00014 -0.00093 L -0.00014 0.05208 " pathEditMode="relative" rAng="0" ptsTypes="AA">
                                      <p:cBhvr>
                                        <p:cTn id="14" dur="2000" fill="hold"/>
                                        <p:tgtEl>
                                          <p:spTgt spid="21"/>
                                        </p:tgtEl>
                                        <p:attrNameLst>
                                          <p:attrName>ppt_x</p:attrName>
                                          <p:attrName>ppt_y</p:attrName>
                                        </p:attrNameLst>
                                      </p:cBhvr>
                                      <p:rCtr x="0" y="2639"/>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0.00058 2.22222E-6 C 0.02127 0.01342 -0.00767 0.03148 -0.03212 0.10648 C -0.0732 0.17662 -0.06915 0.16389 -0.11574 0.21389 C -0.16811 0.2794 -0.13585 0.3 -0.20732 0.46134 " pathEditMode="relative" rAng="0" ptsTypes="AAAA">
                                      <p:cBhvr>
                                        <p:cTn id="18" dur="2000" fill="hold"/>
                                        <p:tgtEl>
                                          <p:spTgt spid="6"/>
                                        </p:tgtEl>
                                        <p:attrNameLst>
                                          <p:attrName>ppt_x</p:attrName>
                                          <p:attrName>ppt_y</p:attrName>
                                        </p:attrNameLst>
                                      </p:cBhvr>
                                      <p:rCtr x="-10055" y="2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22</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80874565"/>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47338873"/>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2</a:t>
            </a:r>
          </a:p>
        </p:txBody>
      </p:sp>
      <p:grpSp>
        <p:nvGrpSpPr>
          <p:cNvPr id="21" name="Group 20"/>
          <p:cNvGrpSpPr/>
          <p:nvPr/>
        </p:nvGrpSpPr>
        <p:grpSpPr>
          <a:xfrm>
            <a:off x="466579" y="4551498"/>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push("the")</a:t>
            </a:r>
          </a:p>
        </p:txBody>
      </p:sp>
      <p:sp>
        <p:nvSpPr>
          <p:cNvPr id="6" name="Rectangle 5">
            <a:extLst>
              <a:ext uri="{FF2B5EF4-FFF2-40B4-BE49-F238E27FC236}">
                <a16:creationId xmlns:a16="http://schemas.microsoft.com/office/drawing/2014/main" id="{93B1F1DB-D633-4B64-9654-787813BFFE30}"/>
              </a:ext>
            </a:extLst>
          </p:cNvPr>
          <p:cNvSpPr/>
          <p:nvPr/>
        </p:nvSpPr>
        <p:spPr>
          <a:xfrm>
            <a:off x="5010429" y="1378743"/>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26" name="TextBox 25">
            <a:extLst>
              <a:ext uri="{FF2B5EF4-FFF2-40B4-BE49-F238E27FC236}">
                <a16:creationId xmlns:a16="http://schemas.microsoft.com/office/drawing/2014/main" id="{CE793C62-B7C2-4286-972C-9082FDEAA805}"/>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396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sp>
        <p:nvSpPr>
          <p:cNvPr id="31" name="Rectangle 30">
            <a:extLst>
              <a:ext uri="{FF2B5EF4-FFF2-40B4-BE49-F238E27FC236}">
                <a16:creationId xmlns:a16="http://schemas.microsoft.com/office/drawing/2014/main" id="{571CFA91-9E38-44FE-8EE1-3D4E94B2A8EE}"/>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2" name="Rectangle 31">
            <a:extLst>
              <a:ext uri="{FF2B5EF4-FFF2-40B4-BE49-F238E27FC236}">
                <a16:creationId xmlns:a16="http://schemas.microsoft.com/office/drawing/2014/main" id="{E8D87E94-1FF8-40CE-B0A6-A9F36010DC3B}"/>
              </a:ext>
            </a:extLst>
          </p:cNvPr>
          <p:cNvSpPr/>
          <p:nvPr/>
        </p:nvSpPr>
        <p:spPr>
          <a:xfrm>
            <a:off x="2549290" y="3819894"/>
            <a:ext cx="817853"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Maybe</a:t>
            </a:r>
            <a:endParaRPr lang="en-US" dirty="0">
              <a:solidFill>
                <a:prstClr val="black"/>
              </a:solidFill>
              <a:latin typeface="Consolas" panose="020B0609020204030204" pitchFamily="49" charset="0"/>
              <a:cs typeface="Arial" charset="0"/>
            </a:endParaRPr>
          </a:p>
        </p:txBody>
      </p:sp>
      <p:sp>
        <p:nvSpPr>
          <p:cNvPr id="33" name="Rectangle 32">
            <a:extLst>
              <a:ext uri="{FF2B5EF4-FFF2-40B4-BE49-F238E27FC236}">
                <a16:creationId xmlns:a16="http://schemas.microsoft.com/office/drawing/2014/main" id="{8ADEF2B6-820E-42EF-ACD8-7756E5FACE6F}"/>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29" name="TextBox 28">
            <a:extLst>
              <a:ext uri="{FF2B5EF4-FFF2-40B4-BE49-F238E27FC236}">
                <a16:creationId xmlns:a16="http://schemas.microsoft.com/office/drawing/2014/main" id="{711768F5-D557-4638-AF62-4CF0B4977CD0}"/>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419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37" presetClass="path" presetSubtype="0" accel="50000" decel="50000" fill="hold" nodeType="withEffect">
                                  <p:stCondLst>
                                    <p:cond delay="0"/>
                                  </p:stCondLst>
                                  <p:childTnLst>
                                    <p:animMotion origin="layout" path="M -0.00014 -0.00092 L -0.00014 0.05209 " pathEditMode="relative" rAng="0" ptsTypes="AA">
                                      <p:cBhvr>
                                        <p:cTn id="14" dur="2000" fill="hold"/>
                                        <p:tgtEl>
                                          <p:spTgt spid="21"/>
                                        </p:tgtEl>
                                        <p:attrNameLst>
                                          <p:attrName>ppt_x</p:attrName>
                                          <p:attrName>ppt_y</p:attrName>
                                        </p:attrNameLst>
                                      </p:cBhvr>
                                      <p:rCtr x="0" y="2639"/>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4.62963E-7 2.22222E-6 C 0.02025 0.01389 -0.0081 0.03217 -0.03241 0.10694 C -0.07306 0.17708 -0.06901 0.16458 -0.11531 0.21458 C -0.1671 0.27986 -0.18938 0.43727 -0.21441 0.51736 " pathEditMode="relative" rAng="0" ptsTypes="AAAA">
                                      <p:cBhvr>
                                        <p:cTn id="18" dur="2000" fill="hold"/>
                                        <p:tgtEl>
                                          <p:spTgt spid="6"/>
                                        </p:tgtEl>
                                        <p:attrNameLst>
                                          <p:attrName>ppt_x</p:attrName>
                                          <p:attrName>ppt_y</p:attrName>
                                        </p:attrNameLst>
                                      </p:cBhvr>
                                      <p:rCtr x="-10388" y="2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Queue&lt;string&gt;::pop()</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23</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52372322"/>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74128996"/>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grpSp>
        <p:nvGrpSpPr>
          <p:cNvPr id="21" name="Group 20"/>
          <p:cNvGrpSpPr/>
          <p:nvPr/>
        </p:nvGrpSpPr>
        <p:grpSpPr>
          <a:xfrm>
            <a:off x="466579" y="4919246"/>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pop()</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396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1925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1</a:t>
            </a:r>
          </a:p>
        </p:txBody>
      </p:sp>
      <p:grpSp>
        <p:nvGrpSpPr>
          <p:cNvPr id="32" name="Group 31">
            <a:extLst>
              <a:ext uri="{FF2B5EF4-FFF2-40B4-BE49-F238E27FC236}">
                <a16:creationId xmlns:a16="http://schemas.microsoft.com/office/drawing/2014/main" id="{E4F9E960-6E6B-4943-9D79-BBE10703D622}"/>
              </a:ext>
            </a:extLst>
          </p:cNvPr>
          <p:cNvGrpSpPr/>
          <p:nvPr/>
        </p:nvGrpSpPr>
        <p:grpSpPr>
          <a:xfrm>
            <a:off x="354367" y="3810000"/>
            <a:ext cx="1701526" cy="338554"/>
            <a:chOff x="489029" y="3352800"/>
            <a:chExt cx="1701526" cy="338554"/>
          </a:xfrm>
        </p:grpSpPr>
        <p:sp>
          <p:nvSpPr>
            <p:cNvPr id="33" name="Rectangle 32">
              <a:extLst>
                <a:ext uri="{FF2B5EF4-FFF2-40B4-BE49-F238E27FC236}">
                  <a16:creationId xmlns:a16="http://schemas.microsoft.com/office/drawing/2014/main" id="{3C3AB40B-7943-4763-A929-6239B465B7C8}"/>
                </a:ext>
              </a:extLst>
            </p:cNvPr>
            <p:cNvSpPr/>
            <p:nvPr/>
          </p:nvSpPr>
          <p:spPr>
            <a:xfrm>
              <a:off x="489029" y="3352800"/>
              <a:ext cx="1643400"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34" name="Right Arrow 22">
              <a:extLst>
                <a:ext uri="{FF2B5EF4-FFF2-40B4-BE49-F238E27FC236}">
                  <a16:creationId xmlns:a16="http://schemas.microsoft.com/office/drawing/2014/main" id="{3AB6C90E-8A76-4C46-BFA8-A61DFA19A523}"/>
                </a:ext>
              </a:extLst>
            </p:cNvPr>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35" name="Rectangle 34">
            <a:extLst>
              <a:ext uri="{FF2B5EF4-FFF2-40B4-BE49-F238E27FC236}">
                <a16:creationId xmlns:a16="http://schemas.microsoft.com/office/drawing/2014/main" id="{70A95440-0A6C-44C7-8557-7AD575D0281E}"/>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6" name="Rectangle 35">
            <a:extLst>
              <a:ext uri="{FF2B5EF4-FFF2-40B4-BE49-F238E27FC236}">
                <a16:creationId xmlns:a16="http://schemas.microsoft.com/office/drawing/2014/main" id="{C383A5B7-FCD4-44CE-A273-564D389C307E}"/>
              </a:ext>
            </a:extLst>
          </p:cNvPr>
          <p:cNvSpPr/>
          <p:nvPr/>
        </p:nvSpPr>
        <p:spPr>
          <a:xfrm>
            <a:off x="2549290" y="3819894"/>
            <a:ext cx="817853"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Maybe</a:t>
            </a:r>
            <a:endParaRPr lang="en-US" dirty="0">
              <a:solidFill>
                <a:prstClr val="black"/>
              </a:solidFill>
              <a:latin typeface="Consolas" panose="020B0609020204030204" pitchFamily="49" charset="0"/>
              <a:cs typeface="Arial" charset="0"/>
            </a:endParaRPr>
          </a:p>
        </p:txBody>
      </p:sp>
      <p:sp>
        <p:nvSpPr>
          <p:cNvPr id="37" name="Rectangle 36">
            <a:extLst>
              <a:ext uri="{FF2B5EF4-FFF2-40B4-BE49-F238E27FC236}">
                <a16:creationId xmlns:a16="http://schemas.microsoft.com/office/drawing/2014/main" id="{80F6D845-D889-4901-8122-CBF5D8BF2569}"/>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38" name="Rectangle 37">
            <a:extLst>
              <a:ext uri="{FF2B5EF4-FFF2-40B4-BE49-F238E27FC236}">
                <a16:creationId xmlns:a16="http://schemas.microsoft.com/office/drawing/2014/main" id="{63DEECAD-8FCB-48DC-83C0-DEA12FD4B332}"/>
              </a:ext>
            </a:extLst>
          </p:cNvPr>
          <p:cNvSpPr/>
          <p:nvPr/>
        </p:nvSpPr>
        <p:spPr>
          <a:xfrm>
            <a:off x="2675928" y="4924912"/>
            <a:ext cx="564577"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39" name="TextBox 38">
            <a:extLst>
              <a:ext uri="{FF2B5EF4-FFF2-40B4-BE49-F238E27FC236}">
                <a16:creationId xmlns:a16="http://schemas.microsoft.com/office/drawing/2014/main" id="{5BEFF15C-3969-4C52-94EF-03CE7ACF03C1}"/>
              </a:ext>
            </a:extLst>
          </p:cNvPr>
          <p:cNvSpPr txBox="1">
            <a:spLocks noChangeArrowheads="1"/>
          </p:cNvSpPr>
          <p:nvPr/>
        </p:nvSpPr>
        <p:spPr bwMode="auto">
          <a:xfrm>
            <a:off x="4259580" y="1981201"/>
            <a:ext cx="4876800" cy="1384995"/>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pop()</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return;</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6" name="TextBox 25">
            <a:extLst>
              <a:ext uri="{FF2B5EF4-FFF2-40B4-BE49-F238E27FC236}">
                <a16:creationId xmlns:a16="http://schemas.microsoft.com/office/drawing/2014/main" id="{1E6550D4-B1E8-4280-B631-65BF3D79D15D}"/>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42385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37" presetClass="path" presetSubtype="0" accel="50000" decel="50000" fill="hold" nodeType="withEffect">
                                  <p:stCondLst>
                                    <p:cond delay="0"/>
                                  </p:stCondLst>
                                  <p:childTnLst>
                                    <p:animMotion origin="layout" path="M -0.00015 -0.00092 L -0.00015 0.05209 " pathEditMode="relative" rAng="0" ptsTypes="AA">
                                      <p:cBhvr>
                                        <p:cTn id="14" dur="2000" fill="hold"/>
                                        <p:tgtEl>
                                          <p:spTgt spid="32"/>
                                        </p:tgtEl>
                                        <p:attrNameLst>
                                          <p:attrName>ppt_x</p:attrName>
                                          <p:attrName>ppt_y</p:attrName>
                                        </p:attrNameLst>
                                      </p:cBhvr>
                                      <p:rCtr x="0"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35106988"/>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31" name="Rectangle 30">
            <a:extLst>
              <a:ext uri="{FF2B5EF4-FFF2-40B4-BE49-F238E27FC236}">
                <a16:creationId xmlns:a16="http://schemas.microsoft.com/office/drawing/2014/main" id="{571CFA91-9E38-44FE-8EE1-3D4E94B2A8EE}"/>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2" name="Rectangle 31">
            <a:extLst>
              <a:ext uri="{FF2B5EF4-FFF2-40B4-BE49-F238E27FC236}">
                <a16:creationId xmlns:a16="http://schemas.microsoft.com/office/drawing/2014/main" id="{E8D87E94-1FF8-40CE-B0A6-A9F36010DC3B}"/>
              </a:ext>
            </a:extLst>
          </p:cNvPr>
          <p:cNvSpPr/>
          <p:nvPr/>
        </p:nvSpPr>
        <p:spPr>
          <a:xfrm>
            <a:off x="2549290" y="3819894"/>
            <a:ext cx="817853"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Maybe</a:t>
            </a:r>
            <a:endParaRPr lang="en-US" dirty="0">
              <a:solidFill>
                <a:prstClr val="black"/>
              </a:solidFill>
              <a:latin typeface="Consolas" panose="020B0609020204030204" pitchFamily="49" charset="0"/>
              <a:cs typeface="Arial" charset="0"/>
            </a:endParaRPr>
          </a:p>
        </p:txBody>
      </p:sp>
      <p:sp>
        <p:nvSpPr>
          <p:cNvPr id="33" name="Rectangle 32">
            <a:extLst>
              <a:ext uri="{FF2B5EF4-FFF2-40B4-BE49-F238E27FC236}">
                <a16:creationId xmlns:a16="http://schemas.microsoft.com/office/drawing/2014/main" id="{8ADEF2B6-820E-42EF-ACD8-7756E5FACE6F}"/>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30" name="Rectangle 29">
            <a:extLst>
              <a:ext uri="{FF2B5EF4-FFF2-40B4-BE49-F238E27FC236}">
                <a16:creationId xmlns:a16="http://schemas.microsoft.com/office/drawing/2014/main" id="{7027D054-3F9A-4363-863E-430404FF13EC}"/>
              </a:ext>
            </a:extLst>
          </p:cNvPr>
          <p:cNvSpPr/>
          <p:nvPr/>
        </p:nvSpPr>
        <p:spPr>
          <a:xfrm>
            <a:off x="2675928" y="4924912"/>
            <a:ext cx="564577"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5" name="Rectangle 4">
            <a:extLst>
              <a:ext uri="{FF2B5EF4-FFF2-40B4-BE49-F238E27FC236}">
                <a16:creationId xmlns:a16="http://schemas.microsoft.com/office/drawing/2014/main" id="{8BAAEC10-4169-4DC3-8BF6-153B30174DD9}"/>
              </a:ext>
            </a:extLst>
          </p:cNvPr>
          <p:cNvSpPr/>
          <p:nvPr/>
        </p:nvSpPr>
        <p:spPr>
          <a:xfrm>
            <a:off x="2546009" y="3861547"/>
            <a:ext cx="750849" cy="2842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24</a:t>
            </a:fld>
            <a:endParaRPr lang="en-US" dirty="0">
              <a:latin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115697448"/>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56069" y="4183750"/>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1</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grpSp>
        <p:nvGrpSpPr>
          <p:cNvPr id="21" name="Group 20"/>
          <p:cNvGrpSpPr/>
          <p:nvPr/>
        </p:nvGrpSpPr>
        <p:grpSpPr>
          <a:xfrm>
            <a:off x="456069" y="4919246"/>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3B1F1DB-D633-4B64-9654-787813BFFE30}"/>
              </a:ext>
            </a:extLst>
          </p:cNvPr>
          <p:cNvSpPr/>
          <p:nvPr/>
        </p:nvSpPr>
        <p:spPr>
          <a:xfrm>
            <a:off x="5010430" y="1378743"/>
            <a:ext cx="691215"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396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29" name="TextBox 28">
            <a:extLst>
              <a:ext uri="{FF2B5EF4-FFF2-40B4-BE49-F238E27FC236}">
                <a16:creationId xmlns:a16="http://schemas.microsoft.com/office/drawing/2014/main" id="{468E3C4A-7711-43FA-9F9B-AD526D88808E}"/>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push("time")</a:t>
            </a:r>
          </a:p>
        </p:txBody>
      </p:sp>
      <p:sp>
        <p:nvSpPr>
          <p:cNvPr id="34" name="TextBox 33">
            <a:extLst>
              <a:ext uri="{FF2B5EF4-FFF2-40B4-BE49-F238E27FC236}">
                <a16:creationId xmlns:a16="http://schemas.microsoft.com/office/drawing/2014/main" id="{4A3863D4-49B9-4DEC-BCFD-E04FDAB49AB3}"/>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4055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37" presetClass="path" presetSubtype="0" accel="50000" decel="50000" fill="hold" nodeType="withEffect">
                                  <p:stCondLst>
                                    <p:cond delay="0"/>
                                  </p:stCondLst>
                                  <p:childTnLst>
                                    <p:animMotion origin="layout" path="M -0.00058 1.85185E-6 C 0.00448 -0.05486 -0.01244 0.03634 0.00029 -0.16412 " pathEditMode="relative" rAng="0" ptsTypes="AA">
                                      <p:cBhvr>
                                        <p:cTn id="14" dur="2000" fill="hold"/>
                                        <p:tgtEl>
                                          <p:spTgt spid="21"/>
                                        </p:tgtEl>
                                        <p:attrNameLst>
                                          <p:attrName>ppt_x</p:attrName>
                                          <p:attrName>ppt_y</p:attrName>
                                        </p:attrNameLst>
                                      </p:cBhvr>
                                      <p:rCtr x="-159" y="-8218"/>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grpId="0" nodeType="clickEffect">
                                  <p:stCondLst>
                                    <p:cond delay="0"/>
                                  </p:stCondLst>
                                  <p:childTnLst>
                                    <p:animMotion origin="layout" path="M 0.00101 2.22222E-6 C 0.02184 0.01366 -0.00738 0.03194 -0.03198 0.10625 C -0.0735 0.17616 -0.0693 0.16366 -0.11632 0.21342 C -0.16927 0.27824 -0.19329 0.27361 -0.21875 0.35347 " pathEditMode="relative" rAng="0" ptsTypes="AAAA">
                                      <p:cBhvr>
                                        <p:cTn id="21" dur="2000" fill="hold"/>
                                        <p:tgtEl>
                                          <p:spTgt spid="6"/>
                                        </p:tgtEl>
                                        <p:attrNameLst>
                                          <p:attrName>ppt_x</p:attrName>
                                          <p:attrName>ppt_y</p:attrName>
                                        </p:attrNameLst>
                                      </p:cBhvr>
                                      <p:rCtr x="-10634" y="1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reallocate</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25</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78972978"/>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01341221"/>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572676" y="3819894"/>
            <a:ext cx="1477105" cy="338554"/>
            <a:chOff x="713450" y="3352800"/>
            <a:chExt cx="1477105" cy="338554"/>
          </a:xfrm>
        </p:grpSpPr>
        <p:sp>
          <p:nvSpPr>
            <p:cNvPr id="9" name="Rectangle 8"/>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1</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5593E8E-81CE-44D1-B5B3-157ABAA03893}"/>
              </a:ext>
            </a:extLst>
          </p:cNvPr>
          <p:cNvSpPr/>
          <p:nvPr/>
        </p:nvSpPr>
        <p:spPr>
          <a:xfrm>
            <a:off x="2646499" y="3819894"/>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43" name="Rectangle 42">
            <a:extLst>
              <a:ext uri="{FF2B5EF4-FFF2-40B4-BE49-F238E27FC236}">
                <a16:creationId xmlns:a16="http://schemas.microsoft.com/office/drawing/2014/main" id="{7CF130FB-B0AC-4290-AEBE-70269DCAAA28}"/>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44" name="Rectangle 43">
            <a:extLst>
              <a:ext uri="{FF2B5EF4-FFF2-40B4-BE49-F238E27FC236}">
                <a16:creationId xmlns:a16="http://schemas.microsoft.com/office/drawing/2014/main" id="{BF5D7D67-641D-45E1-A3C2-78B7EDFAD893}"/>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45" name="Rectangle 44">
            <a:extLst>
              <a:ext uri="{FF2B5EF4-FFF2-40B4-BE49-F238E27FC236}">
                <a16:creationId xmlns:a16="http://schemas.microsoft.com/office/drawing/2014/main" id="{76A96DF2-1D27-46A1-8252-5324ED92A4E5}"/>
              </a:ext>
            </a:extLst>
          </p:cNvPr>
          <p:cNvSpPr/>
          <p:nvPr/>
        </p:nvSpPr>
        <p:spPr>
          <a:xfrm>
            <a:off x="2675928" y="4924912"/>
            <a:ext cx="564577"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48" name="TextBox 47">
            <a:extLst>
              <a:ext uri="{FF2B5EF4-FFF2-40B4-BE49-F238E27FC236}">
                <a16:creationId xmlns:a16="http://schemas.microsoft.com/office/drawing/2014/main" id="{70554445-4413-4B53-82E5-F372BF9D2FF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grpSp>
        <p:nvGrpSpPr>
          <p:cNvPr id="49" name="Group 48">
            <a:extLst>
              <a:ext uri="{FF2B5EF4-FFF2-40B4-BE49-F238E27FC236}">
                <a16:creationId xmlns:a16="http://schemas.microsoft.com/office/drawing/2014/main" id="{8ADA5263-4F5E-464F-A10B-84CB017BEEF7}"/>
              </a:ext>
            </a:extLst>
          </p:cNvPr>
          <p:cNvGrpSpPr/>
          <p:nvPr/>
        </p:nvGrpSpPr>
        <p:grpSpPr>
          <a:xfrm>
            <a:off x="460466" y="4183750"/>
            <a:ext cx="1589314" cy="338554"/>
            <a:chOff x="601241" y="3352800"/>
            <a:chExt cx="1589314" cy="338554"/>
          </a:xfrm>
        </p:grpSpPr>
        <p:sp>
          <p:nvSpPr>
            <p:cNvPr id="50" name="Rectangle 49">
              <a:extLst>
                <a:ext uri="{FF2B5EF4-FFF2-40B4-BE49-F238E27FC236}">
                  <a16:creationId xmlns:a16="http://schemas.microsoft.com/office/drawing/2014/main" id="{9D20096D-99B5-4293-AF86-643E902ECE21}"/>
                </a:ext>
              </a:extLst>
            </p:cNvPr>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51" name="Right Arrow 9">
              <a:extLst>
                <a:ext uri="{FF2B5EF4-FFF2-40B4-BE49-F238E27FC236}">
                  <a16:creationId xmlns:a16="http://schemas.microsoft.com/office/drawing/2014/main" id="{0CCCB275-5D4D-4792-A407-DBD80C7C4191}"/>
                </a:ext>
              </a:extLst>
            </p:cNvPr>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56" name="Oval 55">
            <a:extLst>
              <a:ext uri="{FF2B5EF4-FFF2-40B4-BE49-F238E27FC236}">
                <a16:creationId xmlns:a16="http://schemas.microsoft.com/office/drawing/2014/main" id="{8174911A-C824-4E23-9500-507BAD6EDB1F}"/>
              </a:ext>
            </a:extLst>
          </p:cNvPr>
          <p:cNvSpPr/>
          <p:nvPr/>
        </p:nvSpPr>
        <p:spPr>
          <a:xfrm>
            <a:off x="2514448" y="1378561"/>
            <a:ext cx="830733" cy="825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42" name="TextBox 41">
            <a:extLst>
              <a:ext uri="{FF2B5EF4-FFF2-40B4-BE49-F238E27FC236}">
                <a16:creationId xmlns:a16="http://schemas.microsoft.com/office/drawing/2014/main" id="{7FA49B83-307B-4AB5-9F06-DE7889E176B2}"/>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
        <p:nvSpPr>
          <p:cNvPr id="5" name="TextBox 4">
            <a:extLst>
              <a:ext uri="{FF2B5EF4-FFF2-40B4-BE49-F238E27FC236}">
                <a16:creationId xmlns:a16="http://schemas.microsoft.com/office/drawing/2014/main" id="{40D2FDF9-0C12-41CE-A08A-9E5FD7D4F584}"/>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6" name="Rectangle: Rounded Corners 5">
            <a:extLst>
              <a:ext uri="{FF2B5EF4-FFF2-40B4-BE49-F238E27FC236}">
                <a16:creationId xmlns:a16="http://schemas.microsoft.com/office/drawing/2014/main" id="{8603D60C-0DE1-4179-822D-19BE24EDA3A5}"/>
              </a:ext>
            </a:extLst>
          </p:cNvPr>
          <p:cNvSpPr/>
          <p:nvPr/>
        </p:nvSpPr>
        <p:spPr>
          <a:xfrm>
            <a:off x="4457084" y="2438863"/>
            <a:ext cx="3326925" cy="9286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19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reallocate</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26</a:t>
            </a:fld>
            <a:endParaRPr lang="en-US"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51007841"/>
              </p:ext>
            </p:extLst>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14425842"/>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572676" y="3819894"/>
            <a:ext cx="1477105" cy="338554"/>
            <a:chOff x="713450" y="3352800"/>
            <a:chExt cx="1477105" cy="338554"/>
          </a:xfrm>
        </p:grpSpPr>
        <p:sp>
          <p:nvSpPr>
            <p:cNvPr id="9" name="Rectangle 8"/>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1</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3" name="TextBox 67">
            <a:extLst>
              <a:ext uri="{FF2B5EF4-FFF2-40B4-BE49-F238E27FC236}">
                <a16:creationId xmlns:a16="http://schemas.microsoft.com/office/drawing/2014/main" id="{B5863235-44E5-4CE2-9BF0-61DCB838F8D5}"/>
              </a:ext>
            </a:extLst>
          </p:cNvPr>
          <p:cNvSpPr txBox="1">
            <a:spLocks noChangeArrowheads="1"/>
          </p:cNvSpPr>
          <p:nvPr/>
        </p:nvSpPr>
        <p:spPr bwMode="auto">
          <a:xfrm>
            <a:off x="4259580" y="2036326"/>
            <a:ext cx="4785360" cy="3754874"/>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size_t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 = 2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 = new T[</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size_t old =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for (size_t i = 0; i &lt;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++i)</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[i] =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[old];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old = (old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 = 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 =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endParaRPr lang="en-US" sz="14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swap(</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delete[]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graphicFrame>
        <p:nvGraphicFramePr>
          <p:cNvPr id="34" name="Table 33">
            <a:extLst>
              <a:ext uri="{FF2B5EF4-FFF2-40B4-BE49-F238E27FC236}">
                <a16:creationId xmlns:a16="http://schemas.microsoft.com/office/drawing/2014/main" id="{4DDF68B9-0BDF-493F-B8EB-0AFB1F1D4FD5}"/>
              </a:ext>
            </a:extLst>
          </p:cNvPr>
          <p:cNvGraphicFramePr>
            <a:graphicFrameLocks noGrp="1"/>
          </p:cNvGraphicFramePr>
          <p:nvPr>
            <p:extLst>
              <p:ext uri="{D42A27DB-BD31-4B8C-83A1-F6EECF244321}">
                <p14:modId xmlns:p14="http://schemas.microsoft.com/office/powerpoint/2010/main" val="2667933731"/>
              </p:ext>
            </p:extLst>
          </p:nvPr>
        </p:nvGraphicFramePr>
        <p:xfrm>
          <a:off x="8759536" y="3815484"/>
          <a:ext cx="1737014" cy="296672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r"/>
                      <a:r>
                        <a:rPr lang="en-US" sz="1200"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179059"/>
                  </a:ext>
                </a:extLst>
              </a:tr>
              <a:tr h="370840">
                <a:tc>
                  <a:txBody>
                    <a:bodyPr/>
                    <a:lstStyle/>
                    <a:p>
                      <a:pPr algn="r"/>
                      <a:r>
                        <a:rPr lang="en-US" sz="1200"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5400157"/>
                  </a:ext>
                </a:extLst>
              </a:tr>
              <a:tr h="370840">
                <a:tc>
                  <a:txBody>
                    <a:bodyPr/>
                    <a:lstStyle/>
                    <a:p>
                      <a:pPr algn="r"/>
                      <a:r>
                        <a:rPr lang="en-US" sz="1200"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9496621"/>
                  </a:ext>
                </a:extLst>
              </a:tr>
              <a:tr h="370840">
                <a:tc>
                  <a:txBody>
                    <a:bodyPr/>
                    <a:lstStyle/>
                    <a:p>
                      <a:pPr algn="r"/>
                      <a:r>
                        <a:rPr lang="en-US" sz="1200"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8652"/>
                  </a:ext>
                </a:extLst>
              </a:tr>
            </a:tbl>
          </a:graphicData>
        </a:graphic>
      </p:graphicFrame>
      <p:sp>
        <p:nvSpPr>
          <p:cNvPr id="29" name="Rectangle 28">
            <a:extLst>
              <a:ext uri="{FF2B5EF4-FFF2-40B4-BE49-F238E27FC236}">
                <a16:creationId xmlns:a16="http://schemas.microsoft.com/office/drawing/2014/main" id="{D5593E8E-81CE-44D1-B5B3-157ABAA03893}"/>
              </a:ext>
            </a:extLst>
          </p:cNvPr>
          <p:cNvSpPr/>
          <p:nvPr/>
        </p:nvSpPr>
        <p:spPr>
          <a:xfrm>
            <a:off x="2646499" y="3819894"/>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43" name="Rectangle 42">
            <a:extLst>
              <a:ext uri="{FF2B5EF4-FFF2-40B4-BE49-F238E27FC236}">
                <a16:creationId xmlns:a16="http://schemas.microsoft.com/office/drawing/2014/main" id="{7CF130FB-B0AC-4290-AEBE-70269DCAAA28}"/>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grpSp>
        <p:nvGrpSpPr>
          <p:cNvPr id="52" name="Group 51">
            <a:extLst>
              <a:ext uri="{FF2B5EF4-FFF2-40B4-BE49-F238E27FC236}">
                <a16:creationId xmlns:a16="http://schemas.microsoft.com/office/drawing/2014/main" id="{F97C0289-1403-4084-BCB6-6B5FBBDC978C}"/>
              </a:ext>
            </a:extLst>
          </p:cNvPr>
          <p:cNvGrpSpPr/>
          <p:nvPr/>
        </p:nvGrpSpPr>
        <p:grpSpPr>
          <a:xfrm>
            <a:off x="3429110" y="3825378"/>
            <a:ext cx="6685686" cy="544792"/>
            <a:chOff x="3131930" y="3825378"/>
            <a:chExt cx="6685686" cy="544792"/>
          </a:xfrm>
        </p:grpSpPr>
        <p:sp>
          <p:nvSpPr>
            <p:cNvPr id="35" name="Rectangle 34">
              <a:extLst>
                <a:ext uri="{FF2B5EF4-FFF2-40B4-BE49-F238E27FC236}">
                  <a16:creationId xmlns:a16="http://schemas.microsoft.com/office/drawing/2014/main" id="{E88C375C-EAC2-45ED-964F-10A69E8E717B}"/>
                </a:ext>
              </a:extLst>
            </p:cNvPr>
            <p:cNvSpPr/>
            <p:nvPr/>
          </p:nvSpPr>
          <p:spPr>
            <a:xfrm>
              <a:off x="9253038" y="3825378"/>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Now</a:t>
              </a:r>
              <a:endParaRPr lang="en-US" dirty="0">
                <a:solidFill>
                  <a:srgbClr val="FF0000"/>
                </a:solidFill>
                <a:latin typeface="Consolas" panose="020B0609020204030204" pitchFamily="49" charset="0"/>
                <a:cs typeface="Arial" charset="0"/>
              </a:endParaRPr>
            </a:p>
          </p:txBody>
        </p:sp>
        <p:cxnSp>
          <p:nvCxnSpPr>
            <p:cNvPr id="8" name="Straight Arrow Connector 7">
              <a:extLst>
                <a:ext uri="{FF2B5EF4-FFF2-40B4-BE49-F238E27FC236}">
                  <a16:creationId xmlns:a16="http://schemas.microsoft.com/office/drawing/2014/main" id="{A81B14DD-86DE-442B-BF31-8C9166D82044}"/>
                </a:ext>
              </a:extLst>
            </p:cNvPr>
            <p:cNvCxnSpPr>
              <a:cxnSpLocks/>
            </p:cNvCxnSpPr>
            <p:nvPr/>
          </p:nvCxnSpPr>
          <p:spPr>
            <a:xfrm flipV="1">
              <a:off x="3131930" y="4004560"/>
              <a:ext cx="5402470" cy="365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BF5D7D67-641D-45E1-A3C2-78B7EDFAD893}"/>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45" name="Rectangle 44">
            <a:extLst>
              <a:ext uri="{FF2B5EF4-FFF2-40B4-BE49-F238E27FC236}">
                <a16:creationId xmlns:a16="http://schemas.microsoft.com/office/drawing/2014/main" id="{76A96DF2-1D27-46A1-8252-5324ED92A4E5}"/>
              </a:ext>
            </a:extLst>
          </p:cNvPr>
          <p:cNvSpPr/>
          <p:nvPr/>
        </p:nvSpPr>
        <p:spPr>
          <a:xfrm>
            <a:off x="2675928" y="4924912"/>
            <a:ext cx="564577"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48" name="TextBox 47">
            <a:extLst>
              <a:ext uri="{FF2B5EF4-FFF2-40B4-BE49-F238E27FC236}">
                <a16:creationId xmlns:a16="http://schemas.microsoft.com/office/drawing/2014/main" id="{70554445-4413-4B53-82E5-F372BF9D2FF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grpSp>
        <p:nvGrpSpPr>
          <p:cNvPr id="49" name="Group 48">
            <a:extLst>
              <a:ext uri="{FF2B5EF4-FFF2-40B4-BE49-F238E27FC236}">
                <a16:creationId xmlns:a16="http://schemas.microsoft.com/office/drawing/2014/main" id="{8ADA5263-4F5E-464F-A10B-84CB017BEEF7}"/>
              </a:ext>
            </a:extLst>
          </p:cNvPr>
          <p:cNvGrpSpPr/>
          <p:nvPr/>
        </p:nvGrpSpPr>
        <p:grpSpPr>
          <a:xfrm>
            <a:off x="460466" y="4183750"/>
            <a:ext cx="1589314" cy="338554"/>
            <a:chOff x="601241" y="3352800"/>
            <a:chExt cx="1589314" cy="338554"/>
          </a:xfrm>
        </p:grpSpPr>
        <p:sp>
          <p:nvSpPr>
            <p:cNvPr id="50" name="Rectangle 49">
              <a:extLst>
                <a:ext uri="{FF2B5EF4-FFF2-40B4-BE49-F238E27FC236}">
                  <a16:creationId xmlns:a16="http://schemas.microsoft.com/office/drawing/2014/main" id="{9D20096D-99B5-4293-AF86-643E902ECE21}"/>
                </a:ext>
              </a:extLst>
            </p:cNvPr>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51" name="Right Arrow 9">
              <a:extLst>
                <a:ext uri="{FF2B5EF4-FFF2-40B4-BE49-F238E27FC236}">
                  <a16:creationId xmlns:a16="http://schemas.microsoft.com/office/drawing/2014/main" id="{0CCCB275-5D4D-4792-A407-DBD80C7C4191}"/>
                </a:ext>
              </a:extLst>
            </p:cNvPr>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42" name="TextBox 41">
            <a:extLst>
              <a:ext uri="{FF2B5EF4-FFF2-40B4-BE49-F238E27FC236}">
                <a16:creationId xmlns:a16="http://schemas.microsoft.com/office/drawing/2014/main" id="{7FA49B83-307B-4AB5-9F06-DE7889E176B2}"/>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graphicFrame>
        <p:nvGraphicFramePr>
          <p:cNvPr id="46" name="Table 45">
            <a:extLst>
              <a:ext uri="{FF2B5EF4-FFF2-40B4-BE49-F238E27FC236}">
                <a16:creationId xmlns:a16="http://schemas.microsoft.com/office/drawing/2014/main" id="{03B8470E-D63A-4774-A2E5-1D63C4918D1E}"/>
              </a:ext>
            </a:extLst>
          </p:cNvPr>
          <p:cNvGraphicFramePr>
            <a:graphicFrameLocks noGrp="1"/>
          </p:cNvGraphicFramePr>
          <p:nvPr>
            <p:extLst>
              <p:ext uri="{D42A27DB-BD31-4B8C-83A1-F6EECF244321}">
                <p14:modId xmlns:p14="http://schemas.microsoft.com/office/powerpoint/2010/main" val="4026741161"/>
              </p:ext>
            </p:extLst>
          </p:nvPr>
        </p:nvGraphicFramePr>
        <p:xfrm>
          <a:off x="8088947" y="1790481"/>
          <a:ext cx="2141215" cy="1483360"/>
        </p:xfrm>
        <a:graphic>
          <a:graphicData uri="http://schemas.openxmlformats.org/drawingml/2006/table">
            <a:tbl>
              <a:tblPr firstRow="1" bandRow="1">
                <a:tableStyleId>{5C22544A-7EE6-4342-B048-85BDC9FD1C3A}</a:tableStyleId>
              </a:tblPr>
              <a:tblGrid>
                <a:gridCol w="1400025">
                  <a:extLst>
                    <a:ext uri="{9D8B030D-6E8A-4147-A177-3AD203B41FA5}">
                      <a16:colId xmlns:a16="http://schemas.microsoft.com/office/drawing/2014/main" val="20000"/>
                    </a:ext>
                  </a:extLst>
                </a:gridCol>
                <a:gridCol w="741190">
                  <a:extLst>
                    <a:ext uri="{9D8B030D-6E8A-4147-A177-3AD203B41FA5}">
                      <a16:colId xmlns:a16="http://schemas.microsoft.com/office/drawing/2014/main" val="20001"/>
                    </a:ext>
                  </a:extLst>
                </a:gridCol>
              </a:tblGrid>
              <a:tr h="370840">
                <a:tc>
                  <a:txBody>
                    <a:bodyPr/>
                    <a:lstStyle/>
                    <a:p>
                      <a:pPr algn="r"/>
                      <a:r>
                        <a:rPr lang="en-US" sz="1400" b="1" dirty="0" err="1">
                          <a:solidFill>
                            <a:schemeClr val="tx1"/>
                          </a:solidFill>
                          <a:latin typeface="Consolas" panose="020B0609020204030204" pitchFamily="49" charset="0"/>
                        </a:rPr>
                        <a:t>new_capacity</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a:solidFill>
                            <a:schemeClr val="tx1"/>
                          </a:solidFill>
                          <a:latin typeface="Consolas" panose="020B0609020204030204" pitchFamily="49" charset="0"/>
                        </a:rPr>
                        <a:t>old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a:solidFill>
                            <a:schemeClr val="tx1"/>
                          </a:solidFill>
                          <a:latin typeface="Consolas" panose="020B0609020204030204" pitchFamily="49" charset="0"/>
                        </a:rPr>
                        <a:t>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new_data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cxnSp>
        <p:nvCxnSpPr>
          <p:cNvPr id="47" name="Straight Arrow Connector 46">
            <a:extLst>
              <a:ext uri="{FF2B5EF4-FFF2-40B4-BE49-F238E27FC236}">
                <a16:creationId xmlns:a16="http://schemas.microsoft.com/office/drawing/2014/main" id="{E8D0E9F2-6B78-4108-AF8D-E2555CC6BAFB}"/>
              </a:ext>
            </a:extLst>
          </p:cNvPr>
          <p:cNvCxnSpPr>
            <a:cxnSpLocks/>
          </p:cNvCxnSpPr>
          <p:nvPr/>
        </p:nvCxnSpPr>
        <p:spPr>
          <a:xfrm>
            <a:off x="9887296" y="3091237"/>
            <a:ext cx="0" cy="718763"/>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58194C3-B709-4F1E-A14A-3B0C78511661}"/>
              </a:ext>
            </a:extLst>
          </p:cNvPr>
          <p:cNvSpPr txBox="1">
            <a:spLocks noChangeArrowheads="1"/>
          </p:cNvSpPr>
          <p:nvPr/>
        </p:nvSpPr>
        <p:spPr bwMode="auto">
          <a:xfrm>
            <a:off x="9628043" y="1832936"/>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8</a:t>
            </a:r>
          </a:p>
        </p:txBody>
      </p:sp>
      <p:sp>
        <p:nvSpPr>
          <p:cNvPr id="63" name="TextBox 62">
            <a:extLst>
              <a:ext uri="{FF2B5EF4-FFF2-40B4-BE49-F238E27FC236}">
                <a16:creationId xmlns:a16="http://schemas.microsoft.com/office/drawing/2014/main" id="{088818EA-3418-48A4-8343-05D66CDFFE3A}"/>
              </a:ext>
            </a:extLst>
          </p:cNvPr>
          <p:cNvSpPr txBox="1">
            <a:spLocks noChangeArrowheads="1"/>
          </p:cNvSpPr>
          <p:nvPr/>
        </p:nvSpPr>
        <p:spPr bwMode="auto">
          <a:xfrm>
            <a:off x="9637784" y="2196809"/>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1</a:t>
            </a:r>
          </a:p>
        </p:txBody>
      </p:sp>
      <p:sp>
        <p:nvSpPr>
          <p:cNvPr id="64" name="TextBox 63">
            <a:extLst>
              <a:ext uri="{FF2B5EF4-FFF2-40B4-BE49-F238E27FC236}">
                <a16:creationId xmlns:a16="http://schemas.microsoft.com/office/drawing/2014/main" id="{8A13B85D-955F-4EE0-896A-8FB6480FD343}"/>
              </a:ext>
            </a:extLst>
          </p:cNvPr>
          <p:cNvSpPr txBox="1">
            <a:spLocks noChangeArrowheads="1"/>
          </p:cNvSpPr>
          <p:nvPr/>
        </p:nvSpPr>
        <p:spPr bwMode="auto">
          <a:xfrm>
            <a:off x="9643880" y="2568665"/>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grpSp>
        <p:nvGrpSpPr>
          <p:cNvPr id="74" name="Group 73">
            <a:extLst>
              <a:ext uri="{FF2B5EF4-FFF2-40B4-BE49-F238E27FC236}">
                <a16:creationId xmlns:a16="http://schemas.microsoft.com/office/drawing/2014/main" id="{7741C4E2-D83F-4E0C-A4F7-FAAA23F00E92}"/>
              </a:ext>
            </a:extLst>
          </p:cNvPr>
          <p:cNvGrpSpPr/>
          <p:nvPr/>
        </p:nvGrpSpPr>
        <p:grpSpPr>
          <a:xfrm>
            <a:off x="3429111" y="2193035"/>
            <a:ext cx="6685062" cy="2548461"/>
            <a:chOff x="3429111" y="2193035"/>
            <a:chExt cx="6685062" cy="2548461"/>
          </a:xfrm>
        </p:grpSpPr>
        <p:grpSp>
          <p:nvGrpSpPr>
            <p:cNvPr id="53" name="Group 52">
              <a:extLst>
                <a:ext uri="{FF2B5EF4-FFF2-40B4-BE49-F238E27FC236}">
                  <a16:creationId xmlns:a16="http://schemas.microsoft.com/office/drawing/2014/main" id="{6A1FD307-ED49-4C96-A532-4D2C6C88AFA3}"/>
                </a:ext>
              </a:extLst>
            </p:cNvPr>
            <p:cNvGrpSpPr/>
            <p:nvPr/>
          </p:nvGrpSpPr>
          <p:grpSpPr>
            <a:xfrm>
              <a:off x="3429111" y="4184960"/>
              <a:ext cx="6610937" cy="556536"/>
              <a:chOff x="3131930" y="4184960"/>
              <a:chExt cx="6610937" cy="556536"/>
            </a:xfrm>
          </p:grpSpPr>
          <p:sp>
            <p:nvSpPr>
              <p:cNvPr id="36" name="Rectangle 35">
                <a:extLst>
                  <a:ext uri="{FF2B5EF4-FFF2-40B4-BE49-F238E27FC236}">
                    <a16:creationId xmlns:a16="http://schemas.microsoft.com/office/drawing/2014/main" id="{643741D3-406C-4FC8-BDCF-59DC2F55D0B8}"/>
                  </a:ext>
                </a:extLst>
              </p:cNvPr>
              <p:cNvSpPr/>
              <p:nvPr/>
            </p:nvSpPr>
            <p:spPr>
              <a:xfrm>
                <a:off x="9304927" y="4184960"/>
                <a:ext cx="437940"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is</a:t>
                </a:r>
                <a:endParaRPr lang="en-US" dirty="0">
                  <a:solidFill>
                    <a:srgbClr val="FF0000"/>
                  </a:solidFill>
                  <a:latin typeface="Consolas" panose="020B0609020204030204" pitchFamily="49" charset="0"/>
                  <a:cs typeface="Arial" charset="0"/>
                </a:endParaRPr>
              </a:p>
            </p:txBody>
          </p:sp>
          <p:cxnSp>
            <p:nvCxnSpPr>
              <p:cNvPr id="39" name="Straight Arrow Connector 38">
                <a:extLst>
                  <a:ext uri="{FF2B5EF4-FFF2-40B4-BE49-F238E27FC236}">
                    <a16:creationId xmlns:a16="http://schemas.microsoft.com/office/drawing/2014/main" id="{67CF5113-6846-404A-87A3-872E2DEBDD3D}"/>
                  </a:ext>
                </a:extLst>
              </p:cNvPr>
              <p:cNvCxnSpPr>
                <a:cxnSpLocks/>
              </p:cNvCxnSpPr>
              <p:nvPr/>
            </p:nvCxnSpPr>
            <p:spPr>
              <a:xfrm flipV="1">
                <a:off x="3131930" y="4353027"/>
                <a:ext cx="5402469" cy="3884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DAEF270-DC8E-4DBD-985D-C306ABE35CBE}"/>
                </a:ext>
              </a:extLst>
            </p:cNvPr>
            <p:cNvGrpSpPr/>
            <p:nvPr/>
          </p:nvGrpSpPr>
          <p:grpSpPr>
            <a:xfrm>
              <a:off x="9650877" y="2193035"/>
              <a:ext cx="463296" cy="679633"/>
              <a:chOff x="9577725" y="2205227"/>
              <a:chExt cx="463296" cy="679633"/>
            </a:xfrm>
          </p:grpSpPr>
          <p:sp>
            <p:nvSpPr>
              <p:cNvPr id="65" name="TextBox 64">
                <a:extLst>
                  <a:ext uri="{FF2B5EF4-FFF2-40B4-BE49-F238E27FC236}">
                    <a16:creationId xmlns:a16="http://schemas.microsoft.com/office/drawing/2014/main" id="{5F059515-1042-4814-B80D-9759C03036EA}"/>
                  </a:ext>
                </a:extLst>
              </p:cNvPr>
              <p:cNvSpPr txBox="1">
                <a:spLocks noChangeArrowheads="1"/>
              </p:cNvSpPr>
              <p:nvPr/>
            </p:nvSpPr>
            <p:spPr bwMode="auto">
              <a:xfrm>
                <a:off x="9577725" y="220522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2</a:t>
                </a:r>
              </a:p>
            </p:txBody>
          </p:sp>
          <p:sp>
            <p:nvSpPr>
              <p:cNvPr id="66" name="TextBox 65">
                <a:extLst>
                  <a:ext uri="{FF2B5EF4-FFF2-40B4-BE49-F238E27FC236}">
                    <a16:creationId xmlns:a16="http://schemas.microsoft.com/office/drawing/2014/main" id="{63AF3BC3-E164-41B2-9563-4DC7E0064C52}"/>
                  </a:ext>
                </a:extLst>
              </p:cNvPr>
              <p:cNvSpPr txBox="1">
                <a:spLocks noChangeArrowheads="1"/>
              </p:cNvSpPr>
              <p:nvPr/>
            </p:nvSpPr>
            <p:spPr bwMode="auto">
              <a:xfrm>
                <a:off x="9583821" y="2577083"/>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1</a:t>
                </a:r>
              </a:p>
            </p:txBody>
          </p:sp>
        </p:grpSp>
      </p:grpSp>
      <p:grpSp>
        <p:nvGrpSpPr>
          <p:cNvPr id="75" name="Group 74">
            <a:extLst>
              <a:ext uri="{FF2B5EF4-FFF2-40B4-BE49-F238E27FC236}">
                <a16:creationId xmlns:a16="http://schemas.microsoft.com/office/drawing/2014/main" id="{98C286C1-D2FB-434A-A5BA-25D3F5698D69}"/>
              </a:ext>
            </a:extLst>
          </p:cNvPr>
          <p:cNvGrpSpPr/>
          <p:nvPr/>
        </p:nvGrpSpPr>
        <p:grpSpPr>
          <a:xfrm>
            <a:off x="3429110" y="2193035"/>
            <a:ext cx="6685686" cy="2919790"/>
            <a:chOff x="3429110" y="2193035"/>
            <a:chExt cx="6685686" cy="2919790"/>
          </a:xfrm>
        </p:grpSpPr>
        <p:grpSp>
          <p:nvGrpSpPr>
            <p:cNvPr id="54" name="Group 53">
              <a:extLst>
                <a:ext uri="{FF2B5EF4-FFF2-40B4-BE49-F238E27FC236}">
                  <a16:creationId xmlns:a16="http://schemas.microsoft.com/office/drawing/2014/main" id="{C44295C1-8E1D-4ACF-BE42-4D3EEB8BD054}"/>
                </a:ext>
              </a:extLst>
            </p:cNvPr>
            <p:cNvGrpSpPr/>
            <p:nvPr/>
          </p:nvGrpSpPr>
          <p:grpSpPr>
            <a:xfrm>
              <a:off x="3429110" y="4562649"/>
              <a:ext cx="6685686" cy="550176"/>
              <a:chOff x="3131930" y="4562648"/>
              <a:chExt cx="6685686" cy="550176"/>
            </a:xfrm>
          </p:grpSpPr>
          <p:sp>
            <p:nvSpPr>
              <p:cNvPr id="37" name="Rectangle 36">
                <a:extLst>
                  <a:ext uri="{FF2B5EF4-FFF2-40B4-BE49-F238E27FC236}">
                    <a16:creationId xmlns:a16="http://schemas.microsoft.com/office/drawing/2014/main" id="{4A211A24-EB4D-4EA3-85DE-3B0CCE8ADC0C}"/>
                  </a:ext>
                </a:extLst>
              </p:cNvPr>
              <p:cNvSpPr/>
              <p:nvPr/>
            </p:nvSpPr>
            <p:spPr>
              <a:xfrm>
                <a:off x="9253038" y="4562648"/>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the</a:t>
                </a:r>
                <a:endParaRPr lang="en-US" dirty="0">
                  <a:solidFill>
                    <a:srgbClr val="FF0000"/>
                  </a:solidFill>
                  <a:latin typeface="Consolas" panose="020B0609020204030204" pitchFamily="49" charset="0"/>
                  <a:cs typeface="Arial" charset="0"/>
                </a:endParaRPr>
              </a:p>
            </p:txBody>
          </p:sp>
          <p:cxnSp>
            <p:nvCxnSpPr>
              <p:cNvPr id="40" name="Straight Arrow Connector 39">
                <a:extLst>
                  <a:ext uri="{FF2B5EF4-FFF2-40B4-BE49-F238E27FC236}">
                    <a16:creationId xmlns:a16="http://schemas.microsoft.com/office/drawing/2014/main" id="{E5203A03-EBCF-4BBB-91D7-4E9803D49A8D}"/>
                  </a:ext>
                </a:extLst>
              </p:cNvPr>
              <p:cNvCxnSpPr>
                <a:cxnSpLocks/>
              </p:cNvCxnSpPr>
              <p:nvPr/>
            </p:nvCxnSpPr>
            <p:spPr>
              <a:xfrm flipV="1">
                <a:off x="3131930" y="4747314"/>
                <a:ext cx="5402470" cy="365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AF8EC39D-8A5F-4F10-BC99-2E4FEEBA7CE8}"/>
                </a:ext>
              </a:extLst>
            </p:cNvPr>
            <p:cNvGrpSpPr/>
            <p:nvPr/>
          </p:nvGrpSpPr>
          <p:grpSpPr>
            <a:xfrm>
              <a:off x="9639664" y="2193035"/>
              <a:ext cx="463296" cy="679633"/>
              <a:chOff x="9272925" y="2205227"/>
              <a:chExt cx="463296" cy="679633"/>
            </a:xfrm>
          </p:grpSpPr>
          <p:sp>
            <p:nvSpPr>
              <p:cNvPr id="69" name="TextBox 68">
                <a:extLst>
                  <a:ext uri="{FF2B5EF4-FFF2-40B4-BE49-F238E27FC236}">
                    <a16:creationId xmlns:a16="http://schemas.microsoft.com/office/drawing/2014/main" id="{CEDBE6BD-1F15-487C-BCE8-544D7849E939}"/>
                  </a:ext>
                </a:extLst>
              </p:cNvPr>
              <p:cNvSpPr txBox="1">
                <a:spLocks noChangeArrowheads="1"/>
              </p:cNvSpPr>
              <p:nvPr/>
            </p:nvSpPr>
            <p:spPr bwMode="auto">
              <a:xfrm>
                <a:off x="9272925" y="2205227"/>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sp>
            <p:nvSpPr>
              <p:cNvPr id="70" name="TextBox 69">
                <a:extLst>
                  <a:ext uri="{FF2B5EF4-FFF2-40B4-BE49-F238E27FC236}">
                    <a16:creationId xmlns:a16="http://schemas.microsoft.com/office/drawing/2014/main" id="{22B0B4DA-64E5-4D9B-B3D7-5A2FB9F10DFE}"/>
                  </a:ext>
                </a:extLst>
              </p:cNvPr>
              <p:cNvSpPr txBox="1">
                <a:spLocks noChangeArrowheads="1"/>
              </p:cNvSpPr>
              <p:nvPr/>
            </p:nvSpPr>
            <p:spPr bwMode="auto">
              <a:xfrm>
                <a:off x="9279021" y="2577083"/>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2</a:t>
                </a:r>
              </a:p>
            </p:txBody>
          </p:sp>
        </p:grpSp>
      </p:grpSp>
      <p:grpSp>
        <p:nvGrpSpPr>
          <p:cNvPr id="76" name="Group 75">
            <a:extLst>
              <a:ext uri="{FF2B5EF4-FFF2-40B4-BE49-F238E27FC236}">
                <a16:creationId xmlns:a16="http://schemas.microsoft.com/office/drawing/2014/main" id="{EFC102CC-0527-4C6A-B102-912DC064DA9D}"/>
              </a:ext>
            </a:extLst>
          </p:cNvPr>
          <p:cNvGrpSpPr/>
          <p:nvPr/>
        </p:nvGrpSpPr>
        <p:grpSpPr>
          <a:xfrm>
            <a:off x="3429111" y="2204758"/>
            <a:ext cx="6749005" cy="3091654"/>
            <a:chOff x="3429111" y="2204758"/>
            <a:chExt cx="6749005" cy="3091654"/>
          </a:xfrm>
        </p:grpSpPr>
        <p:grpSp>
          <p:nvGrpSpPr>
            <p:cNvPr id="55" name="Group 54">
              <a:extLst>
                <a:ext uri="{FF2B5EF4-FFF2-40B4-BE49-F238E27FC236}">
                  <a16:creationId xmlns:a16="http://schemas.microsoft.com/office/drawing/2014/main" id="{15CBC915-F50F-48BB-9844-42FC7F031AC3}"/>
                </a:ext>
              </a:extLst>
            </p:cNvPr>
            <p:cNvGrpSpPr/>
            <p:nvPr/>
          </p:nvGrpSpPr>
          <p:grpSpPr>
            <a:xfrm>
              <a:off x="3429111" y="3998844"/>
              <a:ext cx="6749005" cy="1297568"/>
              <a:chOff x="3131930" y="3998844"/>
              <a:chExt cx="6749005" cy="1297568"/>
            </a:xfrm>
          </p:grpSpPr>
          <p:sp>
            <p:nvSpPr>
              <p:cNvPr id="38" name="Rectangle 37">
                <a:extLst>
                  <a:ext uri="{FF2B5EF4-FFF2-40B4-BE49-F238E27FC236}">
                    <a16:creationId xmlns:a16="http://schemas.microsoft.com/office/drawing/2014/main" id="{8CC5F2F1-E3F1-40F2-A040-4C9C0E662335}"/>
                  </a:ext>
                </a:extLst>
              </p:cNvPr>
              <p:cNvSpPr/>
              <p:nvPr/>
            </p:nvSpPr>
            <p:spPr>
              <a:xfrm>
                <a:off x="9189720" y="4927080"/>
                <a:ext cx="691215"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time</a:t>
                </a:r>
                <a:endParaRPr lang="en-US" dirty="0">
                  <a:solidFill>
                    <a:srgbClr val="FF0000"/>
                  </a:solidFill>
                  <a:latin typeface="Consolas" panose="020B0609020204030204" pitchFamily="49" charset="0"/>
                  <a:cs typeface="Arial" charset="0"/>
                </a:endParaRPr>
              </a:p>
            </p:txBody>
          </p:sp>
          <p:cxnSp>
            <p:nvCxnSpPr>
              <p:cNvPr id="41" name="Straight Arrow Connector 40">
                <a:extLst>
                  <a:ext uri="{FF2B5EF4-FFF2-40B4-BE49-F238E27FC236}">
                    <a16:creationId xmlns:a16="http://schemas.microsoft.com/office/drawing/2014/main" id="{3EEAC25A-0522-49E9-BC8B-19F476D429B0}"/>
                  </a:ext>
                </a:extLst>
              </p:cNvPr>
              <p:cNvCxnSpPr>
                <a:cxnSpLocks/>
              </p:cNvCxnSpPr>
              <p:nvPr/>
            </p:nvCxnSpPr>
            <p:spPr>
              <a:xfrm>
                <a:off x="3131930" y="3998844"/>
                <a:ext cx="5402469" cy="10767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755741C-7F55-45F1-9E7C-72FCC74862B0}"/>
                </a:ext>
              </a:extLst>
            </p:cNvPr>
            <p:cNvGrpSpPr/>
            <p:nvPr/>
          </p:nvGrpSpPr>
          <p:grpSpPr>
            <a:xfrm>
              <a:off x="9621029" y="2204758"/>
              <a:ext cx="463296" cy="667910"/>
              <a:chOff x="8870589" y="2216950"/>
              <a:chExt cx="463296" cy="667910"/>
            </a:xfrm>
          </p:grpSpPr>
          <p:sp>
            <p:nvSpPr>
              <p:cNvPr id="72" name="TextBox 71">
                <a:extLst>
                  <a:ext uri="{FF2B5EF4-FFF2-40B4-BE49-F238E27FC236}">
                    <a16:creationId xmlns:a16="http://schemas.microsoft.com/office/drawing/2014/main" id="{9B8EC431-0284-426C-8595-C23F7EC678E1}"/>
                  </a:ext>
                </a:extLst>
              </p:cNvPr>
              <p:cNvSpPr txBox="1">
                <a:spLocks noChangeArrowheads="1"/>
              </p:cNvSpPr>
              <p:nvPr/>
            </p:nvSpPr>
            <p:spPr bwMode="auto">
              <a:xfrm>
                <a:off x="8870589" y="221695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73" name="TextBox 72">
                <a:extLst>
                  <a:ext uri="{FF2B5EF4-FFF2-40B4-BE49-F238E27FC236}">
                    <a16:creationId xmlns:a16="http://schemas.microsoft.com/office/drawing/2014/main" id="{EB777875-6A45-438A-8432-20577D0BE0DE}"/>
                  </a:ext>
                </a:extLst>
              </p:cNvPr>
              <p:cNvSpPr txBox="1">
                <a:spLocks noChangeArrowheads="1"/>
              </p:cNvSpPr>
              <p:nvPr/>
            </p:nvSpPr>
            <p:spPr bwMode="auto">
              <a:xfrm>
                <a:off x="8876685" y="2577083"/>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grpSp>
      </p:grpSp>
    </p:spTree>
    <p:extLst>
      <p:ext uri="{BB962C8B-B14F-4D97-AF65-F5344CB8AC3E}">
        <p14:creationId xmlns:p14="http://schemas.microsoft.com/office/powerpoint/2010/main" val="36166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500"/>
                                        <p:tgtEl>
                                          <p:spTgt spid="4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reallocate</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27</a:t>
            </a:fld>
            <a:endParaRPr lang="en-US" dirty="0">
              <a:latin typeface="Arial" charset="0"/>
            </a:endParaRPr>
          </a:p>
        </p:txBody>
      </p:sp>
      <p:graphicFrame>
        <p:nvGraphicFramePr>
          <p:cNvPr id="7" name="Table 6"/>
          <p:cNvGraphicFramePr>
            <a:graphicFrameLocks noGrp="1"/>
          </p:cNvGraphicFramePr>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572676" y="3819894"/>
            <a:ext cx="1477105" cy="338554"/>
            <a:chOff x="713450" y="3352800"/>
            <a:chExt cx="1477105" cy="338554"/>
          </a:xfrm>
        </p:grpSpPr>
        <p:sp>
          <p:nvSpPr>
            <p:cNvPr id="9" name="Rectangle 8"/>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1</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33" name="TextBox 67">
            <a:extLst>
              <a:ext uri="{FF2B5EF4-FFF2-40B4-BE49-F238E27FC236}">
                <a16:creationId xmlns:a16="http://schemas.microsoft.com/office/drawing/2014/main" id="{B5863235-44E5-4CE2-9BF0-61DCB838F8D5}"/>
              </a:ext>
            </a:extLst>
          </p:cNvPr>
          <p:cNvSpPr txBox="1">
            <a:spLocks noChangeArrowheads="1"/>
          </p:cNvSpPr>
          <p:nvPr/>
        </p:nvSpPr>
        <p:spPr bwMode="auto">
          <a:xfrm>
            <a:off x="4259580" y="2036326"/>
            <a:ext cx="4785360" cy="3754874"/>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size_t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 = 2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 = new T[</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size_t old =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for (size_t i = 0; i &lt;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++i)</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[i] =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[old];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old = (old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 = 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 =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endParaRPr lang="en-US" sz="14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swap(</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delete[]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graphicFrame>
        <p:nvGraphicFramePr>
          <p:cNvPr id="34" name="Table 33">
            <a:extLst>
              <a:ext uri="{FF2B5EF4-FFF2-40B4-BE49-F238E27FC236}">
                <a16:creationId xmlns:a16="http://schemas.microsoft.com/office/drawing/2014/main" id="{4DDF68B9-0BDF-493F-B8EB-0AFB1F1D4FD5}"/>
              </a:ext>
            </a:extLst>
          </p:cNvPr>
          <p:cNvGraphicFramePr>
            <a:graphicFrameLocks noGrp="1"/>
          </p:cNvGraphicFramePr>
          <p:nvPr/>
        </p:nvGraphicFramePr>
        <p:xfrm>
          <a:off x="8759536" y="3815484"/>
          <a:ext cx="1737014" cy="296672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r"/>
                      <a:r>
                        <a:rPr lang="en-US" sz="1200"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179059"/>
                  </a:ext>
                </a:extLst>
              </a:tr>
              <a:tr h="370840">
                <a:tc>
                  <a:txBody>
                    <a:bodyPr/>
                    <a:lstStyle/>
                    <a:p>
                      <a:pPr algn="r"/>
                      <a:r>
                        <a:rPr lang="en-US" sz="1200"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5400157"/>
                  </a:ext>
                </a:extLst>
              </a:tr>
              <a:tr h="370840">
                <a:tc>
                  <a:txBody>
                    <a:bodyPr/>
                    <a:lstStyle/>
                    <a:p>
                      <a:pPr algn="r"/>
                      <a:r>
                        <a:rPr lang="en-US" sz="1200"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9496621"/>
                  </a:ext>
                </a:extLst>
              </a:tr>
              <a:tr h="370840">
                <a:tc>
                  <a:txBody>
                    <a:bodyPr/>
                    <a:lstStyle/>
                    <a:p>
                      <a:pPr algn="r"/>
                      <a:r>
                        <a:rPr lang="en-US" sz="1200"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8652"/>
                  </a:ext>
                </a:extLst>
              </a:tr>
            </a:tbl>
          </a:graphicData>
        </a:graphic>
      </p:graphicFrame>
      <p:sp>
        <p:nvSpPr>
          <p:cNvPr id="29" name="Rectangle 28">
            <a:extLst>
              <a:ext uri="{FF2B5EF4-FFF2-40B4-BE49-F238E27FC236}">
                <a16:creationId xmlns:a16="http://schemas.microsoft.com/office/drawing/2014/main" id="{D5593E8E-81CE-44D1-B5B3-157ABAA03893}"/>
              </a:ext>
            </a:extLst>
          </p:cNvPr>
          <p:cNvSpPr/>
          <p:nvPr/>
        </p:nvSpPr>
        <p:spPr>
          <a:xfrm>
            <a:off x="2646499" y="3819894"/>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43" name="Rectangle 42">
            <a:extLst>
              <a:ext uri="{FF2B5EF4-FFF2-40B4-BE49-F238E27FC236}">
                <a16:creationId xmlns:a16="http://schemas.microsoft.com/office/drawing/2014/main" id="{7CF130FB-B0AC-4290-AEBE-70269DCAAA28}"/>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5" name="Rectangle 34">
            <a:extLst>
              <a:ext uri="{FF2B5EF4-FFF2-40B4-BE49-F238E27FC236}">
                <a16:creationId xmlns:a16="http://schemas.microsoft.com/office/drawing/2014/main" id="{E88C375C-EAC2-45ED-964F-10A69E8E717B}"/>
              </a:ext>
            </a:extLst>
          </p:cNvPr>
          <p:cNvSpPr/>
          <p:nvPr/>
        </p:nvSpPr>
        <p:spPr>
          <a:xfrm>
            <a:off x="9550218" y="3825378"/>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Now</a:t>
            </a:r>
            <a:endParaRPr lang="en-US" dirty="0">
              <a:solidFill>
                <a:srgbClr val="FF0000"/>
              </a:solidFill>
              <a:latin typeface="Consolas" panose="020B0609020204030204" pitchFamily="49" charset="0"/>
              <a:cs typeface="Arial" charset="0"/>
            </a:endParaRPr>
          </a:p>
        </p:txBody>
      </p:sp>
      <p:sp>
        <p:nvSpPr>
          <p:cNvPr id="44" name="Rectangle 43">
            <a:extLst>
              <a:ext uri="{FF2B5EF4-FFF2-40B4-BE49-F238E27FC236}">
                <a16:creationId xmlns:a16="http://schemas.microsoft.com/office/drawing/2014/main" id="{BF5D7D67-641D-45E1-A3C2-78B7EDFAD893}"/>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45" name="Rectangle 44">
            <a:extLst>
              <a:ext uri="{FF2B5EF4-FFF2-40B4-BE49-F238E27FC236}">
                <a16:creationId xmlns:a16="http://schemas.microsoft.com/office/drawing/2014/main" id="{76A96DF2-1D27-46A1-8252-5324ED92A4E5}"/>
              </a:ext>
            </a:extLst>
          </p:cNvPr>
          <p:cNvSpPr/>
          <p:nvPr/>
        </p:nvSpPr>
        <p:spPr>
          <a:xfrm>
            <a:off x="2675928" y="4924912"/>
            <a:ext cx="564577"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48" name="TextBox 47">
            <a:extLst>
              <a:ext uri="{FF2B5EF4-FFF2-40B4-BE49-F238E27FC236}">
                <a16:creationId xmlns:a16="http://schemas.microsoft.com/office/drawing/2014/main" id="{70554445-4413-4B53-82E5-F372BF9D2FF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grpSp>
        <p:nvGrpSpPr>
          <p:cNvPr id="49" name="Group 48">
            <a:extLst>
              <a:ext uri="{FF2B5EF4-FFF2-40B4-BE49-F238E27FC236}">
                <a16:creationId xmlns:a16="http://schemas.microsoft.com/office/drawing/2014/main" id="{8ADA5263-4F5E-464F-A10B-84CB017BEEF7}"/>
              </a:ext>
            </a:extLst>
          </p:cNvPr>
          <p:cNvGrpSpPr/>
          <p:nvPr/>
        </p:nvGrpSpPr>
        <p:grpSpPr>
          <a:xfrm>
            <a:off x="460466" y="4183750"/>
            <a:ext cx="1589314" cy="338554"/>
            <a:chOff x="601241" y="3352800"/>
            <a:chExt cx="1589314" cy="338554"/>
          </a:xfrm>
        </p:grpSpPr>
        <p:sp>
          <p:nvSpPr>
            <p:cNvPr id="50" name="Rectangle 49">
              <a:extLst>
                <a:ext uri="{FF2B5EF4-FFF2-40B4-BE49-F238E27FC236}">
                  <a16:creationId xmlns:a16="http://schemas.microsoft.com/office/drawing/2014/main" id="{9D20096D-99B5-4293-AF86-643E902ECE21}"/>
                </a:ext>
              </a:extLst>
            </p:cNvPr>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51" name="Right Arrow 9">
              <a:extLst>
                <a:ext uri="{FF2B5EF4-FFF2-40B4-BE49-F238E27FC236}">
                  <a16:creationId xmlns:a16="http://schemas.microsoft.com/office/drawing/2014/main" id="{0CCCB275-5D4D-4792-A407-DBD80C7C4191}"/>
                </a:ext>
              </a:extLst>
            </p:cNvPr>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42" name="TextBox 41">
            <a:extLst>
              <a:ext uri="{FF2B5EF4-FFF2-40B4-BE49-F238E27FC236}">
                <a16:creationId xmlns:a16="http://schemas.microsoft.com/office/drawing/2014/main" id="{7FA49B83-307B-4AB5-9F06-DE7889E176B2}"/>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graphicFrame>
        <p:nvGraphicFramePr>
          <p:cNvPr id="46" name="Table 45">
            <a:extLst>
              <a:ext uri="{FF2B5EF4-FFF2-40B4-BE49-F238E27FC236}">
                <a16:creationId xmlns:a16="http://schemas.microsoft.com/office/drawing/2014/main" id="{03B8470E-D63A-4774-A2E5-1D63C4918D1E}"/>
              </a:ext>
            </a:extLst>
          </p:cNvPr>
          <p:cNvGraphicFramePr>
            <a:graphicFrameLocks noGrp="1"/>
          </p:cNvGraphicFramePr>
          <p:nvPr/>
        </p:nvGraphicFramePr>
        <p:xfrm>
          <a:off x="8088947" y="1790481"/>
          <a:ext cx="2141215" cy="1483360"/>
        </p:xfrm>
        <a:graphic>
          <a:graphicData uri="http://schemas.openxmlformats.org/drawingml/2006/table">
            <a:tbl>
              <a:tblPr firstRow="1" bandRow="1">
                <a:tableStyleId>{5C22544A-7EE6-4342-B048-85BDC9FD1C3A}</a:tableStyleId>
              </a:tblPr>
              <a:tblGrid>
                <a:gridCol w="1400025">
                  <a:extLst>
                    <a:ext uri="{9D8B030D-6E8A-4147-A177-3AD203B41FA5}">
                      <a16:colId xmlns:a16="http://schemas.microsoft.com/office/drawing/2014/main" val="20000"/>
                    </a:ext>
                  </a:extLst>
                </a:gridCol>
                <a:gridCol w="741190">
                  <a:extLst>
                    <a:ext uri="{9D8B030D-6E8A-4147-A177-3AD203B41FA5}">
                      <a16:colId xmlns:a16="http://schemas.microsoft.com/office/drawing/2014/main" val="20001"/>
                    </a:ext>
                  </a:extLst>
                </a:gridCol>
              </a:tblGrid>
              <a:tr h="370840">
                <a:tc>
                  <a:txBody>
                    <a:bodyPr/>
                    <a:lstStyle/>
                    <a:p>
                      <a:pPr algn="r"/>
                      <a:r>
                        <a:rPr lang="en-US" sz="1400" b="1" dirty="0" err="1">
                          <a:solidFill>
                            <a:schemeClr val="tx1"/>
                          </a:solidFill>
                          <a:latin typeface="Consolas" panose="020B0609020204030204" pitchFamily="49" charset="0"/>
                        </a:rPr>
                        <a:t>new_capacity</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a:solidFill>
                            <a:schemeClr val="tx1"/>
                          </a:solidFill>
                          <a:latin typeface="Consolas" panose="020B0609020204030204" pitchFamily="49" charset="0"/>
                        </a:rPr>
                        <a:t>old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a:solidFill>
                            <a:schemeClr val="tx1"/>
                          </a:solidFill>
                          <a:latin typeface="Consolas" panose="020B0609020204030204" pitchFamily="49" charset="0"/>
                        </a:rPr>
                        <a:t>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new_data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62" name="TextBox 61">
            <a:extLst>
              <a:ext uri="{FF2B5EF4-FFF2-40B4-BE49-F238E27FC236}">
                <a16:creationId xmlns:a16="http://schemas.microsoft.com/office/drawing/2014/main" id="{358194C3-B709-4F1E-A14A-3B0C78511661}"/>
              </a:ext>
            </a:extLst>
          </p:cNvPr>
          <p:cNvSpPr txBox="1">
            <a:spLocks noChangeArrowheads="1"/>
          </p:cNvSpPr>
          <p:nvPr/>
        </p:nvSpPr>
        <p:spPr bwMode="auto">
          <a:xfrm>
            <a:off x="9628043" y="1832936"/>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8</a:t>
            </a:r>
          </a:p>
        </p:txBody>
      </p:sp>
      <p:sp>
        <p:nvSpPr>
          <p:cNvPr id="36" name="Rectangle 35">
            <a:extLst>
              <a:ext uri="{FF2B5EF4-FFF2-40B4-BE49-F238E27FC236}">
                <a16:creationId xmlns:a16="http://schemas.microsoft.com/office/drawing/2014/main" id="{643741D3-406C-4FC8-BDCF-59DC2F55D0B8}"/>
              </a:ext>
            </a:extLst>
          </p:cNvPr>
          <p:cNvSpPr/>
          <p:nvPr/>
        </p:nvSpPr>
        <p:spPr>
          <a:xfrm>
            <a:off x="9602108" y="4184960"/>
            <a:ext cx="437940"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is</a:t>
            </a:r>
            <a:endParaRPr lang="en-US" dirty="0">
              <a:solidFill>
                <a:srgbClr val="FF0000"/>
              </a:solidFill>
              <a:latin typeface="Consolas" panose="020B0609020204030204" pitchFamily="49" charset="0"/>
              <a:cs typeface="Arial" charset="0"/>
            </a:endParaRPr>
          </a:p>
        </p:txBody>
      </p:sp>
      <p:sp>
        <p:nvSpPr>
          <p:cNvPr id="37" name="Rectangle 36">
            <a:extLst>
              <a:ext uri="{FF2B5EF4-FFF2-40B4-BE49-F238E27FC236}">
                <a16:creationId xmlns:a16="http://schemas.microsoft.com/office/drawing/2014/main" id="{4A211A24-EB4D-4EA3-85DE-3B0CCE8ADC0C}"/>
              </a:ext>
            </a:extLst>
          </p:cNvPr>
          <p:cNvSpPr/>
          <p:nvPr/>
        </p:nvSpPr>
        <p:spPr>
          <a:xfrm>
            <a:off x="9550218" y="4562649"/>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the</a:t>
            </a:r>
            <a:endParaRPr lang="en-US" dirty="0">
              <a:solidFill>
                <a:srgbClr val="FF0000"/>
              </a:solidFill>
              <a:latin typeface="Consolas" panose="020B0609020204030204" pitchFamily="49" charset="0"/>
              <a:cs typeface="Arial" charset="0"/>
            </a:endParaRPr>
          </a:p>
        </p:txBody>
      </p:sp>
      <p:sp>
        <p:nvSpPr>
          <p:cNvPr id="38" name="Rectangle 37">
            <a:extLst>
              <a:ext uri="{FF2B5EF4-FFF2-40B4-BE49-F238E27FC236}">
                <a16:creationId xmlns:a16="http://schemas.microsoft.com/office/drawing/2014/main" id="{8CC5F2F1-E3F1-40F2-A040-4C9C0E662335}"/>
              </a:ext>
            </a:extLst>
          </p:cNvPr>
          <p:cNvSpPr/>
          <p:nvPr/>
        </p:nvSpPr>
        <p:spPr>
          <a:xfrm>
            <a:off x="9486901" y="4927080"/>
            <a:ext cx="691215"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time</a:t>
            </a:r>
            <a:endParaRPr lang="en-US" dirty="0">
              <a:solidFill>
                <a:srgbClr val="FF0000"/>
              </a:solidFill>
              <a:latin typeface="Consolas" panose="020B0609020204030204" pitchFamily="49" charset="0"/>
              <a:cs typeface="Arial" charset="0"/>
            </a:endParaRPr>
          </a:p>
        </p:txBody>
      </p:sp>
      <p:grpSp>
        <p:nvGrpSpPr>
          <p:cNvPr id="71" name="Group 70">
            <a:extLst>
              <a:ext uri="{FF2B5EF4-FFF2-40B4-BE49-F238E27FC236}">
                <a16:creationId xmlns:a16="http://schemas.microsoft.com/office/drawing/2014/main" id="{8755741C-7F55-45F1-9E7C-72FCC74862B0}"/>
              </a:ext>
            </a:extLst>
          </p:cNvPr>
          <p:cNvGrpSpPr/>
          <p:nvPr/>
        </p:nvGrpSpPr>
        <p:grpSpPr>
          <a:xfrm>
            <a:off x="9621029" y="2193035"/>
            <a:ext cx="463296" cy="679633"/>
            <a:chOff x="8870589" y="2146612"/>
            <a:chExt cx="463296" cy="679633"/>
          </a:xfrm>
        </p:grpSpPr>
        <p:sp>
          <p:nvSpPr>
            <p:cNvPr id="72" name="TextBox 71">
              <a:extLst>
                <a:ext uri="{FF2B5EF4-FFF2-40B4-BE49-F238E27FC236}">
                  <a16:creationId xmlns:a16="http://schemas.microsoft.com/office/drawing/2014/main" id="{9B8EC431-0284-426C-8595-C23F7EC678E1}"/>
                </a:ext>
              </a:extLst>
            </p:cNvPr>
            <p:cNvSpPr txBox="1">
              <a:spLocks noChangeArrowheads="1"/>
            </p:cNvSpPr>
            <p:nvPr/>
          </p:nvSpPr>
          <p:spPr bwMode="auto">
            <a:xfrm>
              <a:off x="8870589" y="2146612"/>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73" name="TextBox 72">
              <a:extLst>
                <a:ext uri="{FF2B5EF4-FFF2-40B4-BE49-F238E27FC236}">
                  <a16:creationId xmlns:a16="http://schemas.microsoft.com/office/drawing/2014/main" id="{EB777875-6A45-438A-8432-20577D0BE0DE}"/>
                </a:ext>
              </a:extLst>
            </p:cNvPr>
            <p:cNvSpPr txBox="1">
              <a:spLocks noChangeArrowheads="1"/>
            </p:cNvSpPr>
            <p:nvPr/>
          </p:nvSpPr>
          <p:spPr bwMode="auto">
            <a:xfrm>
              <a:off x="8876685" y="2518468"/>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grpSp>
      <p:sp>
        <p:nvSpPr>
          <p:cNvPr id="59" name="TextBox 58">
            <a:extLst>
              <a:ext uri="{FF2B5EF4-FFF2-40B4-BE49-F238E27FC236}">
                <a16:creationId xmlns:a16="http://schemas.microsoft.com/office/drawing/2014/main" id="{3E5B2109-8FF3-4AEF-809B-43C304D4E249}"/>
              </a:ext>
            </a:extLst>
          </p:cNvPr>
          <p:cNvSpPr txBox="1">
            <a:spLocks noChangeArrowheads="1"/>
          </p:cNvSpPr>
          <p:nvPr/>
        </p:nvSpPr>
        <p:spPr bwMode="auto">
          <a:xfrm>
            <a:off x="2693773" y="21925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60" name="TextBox 59">
            <a:extLst>
              <a:ext uri="{FF2B5EF4-FFF2-40B4-BE49-F238E27FC236}">
                <a16:creationId xmlns:a16="http://schemas.microsoft.com/office/drawing/2014/main" id="{A2CD7950-6E5F-4342-AAE9-E5F80C95ADE3}"/>
              </a:ext>
            </a:extLst>
          </p:cNvPr>
          <p:cNvSpPr txBox="1">
            <a:spLocks noChangeArrowheads="1"/>
          </p:cNvSpPr>
          <p:nvPr/>
        </p:nvSpPr>
        <p:spPr bwMode="auto">
          <a:xfrm>
            <a:off x="2693773" y="2565833"/>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sp>
        <p:nvSpPr>
          <p:cNvPr id="61" name="TextBox 60">
            <a:extLst>
              <a:ext uri="{FF2B5EF4-FFF2-40B4-BE49-F238E27FC236}">
                <a16:creationId xmlns:a16="http://schemas.microsoft.com/office/drawing/2014/main" id="{C7FF984B-8341-413F-BC45-51E6B572949F}"/>
              </a:ext>
            </a:extLst>
          </p:cNvPr>
          <p:cNvSpPr txBox="1">
            <a:spLocks noChangeArrowheads="1"/>
          </p:cNvSpPr>
          <p:nvPr/>
        </p:nvSpPr>
        <p:spPr bwMode="auto">
          <a:xfrm>
            <a:off x="2681342" y="1466029"/>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8</a:t>
            </a:r>
          </a:p>
        </p:txBody>
      </p:sp>
      <p:cxnSp>
        <p:nvCxnSpPr>
          <p:cNvPr id="56" name="Straight Arrow Connector 55">
            <a:extLst>
              <a:ext uri="{FF2B5EF4-FFF2-40B4-BE49-F238E27FC236}">
                <a16:creationId xmlns:a16="http://schemas.microsoft.com/office/drawing/2014/main" id="{F862EE95-E37E-4E8F-A9E5-A790EEE60609}"/>
              </a:ext>
            </a:extLst>
          </p:cNvPr>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D483FB-EA18-4C46-8400-9EDDAD0E8F8A}"/>
              </a:ext>
            </a:extLst>
          </p:cNvPr>
          <p:cNvCxnSpPr>
            <a:cxnSpLocks/>
          </p:cNvCxnSpPr>
          <p:nvPr/>
        </p:nvCxnSpPr>
        <p:spPr>
          <a:xfrm>
            <a:off x="9887296" y="3091237"/>
            <a:ext cx="0" cy="718763"/>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a:extLst>
              <a:ext uri="{FF2B5EF4-FFF2-40B4-BE49-F238E27FC236}">
                <a16:creationId xmlns:a16="http://schemas.microsoft.com/office/drawing/2014/main" id="{D6102689-0175-43D4-B032-FE31311DB54E}"/>
              </a:ext>
            </a:extLst>
          </p:cNvPr>
          <p:cNvGraphicFramePr>
            <a:graphicFrameLocks noGrp="1"/>
          </p:cNvGraphicFramePr>
          <p:nvPr>
            <p:extLst>
              <p:ext uri="{D42A27DB-BD31-4B8C-83A1-F6EECF244321}">
                <p14:modId xmlns:p14="http://schemas.microsoft.com/office/powerpoint/2010/main" val="1279793110"/>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79" name="TextBox 78">
            <a:extLst>
              <a:ext uri="{FF2B5EF4-FFF2-40B4-BE49-F238E27FC236}">
                <a16:creationId xmlns:a16="http://schemas.microsoft.com/office/drawing/2014/main" id="{461759DF-6C23-44F9-8888-84C6FA7CBFCF}"/>
              </a:ext>
            </a:extLst>
          </p:cNvPr>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8</a:t>
            </a:r>
          </a:p>
        </p:txBody>
      </p:sp>
      <p:sp>
        <p:nvSpPr>
          <p:cNvPr id="80" name="TextBox 79">
            <a:extLst>
              <a:ext uri="{FF2B5EF4-FFF2-40B4-BE49-F238E27FC236}">
                <a16:creationId xmlns:a16="http://schemas.microsoft.com/office/drawing/2014/main" id="{194BC066-68CA-4DC4-92C8-60B174D14581}"/>
              </a:ext>
            </a:extLst>
          </p:cNvPr>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4</a:t>
            </a:r>
          </a:p>
        </p:txBody>
      </p:sp>
      <p:sp>
        <p:nvSpPr>
          <p:cNvPr id="81" name="TextBox 80">
            <a:extLst>
              <a:ext uri="{FF2B5EF4-FFF2-40B4-BE49-F238E27FC236}">
                <a16:creationId xmlns:a16="http://schemas.microsoft.com/office/drawing/2014/main" id="{D7F79C4E-D277-4ABF-8948-DDF7D85DF47A}"/>
              </a:ext>
            </a:extLst>
          </p:cNvPr>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0</a:t>
            </a:r>
          </a:p>
        </p:txBody>
      </p:sp>
      <p:sp>
        <p:nvSpPr>
          <p:cNvPr id="82" name="TextBox 81">
            <a:extLst>
              <a:ext uri="{FF2B5EF4-FFF2-40B4-BE49-F238E27FC236}">
                <a16:creationId xmlns:a16="http://schemas.microsoft.com/office/drawing/2014/main" id="{A71669EF-4465-45A1-85F1-E0DB5F893DE4}"/>
              </a:ext>
            </a:extLst>
          </p:cNvPr>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3</a:t>
            </a:r>
          </a:p>
        </p:txBody>
      </p:sp>
      <p:graphicFrame>
        <p:nvGraphicFramePr>
          <p:cNvPr id="83" name="Table 82">
            <a:extLst>
              <a:ext uri="{FF2B5EF4-FFF2-40B4-BE49-F238E27FC236}">
                <a16:creationId xmlns:a16="http://schemas.microsoft.com/office/drawing/2014/main" id="{CE262F92-67F7-42A3-A69C-7CDAB2679204}"/>
              </a:ext>
            </a:extLst>
          </p:cNvPr>
          <p:cNvGraphicFramePr>
            <a:graphicFrameLocks noGrp="1"/>
          </p:cNvGraphicFramePr>
          <p:nvPr>
            <p:extLst>
              <p:ext uri="{D42A27DB-BD31-4B8C-83A1-F6EECF244321}">
                <p14:modId xmlns:p14="http://schemas.microsoft.com/office/powerpoint/2010/main" val="864876022"/>
              </p:ext>
            </p:extLst>
          </p:nvPr>
        </p:nvGraphicFramePr>
        <p:xfrm>
          <a:off x="8088947" y="1790481"/>
          <a:ext cx="2141215" cy="1483360"/>
        </p:xfrm>
        <a:graphic>
          <a:graphicData uri="http://schemas.openxmlformats.org/drawingml/2006/table">
            <a:tbl>
              <a:tblPr firstRow="1" bandRow="1">
                <a:tableStyleId>{5C22544A-7EE6-4342-B048-85BDC9FD1C3A}</a:tableStyleId>
              </a:tblPr>
              <a:tblGrid>
                <a:gridCol w="1400025">
                  <a:extLst>
                    <a:ext uri="{9D8B030D-6E8A-4147-A177-3AD203B41FA5}">
                      <a16:colId xmlns:a16="http://schemas.microsoft.com/office/drawing/2014/main" val="20000"/>
                    </a:ext>
                  </a:extLst>
                </a:gridCol>
                <a:gridCol w="741190">
                  <a:extLst>
                    <a:ext uri="{9D8B030D-6E8A-4147-A177-3AD203B41FA5}">
                      <a16:colId xmlns:a16="http://schemas.microsoft.com/office/drawing/2014/main" val="20001"/>
                    </a:ext>
                  </a:extLst>
                </a:gridCol>
              </a:tblGrid>
              <a:tr h="370840">
                <a:tc>
                  <a:txBody>
                    <a:bodyPr/>
                    <a:lstStyle/>
                    <a:p>
                      <a:pPr algn="r"/>
                      <a:r>
                        <a:rPr lang="en-US" sz="1400" b="1" dirty="0" err="1">
                          <a:solidFill>
                            <a:schemeClr val="tx1"/>
                          </a:solidFill>
                          <a:latin typeface="Consolas" panose="020B0609020204030204" pitchFamily="49" charset="0"/>
                        </a:rPr>
                        <a:t>new_capacity</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a:solidFill>
                            <a:schemeClr val="tx1"/>
                          </a:solidFill>
                          <a:latin typeface="Consolas" panose="020B0609020204030204" pitchFamily="49" charset="0"/>
                        </a:rPr>
                        <a:t>old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a:solidFill>
                            <a:schemeClr val="tx1"/>
                          </a:solidFill>
                          <a:latin typeface="Consolas" panose="020B0609020204030204" pitchFamily="49" charset="0"/>
                        </a:rPr>
                        <a:t>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new_data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84" name="TextBox 83">
            <a:extLst>
              <a:ext uri="{FF2B5EF4-FFF2-40B4-BE49-F238E27FC236}">
                <a16:creationId xmlns:a16="http://schemas.microsoft.com/office/drawing/2014/main" id="{058317F5-1467-4CC2-82FF-C5C79C4CE737}"/>
              </a:ext>
            </a:extLst>
          </p:cNvPr>
          <p:cNvSpPr txBox="1">
            <a:spLocks noChangeArrowheads="1"/>
          </p:cNvSpPr>
          <p:nvPr/>
        </p:nvSpPr>
        <p:spPr bwMode="auto">
          <a:xfrm>
            <a:off x="9628043" y="1832936"/>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8</a:t>
            </a:r>
          </a:p>
        </p:txBody>
      </p:sp>
      <p:grpSp>
        <p:nvGrpSpPr>
          <p:cNvPr id="85" name="Group 84">
            <a:extLst>
              <a:ext uri="{FF2B5EF4-FFF2-40B4-BE49-F238E27FC236}">
                <a16:creationId xmlns:a16="http://schemas.microsoft.com/office/drawing/2014/main" id="{C2F4FA39-57FD-44FB-BE19-EC7A7FFB65A4}"/>
              </a:ext>
            </a:extLst>
          </p:cNvPr>
          <p:cNvGrpSpPr/>
          <p:nvPr/>
        </p:nvGrpSpPr>
        <p:grpSpPr>
          <a:xfrm>
            <a:off x="9621029" y="2193035"/>
            <a:ext cx="463296" cy="679633"/>
            <a:chOff x="8870589" y="2146612"/>
            <a:chExt cx="463296" cy="679633"/>
          </a:xfrm>
        </p:grpSpPr>
        <p:sp>
          <p:nvSpPr>
            <p:cNvPr id="86" name="TextBox 85">
              <a:extLst>
                <a:ext uri="{FF2B5EF4-FFF2-40B4-BE49-F238E27FC236}">
                  <a16:creationId xmlns:a16="http://schemas.microsoft.com/office/drawing/2014/main" id="{28A27519-3440-4F4B-8B62-80F65A628948}"/>
                </a:ext>
              </a:extLst>
            </p:cNvPr>
            <p:cNvSpPr txBox="1">
              <a:spLocks noChangeArrowheads="1"/>
            </p:cNvSpPr>
            <p:nvPr/>
          </p:nvSpPr>
          <p:spPr bwMode="auto">
            <a:xfrm>
              <a:off x="8870589" y="2146612"/>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0</a:t>
              </a:r>
            </a:p>
          </p:txBody>
        </p:sp>
        <p:sp>
          <p:nvSpPr>
            <p:cNvPr id="87" name="TextBox 86">
              <a:extLst>
                <a:ext uri="{FF2B5EF4-FFF2-40B4-BE49-F238E27FC236}">
                  <a16:creationId xmlns:a16="http://schemas.microsoft.com/office/drawing/2014/main" id="{DC637401-06B9-4119-9C14-4FB91E4547FA}"/>
                </a:ext>
              </a:extLst>
            </p:cNvPr>
            <p:cNvSpPr txBox="1">
              <a:spLocks noChangeArrowheads="1"/>
            </p:cNvSpPr>
            <p:nvPr/>
          </p:nvSpPr>
          <p:spPr bwMode="auto">
            <a:xfrm>
              <a:off x="8876685" y="2518468"/>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4</a:t>
              </a:r>
            </a:p>
          </p:txBody>
        </p:sp>
      </p:grpSp>
      <p:sp>
        <p:nvSpPr>
          <p:cNvPr id="2" name="Title 1"/>
          <p:cNvSpPr>
            <a:spLocks noGrp="1"/>
          </p:cNvSpPr>
          <p:nvPr>
            <p:ph type="title"/>
          </p:nvPr>
        </p:nvSpPr>
        <p:spPr/>
        <p:txBody>
          <a:bodyPr/>
          <a:lstStyle/>
          <a:p>
            <a:r>
              <a:rPr lang="en-US" dirty="0"/>
              <a:t>reallocate</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28</a:t>
            </a:fld>
            <a:endParaRPr lang="en-US" dirty="0">
              <a:latin typeface="Arial" charset="0"/>
            </a:endParaRPr>
          </a:p>
        </p:txBody>
      </p:sp>
      <p:graphicFrame>
        <p:nvGraphicFramePr>
          <p:cNvPr id="7" name="Table 6"/>
          <p:cNvGraphicFramePr>
            <a:graphicFrameLocks noGrp="1"/>
          </p:cNvGraphicFramePr>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pSp>
        <p:nvGrpSpPr>
          <p:cNvPr id="13" name="Group 12"/>
          <p:cNvGrpSpPr/>
          <p:nvPr/>
        </p:nvGrpSpPr>
        <p:grpSpPr>
          <a:xfrm>
            <a:off x="572676" y="3819894"/>
            <a:ext cx="1477105" cy="338554"/>
            <a:chOff x="713450" y="3352800"/>
            <a:chExt cx="1477105" cy="338554"/>
          </a:xfrm>
        </p:grpSpPr>
        <p:sp>
          <p:nvSpPr>
            <p:cNvPr id="9" name="Rectangle 8"/>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33" name="TextBox 67">
            <a:extLst>
              <a:ext uri="{FF2B5EF4-FFF2-40B4-BE49-F238E27FC236}">
                <a16:creationId xmlns:a16="http://schemas.microsoft.com/office/drawing/2014/main" id="{B5863235-44E5-4CE2-9BF0-61DCB838F8D5}"/>
              </a:ext>
            </a:extLst>
          </p:cNvPr>
          <p:cNvSpPr txBox="1">
            <a:spLocks noChangeArrowheads="1"/>
          </p:cNvSpPr>
          <p:nvPr/>
        </p:nvSpPr>
        <p:spPr bwMode="auto">
          <a:xfrm>
            <a:off x="4259580" y="2036326"/>
            <a:ext cx="4785360" cy="3754874"/>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size_t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 = 2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 = new T[</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size_t old =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for (size_t i = 0; i &lt;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++i)</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[i] =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[old];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old = (old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 = 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 =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endParaRPr lang="en-US" sz="14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swap(</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delete[]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graphicFrame>
        <p:nvGraphicFramePr>
          <p:cNvPr id="34" name="Table 33">
            <a:extLst>
              <a:ext uri="{FF2B5EF4-FFF2-40B4-BE49-F238E27FC236}">
                <a16:creationId xmlns:a16="http://schemas.microsoft.com/office/drawing/2014/main" id="{4DDF68B9-0BDF-493F-B8EB-0AFB1F1D4FD5}"/>
              </a:ext>
            </a:extLst>
          </p:cNvPr>
          <p:cNvGraphicFramePr>
            <a:graphicFrameLocks noGrp="1"/>
          </p:cNvGraphicFramePr>
          <p:nvPr/>
        </p:nvGraphicFramePr>
        <p:xfrm>
          <a:off x="8759536" y="3815484"/>
          <a:ext cx="1737014" cy="296672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r"/>
                      <a:r>
                        <a:rPr lang="en-US" sz="1200"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179059"/>
                  </a:ext>
                </a:extLst>
              </a:tr>
              <a:tr h="370840">
                <a:tc>
                  <a:txBody>
                    <a:bodyPr/>
                    <a:lstStyle/>
                    <a:p>
                      <a:pPr algn="r"/>
                      <a:r>
                        <a:rPr lang="en-US" sz="1200"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5400157"/>
                  </a:ext>
                </a:extLst>
              </a:tr>
              <a:tr h="370840">
                <a:tc>
                  <a:txBody>
                    <a:bodyPr/>
                    <a:lstStyle/>
                    <a:p>
                      <a:pPr algn="r"/>
                      <a:r>
                        <a:rPr lang="en-US" sz="1200"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9496621"/>
                  </a:ext>
                </a:extLst>
              </a:tr>
              <a:tr h="370840">
                <a:tc>
                  <a:txBody>
                    <a:bodyPr/>
                    <a:lstStyle/>
                    <a:p>
                      <a:pPr algn="r"/>
                      <a:r>
                        <a:rPr lang="en-US" sz="1200"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8652"/>
                  </a:ext>
                </a:extLst>
              </a:tr>
            </a:tbl>
          </a:graphicData>
        </a:graphic>
      </p:graphicFrame>
      <p:sp>
        <p:nvSpPr>
          <p:cNvPr id="29" name="Rectangle 28">
            <a:extLst>
              <a:ext uri="{FF2B5EF4-FFF2-40B4-BE49-F238E27FC236}">
                <a16:creationId xmlns:a16="http://schemas.microsoft.com/office/drawing/2014/main" id="{D5593E8E-81CE-44D1-B5B3-157ABAA03893}"/>
              </a:ext>
            </a:extLst>
          </p:cNvPr>
          <p:cNvSpPr/>
          <p:nvPr/>
        </p:nvSpPr>
        <p:spPr>
          <a:xfrm>
            <a:off x="2646499" y="3819894"/>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43" name="Rectangle 42">
            <a:extLst>
              <a:ext uri="{FF2B5EF4-FFF2-40B4-BE49-F238E27FC236}">
                <a16:creationId xmlns:a16="http://schemas.microsoft.com/office/drawing/2014/main" id="{7CF130FB-B0AC-4290-AEBE-70269DCAAA28}"/>
              </a:ext>
            </a:extLst>
          </p:cNvPr>
          <p:cNvSpPr/>
          <p:nvPr/>
        </p:nvSpPr>
        <p:spPr>
          <a:xfrm>
            <a:off x="2739246" y="4557164"/>
            <a:ext cx="43794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5" name="Rectangle 34">
            <a:extLst>
              <a:ext uri="{FF2B5EF4-FFF2-40B4-BE49-F238E27FC236}">
                <a16:creationId xmlns:a16="http://schemas.microsoft.com/office/drawing/2014/main" id="{E88C375C-EAC2-45ED-964F-10A69E8E717B}"/>
              </a:ext>
            </a:extLst>
          </p:cNvPr>
          <p:cNvSpPr/>
          <p:nvPr/>
        </p:nvSpPr>
        <p:spPr>
          <a:xfrm>
            <a:off x="9550218" y="3825378"/>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Now</a:t>
            </a:r>
            <a:endParaRPr lang="en-US" dirty="0">
              <a:solidFill>
                <a:srgbClr val="FF0000"/>
              </a:solidFill>
              <a:latin typeface="Consolas" panose="020B0609020204030204" pitchFamily="49" charset="0"/>
              <a:cs typeface="Arial" charset="0"/>
            </a:endParaRPr>
          </a:p>
        </p:txBody>
      </p:sp>
      <p:sp>
        <p:nvSpPr>
          <p:cNvPr id="44" name="Rectangle 43">
            <a:extLst>
              <a:ext uri="{FF2B5EF4-FFF2-40B4-BE49-F238E27FC236}">
                <a16:creationId xmlns:a16="http://schemas.microsoft.com/office/drawing/2014/main" id="{BF5D7D67-641D-45E1-A3C2-78B7EDFAD893}"/>
              </a:ext>
            </a:extLst>
          </p:cNvPr>
          <p:cNvSpPr/>
          <p:nvPr/>
        </p:nvSpPr>
        <p:spPr>
          <a:xfrm>
            <a:off x="2318136" y="4179476"/>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45" name="Rectangle 44">
            <a:extLst>
              <a:ext uri="{FF2B5EF4-FFF2-40B4-BE49-F238E27FC236}">
                <a16:creationId xmlns:a16="http://schemas.microsoft.com/office/drawing/2014/main" id="{76A96DF2-1D27-46A1-8252-5324ED92A4E5}"/>
              </a:ext>
            </a:extLst>
          </p:cNvPr>
          <p:cNvSpPr/>
          <p:nvPr/>
        </p:nvSpPr>
        <p:spPr>
          <a:xfrm>
            <a:off x="2675928" y="4924912"/>
            <a:ext cx="564577"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48" name="TextBox 47">
            <a:extLst>
              <a:ext uri="{FF2B5EF4-FFF2-40B4-BE49-F238E27FC236}">
                <a16:creationId xmlns:a16="http://schemas.microsoft.com/office/drawing/2014/main" id="{70554445-4413-4B53-82E5-F372BF9D2FF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grpSp>
        <p:nvGrpSpPr>
          <p:cNvPr id="49" name="Group 48">
            <a:extLst>
              <a:ext uri="{FF2B5EF4-FFF2-40B4-BE49-F238E27FC236}">
                <a16:creationId xmlns:a16="http://schemas.microsoft.com/office/drawing/2014/main" id="{8ADA5263-4F5E-464F-A10B-84CB017BEEF7}"/>
              </a:ext>
            </a:extLst>
          </p:cNvPr>
          <p:cNvGrpSpPr/>
          <p:nvPr/>
        </p:nvGrpSpPr>
        <p:grpSpPr>
          <a:xfrm>
            <a:off x="460466" y="4183750"/>
            <a:ext cx="1589314" cy="338554"/>
            <a:chOff x="601241" y="3352800"/>
            <a:chExt cx="1589314" cy="338554"/>
          </a:xfrm>
        </p:grpSpPr>
        <p:sp>
          <p:nvSpPr>
            <p:cNvPr id="50" name="Rectangle 49">
              <a:extLst>
                <a:ext uri="{FF2B5EF4-FFF2-40B4-BE49-F238E27FC236}">
                  <a16:creationId xmlns:a16="http://schemas.microsoft.com/office/drawing/2014/main" id="{9D20096D-99B5-4293-AF86-643E902ECE21}"/>
                </a:ext>
              </a:extLst>
            </p:cNvPr>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51" name="Right Arrow 9">
              <a:extLst>
                <a:ext uri="{FF2B5EF4-FFF2-40B4-BE49-F238E27FC236}">
                  <a16:creationId xmlns:a16="http://schemas.microsoft.com/office/drawing/2014/main" id="{0CCCB275-5D4D-4792-A407-DBD80C7C4191}"/>
                </a:ext>
              </a:extLst>
            </p:cNvPr>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42" name="TextBox 41">
            <a:extLst>
              <a:ext uri="{FF2B5EF4-FFF2-40B4-BE49-F238E27FC236}">
                <a16:creationId xmlns:a16="http://schemas.microsoft.com/office/drawing/2014/main" id="{7FA49B83-307B-4AB5-9F06-DE7889E176B2}"/>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cxnSp>
        <p:nvCxnSpPr>
          <p:cNvPr id="47" name="Straight Arrow Connector 46">
            <a:extLst>
              <a:ext uri="{FF2B5EF4-FFF2-40B4-BE49-F238E27FC236}">
                <a16:creationId xmlns:a16="http://schemas.microsoft.com/office/drawing/2014/main" id="{E8D0E9F2-6B78-4108-AF8D-E2555CC6BAFB}"/>
              </a:ext>
            </a:extLst>
          </p:cNvPr>
          <p:cNvCxnSpPr>
            <a:cxnSpLocks/>
          </p:cNvCxnSpPr>
          <p:nvPr/>
        </p:nvCxnSpPr>
        <p:spPr>
          <a:xfrm flipH="1">
            <a:off x="3598296" y="3124200"/>
            <a:ext cx="6249089" cy="695694"/>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43741D3-406C-4FC8-BDCF-59DC2F55D0B8}"/>
              </a:ext>
            </a:extLst>
          </p:cNvPr>
          <p:cNvSpPr/>
          <p:nvPr/>
        </p:nvSpPr>
        <p:spPr>
          <a:xfrm>
            <a:off x="9602108" y="4184960"/>
            <a:ext cx="437940"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is</a:t>
            </a:r>
            <a:endParaRPr lang="en-US" dirty="0">
              <a:solidFill>
                <a:srgbClr val="FF0000"/>
              </a:solidFill>
              <a:latin typeface="Consolas" panose="020B0609020204030204" pitchFamily="49" charset="0"/>
              <a:cs typeface="Arial" charset="0"/>
            </a:endParaRPr>
          </a:p>
        </p:txBody>
      </p:sp>
      <p:sp>
        <p:nvSpPr>
          <p:cNvPr id="37" name="Rectangle 36">
            <a:extLst>
              <a:ext uri="{FF2B5EF4-FFF2-40B4-BE49-F238E27FC236}">
                <a16:creationId xmlns:a16="http://schemas.microsoft.com/office/drawing/2014/main" id="{4A211A24-EB4D-4EA3-85DE-3B0CCE8ADC0C}"/>
              </a:ext>
            </a:extLst>
          </p:cNvPr>
          <p:cNvSpPr/>
          <p:nvPr/>
        </p:nvSpPr>
        <p:spPr>
          <a:xfrm>
            <a:off x="9550218" y="4562649"/>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the</a:t>
            </a:r>
            <a:endParaRPr lang="en-US" dirty="0">
              <a:solidFill>
                <a:srgbClr val="FF0000"/>
              </a:solidFill>
              <a:latin typeface="Consolas" panose="020B0609020204030204" pitchFamily="49" charset="0"/>
              <a:cs typeface="Arial" charset="0"/>
            </a:endParaRPr>
          </a:p>
        </p:txBody>
      </p:sp>
      <p:sp>
        <p:nvSpPr>
          <p:cNvPr id="38" name="Rectangle 37">
            <a:extLst>
              <a:ext uri="{FF2B5EF4-FFF2-40B4-BE49-F238E27FC236}">
                <a16:creationId xmlns:a16="http://schemas.microsoft.com/office/drawing/2014/main" id="{8CC5F2F1-E3F1-40F2-A040-4C9C0E662335}"/>
              </a:ext>
            </a:extLst>
          </p:cNvPr>
          <p:cNvSpPr/>
          <p:nvPr/>
        </p:nvSpPr>
        <p:spPr>
          <a:xfrm>
            <a:off x="9486901" y="4927080"/>
            <a:ext cx="691215"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time</a:t>
            </a:r>
            <a:endParaRPr lang="en-US" dirty="0">
              <a:solidFill>
                <a:srgbClr val="FF0000"/>
              </a:solidFill>
              <a:latin typeface="Consolas" panose="020B0609020204030204" pitchFamily="49" charset="0"/>
              <a:cs typeface="Arial" charset="0"/>
            </a:endParaRPr>
          </a:p>
        </p:txBody>
      </p:sp>
      <p:cxnSp>
        <p:nvCxnSpPr>
          <p:cNvPr id="24" name="Straight Arrow Connector 23"/>
          <p:cNvCxnSpPr>
            <a:cxnSpLocks/>
          </p:cNvCxnSpPr>
          <p:nvPr/>
        </p:nvCxnSpPr>
        <p:spPr>
          <a:xfrm>
            <a:off x="2954134" y="3124200"/>
            <a:ext cx="6090806" cy="695694"/>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a:extLst>
              <a:ext uri="{FF2B5EF4-FFF2-40B4-BE49-F238E27FC236}">
                <a16:creationId xmlns:a16="http://schemas.microsoft.com/office/drawing/2014/main" id="{4DDF68B9-0BDF-493F-B8EB-0AFB1F1D4FD5}"/>
              </a:ext>
            </a:extLst>
          </p:cNvPr>
          <p:cNvGraphicFramePr>
            <a:graphicFrameLocks noGrp="1"/>
          </p:cNvGraphicFramePr>
          <p:nvPr>
            <p:extLst>
              <p:ext uri="{D42A27DB-BD31-4B8C-83A1-F6EECF244321}">
                <p14:modId xmlns:p14="http://schemas.microsoft.com/office/powerpoint/2010/main" val="3135559171"/>
              </p:ext>
            </p:extLst>
          </p:nvPr>
        </p:nvGraphicFramePr>
        <p:xfrm>
          <a:off x="1912966" y="3815484"/>
          <a:ext cx="1737014" cy="296672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r"/>
                      <a:r>
                        <a:rPr lang="en-US" sz="1200"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179059"/>
                  </a:ext>
                </a:extLst>
              </a:tr>
              <a:tr h="370840">
                <a:tc>
                  <a:txBody>
                    <a:bodyPr/>
                    <a:lstStyle/>
                    <a:p>
                      <a:pPr algn="r"/>
                      <a:r>
                        <a:rPr lang="en-US" sz="1200"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5400157"/>
                  </a:ext>
                </a:extLst>
              </a:tr>
              <a:tr h="370840">
                <a:tc>
                  <a:txBody>
                    <a:bodyPr/>
                    <a:lstStyle/>
                    <a:p>
                      <a:pPr algn="r"/>
                      <a:r>
                        <a:rPr lang="en-US" sz="1200"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9496621"/>
                  </a:ext>
                </a:extLst>
              </a:tr>
              <a:tr h="370840">
                <a:tc>
                  <a:txBody>
                    <a:bodyPr/>
                    <a:lstStyle/>
                    <a:p>
                      <a:pPr algn="r"/>
                      <a:r>
                        <a:rPr lang="en-US" sz="1200"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8652"/>
                  </a:ext>
                </a:extLst>
              </a:tr>
            </a:tbl>
          </a:graphicData>
        </a:graphic>
      </p:graphicFrame>
      <p:sp>
        <p:nvSpPr>
          <p:cNvPr id="2" name="Title 1"/>
          <p:cNvSpPr>
            <a:spLocks noGrp="1"/>
          </p:cNvSpPr>
          <p:nvPr>
            <p:ph type="title"/>
          </p:nvPr>
        </p:nvSpPr>
        <p:spPr/>
        <p:txBody>
          <a:bodyPr/>
          <a:lstStyle/>
          <a:p>
            <a:r>
              <a:rPr lang="en-US" dirty="0"/>
              <a:t>reallocate</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29</a:t>
            </a:fld>
            <a:endParaRPr lang="en-US" dirty="0">
              <a:latin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931457423"/>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8</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cxnSp>
        <p:nvCxnSpPr>
          <p:cNvPr id="24" name="Straight Arrow Connector 23"/>
          <p:cNvCxnSpPr>
            <a:cxnSpLocks/>
          </p:cNvCxnSpPr>
          <p:nvPr/>
        </p:nvCxnSpPr>
        <p:spPr>
          <a:xfrm>
            <a:off x="2954134" y="3081153"/>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3" name="TextBox 67">
            <a:extLst>
              <a:ext uri="{FF2B5EF4-FFF2-40B4-BE49-F238E27FC236}">
                <a16:creationId xmlns:a16="http://schemas.microsoft.com/office/drawing/2014/main" id="{B5863235-44E5-4CE2-9BF0-61DCB838F8D5}"/>
              </a:ext>
            </a:extLst>
          </p:cNvPr>
          <p:cNvSpPr txBox="1">
            <a:spLocks noChangeArrowheads="1"/>
          </p:cNvSpPr>
          <p:nvPr/>
        </p:nvSpPr>
        <p:spPr bwMode="auto">
          <a:xfrm>
            <a:off x="4259580" y="2036326"/>
            <a:ext cx="4785360" cy="3754874"/>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 = 2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 = new T[</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old =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for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i = 0; i &lt;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++i)</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[i] =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[old];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old = (old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 = 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 = </a:t>
            </a:r>
            <a:r>
              <a:rPr lang="en-US" sz="1400" b="1" dirty="0" err="1">
                <a:solidFill>
                  <a:prstClr val="black"/>
                </a:solidFill>
                <a:latin typeface="Consolas" panose="020B0609020204030204" pitchFamily="49" charset="0"/>
                <a:cs typeface="Consolas" panose="020B0609020204030204" pitchFamily="49" charset="0"/>
              </a:rPr>
              <a:t>new_capacity</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endParaRPr lang="en-US" sz="14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swap(</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delete[] </a:t>
            </a:r>
            <a:r>
              <a:rPr lang="en-US" sz="1400" b="1" dirty="0" err="1">
                <a:solidFill>
                  <a:prstClr val="black"/>
                </a:solidFill>
                <a:latin typeface="Consolas" panose="020B0609020204030204" pitchFamily="49" charset="0"/>
                <a:cs typeface="Consolas" panose="020B0609020204030204" pitchFamily="49" charset="0"/>
              </a:rPr>
              <a:t>new_data</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48" name="TextBox 47">
            <a:extLst>
              <a:ext uri="{FF2B5EF4-FFF2-40B4-BE49-F238E27FC236}">
                <a16:creationId xmlns:a16="http://schemas.microsoft.com/office/drawing/2014/main" id="{70554445-4413-4B53-82E5-F372BF9D2FF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grpSp>
        <p:nvGrpSpPr>
          <p:cNvPr id="49" name="Group 48">
            <a:extLst>
              <a:ext uri="{FF2B5EF4-FFF2-40B4-BE49-F238E27FC236}">
                <a16:creationId xmlns:a16="http://schemas.microsoft.com/office/drawing/2014/main" id="{8ADA5263-4F5E-464F-A10B-84CB017BEEF7}"/>
              </a:ext>
            </a:extLst>
          </p:cNvPr>
          <p:cNvGrpSpPr/>
          <p:nvPr/>
        </p:nvGrpSpPr>
        <p:grpSpPr>
          <a:xfrm>
            <a:off x="572676" y="4919246"/>
            <a:ext cx="1477105" cy="338554"/>
            <a:chOff x="713450" y="3352800"/>
            <a:chExt cx="1477105" cy="338554"/>
          </a:xfrm>
        </p:grpSpPr>
        <p:sp>
          <p:nvSpPr>
            <p:cNvPr id="50" name="Rectangle 49">
              <a:extLst>
                <a:ext uri="{FF2B5EF4-FFF2-40B4-BE49-F238E27FC236}">
                  <a16:creationId xmlns:a16="http://schemas.microsoft.com/office/drawing/2014/main" id="{9D20096D-99B5-4293-AF86-643E902ECE21}"/>
                </a:ext>
              </a:extLst>
            </p:cNvPr>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51" name="Right Arrow 9">
              <a:extLst>
                <a:ext uri="{FF2B5EF4-FFF2-40B4-BE49-F238E27FC236}">
                  <a16:creationId xmlns:a16="http://schemas.microsoft.com/office/drawing/2014/main" id="{0CCCB275-5D4D-4792-A407-DBD80C7C4191}"/>
                </a:ext>
              </a:extLst>
            </p:cNvPr>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52" name="Rectangle 51">
            <a:extLst>
              <a:ext uri="{FF2B5EF4-FFF2-40B4-BE49-F238E27FC236}">
                <a16:creationId xmlns:a16="http://schemas.microsoft.com/office/drawing/2014/main" id="{24B72F16-5443-44B8-8724-1736652DE383}"/>
              </a:ext>
            </a:extLst>
          </p:cNvPr>
          <p:cNvSpPr/>
          <p:nvPr/>
        </p:nvSpPr>
        <p:spPr>
          <a:xfrm>
            <a:off x="2583181" y="4927080"/>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53" name="Rectangle 52">
            <a:extLst>
              <a:ext uri="{FF2B5EF4-FFF2-40B4-BE49-F238E27FC236}">
                <a16:creationId xmlns:a16="http://schemas.microsoft.com/office/drawing/2014/main" id="{5EFFCE0B-DA52-4EB8-9733-DBEE68B87171}"/>
              </a:ext>
            </a:extLst>
          </p:cNvPr>
          <p:cNvSpPr/>
          <p:nvPr/>
        </p:nvSpPr>
        <p:spPr>
          <a:xfrm>
            <a:off x="2709817" y="4184960"/>
            <a:ext cx="437940"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54" name="Rectangle 53">
            <a:extLst>
              <a:ext uri="{FF2B5EF4-FFF2-40B4-BE49-F238E27FC236}">
                <a16:creationId xmlns:a16="http://schemas.microsoft.com/office/drawing/2014/main" id="{0D9AA65C-2349-4EE4-B157-F277C95E8004}"/>
              </a:ext>
            </a:extLst>
          </p:cNvPr>
          <p:cNvSpPr/>
          <p:nvPr/>
        </p:nvSpPr>
        <p:spPr>
          <a:xfrm>
            <a:off x="2646498" y="3825378"/>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55" name="Rectangle 54">
            <a:extLst>
              <a:ext uri="{FF2B5EF4-FFF2-40B4-BE49-F238E27FC236}">
                <a16:creationId xmlns:a16="http://schemas.microsoft.com/office/drawing/2014/main" id="{DD5C5681-DA79-4D7A-A53A-76147150D115}"/>
              </a:ext>
            </a:extLst>
          </p:cNvPr>
          <p:cNvSpPr/>
          <p:nvPr/>
        </p:nvSpPr>
        <p:spPr>
          <a:xfrm>
            <a:off x="2646498" y="4562648"/>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grpSp>
        <p:nvGrpSpPr>
          <p:cNvPr id="30" name="Group 29">
            <a:extLst>
              <a:ext uri="{FF2B5EF4-FFF2-40B4-BE49-F238E27FC236}">
                <a16:creationId xmlns:a16="http://schemas.microsoft.com/office/drawing/2014/main" id="{40EA73EF-ED28-4E65-98B2-C58D81C912EE}"/>
              </a:ext>
            </a:extLst>
          </p:cNvPr>
          <p:cNvGrpSpPr/>
          <p:nvPr/>
        </p:nvGrpSpPr>
        <p:grpSpPr>
          <a:xfrm>
            <a:off x="8751672" y="3804672"/>
            <a:ext cx="1749999" cy="1504984"/>
            <a:chOff x="5121351" y="5711131"/>
            <a:chExt cx="1692738" cy="1504984"/>
          </a:xfrm>
        </p:grpSpPr>
        <p:sp>
          <p:nvSpPr>
            <p:cNvPr id="35" name="AutoShape 3">
              <a:extLst>
                <a:ext uri="{FF2B5EF4-FFF2-40B4-BE49-F238E27FC236}">
                  <a16:creationId xmlns:a16="http://schemas.microsoft.com/office/drawing/2014/main" id="{6D210051-9778-4331-9B6E-630A2E0ED171}"/>
                </a:ext>
              </a:extLst>
            </p:cNvPr>
            <p:cNvSpPr>
              <a:spLocks noChangeAspect="1" noChangeArrowheads="1" noTextEdit="1"/>
            </p:cNvSpPr>
            <p:nvPr/>
          </p:nvSpPr>
          <p:spPr bwMode="auto">
            <a:xfrm>
              <a:off x="5123953" y="5715124"/>
              <a:ext cx="1690136" cy="148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36" name="Rectangle 5">
              <a:extLst>
                <a:ext uri="{FF2B5EF4-FFF2-40B4-BE49-F238E27FC236}">
                  <a16:creationId xmlns:a16="http://schemas.microsoft.com/office/drawing/2014/main" id="{3CA9C57D-8DAA-49D9-B3B7-A6AD341A319D}"/>
                </a:ext>
              </a:extLst>
            </p:cNvPr>
            <p:cNvSpPr>
              <a:spLocks noChangeArrowheads="1"/>
            </p:cNvSpPr>
            <p:nvPr/>
          </p:nvSpPr>
          <p:spPr bwMode="auto">
            <a:xfrm>
              <a:off x="5121351" y="5717786"/>
              <a:ext cx="339589" cy="3686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37" name="Rectangle 6">
              <a:extLst>
                <a:ext uri="{FF2B5EF4-FFF2-40B4-BE49-F238E27FC236}">
                  <a16:creationId xmlns:a16="http://schemas.microsoft.com/office/drawing/2014/main" id="{5C1586FB-58CC-48D1-801D-1293D3F4D65F}"/>
                </a:ext>
              </a:extLst>
            </p:cNvPr>
            <p:cNvSpPr>
              <a:spLocks noChangeArrowheads="1"/>
            </p:cNvSpPr>
            <p:nvPr/>
          </p:nvSpPr>
          <p:spPr bwMode="auto">
            <a:xfrm>
              <a:off x="5460938" y="5717786"/>
              <a:ext cx="1341440" cy="368695"/>
            </a:xfrm>
            <a:prstGeom prst="rect">
              <a:avLst/>
            </a:prstGeom>
            <a:solidFill>
              <a:srgbClr val="D6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38" name="Rectangle 7">
              <a:extLst>
                <a:ext uri="{FF2B5EF4-FFF2-40B4-BE49-F238E27FC236}">
                  <a16:creationId xmlns:a16="http://schemas.microsoft.com/office/drawing/2014/main" id="{DBC6AD93-7DF6-41B3-A528-C98009ADEFC4}"/>
                </a:ext>
              </a:extLst>
            </p:cNvPr>
            <p:cNvSpPr>
              <a:spLocks noChangeArrowheads="1"/>
            </p:cNvSpPr>
            <p:nvPr/>
          </p:nvSpPr>
          <p:spPr bwMode="auto">
            <a:xfrm>
              <a:off x="5121351" y="6086482"/>
              <a:ext cx="339589" cy="367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42" name="Rectangle 8">
              <a:extLst>
                <a:ext uri="{FF2B5EF4-FFF2-40B4-BE49-F238E27FC236}">
                  <a16:creationId xmlns:a16="http://schemas.microsoft.com/office/drawing/2014/main" id="{073DDA34-356D-4F8F-882A-3DC91FCB581A}"/>
                </a:ext>
              </a:extLst>
            </p:cNvPr>
            <p:cNvSpPr>
              <a:spLocks noChangeArrowheads="1"/>
            </p:cNvSpPr>
            <p:nvPr/>
          </p:nvSpPr>
          <p:spPr bwMode="auto">
            <a:xfrm>
              <a:off x="5460938" y="6086482"/>
              <a:ext cx="1341437" cy="367364"/>
            </a:xfrm>
            <a:prstGeom prst="rect">
              <a:avLst/>
            </a:prstGeom>
            <a:solidFill>
              <a:srgbClr val="D6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43" name="Rectangle 9">
              <a:extLst>
                <a:ext uri="{FF2B5EF4-FFF2-40B4-BE49-F238E27FC236}">
                  <a16:creationId xmlns:a16="http://schemas.microsoft.com/office/drawing/2014/main" id="{C0A1ED05-E6F3-40CE-A966-A9D110863B71}"/>
                </a:ext>
              </a:extLst>
            </p:cNvPr>
            <p:cNvSpPr>
              <a:spLocks noChangeArrowheads="1"/>
            </p:cNvSpPr>
            <p:nvPr/>
          </p:nvSpPr>
          <p:spPr bwMode="auto">
            <a:xfrm>
              <a:off x="5121351" y="6453846"/>
              <a:ext cx="339589" cy="367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44" name="Rectangle 10">
              <a:extLst>
                <a:ext uri="{FF2B5EF4-FFF2-40B4-BE49-F238E27FC236}">
                  <a16:creationId xmlns:a16="http://schemas.microsoft.com/office/drawing/2014/main" id="{9CA1B24A-935D-464C-B264-07E768C1BB59}"/>
                </a:ext>
              </a:extLst>
            </p:cNvPr>
            <p:cNvSpPr>
              <a:spLocks noChangeArrowheads="1"/>
            </p:cNvSpPr>
            <p:nvPr/>
          </p:nvSpPr>
          <p:spPr bwMode="auto">
            <a:xfrm>
              <a:off x="5460938" y="6453846"/>
              <a:ext cx="1350548" cy="367364"/>
            </a:xfrm>
            <a:prstGeom prst="rect">
              <a:avLst/>
            </a:prstGeom>
            <a:solidFill>
              <a:srgbClr val="D6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45" name="Rectangle 11">
              <a:extLst>
                <a:ext uri="{FF2B5EF4-FFF2-40B4-BE49-F238E27FC236}">
                  <a16:creationId xmlns:a16="http://schemas.microsoft.com/office/drawing/2014/main" id="{F3993ADA-4CB8-4417-ADCB-DB86546AFCFA}"/>
                </a:ext>
              </a:extLst>
            </p:cNvPr>
            <p:cNvSpPr>
              <a:spLocks noChangeArrowheads="1"/>
            </p:cNvSpPr>
            <p:nvPr/>
          </p:nvSpPr>
          <p:spPr bwMode="auto">
            <a:xfrm>
              <a:off x="5121351" y="6821210"/>
              <a:ext cx="339589" cy="367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46" name="Rectangle 12">
              <a:extLst>
                <a:ext uri="{FF2B5EF4-FFF2-40B4-BE49-F238E27FC236}">
                  <a16:creationId xmlns:a16="http://schemas.microsoft.com/office/drawing/2014/main" id="{674CE102-C947-4ED9-971A-081789FEDF3D}"/>
                </a:ext>
              </a:extLst>
            </p:cNvPr>
            <p:cNvSpPr>
              <a:spLocks noChangeArrowheads="1"/>
            </p:cNvSpPr>
            <p:nvPr/>
          </p:nvSpPr>
          <p:spPr bwMode="auto">
            <a:xfrm>
              <a:off x="5460938" y="6821210"/>
              <a:ext cx="1350546" cy="367364"/>
            </a:xfrm>
            <a:prstGeom prst="rect">
              <a:avLst/>
            </a:prstGeom>
            <a:solidFill>
              <a:srgbClr val="D6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47" name="Line 13">
              <a:extLst>
                <a:ext uri="{FF2B5EF4-FFF2-40B4-BE49-F238E27FC236}">
                  <a16:creationId xmlns:a16="http://schemas.microsoft.com/office/drawing/2014/main" id="{D4396AC6-38C6-411B-8E7C-1A2834D41282}"/>
                </a:ext>
              </a:extLst>
            </p:cNvPr>
            <p:cNvSpPr>
              <a:spLocks noChangeShapeType="1"/>
            </p:cNvSpPr>
            <p:nvPr/>
          </p:nvSpPr>
          <p:spPr bwMode="auto">
            <a:xfrm>
              <a:off x="5460939" y="5711131"/>
              <a:ext cx="0" cy="1484099"/>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6" name="Line 14">
              <a:extLst>
                <a:ext uri="{FF2B5EF4-FFF2-40B4-BE49-F238E27FC236}">
                  <a16:creationId xmlns:a16="http://schemas.microsoft.com/office/drawing/2014/main" id="{80A0AE90-448A-4EBF-B6BE-04C73D6FCE85}"/>
                </a:ext>
              </a:extLst>
            </p:cNvPr>
            <p:cNvSpPr>
              <a:spLocks noChangeShapeType="1"/>
            </p:cNvSpPr>
            <p:nvPr/>
          </p:nvSpPr>
          <p:spPr bwMode="auto">
            <a:xfrm>
              <a:off x="5454434" y="6086482"/>
              <a:ext cx="135705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7" name="Line 15">
              <a:extLst>
                <a:ext uri="{FF2B5EF4-FFF2-40B4-BE49-F238E27FC236}">
                  <a16:creationId xmlns:a16="http://schemas.microsoft.com/office/drawing/2014/main" id="{61D56637-E42C-420F-9F89-175851A775BE}"/>
                </a:ext>
              </a:extLst>
            </p:cNvPr>
            <p:cNvSpPr>
              <a:spLocks noChangeShapeType="1"/>
            </p:cNvSpPr>
            <p:nvPr/>
          </p:nvSpPr>
          <p:spPr bwMode="auto">
            <a:xfrm>
              <a:off x="5454434" y="6453846"/>
              <a:ext cx="135705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8" name="Line 16">
              <a:extLst>
                <a:ext uri="{FF2B5EF4-FFF2-40B4-BE49-F238E27FC236}">
                  <a16:creationId xmlns:a16="http://schemas.microsoft.com/office/drawing/2014/main" id="{24106BD6-7400-4E97-9142-EC006C5A32DC}"/>
                </a:ext>
              </a:extLst>
            </p:cNvPr>
            <p:cNvSpPr>
              <a:spLocks noChangeShapeType="1"/>
            </p:cNvSpPr>
            <p:nvPr/>
          </p:nvSpPr>
          <p:spPr bwMode="auto">
            <a:xfrm>
              <a:off x="5454434" y="6821210"/>
              <a:ext cx="135705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9" name="Line 17">
              <a:extLst>
                <a:ext uri="{FF2B5EF4-FFF2-40B4-BE49-F238E27FC236}">
                  <a16:creationId xmlns:a16="http://schemas.microsoft.com/office/drawing/2014/main" id="{2ABF0F88-3A8B-4283-911D-99308DC8601D}"/>
                </a:ext>
              </a:extLst>
            </p:cNvPr>
            <p:cNvSpPr>
              <a:spLocks noChangeShapeType="1"/>
            </p:cNvSpPr>
            <p:nvPr/>
          </p:nvSpPr>
          <p:spPr bwMode="auto">
            <a:xfrm>
              <a:off x="6804981" y="5711131"/>
              <a:ext cx="0" cy="1484099"/>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60" name="Line 18">
              <a:extLst>
                <a:ext uri="{FF2B5EF4-FFF2-40B4-BE49-F238E27FC236}">
                  <a16:creationId xmlns:a16="http://schemas.microsoft.com/office/drawing/2014/main" id="{DA88476A-2226-4E30-9ABD-4E70ACD0A7BC}"/>
                </a:ext>
              </a:extLst>
            </p:cNvPr>
            <p:cNvSpPr>
              <a:spLocks noChangeShapeType="1"/>
            </p:cNvSpPr>
            <p:nvPr/>
          </p:nvSpPr>
          <p:spPr bwMode="auto">
            <a:xfrm>
              <a:off x="5454434" y="5717786"/>
              <a:ext cx="135705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61" name="Line 19">
              <a:extLst>
                <a:ext uri="{FF2B5EF4-FFF2-40B4-BE49-F238E27FC236}">
                  <a16:creationId xmlns:a16="http://schemas.microsoft.com/office/drawing/2014/main" id="{8981A15F-20FF-474A-AC80-D7E07789CEF6}"/>
                </a:ext>
              </a:extLst>
            </p:cNvPr>
            <p:cNvSpPr>
              <a:spLocks noChangeShapeType="1"/>
            </p:cNvSpPr>
            <p:nvPr/>
          </p:nvSpPr>
          <p:spPr bwMode="auto">
            <a:xfrm>
              <a:off x="5454434" y="7188575"/>
              <a:ext cx="135705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62" name="Rectangle 20">
              <a:extLst>
                <a:ext uri="{FF2B5EF4-FFF2-40B4-BE49-F238E27FC236}">
                  <a16:creationId xmlns:a16="http://schemas.microsoft.com/office/drawing/2014/main" id="{D481A408-9B18-4C0E-B083-3716FFF7B4BC}"/>
                </a:ext>
              </a:extLst>
            </p:cNvPr>
            <p:cNvSpPr>
              <a:spLocks noChangeArrowheads="1"/>
            </p:cNvSpPr>
            <p:nvPr/>
          </p:nvSpPr>
          <p:spPr bwMode="auto">
            <a:xfrm>
              <a:off x="5297000" y="5825600"/>
              <a:ext cx="961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b="1">
                  <a:solidFill>
                    <a:srgbClr val="000000"/>
                  </a:solidFill>
                  <a:cs typeface="Arial" charset="0"/>
                </a:rPr>
                <a:t>0</a:t>
              </a:r>
              <a:endParaRPr lang="en-US" altLang="en-US">
                <a:solidFill>
                  <a:prstClr val="black"/>
                </a:solidFill>
                <a:cs typeface="Arial" charset="0"/>
              </a:endParaRPr>
            </a:p>
          </p:txBody>
        </p:sp>
        <p:sp>
          <p:nvSpPr>
            <p:cNvPr id="63" name="Rectangle 21">
              <a:extLst>
                <a:ext uri="{FF2B5EF4-FFF2-40B4-BE49-F238E27FC236}">
                  <a16:creationId xmlns:a16="http://schemas.microsoft.com/office/drawing/2014/main" id="{492B5241-15D6-475E-8780-E6191594133D}"/>
                </a:ext>
              </a:extLst>
            </p:cNvPr>
            <p:cNvSpPr>
              <a:spLocks noChangeArrowheads="1"/>
            </p:cNvSpPr>
            <p:nvPr/>
          </p:nvSpPr>
          <p:spPr bwMode="auto">
            <a:xfrm>
              <a:off x="5297000" y="6191633"/>
              <a:ext cx="961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b="1">
                  <a:solidFill>
                    <a:srgbClr val="000000"/>
                  </a:solidFill>
                  <a:cs typeface="Arial" charset="0"/>
                </a:rPr>
                <a:t>1</a:t>
              </a:r>
              <a:endParaRPr lang="en-US" altLang="en-US">
                <a:solidFill>
                  <a:prstClr val="black"/>
                </a:solidFill>
                <a:cs typeface="Arial" charset="0"/>
              </a:endParaRPr>
            </a:p>
          </p:txBody>
        </p:sp>
        <p:sp>
          <p:nvSpPr>
            <p:cNvPr id="64" name="Rectangle 22">
              <a:extLst>
                <a:ext uri="{FF2B5EF4-FFF2-40B4-BE49-F238E27FC236}">
                  <a16:creationId xmlns:a16="http://schemas.microsoft.com/office/drawing/2014/main" id="{11E5EA27-D834-40CD-BCBA-F34F6731B184}"/>
                </a:ext>
              </a:extLst>
            </p:cNvPr>
            <p:cNvSpPr>
              <a:spLocks noChangeArrowheads="1"/>
            </p:cNvSpPr>
            <p:nvPr/>
          </p:nvSpPr>
          <p:spPr bwMode="auto">
            <a:xfrm>
              <a:off x="5297000" y="6561659"/>
              <a:ext cx="961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b="1">
                  <a:solidFill>
                    <a:srgbClr val="000000"/>
                  </a:solidFill>
                  <a:cs typeface="Arial" charset="0"/>
                </a:rPr>
                <a:t>2</a:t>
              </a:r>
              <a:endParaRPr lang="en-US" altLang="en-US">
                <a:solidFill>
                  <a:prstClr val="black"/>
                </a:solidFill>
                <a:cs typeface="Arial" charset="0"/>
              </a:endParaRPr>
            </a:p>
          </p:txBody>
        </p:sp>
        <p:sp>
          <p:nvSpPr>
            <p:cNvPr id="65" name="Rectangle 23">
              <a:extLst>
                <a:ext uri="{FF2B5EF4-FFF2-40B4-BE49-F238E27FC236}">
                  <a16:creationId xmlns:a16="http://schemas.microsoft.com/office/drawing/2014/main" id="{3FF636DE-09DB-42A9-B4B3-2C1F225B4E7C}"/>
                </a:ext>
              </a:extLst>
            </p:cNvPr>
            <p:cNvSpPr>
              <a:spLocks noChangeArrowheads="1"/>
            </p:cNvSpPr>
            <p:nvPr/>
          </p:nvSpPr>
          <p:spPr bwMode="auto">
            <a:xfrm>
              <a:off x="5297000" y="6929024"/>
              <a:ext cx="961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b="1">
                  <a:solidFill>
                    <a:srgbClr val="000000"/>
                  </a:solidFill>
                  <a:cs typeface="Arial" charset="0"/>
                </a:rPr>
                <a:t>3</a:t>
              </a:r>
              <a:endParaRPr lang="en-US" altLang="en-US">
                <a:solidFill>
                  <a:prstClr val="black"/>
                </a:solidFill>
                <a:cs typeface="Arial" charset="0"/>
              </a:endParaRPr>
            </a:p>
          </p:txBody>
        </p:sp>
        <p:sp>
          <p:nvSpPr>
            <p:cNvPr id="66" name="Rectangle 65">
              <a:extLst>
                <a:ext uri="{FF2B5EF4-FFF2-40B4-BE49-F238E27FC236}">
                  <a16:creationId xmlns:a16="http://schemas.microsoft.com/office/drawing/2014/main" id="{974DE1DE-9B7A-49A8-B254-F1AF4E9F813D}"/>
                </a:ext>
              </a:extLst>
            </p:cNvPr>
            <p:cNvSpPr/>
            <p:nvPr/>
          </p:nvSpPr>
          <p:spPr>
            <a:xfrm>
              <a:off x="5830002" y="5741765"/>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67" name="Rectangle 66">
              <a:extLst>
                <a:ext uri="{FF2B5EF4-FFF2-40B4-BE49-F238E27FC236}">
                  <a16:creationId xmlns:a16="http://schemas.microsoft.com/office/drawing/2014/main" id="{F7CCD60E-F99E-4797-A99F-735CF80FF36A}"/>
                </a:ext>
              </a:extLst>
            </p:cNvPr>
            <p:cNvSpPr/>
            <p:nvPr/>
          </p:nvSpPr>
          <p:spPr>
            <a:xfrm>
              <a:off x="5929914" y="6479035"/>
              <a:ext cx="423610"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68" name="Rectangle 67">
              <a:extLst>
                <a:ext uri="{FF2B5EF4-FFF2-40B4-BE49-F238E27FC236}">
                  <a16:creationId xmlns:a16="http://schemas.microsoft.com/office/drawing/2014/main" id="{ECC637CB-D933-46CA-9529-CDBEBC3C67C3}"/>
                </a:ext>
              </a:extLst>
            </p:cNvPr>
            <p:cNvSpPr/>
            <p:nvPr/>
          </p:nvSpPr>
          <p:spPr>
            <a:xfrm>
              <a:off x="5501640" y="6101347"/>
              <a:ext cx="1280160" cy="369332"/>
            </a:xfrm>
            <a:prstGeom prst="rect">
              <a:avLst/>
            </a:prstGeom>
          </p:spPr>
          <p:txBody>
            <a:bodyPr wrap="squar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69" name="Rectangle 68">
              <a:extLst>
                <a:ext uri="{FF2B5EF4-FFF2-40B4-BE49-F238E27FC236}">
                  <a16:creationId xmlns:a16="http://schemas.microsoft.com/office/drawing/2014/main" id="{53920FE9-9D50-414C-9494-B0466C5BF765}"/>
                </a:ext>
              </a:extLst>
            </p:cNvPr>
            <p:cNvSpPr/>
            <p:nvPr/>
          </p:nvSpPr>
          <p:spPr>
            <a:xfrm>
              <a:off x="5868667" y="6846783"/>
              <a:ext cx="546105" cy="369332"/>
            </a:xfrm>
            <a:prstGeom prst="rect">
              <a:avLst/>
            </a:prstGeom>
          </p:spPr>
          <p:txBody>
            <a:bodyPr wrap="none">
              <a:spAutoFit/>
            </a:bodyPr>
            <a:lstStyle/>
            <a:p>
              <a:pPr algn="ct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grpSp>
      <p:graphicFrame>
        <p:nvGraphicFramePr>
          <p:cNvPr id="72" name="Table 71">
            <a:extLst>
              <a:ext uri="{FF2B5EF4-FFF2-40B4-BE49-F238E27FC236}">
                <a16:creationId xmlns:a16="http://schemas.microsoft.com/office/drawing/2014/main" id="{507C861F-232A-4111-AFFA-F491C99C4A79}"/>
              </a:ext>
            </a:extLst>
          </p:cNvPr>
          <p:cNvGraphicFramePr>
            <a:graphicFrameLocks noGrp="1"/>
          </p:cNvGraphicFramePr>
          <p:nvPr>
            <p:extLst>
              <p:ext uri="{D42A27DB-BD31-4B8C-83A1-F6EECF244321}">
                <p14:modId xmlns:p14="http://schemas.microsoft.com/office/powerpoint/2010/main" val="4029370049"/>
              </p:ext>
            </p:extLst>
          </p:nvPr>
        </p:nvGraphicFramePr>
        <p:xfrm>
          <a:off x="8088947" y="1790481"/>
          <a:ext cx="2141215" cy="1483360"/>
        </p:xfrm>
        <a:graphic>
          <a:graphicData uri="http://schemas.openxmlformats.org/drawingml/2006/table">
            <a:tbl>
              <a:tblPr firstRow="1" bandRow="1">
                <a:tableStyleId>{5C22544A-7EE6-4342-B048-85BDC9FD1C3A}</a:tableStyleId>
              </a:tblPr>
              <a:tblGrid>
                <a:gridCol w="1400025">
                  <a:extLst>
                    <a:ext uri="{9D8B030D-6E8A-4147-A177-3AD203B41FA5}">
                      <a16:colId xmlns:a16="http://schemas.microsoft.com/office/drawing/2014/main" val="20000"/>
                    </a:ext>
                  </a:extLst>
                </a:gridCol>
                <a:gridCol w="741190">
                  <a:extLst>
                    <a:ext uri="{9D8B030D-6E8A-4147-A177-3AD203B41FA5}">
                      <a16:colId xmlns:a16="http://schemas.microsoft.com/office/drawing/2014/main" val="20001"/>
                    </a:ext>
                  </a:extLst>
                </a:gridCol>
              </a:tblGrid>
              <a:tr h="370840">
                <a:tc>
                  <a:txBody>
                    <a:bodyPr/>
                    <a:lstStyle/>
                    <a:p>
                      <a:pPr algn="r"/>
                      <a:r>
                        <a:rPr lang="en-US" sz="1400" b="1" dirty="0" err="1">
                          <a:solidFill>
                            <a:schemeClr val="tx1"/>
                          </a:solidFill>
                          <a:latin typeface="Consolas" panose="020B0609020204030204" pitchFamily="49" charset="0"/>
                        </a:rPr>
                        <a:t>new_capacity</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a:solidFill>
                            <a:schemeClr val="tx1"/>
                          </a:solidFill>
                          <a:latin typeface="Consolas" panose="020B0609020204030204" pitchFamily="49" charset="0"/>
                        </a:rPr>
                        <a:t>old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a:solidFill>
                            <a:schemeClr val="tx1"/>
                          </a:solidFill>
                          <a:latin typeface="Consolas" panose="020B0609020204030204" pitchFamily="49" charset="0"/>
                        </a:rPr>
                        <a:t>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new_data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73" name="TextBox 72">
            <a:extLst>
              <a:ext uri="{FF2B5EF4-FFF2-40B4-BE49-F238E27FC236}">
                <a16:creationId xmlns:a16="http://schemas.microsoft.com/office/drawing/2014/main" id="{638C026C-4AE1-4A76-B532-C29EB79CD4A2}"/>
              </a:ext>
            </a:extLst>
          </p:cNvPr>
          <p:cNvSpPr txBox="1">
            <a:spLocks noChangeArrowheads="1"/>
          </p:cNvSpPr>
          <p:nvPr/>
        </p:nvSpPr>
        <p:spPr bwMode="auto">
          <a:xfrm>
            <a:off x="9628043" y="1832936"/>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8</a:t>
            </a:r>
          </a:p>
        </p:txBody>
      </p:sp>
      <p:sp>
        <p:nvSpPr>
          <p:cNvPr id="75" name="TextBox 74">
            <a:extLst>
              <a:ext uri="{FF2B5EF4-FFF2-40B4-BE49-F238E27FC236}">
                <a16:creationId xmlns:a16="http://schemas.microsoft.com/office/drawing/2014/main" id="{DCAC45CF-1671-4DEC-96F6-E18F39ABAFF3}"/>
              </a:ext>
            </a:extLst>
          </p:cNvPr>
          <p:cNvSpPr txBox="1">
            <a:spLocks noChangeArrowheads="1"/>
          </p:cNvSpPr>
          <p:nvPr/>
        </p:nvSpPr>
        <p:spPr bwMode="auto">
          <a:xfrm>
            <a:off x="9621029" y="2193035"/>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0</a:t>
            </a:r>
          </a:p>
        </p:txBody>
      </p:sp>
      <p:sp>
        <p:nvSpPr>
          <p:cNvPr id="76" name="TextBox 75">
            <a:extLst>
              <a:ext uri="{FF2B5EF4-FFF2-40B4-BE49-F238E27FC236}">
                <a16:creationId xmlns:a16="http://schemas.microsoft.com/office/drawing/2014/main" id="{F4DE586F-9B2F-46FE-A07A-6DAEC01B42F5}"/>
              </a:ext>
            </a:extLst>
          </p:cNvPr>
          <p:cNvSpPr txBox="1">
            <a:spLocks noChangeArrowheads="1"/>
          </p:cNvSpPr>
          <p:nvPr/>
        </p:nvSpPr>
        <p:spPr bwMode="auto">
          <a:xfrm>
            <a:off x="9627125" y="2564891"/>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latin typeface="Courier New" pitchFamily="49" charset="0"/>
                <a:cs typeface="Courier New" pitchFamily="49" charset="0"/>
              </a:rPr>
              <a:t>4</a:t>
            </a:r>
          </a:p>
        </p:txBody>
      </p:sp>
      <p:cxnSp>
        <p:nvCxnSpPr>
          <p:cNvPr id="78" name="Straight Arrow Connector 77">
            <a:extLst>
              <a:ext uri="{FF2B5EF4-FFF2-40B4-BE49-F238E27FC236}">
                <a16:creationId xmlns:a16="http://schemas.microsoft.com/office/drawing/2014/main" id="{AF5F944C-F5B4-49DD-B3EB-97A392DF5D4C}"/>
              </a:ext>
            </a:extLst>
          </p:cNvPr>
          <p:cNvCxnSpPr>
            <a:cxnSpLocks/>
          </p:cNvCxnSpPr>
          <p:nvPr/>
        </p:nvCxnSpPr>
        <p:spPr>
          <a:xfrm>
            <a:off x="9894196" y="3081153"/>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27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11" y="170156"/>
            <a:ext cx="6505576" cy="731520"/>
          </a:xfrm>
        </p:spPr>
        <p:txBody>
          <a:bodyPr/>
          <a:lstStyle/>
          <a:p>
            <a:r>
              <a:rPr lang="en-US" dirty="0"/>
              <a:t>Tip #20: KISS is Better!</a:t>
            </a:r>
          </a:p>
        </p:txBody>
      </p:sp>
      <p:sp>
        <p:nvSpPr>
          <p:cNvPr id="4" name="Content Placeholder 3"/>
          <p:cNvSpPr>
            <a:spLocks noGrp="1"/>
          </p:cNvSpPr>
          <p:nvPr>
            <p:ph sz="quarter" idx="1"/>
          </p:nvPr>
        </p:nvSpPr>
        <p:spPr>
          <a:xfrm>
            <a:off x="572493" y="1233489"/>
            <a:ext cx="5019415" cy="5360852"/>
          </a:xfrm>
        </p:spPr>
        <p:txBody>
          <a:bodyPr/>
          <a:lstStyle/>
          <a:p>
            <a:r>
              <a:rPr lang="en-US" dirty="0"/>
              <a:t>What does the following code fragment do?</a:t>
            </a:r>
          </a:p>
          <a:p>
            <a:pPr marL="366713" lvl="1" indent="0">
              <a:buNone/>
            </a:pPr>
            <a:r>
              <a:rPr lang="en-US" dirty="0"/>
              <a:t>	</a:t>
            </a:r>
            <a:r>
              <a:rPr lang="pt-BR" b="1" dirty="0">
                <a:latin typeface="Consolas" panose="020B0609020204030204" pitchFamily="49" charset="0"/>
              </a:rPr>
              <a:t>a ^= b;</a:t>
            </a:r>
          </a:p>
          <a:p>
            <a:pPr marL="366713" lvl="1" indent="0">
              <a:spcBef>
                <a:spcPts val="0"/>
              </a:spcBef>
              <a:buNone/>
            </a:pPr>
            <a:r>
              <a:rPr lang="pt-BR" b="1" dirty="0">
                <a:latin typeface="Consolas" panose="020B0609020204030204" pitchFamily="49" charset="0"/>
              </a:rPr>
              <a:t>    b ^= a;</a:t>
            </a:r>
          </a:p>
          <a:p>
            <a:pPr marL="366713" lvl="1" indent="0">
              <a:spcBef>
                <a:spcPts val="0"/>
              </a:spcBef>
              <a:buNone/>
            </a:pPr>
            <a:r>
              <a:rPr lang="pt-BR" b="1" dirty="0">
                <a:latin typeface="Consolas" panose="020B0609020204030204" pitchFamily="49" charset="0"/>
              </a:rPr>
              <a:t>    a ^= b;</a:t>
            </a:r>
            <a:endParaRPr lang="en-US" b="1" dirty="0">
              <a:latin typeface="Consolas" panose="020B0609020204030204" pitchFamily="49" charset="0"/>
            </a:endParaRPr>
          </a:p>
          <a:p>
            <a:r>
              <a:rPr lang="en-US" dirty="0"/>
              <a:t>You're right!  Swaps </a:t>
            </a:r>
            <a:r>
              <a:rPr lang="en-US" b="1" dirty="0">
                <a:latin typeface="Consolas" panose="020B0609020204030204" pitchFamily="49" charset="0"/>
              </a:rPr>
              <a:t>a</a:t>
            </a:r>
            <a:r>
              <a:rPr lang="en-US" dirty="0"/>
              <a:t> and </a:t>
            </a:r>
            <a:r>
              <a:rPr lang="en-US" b="1" dirty="0">
                <a:latin typeface="Consolas" panose="020B0609020204030204" pitchFamily="49" charset="0"/>
              </a:rPr>
              <a:t>b</a:t>
            </a:r>
            <a:r>
              <a:rPr lang="en-US" dirty="0"/>
              <a:t>.</a:t>
            </a:r>
          </a:p>
          <a:p>
            <a:pPr lvl="1"/>
            <a:r>
              <a:rPr lang="en-US" dirty="0"/>
              <a:t>REALLY fast.</a:t>
            </a:r>
          </a:p>
          <a:p>
            <a:pPr lvl="1">
              <a:spcBef>
                <a:spcPts val="400"/>
              </a:spcBef>
            </a:pPr>
            <a:r>
              <a:rPr lang="en-US" dirty="0"/>
              <a:t>Generic.</a:t>
            </a:r>
          </a:p>
          <a:p>
            <a:pPr lvl="1">
              <a:spcBef>
                <a:spcPts val="400"/>
              </a:spcBef>
            </a:pPr>
            <a:r>
              <a:rPr lang="en-US" dirty="0"/>
              <a:t>No temp.</a:t>
            </a:r>
          </a:p>
          <a:p>
            <a:r>
              <a:rPr lang="en-US" dirty="0"/>
              <a:t>BUT, is it worth the obfuscation?</a:t>
            </a:r>
          </a:p>
          <a:p>
            <a:pPr marL="366713" lvl="1" indent="0">
              <a:buNone/>
            </a:pPr>
            <a:r>
              <a:rPr lang="en-US" b="1" dirty="0">
                <a:latin typeface="Consolas" panose="020B0609020204030204" pitchFamily="49" charset="0"/>
              </a:rPr>
              <a:t>	int temp = b;</a:t>
            </a:r>
          </a:p>
          <a:p>
            <a:pPr marL="366713" lvl="1" indent="0">
              <a:spcBef>
                <a:spcPts val="0"/>
              </a:spcBef>
              <a:buNone/>
            </a:pPr>
            <a:r>
              <a:rPr lang="en-US" b="1" dirty="0">
                <a:latin typeface="Consolas" panose="020B0609020204030204" pitchFamily="49" charset="0"/>
              </a:rPr>
              <a:t>	b = a;</a:t>
            </a:r>
          </a:p>
          <a:p>
            <a:pPr marL="366713" lvl="1" indent="0">
              <a:spcBef>
                <a:spcPts val="0"/>
              </a:spcBef>
              <a:buNone/>
            </a:pPr>
            <a:r>
              <a:rPr lang="en-US" b="1" dirty="0">
                <a:latin typeface="Consolas" panose="020B0609020204030204" pitchFamily="49" charset="0"/>
              </a:rPr>
              <a:t>	a = temp;</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a:t>
            </a:fld>
            <a:endParaRPr lang="en-US" dirty="0">
              <a:latin typeface="Arial" charset="0"/>
            </a:endParaRPr>
          </a:p>
        </p:txBody>
      </p:sp>
      <p:grpSp>
        <p:nvGrpSpPr>
          <p:cNvPr id="9" name="Group 8">
            <a:extLst>
              <a:ext uri="{FF2B5EF4-FFF2-40B4-BE49-F238E27FC236}">
                <a16:creationId xmlns:a16="http://schemas.microsoft.com/office/drawing/2014/main" id="{9837A9DE-353B-4493-A36D-01CCE9E6BCC2}"/>
              </a:ext>
            </a:extLst>
          </p:cNvPr>
          <p:cNvGrpSpPr/>
          <p:nvPr/>
        </p:nvGrpSpPr>
        <p:grpSpPr>
          <a:xfrm>
            <a:off x="4994030" y="2432123"/>
            <a:ext cx="5779478" cy="3743759"/>
            <a:chOff x="4970584" y="2331339"/>
            <a:chExt cx="5779478" cy="3743759"/>
          </a:xfrm>
        </p:grpSpPr>
        <p:pic>
          <p:nvPicPr>
            <p:cNvPr id="7" name="Picture 6" descr="A picture containing drawing&#10;&#10;Description automatically generated">
              <a:extLst>
                <a:ext uri="{FF2B5EF4-FFF2-40B4-BE49-F238E27FC236}">
                  <a16:creationId xmlns:a16="http://schemas.microsoft.com/office/drawing/2014/main" id="{F9D05535-01BB-4D6F-96EE-DEF8D99AD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445" y="3913915"/>
              <a:ext cx="2051756" cy="2161183"/>
            </a:xfrm>
            <a:prstGeom prst="rect">
              <a:avLst/>
            </a:prstGeom>
          </p:spPr>
        </p:pic>
        <p:sp>
          <p:nvSpPr>
            <p:cNvPr id="8" name="TextBox 7">
              <a:extLst>
                <a:ext uri="{FF2B5EF4-FFF2-40B4-BE49-F238E27FC236}">
                  <a16:creationId xmlns:a16="http://schemas.microsoft.com/office/drawing/2014/main" id="{82B89293-FD1C-45C3-A236-875B5A8A0AD7}"/>
                </a:ext>
              </a:extLst>
            </p:cNvPr>
            <p:cNvSpPr txBox="1"/>
            <p:nvPr/>
          </p:nvSpPr>
          <p:spPr>
            <a:xfrm>
              <a:off x="4970584" y="2331339"/>
              <a:ext cx="5779478" cy="1354217"/>
            </a:xfrm>
            <a:prstGeom prst="rect">
              <a:avLst/>
            </a:prstGeom>
            <a:noFill/>
          </p:spPr>
          <p:txBody>
            <a:bodyPr wrap="square">
              <a:spAutoFit/>
            </a:bodyPr>
            <a:lstStyle/>
            <a:p>
              <a:pPr marL="0" lvl="1" algn="ctr"/>
              <a:r>
                <a:rPr lang="en-US" sz="2400" b="1" dirty="0">
                  <a:solidFill>
                    <a:srgbClr val="FF0000"/>
                  </a:solidFill>
                </a:rPr>
                <a:t>Clarity is better than cleverness.</a:t>
              </a:r>
            </a:p>
            <a:p>
              <a:pPr marL="0" lvl="1" algn="ctr">
                <a:spcBef>
                  <a:spcPts val="1200"/>
                </a:spcBef>
              </a:pPr>
              <a:r>
                <a:rPr lang="en-US" sz="2400" b="1" dirty="0">
                  <a:solidFill>
                    <a:srgbClr val="FF0000"/>
                  </a:solidFill>
                </a:rPr>
                <a:t>Readability is better than pretentious display of ability.</a:t>
              </a:r>
            </a:p>
          </p:txBody>
        </p:sp>
      </p:grpSp>
      <p:sp>
        <p:nvSpPr>
          <p:cNvPr id="11" name="TextBox 10">
            <a:extLst>
              <a:ext uri="{FF2B5EF4-FFF2-40B4-BE49-F238E27FC236}">
                <a16:creationId xmlns:a16="http://schemas.microsoft.com/office/drawing/2014/main" id="{EAEBCBF0-6E41-4ADF-9C07-C1DCCE1A2E6A}"/>
              </a:ext>
            </a:extLst>
          </p:cNvPr>
          <p:cNvSpPr txBox="1"/>
          <p:nvPr/>
        </p:nvSpPr>
        <p:spPr>
          <a:xfrm>
            <a:off x="6119446" y="1676567"/>
            <a:ext cx="3223846" cy="430887"/>
          </a:xfrm>
          <a:prstGeom prst="rect">
            <a:avLst/>
          </a:prstGeom>
          <a:noFill/>
        </p:spPr>
        <p:txBody>
          <a:bodyPr wrap="square">
            <a:spAutoFit/>
          </a:bodyPr>
          <a:lstStyle/>
          <a:p>
            <a:r>
              <a:rPr lang="en-US" sz="2200" dirty="0"/>
              <a:t>More often than not,...</a:t>
            </a:r>
          </a:p>
        </p:txBody>
      </p:sp>
    </p:spTree>
    <p:extLst>
      <p:ext uri="{BB962C8B-B14F-4D97-AF65-F5344CB8AC3E}">
        <p14:creationId xmlns:p14="http://schemas.microsoft.com/office/powerpoint/2010/main" val="22099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EA356074-4F35-492B-87B6-72E7FFF8E8D1}"/>
              </a:ext>
            </a:extLst>
          </p:cNvPr>
          <p:cNvGraphicFramePr>
            <a:graphicFrameLocks noGrp="1"/>
          </p:cNvGraphicFramePr>
          <p:nvPr>
            <p:extLst>
              <p:ext uri="{D42A27DB-BD31-4B8C-83A1-F6EECF244321}">
                <p14:modId xmlns:p14="http://schemas.microsoft.com/office/powerpoint/2010/main" val="424066953"/>
              </p:ext>
            </p:extLst>
          </p:nvPr>
        </p:nvGraphicFramePr>
        <p:xfrm>
          <a:off x="1912966" y="3815484"/>
          <a:ext cx="1737014" cy="296672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r"/>
                      <a:r>
                        <a:rPr lang="en-US" sz="1200"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179059"/>
                  </a:ext>
                </a:extLst>
              </a:tr>
              <a:tr h="370840">
                <a:tc>
                  <a:txBody>
                    <a:bodyPr/>
                    <a:lstStyle/>
                    <a:p>
                      <a:pPr algn="r"/>
                      <a:r>
                        <a:rPr lang="en-US" sz="1200"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5400157"/>
                  </a:ext>
                </a:extLst>
              </a:tr>
              <a:tr h="370840">
                <a:tc>
                  <a:txBody>
                    <a:bodyPr/>
                    <a:lstStyle/>
                    <a:p>
                      <a:pPr algn="r"/>
                      <a:r>
                        <a:rPr lang="en-US" sz="1200"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9496621"/>
                  </a:ext>
                </a:extLst>
              </a:tr>
              <a:tr h="370840">
                <a:tc>
                  <a:txBody>
                    <a:bodyPr/>
                    <a:lstStyle/>
                    <a:p>
                      <a:pPr algn="r"/>
                      <a:r>
                        <a:rPr lang="en-US" sz="1200"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8652"/>
                  </a:ext>
                </a:extLst>
              </a:tr>
            </a:tbl>
          </a:graphicData>
        </a:graphic>
      </p:graphicFrame>
      <p:sp>
        <p:nvSpPr>
          <p:cNvPr id="30" name="Rectangle 29">
            <a:extLst>
              <a:ext uri="{FF2B5EF4-FFF2-40B4-BE49-F238E27FC236}">
                <a16:creationId xmlns:a16="http://schemas.microsoft.com/office/drawing/2014/main" id="{7C24F7A2-B493-4F61-A325-07EE24AD8BB2}"/>
              </a:ext>
            </a:extLst>
          </p:cNvPr>
          <p:cNvSpPr/>
          <p:nvPr/>
        </p:nvSpPr>
        <p:spPr>
          <a:xfrm>
            <a:off x="2583181" y="4927080"/>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34" name="Rectangle 33">
            <a:extLst>
              <a:ext uri="{FF2B5EF4-FFF2-40B4-BE49-F238E27FC236}">
                <a16:creationId xmlns:a16="http://schemas.microsoft.com/office/drawing/2014/main" id="{BA5C0052-4B5A-4DC9-854B-4FC3E5E2197A}"/>
              </a:ext>
            </a:extLst>
          </p:cNvPr>
          <p:cNvSpPr/>
          <p:nvPr/>
        </p:nvSpPr>
        <p:spPr>
          <a:xfrm>
            <a:off x="2709817" y="4184960"/>
            <a:ext cx="437940"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5" name="Rectangle 34">
            <a:extLst>
              <a:ext uri="{FF2B5EF4-FFF2-40B4-BE49-F238E27FC236}">
                <a16:creationId xmlns:a16="http://schemas.microsoft.com/office/drawing/2014/main" id="{2D6501E7-A894-4103-B988-9AD6BEA3B8A0}"/>
              </a:ext>
            </a:extLst>
          </p:cNvPr>
          <p:cNvSpPr/>
          <p:nvPr/>
        </p:nvSpPr>
        <p:spPr>
          <a:xfrm>
            <a:off x="2646498" y="3825378"/>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36" name="Rectangle 35">
            <a:extLst>
              <a:ext uri="{FF2B5EF4-FFF2-40B4-BE49-F238E27FC236}">
                <a16:creationId xmlns:a16="http://schemas.microsoft.com/office/drawing/2014/main" id="{AA6D02E1-ED0F-45B0-BCE8-4208E4FAA85C}"/>
              </a:ext>
            </a:extLst>
          </p:cNvPr>
          <p:cNvSpPr/>
          <p:nvPr/>
        </p:nvSpPr>
        <p:spPr>
          <a:xfrm>
            <a:off x="2646498" y="4562648"/>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30</a:t>
            </a:fld>
            <a:endParaRPr lang="en-US" dirty="0">
              <a:latin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842618883"/>
              </p:ext>
            </p:extLst>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8</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grpSp>
        <p:nvGrpSpPr>
          <p:cNvPr id="21" name="Group 20"/>
          <p:cNvGrpSpPr/>
          <p:nvPr/>
        </p:nvGrpSpPr>
        <p:grpSpPr>
          <a:xfrm>
            <a:off x="466579" y="4919246"/>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sp>
        <p:nvSpPr>
          <p:cNvPr id="6" name="Rectangle 5">
            <a:extLst>
              <a:ext uri="{FF2B5EF4-FFF2-40B4-BE49-F238E27FC236}">
                <a16:creationId xmlns:a16="http://schemas.microsoft.com/office/drawing/2014/main" id="{93B1F1DB-D633-4B64-9654-787813BFFE30}"/>
              </a:ext>
            </a:extLst>
          </p:cNvPr>
          <p:cNvSpPr/>
          <p:nvPr/>
        </p:nvSpPr>
        <p:spPr>
          <a:xfrm>
            <a:off x="5010429" y="1378743"/>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for</a:t>
            </a:r>
            <a:endParaRPr lang="en-US" dirty="0">
              <a:solidFill>
                <a:prstClr val="black"/>
              </a:solidFill>
              <a:latin typeface="Consolas" panose="020B0609020204030204" pitchFamily="49" charset="0"/>
              <a:cs typeface="Arial" charset="0"/>
            </a:endParaRPr>
          </a:p>
        </p:txBody>
      </p:sp>
      <p:sp>
        <p:nvSpPr>
          <p:cNvPr id="26" name="TextBox 25">
            <a:extLst>
              <a:ext uri="{FF2B5EF4-FFF2-40B4-BE49-F238E27FC236}">
                <a16:creationId xmlns:a16="http://schemas.microsoft.com/office/drawing/2014/main" id="{CE793C62-B7C2-4286-972C-9082FDEAA805}"/>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11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5</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Tree>
    <p:extLst>
      <p:ext uri="{BB962C8B-B14F-4D97-AF65-F5344CB8AC3E}">
        <p14:creationId xmlns:p14="http://schemas.microsoft.com/office/powerpoint/2010/main" val="25942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37" presetClass="path" presetSubtype="0" accel="50000" decel="50000" fill="hold" nodeType="withEffect">
                                  <p:stCondLst>
                                    <p:cond delay="0"/>
                                  </p:stCondLst>
                                  <p:childTnLst>
                                    <p:animMotion origin="layout" path="M -0.00014 -0.00093 L -0.00014 0.05208 " pathEditMode="relative" rAng="0" ptsTypes="AA">
                                      <p:cBhvr>
                                        <p:cTn id="14" dur="2000" fill="hold"/>
                                        <p:tgtEl>
                                          <p:spTgt spid="21"/>
                                        </p:tgtEl>
                                        <p:attrNameLst>
                                          <p:attrName>ppt_x</p:attrName>
                                          <p:attrName>ppt_y</p:attrName>
                                        </p:attrNameLst>
                                      </p:cBhvr>
                                      <p:rCtr x="0" y="2639"/>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4.62963E-7 2.22222E-6 C 0.01996 0.01389 -0.00825 0.03217 -0.03226 0.10741 C -0.07234 0.17801 -0.06829 0.16528 -0.11401 0.21597 C -0.16551 0.28148 -0.18996 0.49028 -0.21441 0.57129 " pathEditMode="relative" rAng="0" ptsTypes="AAAA">
                                      <p:cBhvr>
                                        <p:cTn id="18" dur="2000" fill="hold"/>
                                        <p:tgtEl>
                                          <p:spTgt spid="6"/>
                                        </p:tgtEl>
                                        <p:attrNameLst>
                                          <p:attrName>ppt_x</p:attrName>
                                          <p:attrName>ppt_y</p:attrName>
                                        </p:attrNameLst>
                                      </p:cBhvr>
                                      <p:rCtr x="-10388" y="28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EA356074-4F35-492B-87B6-72E7FFF8E8D1}"/>
              </a:ext>
            </a:extLst>
          </p:cNvPr>
          <p:cNvGraphicFramePr>
            <a:graphicFrameLocks noGrp="1"/>
          </p:cNvGraphicFramePr>
          <p:nvPr/>
        </p:nvGraphicFramePr>
        <p:xfrm>
          <a:off x="1912966" y="3815484"/>
          <a:ext cx="1737014" cy="296672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r"/>
                      <a:r>
                        <a:rPr lang="en-US" sz="1200"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5179059"/>
                  </a:ext>
                </a:extLst>
              </a:tr>
              <a:tr h="370840">
                <a:tc>
                  <a:txBody>
                    <a:bodyPr/>
                    <a:lstStyle/>
                    <a:p>
                      <a:pPr algn="r"/>
                      <a:r>
                        <a:rPr lang="en-US" sz="1200"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45400157"/>
                  </a:ext>
                </a:extLst>
              </a:tr>
              <a:tr h="370840">
                <a:tc>
                  <a:txBody>
                    <a:bodyPr/>
                    <a:lstStyle/>
                    <a:p>
                      <a:pPr algn="r"/>
                      <a:r>
                        <a:rPr lang="en-US" sz="1200"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69496621"/>
                  </a:ext>
                </a:extLst>
              </a:tr>
              <a:tr h="370840">
                <a:tc>
                  <a:txBody>
                    <a:bodyPr/>
                    <a:lstStyle/>
                    <a:p>
                      <a:pPr algn="r"/>
                      <a:r>
                        <a:rPr lang="en-US" sz="1200"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208652"/>
                  </a:ext>
                </a:extLst>
              </a:tr>
            </a:tbl>
          </a:graphicData>
        </a:graphic>
      </p:graphicFrame>
      <p:sp>
        <p:nvSpPr>
          <p:cNvPr id="30" name="Rectangle 29">
            <a:extLst>
              <a:ext uri="{FF2B5EF4-FFF2-40B4-BE49-F238E27FC236}">
                <a16:creationId xmlns:a16="http://schemas.microsoft.com/office/drawing/2014/main" id="{7C24F7A2-B493-4F61-A325-07EE24AD8BB2}"/>
              </a:ext>
            </a:extLst>
          </p:cNvPr>
          <p:cNvSpPr/>
          <p:nvPr/>
        </p:nvSpPr>
        <p:spPr>
          <a:xfrm>
            <a:off x="2583181" y="4927080"/>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time</a:t>
            </a:r>
            <a:endParaRPr lang="en-US" dirty="0">
              <a:solidFill>
                <a:prstClr val="black"/>
              </a:solidFill>
              <a:latin typeface="Consolas" panose="020B0609020204030204" pitchFamily="49" charset="0"/>
              <a:cs typeface="Arial" charset="0"/>
            </a:endParaRPr>
          </a:p>
        </p:txBody>
      </p:sp>
      <p:sp>
        <p:nvSpPr>
          <p:cNvPr id="34" name="Rectangle 33">
            <a:extLst>
              <a:ext uri="{FF2B5EF4-FFF2-40B4-BE49-F238E27FC236}">
                <a16:creationId xmlns:a16="http://schemas.microsoft.com/office/drawing/2014/main" id="{BA5C0052-4B5A-4DC9-854B-4FC3E5E2197A}"/>
              </a:ext>
            </a:extLst>
          </p:cNvPr>
          <p:cNvSpPr/>
          <p:nvPr/>
        </p:nvSpPr>
        <p:spPr>
          <a:xfrm>
            <a:off x="2709817" y="4184960"/>
            <a:ext cx="437940"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is</a:t>
            </a:r>
            <a:endParaRPr lang="en-US" dirty="0">
              <a:solidFill>
                <a:prstClr val="black"/>
              </a:solidFill>
              <a:latin typeface="Consolas" panose="020B0609020204030204" pitchFamily="49" charset="0"/>
              <a:cs typeface="Arial" charset="0"/>
            </a:endParaRPr>
          </a:p>
        </p:txBody>
      </p:sp>
      <p:sp>
        <p:nvSpPr>
          <p:cNvPr id="35" name="Rectangle 34">
            <a:extLst>
              <a:ext uri="{FF2B5EF4-FFF2-40B4-BE49-F238E27FC236}">
                <a16:creationId xmlns:a16="http://schemas.microsoft.com/office/drawing/2014/main" id="{2D6501E7-A894-4103-B988-9AD6BEA3B8A0}"/>
              </a:ext>
            </a:extLst>
          </p:cNvPr>
          <p:cNvSpPr/>
          <p:nvPr/>
        </p:nvSpPr>
        <p:spPr>
          <a:xfrm>
            <a:off x="2646498" y="3825378"/>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Now</a:t>
            </a:r>
            <a:endParaRPr lang="en-US" dirty="0">
              <a:solidFill>
                <a:prstClr val="black"/>
              </a:solidFill>
              <a:latin typeface="Consolas" panose="020B0609020204030204" pitchFamily="49" charset="0"/>
              <a:cs typeface="Arial" charset="0"/>
            </a:endParaRPr>
          </a:p>
        </p:txBody>
      </p:sp>
      <p:sp>
        <p:nvSpPr>
          <p:cNvPr id="36" name="Rectangle 35">
            <a:extLst>
              <a:ext uri="{FF2B5EF4-FFF2-40B4-BE49-F238E27FC236}">
                <a16:creationId xmlns:a16="http://schemas.microsoft.com/office/drawing/2014/main" id="{AA6D02E1-ED0F-45B0-BCE8-4208E4FAA85C}"/>
              </a:ext>
            </a:extLst>
          </p:cNvPr>
          <p:cNvSpPr/>
          <p:nvPr/>
        </p:nvSpPr>
        <p:spPr>
          <a:xfrm>
            <a:off x="2646498" y="4562648"/>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the</a:t>
            </a:r>
            <a:endParaRPr lang="en-US" dirty="0">
              <a:solidFill>
                <a:prstClr val="black"/>
              </a:solidFill>
              <a:latin typeface="Consolas" panose="020B0609020204030204" pitchFamily="49" charset="0"/>
              <a:cs typeface="Arial" charset="0"/>
            </a:endParaRPr>
          </a:p>
        </p:txBody>
      </p:sp>
      <p:sp>
        <p:nvSpPr>
          <p:cNvPr id="2" name="Title 1"/>
          <p:cNvSpPr>
            <a:spLocks noGrp="1"/>
          </p:cNvSpPr>
          <p:nvPr>
            <p:ph type="title"/>
          </p:nvPr>
        </p:nvSpPr>
        <p:spPr/>
        <p:txBody>
          <a:bodyPr/>
          <a:lstStyle/>
          <a:p>
            <a:r>
              <a:rPr lang="en-US" dirty="0"/>
              <a:t>Queue&lt;string&gt;::push(const T&amp; item)</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31</a:t>
            </a:fld>
            <a:endParaRPr lang="en-US" dirty="0">
              <a:latin typeface="Arial" charset="0"/>
            </a:endParaRPr>
          </a:p>
        </p:txBody>
      </p:sp>
      <p:graphicFrame>
        <p:nvGraphicFramePr>
          <p:cNvPr id="14" name="Table 13"/>
          <p:cNvGraphicFramePr>
            <a:graphicFrameLocks noGrp="1"/>
          </p:cNvGraphicFramePr>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046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692833" y="14497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8</a:t>
            </a:r>
          </a:p>
        </p:txBody>
      </p:sp>
      <p:sp>
        <p:nvSpPr>
          <p:cNvPr id="17" name="TextBox 16"/>
          <p:cNvSpPr txBox="1">
            <a:spLocks noChangeArrowheads="1"/>
          </p:cNvSpPr>
          <p:nvPr/>
        </p:nvSpPr>
        <p:spPr bwMode="auto">
          <a:xfrm>
            <a:off x="2692833" y="18211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4</a:t>
            </a:r>
          </a:p>
        </p:txBody>
      </p:sp>
      <p:sp>
        <p:nvSpPr>
          <p:cNvPr id="18" name="TextBox 17"/>
          <p:cNvSpPr txBox="1">
            <a:spLocks noChangeArrowheads="1"/>
          </p:cNvSpPr>
          <p:nvPr/>
        </p:nvSpPr>
        <p:spPr bwMode="auto">
          <a:xfrm>
            <a:off x="2692833" y="21925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0</a:t>
            </a:r>
          </a:p>
        </p:txBody>
      </p:sp>
      <p:sp>
        <p:nvSpPr>
          <p:cNvPr id="19" name="TextBox 18"/>
          <p:cNvSpPr txBox="1">
            <a:spLocks noChangeArrowheads="1"/>
          </p:cNvSpPr>
          <p:nvPr/>
        </p:nvSpPr>
        <p:spPr bwMode="auto">
          <a:xfrm>
            <a:off x="2692833" y="2563980"/>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prstClr val="black"/>
                </a:solidFill>
                <a:latin typeface="Courier New" pitchFamily="49" charset="0"/>
                <a:cs typeface="Courier New" pitchFamily="49" charset="0"/>
              </a:rPr>
              <a:t>3</a:t>
            </a:r>
          </a:p>
        </p:txBody>
      </p:sp>
      <p:grpSp>
        <p:nvGrpSpPr>
          <p:cNvPr id="21" name="Group 20"/>
          <p:cNvGrpSpPr/>
          <p:nvPr/>
        </p:nvGrpSpPr>
        <p:grpSpPr>
          <a:xfrm>
            <a:off x="466579" y="5285006"/>
            <a:ext cx="1589314" cy="338554"/>
            <a:chOff x="601241" y="3352800"/>
            <a:chExt cx="1589314" cy="338554"/>
          </a:xfrm>
        </p:grpSpPr>
        <p:sp>
          <p:nvSpPr>
            <p:cNvPr id="22" name="Rectangle 21"/>
            <p:cNvSpPr/>
            <p:nvPr/>
          </p:nvSpPr>
          <p:spPr>
            <a:xfrm>
              <a:off x="601241" y="3352800"/>
              <a:ext cx="1531188" cy="338554"/>
            </a:xfrm>
            <a:prstGeom prst="rect">
              <a:avLst/>
            </a:prstGeom>
            <a:solidFill>
              <a:schemeClr val="bg1"/>
            </a:solidFill>
          </p:spPr>
          <p:txBody>
            <a:bodyPr wrap="none">
              <a:spAutoFit/>
            </a:bodyPr>
            <a:lstStyle/>
            <a:p>
              <a:pPr algn="r" fontAlgn="base">
                <a:spcBef>
                  <a:spcPct val="0"/>
                </a:spcBef>
                <a:spcAft>
                  <a:spcPct val="0"/>
                </a:spcAft>
              </a:pPr>
              <a:r>
                <a:rPr lang="en-US" sz="1600" b="1" dirty="0">
                  <a:solidFill>
                    <a:prstClr val="black"/>
                  </a:solidFill>
                  <a:latin typeface="Consolas" panose="020B0609020204030204" pitchFamily="49" charset="0"/>
                  <a:cs typeface="Consolas" panose="020B0609020204030204" pitchFamily="49" charset="0"/>
                </a:rPr>
                <a:t> </a:t>
              </a: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954134" y="3124200"/>
            <a:ext cx="0" cy="695694"/>
          </a:xfrm>
          <a:prstGeom prst="straightConnector1">
            <a:avLst/>
          </a:prstGeom>
          <a:ln w="4762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92F02-A29A-4BCF-A449-4CC6FD11E1B0}"/>
              </a:ext>
            </a:extLst>
          </p:cNvPr>
          <p:cNvSpPr txBox="1">
            <a:spLocks noChangeArrowheads="1"/>
          </p:cNvSpPr>
          <p:nvPr/>
        </p:nvSpPr>
        <p:spPr bwMode="auto">
          <a:xfrm>
            <a:off x="4259580" y="1378561"/>
            <a:ext cx="4572000" cy="369332"/>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push("for")</a:t>
            </a:r>
          </a:p>
        </p:txBody>
      </p:sp>
      <p:sp>
        <p:nvSpPr>
          <p:cNvPr id="6" name="Rectangle 5">
            <a:extLst>
              <a:ext uri="{FF2B5EF4-FFF2-40B4-BE49-F238E27FC236}">
                <a16:creationId xmlns:a16="http://schemas.microsoft.com/office/drawing/2014/main" id="{93B1F1DB-D633-4B64-9654-787813BFFE30}"/>
              </a:ext>
            </a:extLst>
          </p:cNvPr>
          <p:cNvSpPr/>
          <p:nvPr/>
        </p:nvSpPr>
        <p:spPr>
          <a:xfrm>
            <a:off x="5010429" y="1378743"/>
            <a:ext cx="564578" cy="369332"/>
          </a:xfrm>
          <a:prstGeom prst="rect">
            <a:avLst/>
          </a:prstGeom>
        </p:spPr>
        <p:txBody>
          <a:bodyPr wrap="none">
            <a:spAutoFit/>
          </a:bodyPr>
          <a:lstStyle/>
          <a:p>
            <a:pPr fontAlgn="base">
              <a:spcBef>
                <a:spcPct val="0"/>
              </a:spcBef>
              <a:spcAft>
                <a:spcPct val="0"/>
              </a:spcAft>
            </a:pPr>
            <a:r>
              <a:rPr lang="en-US" b="1" dirty="0">
                <a:solidFill>
                  <a:srgbClr val="FF0000"/>
                </a:solidFill>
                <a:latin typeface="Consolas" panose="020B0609020204030204" pitchFamily="49" charset="0"/>
                <a:cs typeface="Courier New" pitchFamily="49" charset="0"/>
              </a:rPr>
              <a:t>for</a:t>
            </a:r>
            <a:endParaRPr lang="en-US" dirty="0">
              <a:solidFill>
                <a:prstClr val="black"/>
              </a:solidFill>
              <a:latin typeface="Consolas" panose="020B0609020204030204" pitchFamily="49" charset="0"/>
              <a:cs typeface="Arial" charset="0"/>
            </a:endParaRPr>
          </a:p>
        </p:txBody>
      </p:sp>
      <p:sp>
        <p:nvSpPr>
          <p:cNvPr id="26" name="TextBox 25">
            <a:extLst>
              <a:ext uri="{FF2B5EF4-FFF2-40B4-BE49-F238E27FC236}">
                <a16:creationId xmlns:a16="http://schemas.microsoft.com/office/drawing/2014/main" id="{CE793C62-B7C2-4286-972C-9082FDEAA805}"/>
              </a:ext>
            </a:extLst>
          </p:cNvPr>
          <p:cNvSpPr txBox="1">
            <a:spLocks noChangeArrowheads="1"/>
          </p:cNvSpPr>
          <p:nvPr/>
        </p:nvSpPr>
        <p:spPr bwMode="auto">
          <a:xfrm>
            <a:off x="4259580" y="1981201"/>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void push(const T&amp;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if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reallocate();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+ 1) %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 = item;</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27" name="TextBox 26">
            <a:extLst>
              <a:ext uri="{FF2B5EF4-FFF2-40B4-BE49-F238E27FC236}">
                <a16:creationId xmlns:a16="http://schemas.microsoft.com/office/drawing/2014/main" id="{F04E52CA-9299-4F88-827E-012BC8B27488}"/>
              </a:ext>
            </a:extLst>
          </p:cNvPr>
          <p:cNvSpPr txBox="1">
            <a:spLocks noChangeArrowheads="1"/>
          </p:cNvSpPr>
          <p:nvPr/>
        </p:nvSpPr>
        <p:spPr bwMode="auto">
          <a:xfrm>
            <a:off x="2692833" y="18211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5</a:t>
            </a:r>
          </a:p>
        </p:txBody>
      </p:sp>
      <p:sp>
        <p:nvSpPr>
          <p:cNvPr id="28" name="TextBox 27">
            <a:extLst>
              <a:ext uri="{FF2B5EF4-FFF2-40B4-BE49-F238E27FC236}">
                <a16:creationId xmlns:a16="http://schemas.microsoft.com/office/drawing/2014/main" id="{F360C616-1B49-4C28-A651-548513C54130}"/>
              </a:ext>
            </a:extLst>
          </p:cNvPr>
          <p:cNvSpPr txBox="1">
            <a:spLocks noChangeArrowheads="1"/>
          </p:cNvSpPr>
          <p:nvPr/>
        </p:nvSpPr>
        <p:spPr bwMode="auto">
          <a:xfrm>
            <a:off x="2692833" y="2563980"/>
            <a:ext cx="457200" cy="307777"/>
          </a:xfrm>
          <a:prstGeom prst="rect">
            <a:avLst/>
          </a:prstGeom>
          <a:solidFill>
            <a:schemeClr val="bg1">
              <a:lumMod val="85000"/>
            </a:schemeClr>
          </a:solid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
        <p:nvSpPr>
          <p:cNvPr id="5" name="Rectangle 4">
            <a:extLst>
              <a:ext uri="{FF2B5EF4-FFF2-40B4-BE49-F238E27FC236}">
                <a16:creationId xmlns:a16="http://schemas.microsoft.com/office/drawing/2014/main" id="{51929945-2C3A-4BE7-90C3-B092419CEB65}"/>
              </a:ext>
            </a:extLst>
          </p:cNvPr>
          <p:cNvSpPr/>
          <p:nvPr/>
        </p:nvSpPr>
        <p:spPr>
          <a:xfrm>
            <a:off x="2598421" y="5308080"/>
            <a:ext cx="564578"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Courier New" pitchFamily="49" charset="0"/>
              </a:rPr>
              <a:t>for</a:t>
            </a:r>
            <a:endParaRPr lang="en-US"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230397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Queue Implementations</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32</a:t>
            </a:fld>
            <a:endParaRPr lang="en-US" dirty="0">
              <a:latin typeface="Arial" charset="0"/>
            </a:endParaRPr>
          </a:p>
        </p:txBody>
      </p:sp>
      <p:sp>
        <p:nvSpPr>
          <p:cNvPr id="3" name="Content Placeholder 2"/>
          <p:cNvSpPr>
            <a:spLocks noGrp="1"/>
          </p:cNvSpPr>
          <p:nvPr>
            <p:ph sz="quarter" idx="4294967295"/>
          </p:nvPr>
        </p:nvSpPr>
        <p:spPr>
          <a:xfrm>
            <a:off x="640081" y="1295400"/>
            <a:ext cx="9857231" cy="5454650"/>
          </a:xfrm>
        </p:spPr>
        <p:txBody>
          <a:bodyPr/>
          <a:lstStyle/>
          <a:p>
            <a:r>
              <a:rPr lang="en-US" sz="2000" dirty="0"/>
              <a:t>All three implementations (list, vector, circular array) of the Queue ADT are O(1).</a:t>
            </a:r>
          </a:p>
          <a:p>
            <a:r>
              <a:rPr lang="en-US" sz="2000" dirty="0"/>
              <a:t>Although reallocating an array is an O(n) operation, it is amortized over n items, so the cost per item is O(1).</a:t>
            </a:r>
          </a:p>
          <a:p>
            <a:r>
              <a:rPr lang="en-US" sz="2000" dirty="0"/>
              <a:t>Linked-list implementations require more storage than arrays because of the extra space required for links.</a:t>
            </a:r>
          </a:p>
          <a:p>
            <a:r>
              <a:rPr lang="en-US" sz="2000" dirty="0"/>
              <a:t>C++ stores a copy of the data for a queue element in each node plus the links to the next</a:t>
            </a:r>
            <a:r>
              <a:rPr lang="en-US" sz="2000"/>
              <a:t>/previous nodes.</a:t>
            </a:r>
            <a:endParaRPr lang="en-US" sz="2000" dirty="0"/>
          </a:p>
          <a:p>
            <a:pPr lvl="1"/>
            <a:r>
              <a:rPr lang="en-US" sz="1800" dirty="0"/>
              <a:t>a node in a double-linked list stores two pointers.</a:t>
            </a:r>
          </a:p>
          <a:p>
            <a:pPr lvl="1"/>
            <a:r>
              <a:rPr lang="en-US" sz="1800" dirty="0"/>
              <a:t>a node in a circular array stores just the data.</a:t>
            </a:r>
          </a:p>
          <a:p>
            <a:r>
              <a:rPr lang="en-US" sz="2000" dirty="0"/>
              <a:t>A circular array that is filled to capacity requires half the storage of a single linked list to store the same number of elements (assuming that the data type requires the same amount of storage as a pointer).</a:t>
            </a:r>
          </a:p>
          <a:p>
            <a:r>
              <a:rPr lang="en-US" sz="2000" dirty="0"/>
              <a:t>However, if the array were just reallocated, half the array would be empty, so it would require the same storage as a single-linked list.</a:t>
            </a:r>
          </a:p>
          <a:p>
            <a:endParaRPr lang="en-US" sz="2000" dirty="0"/>
          </a:p>
        </p:txBody>
      </p:sp>
    </p:spTree>
    <p:extLst>
      <p:ext uri="{BB962C8B-B14F-4D97-AF65-F5344CB8AC3E}">
        <p14:creationId xmlns:p14="http://schemas.microsoft.com/office/powerpoint/2010/main" val="16153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42127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of Least Resistance"</a:t>
            </a:r>
          </a:p>
        </p:txBody>
      </p:sp>
      <p:sp>
        <p:nvSpPr>
          <p:cNvPr id="4" name="Footer Placeholder 3"/>
          <p:cNvSpPr>
            <a:spLocks noGrp="1"/>
          </p:cNvSpPr>
          <p:nvPr>
            <p:ph type="ftr" sz="quarter" idx="11"/>
          </p:nvPr>
        </p:nvSpPr>
        <p:spPr/>
        <p:txBody>
          <a:bodyPr/>
          <a:lstStyle/>
          <a:p>
            <a:pPr>
              <a:defRPr/>
            </a:pPr>
            <a:r>
              <a:rPr lang="en-US"/>
              <a:t>Queues / Deques (20)</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4</a:t>
            </a:fld>
            <a:endParaRPr lang="en-US" dirty="0"/>
          </a:p>
        </p:txBody>
      </p:sp>
      <p:pic>
        <p:nvPicPr>
          <p:cNvPr id="1026" name="Picture 2" descr="https://www.lds.org/bc/content/shared/content/images/leaders/henry-b-eyring-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1981200"/>
            <a:ext cx="2321697"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76978" y="1634247"/>
            <a:ext cx="6837454" cy="830997"/>
          </a:xfrm>
          <a:prstGeom prst="rect">
            <a:avLst/>
          </a:prstGeom>
          <a:noFill/>
        </p:spPr>
        <p:txBody>
          <a:bodyPr wrap="square" rtlCol="0">
            <a:spAutoFit/>
          </a:bodyPr>
          <a:lstStyle/>
          <a:p>
            <a:r>
              <a:rPr lang="en-US" sz="2400" dirty="0"/>
              <a:t>"The great learner expects resistance and overcomes it….</a:t>
            </a:r>
            <a:endParaRPr lang="en-US" dirty="0"/>
          </a:p>
        </p:txBody>
      </p:sp>
      <p:sp>
        <p:nvSpPr>
          <p:cNvPr id="7" name="TextBox 6">
            <a:extLst>
              <a:ext uri="{FF2B5EF4-FFF2-40B4-BE49-F238E27FC236}">
                <a16:creationId xmlns:a16="http://schemas.microsoft.com/office/drawing/2014/main" id="{7B0FB5F9-08D9-466D-8E10-88D6F766C45D}"/>
              </a:ext>
            </a:extLst>
          </p:cNvPr>
          <p:cNvSpPr txBox="1"/>
          <p:nvPr/>
        </p:nvSpPr>
        <p:spPr>
          <a:xfrm>
            <a:off x="3479910" y="1997668"/>
            <a:ext cx="6837454" cy="830997"/>
          </a:xfrm>
          <a:prstGeom prst="rect">
            <a:avLst/>
          </a:prstGeom>
          <a:noFill/>
        </p:spPr>
        <p:txBody>
          <a:bodyPr wrap="square" rtlCol="0">
            <a:spAutoFit/>
          </a:bodyPr>
          <a:lstStyle/>
          <a:p>
            <a:r>
              <a:rPr lang="en-US" sz="2400" dirty="0"/>
              <a:t>                          Some learning has been easy for you.</a:t>
            </a:r>
            <a:endParaRPr lang="en-US" dirty="0"/>
          </a:p>
        </p:txBody>
      </p:sp>
      <p:sp>
        <p:nvSpPr>
          <p:cNvPr id="8" name="TextBox 7">
            <a:extLst>
              <a:ext uri="{FF2B5EF4-FFF2-40B4-BE49-F238E27FC236}">
                <a16:creationId xmlns:a16="http://schemas.microsoft.com/office/drawing/2014/main" id="{F9C3DFBF-AE46-4496-A5C9-45334B4E4EA2}"/>
              </a:ext>
            </a:extLst>
          </p:cNvPr>
          <p:cNvSpPr txBox="1"/>
          <p:nvPr/>
        </p:nvSpPr>
        <p:spPr>
          <a:xfrm>
            <a:off x="3482841" y="2370047"/>
            <a:ext cx="6837454" cy="830997"/>
          </a:xfrm>
          <a:prstGeom prst="rect">
            <a:avLst/>
          </a:prstGeom>
          <a:noFill/>
        </p:spPr>
        <p:txBody>
          <a:bodyPr wrap="square" rtlCol="0">
            <a:spAutoFit/>
          </a:bodyPr>
          <a:lstStyle/>
          <a:p>
            <a:r>
              <a:rPr lang="en-US" sz="2400" dirty="0"/>
              <a:t>              But more often your enemy has been discouragement.</a:t>
            </a:r>
            <a:endParaRPr lang="en-US" dirty="0"/>
          </a:p>
        </p:txBody>
      </p:sp>
      <p:sp>
        <p:nvSpPr>
          <p:cNvPr id="9" name="TextBox 8">
            <a:extLst>
              <a:ext uri="{FF2B5EF4-FFF2-40B4-BE49-F238E27FC236}">
                <a16:creationId xmlns:a16="http://schemas.microsoft.com/office/drawing/2014/main" id="{6D9F308B-8EF6-4879-BA46-CB1431175A8D}"/>
              </a:ext>
            </a:extLst>
          </p:cNvPr>
          <p:cNvSpPr txBox="1"/>
          <p:nvPr/>
        </p:nvSpPr>
        <p:spPr>
          <a:xfrm>
            <a:off x="3485772" y="2742251"/>
            <a:ext cx="6837454" cy="1200329"/>
          </a:xfrm>
          <a:prstGeom prst="rect">
            <a:avLst/>
          </a:prstGeom>
          <a:noFill/>
        </p:spPr>
        <p:txBody>
          <a:bodyPr wrap="square" rtlCol="0">
            <a:spAutoFit/>
          </a:bodyPr>
          <a:lstStyle/>
          <a:p>
            <a:r>
              <a:rPr lang="en-US" sz="2400" dirty="0"/>
              <a:t>                            You may try to avoid that by choosing to learn only what is easy for you, looking for the path of least resistance.</a:t>
            </a:r>
            <a:endParaRPr lang="en-US" dirty="0"/>
          </a:p>
        </p:txBody>
      </p:sp>
      <p:sp>
        <p:nvSpPr>
          <p:cNvPr id="10" name="TextBox 9">
            <a:extLst>
              <a:ext uri="{FF2B5EF4-FFF2-40B4-BE49-F238E27FC236}">
                <a16:creationId xmlns:a16="http://schemas.microsoft.com/office/drawing/2014/main" id="{EA633103-0DD6-4873-8436-855584C6B750}"/>
              </a:ext>
            </a:extLst>
          </p:cNvPr>
          <p:cNvSpPr txBox="1"/>
          <p:nvPr/>
        </p:nvSpPr>
        <p:spPr>
          <a:xfrm>
            <a:off x="3488707" y="3474938"/>
            <a:ext cx="6837454" cy="1754326"/>
          </a:xfrm>
          <a:prstGeom prst="rect">
            <a:avLst/>
          </a:prstGeom>
          <a:noFill/>
        </p:spPr>
        <p:txBody>
          <a:bodyPr wrap="square" rtlCol="0">
            <a:spAutoFit/>
          </a:bodyPr>
          <a:lstStyle/>
          <a:p>
            <a:r>
              <a:rPr lang="en-US" sz="2400" dirty="0"/>
              <a:t>                                                               But the great learner expects difficulty as part of learning and is determined to work through it."</a:t>
            </a:r>
          </a:p>
          <a:p>
            <a:endParaRPr lang="en-US" dirty="0"/>
          </a:p>
          <a:p>
            <a:r>
              <a:rPr lang="en-US" dirty="0"/>
              <a:t>Henry B. </a:t>
            </a:r>
            <a:r>
              <a:rPr lang="en-US" dirty="0" err="1"/>
              <a:t>Eyring</a:t>
            </a:r>
            <a:r>
              <a:rPr lang="en-US" dirty="0"/>
              <a:t>, BYU Speeches, A Child of God;</a:t>
            </a:r>
          </a:p>
        </p:txBody>
      </p:sp>
    </p:spTree>
    <p:extLst>
      <p:ext uri="{BB962C8B-B14F-4D97-AF65-F5344CB8AC3E}">
        <p14:creationId xmlns:p14="http://schemas.microsoft.com/office/powerpoint/2010/main" val="41052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D083-D4FE-4975-A7A0-38B0709536B3}"/>
              </a:ext>
            </a:extLst>
          </p:cNvPr>
          <p:cNvSpPr>
            <a:spLocks noGrp="1"/>
          </p:cNvSpPr>
          <p:nvPr>
            <p:ph type="title"/>
          </p:nvPr>
        </p:nvSpPr>
        <p:spPr/>
        <p:txBody>
          <a:bodyPr/>
          <a:lstStyle/>
          <a:p>
            <a:r>
              <a:rPr lang="en-US" dirty="0"/>
              <a:t>Perseverance Mars, February 18, 2021</a:t>
            </a:r>
          </a:p>
        </p:txBody>
      </p:sp>
      <p:sp>
        <p:nvSpPr>
          <p:cNvPr id="3" name="Footer Placeholder 2">
            <a:extLst>
              <a:ext uri="{FF2B5EF4-FFF2-40B4-BE49-F238E27FC236}">
                <a16:creationId xmlns:a16="http://schemas.microsoft.com/office/drawing/2014/main" id="{CFC2C091-9A4F-4B98-8DF5-592592165459}"/>
              </a:ext>
            </a:extLst>
          </p:cNvPr>
          <p:cNvSpPr>
            <a:spLocks noGrp="1"/>
          </p:cNvSpPr>
          <p:nvPr>
            <p:ph type="ftr" sz="quarter" idx="11"/>
          </p:nvPr>
        </p:nvSpPr>
        <p:spPr/>
        <p:txBody>
          <a:bodyPr/>
          <a:lstStyle/>
          <a:p>
            <a:pPr>
              <a:defRPr/>
            </a:pPr>
            <a:r>
              <a:rPr lang="en-US"/>
              <a:t>Queues / Deques (20)</a:t>
            </a:r>
            <a:endParaRPr lang="en-US" dirty="0"/>
          </a:p>
        </p:txBody>
      </p:sp>
      <p:sp>
        <p:nvSpPr>
          <p:cNvPr id="4" name="Slide Number Placeholder 3">
            <a:extLst>
              <a:ext uri="{FF2B5EF4-FFF2-40B4-BE49-F238E27FC236}">
                <a16:creationId xmlns:a16="http://schemas.microsoft.com/office/drawing/2014/main" id="{3D2321A4-4401-4614-849B-95CF5B97D24E}"/>
              </a:ext>
            </a:extLst>
          </p:cNvPr>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pic>
        <p:nvPicPr>
          <p:cNvPr id="8" name="Picture 7">
            <a:extLst>
              <a:ext uri="{FF2B5EF4-FFF2-40B4-BE49-F238E27FC236}">
                <a16:creationId xmlns:a16="http://schemas.microsoft.com/office/drawing/2014/main" id="{3585F8FA-6E0A-4762-80AF-DFFD8141D93C}"/>
              </a:ext>
            </a:extLst>
          </p:cNvPr>
          <p:cNvPicPr>
            <a:picLocks noChangeAspect="1"/>
          </p:cNvPicPr>
          <p:nvPr/>
        </p:nvPicPr>
        <p:blipFill>
          <a:blip r:embed="rId2"/>
          <a:stretch>
            <a:fillRect/>
          </a:stretch>
        </p:blipFill>
        <p:spPr>
          <a:xfrm>
            <a:off x="640081" y="1479408"/>
            <a:ext cx="2453076" cy="4478931"/>
          </a:xfrm>
          <a:prstGeom prst="rect">
            <a:avLst/>
          </a:prstGeom>
        </p:spPr>
      </p:pic>
      <p:sp>
        <p:nvSpPr>
          <p:cNvPr id="9" name="TextBox 8">
            <a:extLst>
              <a:ext uri="{FF2B5EF4-FFF2-40B4-BE49-F238E27FC236}">
                <a16:creationId xmlns:a16="http://schemas.microsoft.com/office/drawing/2014/main" id="{10761DDB-4E6B-40FA-82FD-95100B0C2E8C}"/>
              </a:ext>
            </a:extLst>
          </p:cNvPr>
          <p:cNvSpPr txBox="1"/>
          <p:nvPr/>
        </p:nvSpPr>
        <p:spPr>
          <a:xfrm>
            <a:off x="640080" y="6141156"/>
            <a:ext cx="1809609" cy="369332"/>
          </a:xfrm>
          <a:prstGeom prst="rect">
            <a:avLst/>
          </a:prstGeom>
          <a:noFill/>
        </p:spPr>
        <p:txBody>
          <a:bodyPr wrap="square" rtlCol="0">
            <a:spAutoFit/>
          </a:bodyPr>
          <a:lstStyle/>
          <a:p>
            <a:pPr algn="ctr"/>
            <a:r>
              <a:rPr lang="en-US" dirty="0"/>
              <a:t>30 July 2021</a:t>
            </a:r>
          </a:p>
        </p:txBody>
      </p:sp>
      <p:pic>
        <p:nvPicPr>
          <p:cNvPr id="1028" name="Picture 4" descr="Image result for facts about perseverance rover">
            <a:extLst>
              <a:ext uri="{FF2B5EF4-FFF2-40B4-BE49-F238E27FC236}">
                <a16:creationId xmlns:a16="http://schemas.microsoft.com/office/drawing/2014/main" id="{F53A2C27-77A6-4FC6-8963-48A75FE63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266" y="1689099"/>
            <a:ext cx="7292623" cy="41021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0A06DCE-B221-427B-A41A-F196016CFF5C}"/>
              </a:ext>
            </a:extLst>
          </p:cNvPr>
          <p:cNvGrpSpPr/>
          <p:nvPr/>
        </p:nvGrpSpPr>
        <p:grpSpPr>
          <a:xfrm>
            <a:off x="3657599" y="1461676"/>
            <a:ext cx="6811167" cy="4906049"/>
            <a:chOff x="3657599" y="1461676"/>
            <a:chExt cx="6811167" cy="4906049"/>
          </a:xfrm>
        </p:grpSpPr>
        <p:sp>
          <p:nvSpPr>
            <p:cNvPr id="11" name="TextBox 10">
              <a:extLst>
                <a:ext uri="{FF2B5EF4-FFF2-40B4-BE49-F238E27FC236}">
                  <a16:creationId xmlns:a16="http://schemas.microsoft.com/office/drawing/2014/main" id="{36596FA1-019D-459C-A5E8-8EE372257A38}"/>
                </a:ext>
              </a:extLst>
            </p:cNvPr>
            <p:cNvSpPr txBox="1"/>
            <p:nvPr/>
          </p:nvSpPr>
          <p:spPr>
            <a:xfrm>
              <a:off x="5801604" y="5998393"/>
              <a:ext cx="2315107" cy="369332"/>
            </a:xfrm>
            <a:prstGeom prst="rect">
              <a:avLst/>
            </a:prstGeom>
            <a:noFill/>
          </p:spPr>
          <p:txBody>
            <a:bodyPr wrap="square" rtlCol="0">
              <a:spAutoFit/>
            </a:bodyPr>
            <a:lstStyle/>
            <a:p>
              <a:pPr algn="ctr"/>
              <a:r>
                <a:rPr lang="en-US" dirty="0"/>
                <a:t>18 February 2021</a:t>
              </a:r>
            </a:p>
          </p:txBody>
        </p:sp>
        <p:pic>
          <p:nvPicPr>
            <p:cNvPr id="1026" name="Picture 2" descr="Image result for perseverance rover lines of code">
              <a:extLst>
                <a:ext uri="{FF2B5EF4-FFF2-40B4-BE49-F238E27FC236}">
                  <a16:creationId xmlns:a16="http://schemas.microsoft.com/office/drawing/2014/main" id="{EDCD8505-047D-44A4-BB5C-DAC2E8E8E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1461676"/>
              <a:ext cx="6811167" cy="45407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A7BD8A36-22CF-46A0-8815-5D0A36D98691}"/>
              </a:ext>
            </a:extLst>
          </p:cNvPr>
          <p:cNvSpPr txBox="1"/>
          <p:nvPr/>
        </p:nvSpPr>
        <p:spPr>
          <a:xfrm>
            <a:off x="3488266" y="6325822"/>
            <a:ext cx="6999110" cy="461665"/>
          </a:xfrm>
          <a:prstGeom prst="rect">
            <a:avLst/>
          </a:prstGeom>
          <a:noFill/>
        </p:spPr>
        <p:txBody>
          <a:bodyPr wrap="square">
            <a:spAutoFit/>
          </a:bodyPr>
          <a:lstStyle/>
          <a:p>
            <a:r>
              <a:rPr lang="en-US" sz="800" b="0" i="0" dirty="0">
                <a:solidFill>
                  <a:srgbClr val="000000"/>
                </a:solidFill>
                <a:effectLst/>
                <a:latin typeface="Droid Sans"/>
              </a:rPr>
              <a:t>“We’ve got 2 million lines of software code running. Hundreds of thousands of electronic parts, miles of copper conductors, more than 70 pyrotechnic devices that all have to fire,” said Matt Wallace, Jet Propulsion Laboratory’s Perseverance deputy project manager, in a news conference Wednesday. “All systems must operate with sub-second precision for all this to work,” he said. On Mars, Wallace noted, “there are no retries.”</a:t>
            </a:r>
            <a:endParaRPr lang="en-US" sz="800" dirty="0"/>
          </a:p>
        </p:txBody>
      </p:sp>
    </p:spTree>
    <p:extLst>
      <p:ext uri="{BB962C8B-B14F-4D97-AF65-F5344CB8AC3E}">
        <p14:creationId xmlns:p14="http://schemas.microsoft.com/office/powerpoint/2010/main" val="384840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50DF-C216-4ACC-978E-A042B2FFD81F}"/>
              </a:ext>
            </a:extLst>
          </p:cNvPr>
          <p:cNvSpPr>
            <a:spLocks noGrp="1"/>
          </p:cNvSpPr>
          <p:nvPr>
            <p:ph type="title"/>
          </p:nvPr>
        </p:nvSpPr>
        <p:spPr/>
        <p:txBody>
          <a:bodyPr/>
          <a:lstStyle/>
          <a:p>
            <a:r>
              <a:rPr lang="en-US" dirty="0"/>
              <a:t>C++ STL List</a:t>
            </a:r>
          </a:p>
        </p:txBody>
      </p:sp>
      <p:sp>
        <p:nvSpPr>
          <p:cNvPr id="4" name="Footer Placeholder 3">
            <a:extLst>
              <a:ext uri="{FF2B5EF4-FFF2-40B4-BE49-F238E27FC236}">
                <a16:creationId xmlns:a16="http://schemas.microsoft.com/office/drawing/2014/main" id="{56B933D2-2BA4-498A-B82C-35E7622FC2D2}"/>
              </a:ext>
            </a:extLst>
          </p:cNvPr>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a:extLst>
              <a:ext uri="{FF2B5EF4-FFF2-40B4-BE49-F238E27FC236}">
                <a16:creationId xmlns:a16="http://schemas.microsoft.com/office/drawing/2014/main" id="{6092152E-969A-49D3-8889-73ECB710396E}"/>
              </a:ext>
            </a:extLst>
          </p:cNvPr>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6</a:t>
            </a:fld>
            <a:endParaRPr lang="en-US" dirty="0">
              <a:latin typeface="Arial" charset="0"/>
            </a:endParaRPr>
          </a:p>
        </p:txBody>
      </p:sp>
      <p:sp>
        <p:nvSpPr>
          <p:cNvPr id="3" name="Content Placeholder 2">
            <a:extLst>
              <a:ext uri="{FF2B5EF4-FFF2-40B4-BE49-F238E27FC236}">
                <a16:creationId xmlns:a16="http://schemas.microsoft.com/office/drawing/2014/main" id="{81E66DA8-19CC-489C-89B0-70D685ABE518}"/>
              </a:ext>
            </a:extLst>
          </p:cNvPr>
          <p:cNvSpPr>
            <a:spLocks noGrp="1"/>
          </p:cNvSpPr>
          <p:nvPr>
            <p:ph sz="quarter" idx="4294967295"/>
          </p:nvPr>
        </p:nvSpPr>
        <p:spPr>
          <a:xfrm>
            <a:off x="640081" y="1295400"/>
            <a:ext cx="9857231" cy="5454650"/>
          </a:xfrm>
        </p:spPr>
        <p:txBody>
          <a:bodyPr/>
          <a:lstStyle/>
          <a:p>
            <a:r>
              <a:rPr lang="en-US" sz="2200" dirty="0"/>
              <a:t>The original Standard Template Library (STL) had both:</a:t>
            </a:r>
          </a:p>
          <a:p>
            <a:pPr lvl="1"/>
            <a:r>
              <a:rPr lang="en-US" dirty="0"/>
              <a:t>Doubly-linked list&lt;T, </a:t>
            </a:r>
            <a:r>
              <a:rPr lang="en-US" dirty="0" err="1"/>
              <a:t>Alloc</a:t>
            </a:r>
            <a:r>
              <a:rPr lang="en-US" dirty="0"/>
              <a:t>&gt; and</a:t>
            </a:r>
          </a:p>
          <a:p>
            <a:pPr lvl="1"/>
            <a:r>
              <a:rPr lang="en-US" dirty="0"/>
              <a:t>Singly-linked </a:t>
            </a:r>
            <a:r>
              <a:rPr lang="en-US" dirty="0" err="1"/>
              <a:t>slist</a:t>
            </a:r>
            <a:r>
              <a:rPr lang="en-US" dirty="0"/>
              <a:t>&lt;T, </a:t>
            </a:r>
            <a:r>
              <a:rPr lang="en-US" dirty="0" err="1"/>
              <a:t>Alloc</a:t>
            </a:r>
            <a:r>
              <a:rPr lang="en-US" dirty="0"/>
              <a:t>&gt;.</a:t>
            </a:r>
          </a:p>
          <a:p>
            <a:r>
              <a:rPr lang="en-US" sz="2200" dirty="0"/>
              <a:t>When C++ adopted parts of STL into the C++ standard library in 1994, it only adopted list, and not </a:t>
            </a:r>
            <a:r>
              <a:rPr lang="en-US" sz="2200" dirty="0" err="1"/>
              <a:t>slist</a:t>
            </a:r>
            <a:r>
              <a:rPr lang="en-US" sz="2200" dirty="0"/>
              <a:t>.</a:t>
            </a:r>
          </a:p>
          <a:p>
            <a:pPr lvl="1"/>
            <a:r>
              <a:rPr lang="en-US" dirty="0"/>
              <a:t>From C++98 to C++11, </a:t>
            </a:r>
            <a:r>
              <a:rPr lang="en-US" dirty="0" err="1"/>
              <a:t>slist</a:t>
            </a:r>
            <a:r>
              <a:rPr lang="en-US" dirty="0"/>
              <a:t> was available in various non-standard extensions, like </a:t>
            </a:r>
            <a:r>
              <a:rPr lang="en-US" dirty="0" err="1"/>
              <a:t>gcc’s</a:t>
            </a:r>
            <a:r>
              <a:rPr lang="en-US" dirty="0"/>
              <a:t> __</a:t>
            </a:r>
            <a:r>
              <a:rPr lang="en-US" dirty="0" err="1"/>
              <a:t>gnu_cxx</a:t>
            </a:r>
            <a:r>
              <a:rPr lang="en-US" dirty="0"/>
              <a:t>::</a:t>
            </a:r>
            <a:r>
              <a:rPr lang="en-US" dirty="0" err="1"/>
              <a:t>slist</a:t>
            </a:r>
            <a:r>
              <a:rPr lang="en-US" dirty="0"/>
              <a:t>, sometimes with additional extensions, like in boost.</a:t>
            </a:r>
          </a:p>
          <a:p>
            <a:pPr lvl="1"/>
            <a:r>
              <a:rPr lang="en-US" dirty="0"/>
              <a:t>The proposal to add a singly-linked list to C++ was filed in 2007 (n2231) and made it in time for C++11.</a:t>
            </a:r>
          </a:p>
          <a:p>
            <a:r>
              <a:rPr lang="en-US" sz="2200" dirty="0"/>
              <a:t>As of 2011, the C++ standard library has both kinds of lists:</a:t>
            </a:r>
          </a:p>
          <a:p>
            <a:pPr lvl="1"/>
            <a:r>
              <a:rPr lang="en-US" dirty="0"/>
              <a:t>Doubly-linked </a:t>
            </a:r>
            <a:r>
              <a:rPr lang="en-US" b="1" dirty="0">
                <a:solidFill>
                  <a:srgbClr val="FF0000"/>
                </a:solidFill>
              </a:rPr>
              <a:t>std::list</a:t>
            </a:r>
            <a:r>
              <a:rPr lang="en-US" dirty="0"/>
              <a:t> and</a:t>
            </a:r>
          </a:p>
          <a:p>
            <a:pPr lvl="1"/>
            <a:r>
              <a:rPr lang="en-US" dirty="0"/>
              <a:t>Singly-linked </a:t>
            </a:r>
            <a:r>
              <a:rPr lang="en-US" b="1" dirty="0">
                <a:solidFill>
                  <a:srgbClr val="FF0000"/>
                </a:solidFill>
              </a:rPr>
              <a:t>std::</a:t>
            </a:r>
            <a:r>
              <a:rPr lang="en-US" b="1" dirty="0" err="1">
                <a:solidFill>
                  <a:srgbClr val="FF0000"/>
                </a:solidFill>
              </a:rPr>
              <a:t>forward_list</a:t>
            </a:r>
            <a:r>
              <a:rPr lang="en-US" dirty="0"/>
              <a:t> (renamed because everyone already had some sort of </a:t>
            </a:r>
            <a:r>
              <a:rPr lang="en-US" dirty="0" err="1"/>
              <a:t>slist</a:t>
            </a:r>
            <a:r>
              <a:rPr lang="en-US" dirty="0"/>
              <a:t>).</a:t>
            </a:r>
          </a:p>
        </p:txBody>
      </p:sp>
    </p:spTree>
    <p:extLst>
      <p:ext uri="{BB962C8B-B14F-4D97-AF65-F5344CB8AC3E}">
        <p14:creationId xmlns:p14="http://schemas.microsoft.com/office/powerpoint/2010/main" val="15953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6.1, pgs. 358-362</a:t>
            </a:r>
          </a:p>
        </p:txBody>
      </p:sp>
      <p:sp>
        <p:nvSpPr>
          <p:cNvPr id="7" name="Content Placeholder 2"/>
          <p:cNvSpPr txBox="1">
            <a:spLocks/>
          </p:cNvSpPr>
          <p:nvPr/>
        </p:nvSpPr>
        <p:spPr bwMode="auto">
          <a:xfrm>
            <a:off x="835343" y="304800"/>
            <a:ext cx="5565457"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6.1 The Queue Abstract Data Type</a:t>
            </a:r>
          </a:p>
          <a:p>
            <a:pPr algn="ctr"/>
            <a:r>
              <a:rPr lang="en-US" sz="2000" dirty="0"/>
              <a:t>A Queue of Customers </a:t>
            </a:r>
          </a:p>
          <a:p>
            <a:pPr algn="ctr"/>
            <a:r>
              <a:rPr lang="en-US" sz="2000" dirty="0"/>
              <a:t>A Print Queue</a:t>
            </a:r>
          </a:p>
          <a:p>
            <a:pPr algn="ctr"/>
            <a:r>
              <a:rPr lang="en-US" sz="2000" dirty="0"/>
              <a:t>The Unsuitability of a "Print Stack''</a:t>
            </a:r>
          </a:p>
          <a:p>
            <a:pPr algn="ctr"/>
            <a:r>
              <a:rPr lang="en-US" sz="2000" dirty="0"/>
              <a:t>Specification of the Queue ADT</a:t>
            </a:r>
          </a:p>
          <a:p>
            <a:pPr algn="ctr"/>
            <a:endParaRPr lang="en-US" sz="2000" dirty="0"/>
          </a:p>
          <a:p>
            <a:pPr algn="ctr"/>
            <a:r>
              <a:rPr lang="en-US" sz="2400" dirty="0">
                <a:latin typeface="Arial"/>
              </a:rPr>
              <a:t>6.2 Maintaining a Queue of Customers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209801"/>
            <a:ext cx="2647950" cy="1724025"/>
          </a:xfrm>
          <a:prstGeom prst="rect">
            <a:avLst/>
          </a:prstGeom>
        </p:spPr>
      </p:pic>
      <p:sp>
        <p:nvSpPr>
          <p:cNvPr id="6" name="Slide Number Placeholder 5"/>
          <p:cNvSpPr>
            <a:spLocks noGrp="1"/>
          </p:cNvSpPr>
          <p:nvPr>
            <p:ph type="sldNum" sz="quarter" idx="12"/>
          </p:nvPr>
        </p:nvSpPr>
        <p:spPr/>
        <p:txBody>
          <a:bodyPr/>
          <a:lstStyle/>
          <a:p>
            <a:pPr>
              <a:defRPr/>
            </a:pPr>
            <a:fld id="{A0C1462C-D640-45B3-901B-F425AA5C3674}" type="slidenum">
              <a:rPr lang="en-US" smtClean="0"/>
              <a:pPr>
                <a:defRPr/>
              </a:pPr>
              <a:t>7</a:t>
            </a:fld>
            <a:endParaRPr lang="en-US" dirty="0"/>
          </a:p>
        </p:txBody>
      </p:sp>
    </p:spTree>
    <p:extLst>
      <p:ext uri="{BB962C8B-B14F-4D97-AF65-F5344CB8AC3E}">
        <p14:creationId xmlns:p14="http://schemas.microsoft.com/office/powerpoint/2010/main" val="131906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 Abstract Data Type</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8</a:t>
            </a:fld>
            <a:endParaRPr lang="en-US" dirty="0">
              <a:latin typeface="Arial" charset="0"/>
            </a:endParaRPr>
          </a:p>
        </p:txBody>
      </p:sp>
      <p:sp>
        <p:nvSpPr>
          <p:cNvPr id="3" name="Content Placeholder 2"/>
          <p:cNvSpPr>
            <a:spLocks noGrp="1"/>
          </p:cNvSpPr>
          <p:nvPr>
            <p:ph sz="quarter" idx="4294967295"/>
          </p:nvPr>
        </p:nvSpPr>
        <p:spPr>
          <a:xfrm>
            <a:off x="640080" y="1295400"/>
            <a:ext cx="9784080" cy="5454650"/>
          </a:xfrm>
        </p:spPr>
        <p:txBody>
          <a:bodyPr/>
          <a:lstStyle/>
          <a:p>
            <a:r>
              <a:rPr lang="en-US" dirty="0"/>
              <a:t>The queue, like the stack, is a widely used data structure, but differs from a stack in one important way</a:t>
            </a:r>
          </a:p>
          <a:p>
            <a:pPr lvl="1"/>
            <a:r>
              <a:rPr lang="en-US" dirty="0"/>
              <a:t>a stack is LIFO list – Last-In, First-Out</a:t>
            </a:r>
          </a:p>
          <a:p>
            <a:pPr lvl="1">
              <a:spcBef>
                <a:spcPts val="200"/>
              </a:spcBef>
            </a:pPr>
            <a:r>
              <a:rPr lang="en-US" dirty="0"/>
              <a:t>while a queue is FIFO list – First-In, First-Out</a:t>
            </a:r>
          </a:p>
          <a:p>
            <a:r>
              <a:rPr lang="en-US" dirty="0"/>
              <a:t>Computing examples:</a:t>
            </a:r>
          </a:p>
          <a:p>
            <a:pPr lvl="1"/>
            <a:r>
              <a:rPr lang="en-US" dirty="0"/>
              <a:t>A web-site which serves files to thousands of users.</a:t>
            </a:r>
          </a:p>
          <a:p>
            <a:pPr lvl="1">
              <a:spcBef>
                <a:spcPts val="200"/>
              </a:spcBef>
            </a:pPr>
            <a:r>
              <a:rPr lang="en-US" dirty="0"/>
              <a:t>CPU jobs must be batched up and then scheduled.</a:t>
            </a:r>
          </a:p>
          <a:p>
            <a:pPr lvl="1">
              <a:spcBef>
                <a:spcPts val="200"/>
              </a:spcBef>
            </a:pPr>
            <a:r>
              <a:rPr lang="en-US" dirty="0"/>
              <a:t>In a breadth-first ("shallowest"-first) search of a graph.</a:t>
            </a:r>
          </a:p>
          <a:p>
            <a:pPr lvl="1">
              <a:spcBef>
                <a:spcPts val="200"/>
              </a:spcBef>
            </a:pPr>
            <a:r>
              <a:rPr lang="en-US" dirty="0"/>
              <a:t>Super computers for synchronizing parallel execution of threads.</a:t>
            </a:r>
          </a:p>
          <a:p>
            <a:pPr lvl="1">
              <a:spcBef>
                <a:spcPts val="200"/>
              </a:spcBef>
            </a:pPr>
            <a:r>
              <a:rPr lang="en-US" dirty="0"/>
              <a:t>The producer–consumer who share a common buffer as a queue.</a:t>
            </a:r>
          </a:p>
          <a:p>
            <a:r>
              <a:rPr lang="en-US" dirty="0"/>
              <a:t>Other real-world examples:</a:t>
            </a:r>
          </a:p>
          <a:p>
            <a:pPr lvl="1"/>
            <a:r>
              <a:rPr lang="en-US" dirty="0"/>
              <a:t>We wait in queues at check-out counters in grocery stores.</a:t>
            </a:r>
          </a:p>
          <a:p>
            <a:pPr lvl="1">
              <a:spcBef>
                <a:spcPts val="200"/>
              </a:spcBef>
            </a:pPr>
            <a:r>
              <a:rPr lang="en-US" dirty="0"/>
              <a:t>We wait in queues to enter movie theaters.</a:t>
            </a:r>
          </a:p>
          <a:p>
            <a:pPr lvl="1">
              <a:spcBef>
                <a:spcPts val="200"/>
              </a:spcBef>
            </a:pPr>
            <a:r>
              <a:rPr lang="en-US" dirty="0"/>
              <a:t>We wait in queues to drive on a turnpike.</a:t>
            </a:r>
          </a:p>
          <a:p>
            <a:pPr lvl="1">
              <a:spcBef>
                <a:spcPts val="200"/>
              </a:spcBef>
            </a:pPr>
            <a:r>
              <a:rPr lang="en-US" dirty="0"/>
              <a:t>We wait in queues to ride on a roller coaster.</a:t>
            </a:r>
          </a:p>
          <a:p>
            <a:endParaRPr lang="en-US" dirty="0"/>
          </a:p>
          <a:p>
            <a:endParaRPr lang="en-US" dirty="0"/>
          </a:p>
        </p:txBody>
      </p:sp>
    </p:spTree>
    <p:extLst>
      <p:ext uri="{BB962C8B-B14F-4D97-AF65-F5344CB8AC3E}">
        <p14:creationId xmlns:p14="http://schemas.microsoft.com/office/powerpoint/2010/main" val="22130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for a Queue Interface</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9</a:t>
            </a:fld>
            <a:endParaRPr lang="en-US" dirty="0">
              <a:latin typeface="Arial" charset="0"/>
            </a:endParaRPr>
          </a:p>
        </p:txBody>
      </p:sp>
      <p:sp>
        <p:nvSpPr>
          <p:cNvPr id="3" name="Content Placeholder 2"/>
          <p:cNvSpPr>
            <a:spLocks noGrp="1"/>
          </p:cNvSpPr>
          <p:nvPr>
            <p:ph sz="quarter" idx="4294967295"/>
          </p:nvPr>
        </p:nvSpPr>
        <p:spPr>
          <a:xfrm>
            <a:off x="640080" y="1295400"/>
            <a:ext cx="9784080" cy="2971800"/>
          </a:xfrm>
        </p:spPr>
        <p:txBody>
          <a:bodyPr/>
          <a:lstStyle/>
          <a:p>
            <a:r>
              <a:rPr lang="en-US" dirty="0"/>
              <a:t>Because only the front element of a queue is visible, the operations performed by a queue are few in number.</a:t>
            </a:r>
          </a:p>
          <a:p>
            <a:r>
              <a:rPr lang="en-US" dirty="0"/>
              <a:t>We need to be able to retrieve the front element, remove the front element, push a new element onto the queue, and test for an empty queue, all in constant time (</a:t>
            </a:r>
            <a:r>
              <a:rPr lang="en-US" dirty="0">
                <a:sym typeface="Symbol" panose="05050102010706020507" pitchFamily="18" charset="2"/>
              </a:rPr>
              <a:t>(1))</a:t>
            </a:r>
            <a:r>
              <a:rPr lang="en-US" dirty="0"/>
              <a:t>.</a:t>
            </a:r>
          </a:p>
          <a:p>
            <a:r>
              <a:rPr lang="en-US" dirty="0"/>
              <a:t>The queuing functions are all defined in the header file for the STL container queue, &lt;queue&gt;.</a:t>
            </a:r>
          </a:p>
        </p:txBody>
      </p:sp>
      <p:pic>
        <p:nvPicPr>
          <p:cNvPr id="6" name="Picture 2"/>
          <p:cNvPicPr>
            <a:picLocks noChangeAspect="1" noChangeArrowheads="1"/>
          </p:cNvPicPr>
          <p:nvPr/>
        </p:nvPicPr>
        <p:blipFill>
          <a:blip r:embed="rId2"/>
          <a:srcRect/>
          <a:stretch>
            <a:fillRect/>
          </a:stretch>
        </p:blipFill>
        <p:spPr bwMode="auto">
          <a:xfrm>
            <a:off x="1137865" y="4343402"/>
            <a:ext cx="8658225" cy="2228850"/>
          </a:xfrm>
          <a:prstGeom prst="rect">
            <a:avLst/>
          </a:prstGeom>
          <a:noFill/>
          <a:ln w="9525">
            <a:noFill/>
            <a:miter lim="800000"/>
            <a:headEnd/>
            <a:tailEnd/>
          </a:ln>
        </p:spPr>
      </p:pic>
    </p:spTree>
    <p:extLst>
      <p:ext uri="{BB962C8B-B14F-4D97-AF65-F5344CB8AC3E}">
        <p14:creationId xmlns:p14="http://schemas.microsoft.com/office/powerpoint/2010/main" val="31174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4072</TotalTime>
  <Words>4894</Words>
  <Application>Microsoft Office PowerPoint</Application>
  <PresentationFormat>Custom</PresentationFormat>
  <Paragraphs>1006</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Comic Sans MS</vt:lpstr>
      <vt:lpstr>Consolas</vt:lpstr>
      <vt:lpstr>Courier New</vt:lpstr>
      <vt:lpstr>Droid Sans</vt:lpstr>
      <vt:lpstr>Tw Cen MT</vt:lpstr>
      <vt:lpstr>Wingdings</vt:lpstr>
      <vt:lpstr>CS 235 Theme</vt:lpstr>
      <vt:lpstr>PowerPoint Presentation</vt:lpstr>
      <vt:lpstr>Attendance Quiz #19</vt:lpstr>
      <vt:lpstr>Tip #20: KISS is Better!</vt:lpstr>
      <vt:lpstr>"Path of Least Resistance"</vt:lpstr>
      <vt:lpstr>Perseverance Mars, February 18, 2021</vt:lpstr>
      <vt:lpstr>C++ STL List</vt:lpstr>
      <vt:lpstr>PowerPoint Presentation</vt:lpstr>
      <vt:lpstr>Queue Abstract Data Type</vt:lpstr>
      <vt:lpstr>Specification for a Queue Interface</vt:lpstr>
      <vt:lpstr>Maintaining a Queue of Customers</vt:lpstr>
      <vt:lpstr>Maintaining a Queue of Customers</vt:lpstr>
      <vt:lpstr>Maintaining a Queue of Customers</vt:lpstr>
      <vt:lpstr>PowerPoint Presentation</vt:lpstr>
      <vt:lpstr>std::list as a Queue Container</vt:lpstr>
      <vt:lpstr>Using std::list as a Queue Container</vt:lpstr>
      <vt:lpstr>Circular Array as a Queue Container</vt:lpstr>
      <vt:lpstr>Circular Array ADT Queue Design</vt:lpstr>
      <vt:lpstr>Queue&lt;string&gt;</vt:lpstr>
      <vt:lpstr>Queue&lt;string&gt;::push(const T&amp; item)</vt:lpstr>
      <vt:lpstr>Queue&lt;string&gt;::push(const T&amp; item)</vt:lpstr>
      <vt:lpstr>Queue&lt;string&gt;::push(const T&amp; item)</vt:lpstr>
      <vt:lpstr>Queue&lt;string&gt;::push(const T&amp; item)</vt:lpstr>
      <vt:lpstr>Queue&lt;string&gt;::pop()</vt:lpstr>
      <vt:lpstr>Queue&lt;string&gt;::push(const T&amp; item)</vt:lpstr>
      <vt:lpstr>reallocate</vt:lpstr>
      <vt:lpstr>reallocate</vt:lpstr>
      <vt:lpstr>reallocate</vt:lpstr>
      <vt:lpstr>reallocate</vt:lpstr>
      <vt:lpstr>reallocate</vt:lpstr>
      <vt:lpstr>Queue&lt;string&gt;::push(const T&amp; item)</vt:lpstr>
      <vt:lpstr>Queue&lt;string&gt;::push(const T&amp; item)</vt:lpstr>
      <vt:lpstr>Comparing Queue Implementations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104</cp:revision>
  <dcterms:created xsi:type="dcterms:W3CDTF">2020-07-19T21:27:39Z</dcterms:created>
  <dcterms:modified xsi:type="dcterms:W3CDTF">2022-02-21T20:53:24Z</dcterms:modified>
</cp:coreProperties>
</file>