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3729" r:id="rId2"/>
    <p:sldId id="3566" r:id="rId3"/>
    <p:sldId id="3964" r:id="rId4"/>
    <p:sldId id="3582" r:id="rId5"/>
    <p:sldId id="2194" r:id="rId6"/>
    <p:sldId id="2192" r:id="rId7"/>
    <p:sldId id="2158" r:id="rId8"/>
    <p:sldId id="3937" r:id="rId9"/>
    <p:sldId id="3938" r:id="rId10"/>
    <p:sldId id="3940" r:id="rId11"/>
    <p:sldId id="3941" r:id="rId12"/>
    <p:sldId id="1245" r:id="rId13"/>
    <p:sldId id="1246" r:id="rId14"/>
    <p:sldId id="642" r:id="rId15"/>
    <p:sldId id="2154" r:id="rId16"/>
    <p:sldId id="2157" r:id="rId17"/>
    <p:sldId id="604" r:id="rId18"/>
    <p:sldId id="1064" r:id="rId19"/>
    <p:sldId id="3635" r:id="rId20"/>
    <p:sldId id="1418" r:id="rId21"/>
    <p:sldId id="3929" r:id="rId22"/>
    <p:sldId id="3835" r:id="rId23"/>
    <p:sldId id="3936" r:id="rId24"/>
    <p:sldId id="3902" r:id="rId25"/>
    <p:sldId id="3945" r:id="rId26"/>
    <p:sldId id="3904" r:id="rId27"/>
    <p:sldId id="3947" r:id="rId28"/>
    <p:sldId id="3573" r:id="rId29"/>
    <p:sldId id="1485" r:id="rId30"/>
    <p:sldId id="1489" r:id="rId31"/>
    <p:sldId id="1490" r:id="rId32"/>
    <p:sldId id="1491" r:id="rId33"/>
    <p:sldId id="1492" r:id="rId34"/>
    <p:sldId id="3948" r:id="rId35"/>
    <p:sldId id="2123" r:id="rId36"/>
    <p:sldId id="3632" r:id="rId37"/>
    <p:sldId id="3949" r:id="rId38"/>
    <p:sldId id="3841" r:id="rId39"/>
    <p:sldId id="3838" r:id="rId40"/>
    <p:sldId id="2125" r:id="rId41"/>
    <p:sldId id="3633" r:id="rId42"/>
    <p:sldId id="3839" r:id="rId43"/>
    <p:sldId id="3950" r:id="rId44"/>
    <p:sldId id="3901" r:id="rId45"/>
    <p:sldId id="3953" r:id="rId46"/>
    <p:sldId id="3955" r:id="rId47"/>
    <p:sldId id="3956" r:id="rId48"/>
    <p:sldId id="3952" r:id="rId49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632894-2F5A-46FE-8A2B-89B3094654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34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632894-2F5A-46FE-8A2B-89B3094654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27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cs.byu.edu/~cs235ta/labs/L04-Iterator/lab04_in_02.txt" TargetMode="External"/><Relationship Id="rId7" Type="http://schemas.openxmlformats.org/officeDocument/2006/relationships/image" Target="../media/image10.wmf"/><Relationship Id="rId2" Type="http://schemas.openxmlformats.org/officeDocument/2006/relationships/hyperlink" Target="https://students.cs.byu.edu/~cs235ta/labs/L04-Iterator/lab04_in_0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udents.cs.byu.edu/~cs235ta/labs/L04-Iterator/lab04_in_05.txt" TargetMode="External"/><Relationship Id="rId5" Type="http://schemas.openxmlformats.org/officeDocument/2006/relationships/hyperlink" Target="https://students.cs.byu.edu/~cs235ta/labs/L04-Iterator/lab04_in_04.txt" TargetMode="External"/><Relationship Id="rId4" Type="http://schemas.openxmlformats.org/officeDocument/2006/relationships/hyperlink" Target="https://students.cs.byu.edu/~cs235ta/labs/L04-Iterator/lab04_in_03.tx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0667F9C-2924-4F65-A14E-9D32F6F403D3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Queues/Deques, 6.1-3 (19)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46F9-9329-4DC1-9750-01E661B9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927EF-EB95-45F7-AE10-BBB8680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CA9F1-A16D-4C88-9716-C38363D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10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39FB23-F911-40D3-A5D8-570E631761DC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1341066"/>
          <a:ext cx="10167551" cy="2849880"/>
        </p:xfrm>
        <a:graphic>
          <a:graphicData uri="http://schemas.openxmlformats.org/drawingml/2006/table">
            <a:tbl>
              <a:tblPr/>
              <a:tblGrid>
                <a:gridCol w="5947974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219577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COMMAND / DESCRIPTION</a:t>
                      </a: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EXAMPLE INPUT (Bold) / OUTPUT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6800"/>
                  </a:ext>
                </a:extLst>
              </a:tr>
              <a:tr h="1039171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InsertAfter</a:t>
                      </a: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i="1" dirty="0">
                          <a:effectLst/>
                        </a:rPr>
                        <a:t>&lt;item1&gt; &lt;item2&gt;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Insert </a:t>
                      </a:r>
                      <a:r>
                        <a:rPr lang="en-US" sz="1800" i="1" dirty="0">
                          <a:effectLst/>
                        </a:rPr>
                        <a:t>&lt;item1&gt;</a:t>
                      </a:r>
                      <a:r>
                        <a:rPr lang="en-US" sz="1800" dirty="0">
                          <a:effectLst/>
                        </a:rPr>
                        <a:t> element after &lt;item2&gt; element.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(Call </a:t>
                      </a:r>
                      <a:r>
                        <a:rPr lang="en-US" sz="1800" b="1" dirty="0" err="1">
                          <a:effectLst/>
                        </a:rPr>
                        <a:t>insert_after</a:t>
                      </a:r>
                      <a:r>
                        <a:rPr lang="en-US" sz="1800" b="1" dirty="0">
                          <a:effectLst/>
                        </a:rPr>
                        <a:t>(position, value)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&lt;item2&gt; is not found.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find_value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  <a:p>
                      <a:pPr fontAlgn="t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myList.insert_after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(position,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after_value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the time.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is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really the time.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Now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really is really the time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pig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467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DB7875-523F-48F0-B6DE-69824777BBEB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4190017"/>
          <a:ext cx="10167551" cy="2392680"/>
        </p:xfrm>
        <a:graphic>
          <a:graphicData uri="http://schemas.openxmlformats.org/drawingml/2006/table">
            <a:tbl>
              <a:tblPr/>
              <a:tblGrid>
                <a:gridCol w="5947974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219577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1026693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InsertBefore</a:t>
                      </a:r>
                      <a:r>
                        <a:rPr lang="en-US" sz="2000" b="1" dirty="0">
                          <a:effectLst/>
                        </a:rPr>
                        <a:t> </a:t>
                      </a:r>
                      <a:r>
                        <a:rPr lang="en-US" sz="2000" b="1" i="1" dirty="0">
                          <a:effectLst/>
                        </a:rPr>
                        <a:t>&lt;item1&gt; &lt;item2&gt;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Insert </a:t>
                      </a:r>
                      <a:r>
                        <a:rPr lang="en-US" sz="1800" i="1" dirty="0">
                          <a:effectLst/>
                        </a:rPr>
                        <a:t>&lt;item1&gt;</a:t>
                      </a:r>
                      <a:r>
                        <a:rPr lang="en-US" sz="1800" dirty="0">
                          <a:effectLst/>
                        </a:rPr>
                        <a:t> element before &lt;item2&gt; element. (Call </a:t>
                      </a:r>
                      <a:r>
                        <a:rPr lang="en-US" sz="1800" b="1" dirty="0">
                          <a:effectLst/>
                        </a:rPr>
                        <a:t>insert(position, value)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&lt;item2&gt; is not found.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find_value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myList.insert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(position,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before_value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the time.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InsertAfter</a:t>
                      </a:r>
                      <a:r>
                        <a:rPr lang="en-US" sz="1600" b="1" dirty="0">
                          <a:effectLst/>
                        </a:rPr>
                        <a:t> really is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really the time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InsertBefore</a:t>
                      </a:r>
                      <a:r>
                        <a:rPr lang="en-US" sz="1600" b="1" dirty="0">
                          <a:effectLst/>
                        </a:rPr>
                        <a:t> really is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really is really the time.</a:t>
                      </a:r>
                      <a:endParaRPr lang="en-US" sz="1600" dirty="0">
                        <a:effectLst/>
                      </a:endParaRP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InsertBefore</a:t>
                      </a:r>
                      <a:r>
                        <a:rPr lang="en-US" sz="1600" b="1" dirty="0">
                          <a:effectLst/>
                        </a:rPr>
                        <a:t> really pig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  <a:endParaRPr lang="en-US" sz="1600" b="1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90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5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46F9-9329-4DC1-9750-01E661B9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927EF-EB95-45F7-AE10-BBB8680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CA9F1-A16D-4C88-9716-C38363D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39FB23-F911-40D3-A5D8-570E631761DC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1341066"/>
          <a:ext cx="10167551" cy="2849880"/>
        </p:xfrm>
        <a:graphic>
          <a:graphicData uri="http://schemas.openxmlformats.org/drawingml/2006/table">
            <a:tbl>
              <a:tblPr/>
              <a:tblGrid>
                <a:gridCol w="5974868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192683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COMMAND / DESCRIPTION</a:t>
                      </a: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EXAMPLE INPUT (Bold) / OUTPUT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6800"/>
                  </a:ext>
                </a:extLst>
              </a:tr>
              <a:tr h="926866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Erase </a:t>
                      </a:r>
                      <a:r>
                        <a:rPr lang="en-US" sz="2000" b="1" i="1" dirty="0">
                          <a:effectLst/>
                        </a:rPr>
                        <a:t>&lt;item&gt;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Delete the first occurrence of item in the linked list. (Call </a:t>
                      </a:r>
                      <a:r>
                        <a:rPr lang="en-US" sz="1800" b="1" dirty="0">
                          <a:effectLst/>
                        </a:rPr>
                        <a:t>erase(position)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&lt;item&gt; is not found.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value);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myList.erase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(position);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Groot. happy </a:t>
                      </a:r>
                      <a:r>
                        <a:rPr lang="en-US" sz="1600" b="1" dirty="0" err="1">
                          <a:effectLst/>
                        </a:rPr>
                        <a:t>happy</a:t>
                      </a:r>
                      <a:r>
                        <a:rPr lang="en-US" sz="1600" b="1" dirty="0">
                          <a:effectLst/>
                        </a:rPr>
                        <a:t> am I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I am happy </a:t>
                      </a:r>
                      <a:r>
                        <a:rPr lang="en-US" sz="1600" b="1" dirty="0" err="1">
                          <a:solidFill>
                            <a:srgbClr val="2407F7"/>
                          </a:solidFill>
                          <a:effectLst/>
                        </a:rPr>
                        <a:t>happy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Groot.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Erase happy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Erase dopey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I am happy Groot.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837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5304EAF-91C6-4646-8939-8C90A366D89F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4196245"/>
          <a:ext cx="10167551" cy="1752600"/>
        </p:xfrm>
        <a:graphic>
          <a:graphicData uri="http://schemas.openxmlformats.org/drawingml/2006/table">
            <a:tbl>
              <a:tblPr/>
              <a:tblGrid>
                <a:gridCol w="5974868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192683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677299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Replace </a:t>
                      </a:r>
                      <a:r>
                        <a:rPr lang="en-US" sz="2000" b="1" i="1" dirty="0">
                          <a:effectLst/>
                        </a:rPr>
                        <a:t>&lt;old&gt; &lt;new&gt;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Replace </a:t>
                      </a:r>
                      <a:r>
                        <a:rPr lang="en-US" sz="1800" b="1" i="1" u="sng" dirty="0">
                          <a:effectLst/>
                        </a:rPr>
                        <a:t>all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i="1" dirty="0">
                          <a:effectLst/>
                        </a:rPr>
                        <a:t>&lt;old&gt;</a:t>
                      </a:r>
                      <a:r>
                        <a:rPr lang="en-US" sz="1800" dirty="0">
                          <a:effectLst/>
                        </a:rPr>
                        <a:t> elements with &lt;new&gt; element. (Call </a:t>
                      </a:r>
                      <a:r>
                        <a:rPr lang="en-US" sz="1800" b="1" dirty="0">
                          <a:effectLst/>
                        </a:rPr>
                        <a:t>replace(first, last, </a:t>
                      </a:r>
                      <a:r>
                        <a:rPr lang="en-US" sz="1800" b="1" dirty="0" err="1">
                          <a:effectLst/>
                        </a:rPr>
                        <a:t>old_value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  <a:r>
                        <a:rPr lang="en-US" sz="1800" b="1" dirty="0" err="1">
                          <a:effectLst/>
                        </a:rPr>
                        <a:t>new_value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fontAlgn="t"/>
                      <a:endParaRPr lang="en-US" sz="1200" b="1" dirty="0">
                        <a:effectLst/>
                        <a:latin typeface="Consolas" panose="020B0609020204030204" pitchFamily="49" charset="0"/>
                      </a:endParaRPr>
                    </a:p>
                    <a:p>
                      <a:pPr fontAlgn="t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myList.replace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"too", "very");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Groot. happy </a:t>
                      </a:r>
                      <a:r>
                        <a:rPr lang="en-US" sz="1600" b="1" dirty="0" err="1">
                          <a:effectLst/>
                        </a:rPr>
                        <a:t>happy</a:t>
                      </a:r>
                      <a:r>
                        <a:rPr lang="en-US" sz="1600" b="1" dirty="0">
                          <a:effectLst/>
                        </a:rPr>
                        <a:t> am I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Replace happy sad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I am sad </a:t>
                      </a:r>
                      <a:r>
                        <a:rPr lang="en-US" sz="1600" b="1" dirty="0" err="1">
                          <a:solidFill>
                            <a:srgbClr val="2407F7"/>
                          </a:solidFill>
                          <a:effectLst/>
                        </a:rPr>
                        <a:t>sad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Groot.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7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14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/>
              <a:t>Step 1 - Begin with Lab03: Linked List. Verify the following commands: </a:t>
            </a:r>
          </a:p>
          <a:p>
            <a:pPr lvl="1"/>
            <a:r>
              <a:rPr lang="en-US" sz="1800" dirty="0"/>
              <a:t>Clear</a:t>
            </a:r>
          </a:p>
          <a:p>
            <a:pPr lvl="1"/>
            <a:r>
              <a:rPr lang="en-US" sz="1800" dirty="0"/>
              <a:t>Insert</a:t>
            </a:r>
          </a:p>
          <a:p>
            <a:pPr lvl="1"/>
            <a:r>
              <a:rPr lang="en-US" sz="1800" dirty="0" err="1"/>
              <a:t>PrintList</a:t>
            </a:r>
            <a:r>
              <a:rPr lang="en-US" sz="1800" dirty="0"/>
              <a:t>.</a:t>
            </a:r>
          </a:p>
          <a:p>
            <a:r>
              <a:rPr lang="en-US" sz="2200" dirty="0"/>
              <a:t>Step 2 - Add nested Iterator class to your linked list class. </a:t>
            </a:r>
          </a:p>
          <a:p>
            <a:pPr lvl="1"/>
            <a:r>
              <a:rPr lang="en-US" sz="1800" dirty="0"/>
              <a:t>Add a nested iterator class as a public member of the linked list class. Create the appropriate constructors / destructor.</a:t>
            </a:r>
          </a:p>
          <a:p>
            <a:pPr lvl="1"/>
            <a:r>
              <a:rPr lang="en-US" sz="1800" dirty="0"/>
              <a:t>Add begin() and end() functions to the linked list class that return corresponding instantiated iterators.</a:t>
            </a:r>
          </a:p>
          <a:p>
            <a:pPr lvl="1"/>
            <a:r>
              <a:rPr lang="en-US" sz="1800" dirty="0"/>
              <a:t>Overload the iterator dereferencing ("*") operator to return a linked list element.</a:t>
            </a:r>
          </a:p>
          <a:p>
            <a:pPr lvl="1"/>
            <a:r>
              <a:rPr lang="en-US" sz="1800" dirty="0"/>
              <a:t>Overload the iterator pre-increment ("++") operator to move the iterator to the next linked list element.</a:t>
            </a:r>
          </a:p>
          <a:p>
            <a:pPr lvl="1"/>
            <a:r>
              <a:rPr lang="en-US" sz="1800" dirty="0"/>
              <a:t>Overload the iterator not equal ("!=") operator to compare two iterators and return a bool result.</a:t>
            </a:r>
          </a:p>
          <a:p>
            <a:r>
              <a:rPr lang="en-US" sz="2200" dirty="0"/>
              <a:t>Step 3 - When you've completed the incremental testing, test your program with the provided test cases.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13</a:t>
            </a:fld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914399" y="1371600"/>
          <a:ext cx="9318171" cy="5069184"/>
        </p:xfrm>
        <a:graphic>
          <a:graphicData uri="http://schemas.openxmlformats.org/drawingml/2006/table">
            <a:tbl>
              <a:tblPr/>
              <a:tblGrid>
                <a:gridCol w="958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0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Points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5800" marR="15800"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Requirement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5800" marR="15800"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2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Iterate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lab04_in_01.txt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InsertAfter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InsertBefore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commands are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lab04_in_02.txt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Erase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lab04_in_03.txt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lab04_in_04.txt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lab04_in_05.txt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-10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Memory leaks, g++ compiler warnings, array out-of-bounds detected,</a:t>
                      </a:r>
                      <a:r>
                        <a:rPr lang="en-US" sz="1400" baseline="0" dirty="0"/>
                        <a:t> or e</a:t>
                      </a:r>
                      <a:r>
                        <a:rPr lang="en-US" sz="1400" dirty="0">
                          <a:effectLst/>
                        </a:rPr>
                        <a:t>xecution interactions (i.e. system("pause"); or </a:t>
                      </a:r>
                      <a:r>
                        <a:rPr lang="en-US" sz="1400" dirty="0" err="1">
                          <a:effectLst/>
                        </a:rPr>
                        <a:t>getchr</a:t>
                      </a:r>
                      <a:r>
                        <a:rPr lang="en-US" sz="1400" dirty="0">
                          <a:effectLst/>
                        </a:rPr>
                        <a:t>();) used. 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en-US" sz="8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linked list class contains a nested iterator class. The linked list class member functions begin() and end() instantiate and return iterator objects; the begin iterator points to the 1st element and the end iterator points after the last element.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8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nested iterator class correctly overloads the dereferencing ("*"), pre-incrementing ("++"), and not equal ("!=") function operators.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linked list class' public toString and friend insertion member functions use an iterator to send the contents of the linked list container to the output stream.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050" name="HTMLOption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DefaultOcx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HTMLOption2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HTMLOption3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HTMLOption4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HTMLOption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HTMLOption6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HTMLOption7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HTMLOption8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HTMLOption9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HTMLOption10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HTMLOption1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HTMLOption12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HTMLOption13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HTMLOption14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HTMLOption1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HTMLOption16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HTMLOption17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HTMLOption18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HTMLOption19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HTMLOption20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HTMLOption2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HTMLOption22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HTMLOption23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HTMLOption24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HTMLOption2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481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Verify LinkedList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95401"/>
            <a:ext cx="8458200" cy="33239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LinkedList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T data;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Node* next;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Node(const T&amp; d, Node* n) : data(d), next(n)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head;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LinkedList() : head(NULL)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~LinkedList()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void </a:t>
            </a:r>
            <a:r>
              <a:rPr lang="en-US" sz="1200" b="1" dirty="0" err="1">
                <a:latin typeface="Consolas" panose="020B0609020204030204" pitchFamily="49" charset="0"/>
              </a:rPr>
              <a:t>push_front</a:t>
            </a:r>
            <a:r>
              <a:rPr lang="en-US" sz="1200" b="1" dirty="0">
                <a:latin typeface="Consolas" panose="020B0609020204030204" pitchFamily="49" charset="0"/>
              </a:rPr>
              <a:t>(const T&amp; value)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{ head = new Node(value, head); }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9056" y="1295401"/>
            <a:ext cx="3745044" cy="184665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LinkedList&lt;int&gt;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(4);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cout &lt;&lt;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 &lt;&lt; endl;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6249100" y="3954185"/>
            <a:ext cx="3716337" cy="2743200"/>
          </a:xfrm>
          <a:prstGeom prst="borderCallout1">
            <a:avLst>
              <a:gd name="adj1" fmla="val 50674"/>
              <a:gd name="adj2" fmla="val 179"/>
              <a:gd name="adj3" fmla="val 12545"/>
              <a:gd name="adj4" fmla="val -118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000" b="1" dirty="0">
                <a:latin typeface="Consolas" panose="020B0609020204030204" pitchFamily="49" charset="0"/>
              </a:rPr>
              <a:t>string toString(void) const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stringstream out;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Node*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 = head;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while (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 != NULL)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out &lt;&lt; " " &lt;&lt;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-&gt;data;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-&gt;next;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return </a:t>
            </a:r>
            <a:r>
              <a:rPr lang="en-US" sz="1000" b="1" dirty="0" err="1">
                <a:latin typeface="Consolas" panose="020B0609020204030204" pitchFamily="49" charset="0"/>
              </a:rPr>
              <a:t>out.str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 // end toString()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friend std::ostream&amp; operator&lt;&lt; (std::ostream&amp;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, const LinkedList&lt;T&gt;&amp; </a:t>
            </a:r>
            <a:r>
              <a:rPr lang="en-US" sz="1000" b="1" dirty="0" err="1">
                <a:latin typeface="Consolas" panose="020B0609020204030204" pitchFamily="49" charset="0"/>
              </a:rPr>
              <a:t>linkedList</a:t>
            </a:r>
            <a:r>
              <a:rPr lang="en-US" sz="1000" b="1" dirty="0">
                <a:latin typeface="Consolas" panose="020B0609020204030204" pitchFamily="49" charset="0"/>
              </a:rPr>
              <a:t>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 &lt;&lt; </a:t>
            </a:r>
            <a:r>
              <a:rPr lang="en-US" sz="1000" b="1" dirty="0" err="1">
                <a:latin typeface="Consolas" panose="020B0609020204030204" pitchFamily="49" charset="0"/>
              </a:rPr>
              <a:t>linkedList.toString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return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 // end operator&lt;&lt;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6199058" y="3272480"/>
            <a:ext cx="3745043" cy="381000"/>
          </a:xfrm>
          <a:prstGeom prst="borderCallout1">
            <a:avLst>
              <a:gd name="adj1" fmla="val 50674"/>
              <a:gd name="adj2" fmla="val 179"/>
              <a:gd name="adj3" fmla="val 130556"/>
              <a:gd name="adj4" fmla="val -77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b="1" dirty="0">
                <a:latin typeface="Consolas" panose="020B0609020204030204" pitchFamily="49" charset="0"/>
              </a:rPr>
              <a:t>Be sure to use a destructor to free Nodes!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1752601" y="5867400"/>
            <a:ext cx="3630743" cy="685800"/>
          </a:xfrm>
          <a:prstGeom prst="borderCallout1">
            <a:avLst>
              <a:gd name="adj1" fmla="val 51354"/>
              <a:gd name="adj2" fmla="val 100148"/>
              <a:gd name="adj3" fmla="val 54981"/>
              <a:gd name="adj4" fmla="val 99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b="1" dirty="0">
                <a:latin typeface="Consolas" panose="020B0609020204030204" pitchFamily="49" charset="0"/>
              </a:rPr>
              <a:t>Remember, every class needs a toString and a Friend!</a:t>
            </a:r>
          </a:p>
        </p:txBody>
      </p:sp>
    </p:spTree>
    <p:extLst>
      <p:ext uri="{BB962C8B-B14F-4D97-AF65-F5344CB8AC3E}">
        <p14:creationId xmlns:p14="http://schemas.microsoft.com/office/powerpoint/2010/main" val="33501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Add a Nested 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95400"/>
            <a:ext cx="8458200" cy="5486400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LinkedList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T data;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Node* next;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Node(const T&amp; d, Node* n) : data(d), next(n)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head;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LinkedList() : head(NULL)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~LinkedList()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void </a:t>
            </a:r>
            <a:r>
              <a:rPr lang="en-US" sz="1200" b="1" dirty="0" err="1">
                <a:latin typeface="Consolas" panose="020B0609020204030204" pitchFamily="49" charset="0"/>
              </a:rPr>
              <a:t>push_front</a:t>
            </a:r>
            <a:r>
              <a:rPr lang="en-US" sz="1200" b="1" dirty="0">
                <a:latin typeface="Consolas" panose="020B0609020204030204" pitchFamily="49" charset="0"/>
              </a:rPr>
              <a:t>(const T&amp; value)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 head = new Node(value, head);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class Iterator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private: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Node* node;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public: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Iterator(Node* head) : node(head) {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~Iterator() {}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bool operator!=(const Iterator&amp;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rhs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 const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Iterator&amp; operator++()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T&amp; operator*() const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begin(void) { return LinkedList&lt;T&gt;::Iterator(head);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end(void) { return LinkedList&lt;T&gt;::Iterator(NULL);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9056" y="1295401"/>
            <a:ext cx="3745044" cy="33239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LinkedList&lt;int&gt;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(4);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cout &lt;&lt;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 &lt;&lt; endl;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LinkedList&lt;int&gt;::Iterator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=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myList.begin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while (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!=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myList.end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cout &lt;&lt; *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&lt;&lt; " ";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++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B02298-AF8D-49F6-96C6-AE1814E289C6}"/>
              </a:ext>
            </a:extLst>
          </p:cNvPr>
          <p:cNvGrpSpPr/>
          <p:nvPr/>
        </p:nvGrpSpPr>
        <p:grpSpPr>
          <a:xfrm>
            <a:off x="7925753" y="3886200"/>
            <a:ext cx="1854200" cy="1676400"/>
            <a:chOff x="2260600" y="1981200"/>
            <a:chExt cx="1854200" cy="16764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5FB4F41-BC32-4618-8924-AF0DBC049CF0}"/>
                </a:ext>
              </a:extLst>
            </p:cNvPr>
            <p:cNvSpPr/>
            <p:nvPr/>
          </p:nvSpPr>
          <p:spPr>
            <a:xfrm>
              <a:off x="2286000" y="1981200"/>
              <a:ext cx="1803400" cy="1676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AED884-F91B-4641-A272-591F4205D2E5}"/>
                </a:ext>
              </a:extLst>
            </p:cNvPr>
            <p:cNvSpPr txBox="1"/>
            <p:nvPr/>
          </p:nvSpPr>
          <p:spPr>
            <a:xfrm>
              <a:off x="2286000" y="2133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MyList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0F365F6-03BE-4C69-A8DB-B64B1B22E7ED}"/>
                </a:ext>
              </a:extLst>
            </p:cNvPr>
            <p:cNvSpPr/>
            <p:nvPr/>
          </p:nvSpPr>
          <p:spPr>
            <a:xfrm>
              <a:off x="2527300" y="2724666"/>
              <a:ext cx="1295400" cy="685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D16AF0-C02B-4ADB-8E85-C552152272C1}"/>
                </a:ext>
              </a:extLst>
            </p:cNvPr>
            <p:cNvSpPr txBox="1"/>
            <p:nvPr/>
          </p:nvSpPr>
          <p:spPr>
            <a:xfrm>
              <a:off x="2260600" y="28829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Iterator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47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Implement Functionality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95400"/>
            <a:ext cx="8458200" cy="553997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LinkedList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 { ...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head;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LinkedList() : head(NULL)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~LinkedList()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void </a:t>
            </a:r>
            <a:r>
              <a:rPr lang="en-US" sz="1200" b="1" dirty="0" err="1">
                <a:latin typeface="Consolas" panose="020B0609020204030204" pitchFamily="49" charset="0"/>
              </a:rPr>
              <a:t>push_front</a:t>
            </a:r>
            <a:r>
              <a:rPr lang="en-US" sz="1200" b="1" dirty="0">
                <a:latin typeface="Consolas" panose="020B0609020204030204" pitchFamily="49" charset="0"/>
              </a:rPr>
              <a:t>(const T&amp; value)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 head = new Node(value, head);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class Iterator { ...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Iterator begin(void) { return LinkedList&lt;T&gt;::Iterator(head);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Iterator end(void) { return LinkedList&lt;T&gt;::Iterator(NULL);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found value in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find(Iterator first, Iterator last, const T&amp; value)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to inserted value in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insert(Iterator position, const T&amp; value)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to inserted value in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insert_after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(Iterator position, const T&amp; value)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to next item after deleted node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erase(Iterator position)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Replace first found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old_value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(s) with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new_value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void replace(Iterator first, Iterator last, const T&amp;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old_value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, const T&amp;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new_value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B02298-AF8D-49F6-96C6-AE1814E289C6}"/>
              </a:ext>
            </a:extLst>
          </p:cNvPr>
          <p:cNvGrpSpPr/>
          <p:nvPr/>
        </p:nvGrpSpPr>
        <p:grpSpPr>
          <a:xfrm>
            <a:off x="7925753" y="3886200"/>
            <a:ext cx="1854200" cy="1676400"/>
            <a:chOff x="2260600" y="1981200"/>
            <a:chExt cx="1854200" cy="16764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5FB4F41-BC32-4618-8924-AF0DBC049CF0}"/>
                </a:ext>
              </a:extLst>
            </p:cNvPr>
            <p:cNvSpPr/>
            <p:nvPr/>
          </p:nvSpPr>
          <p:spPr>
            <a:xfrm>
              <a:off x="2286000" y="1981200"/>
              <a:ext cx="1803400" cy="1676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AED884-F91B-4641-A272-591F4205D2E5}"/>
                </a:ext>
              </a:extLst>
            </p:cNvPr>
            <p:cNvSpPr txBox="1"/>
            <p:nvPr/>
          </p:nvSpPr>
          <p:spPr>
            <a:xfrm>
              <a:off x="2286000" y="2133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MyList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0F365F6-03BE-4C69-A8DB-B64B1B22E7ED}"/>
                </a:ext>
              </a:extLst>
            </p:cNvPr>
            <p:cNvSpPr/>
            <p:nvPr/>
          </p:nvSpPr>
          <p:spPr>
            <a:xfrm>
              <a:off x="2527300" y="2724666"/>
              <a:ext cx="1295400" cy="685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D16AF0-C02B-4ADB-8E85-C552152272C1}"/>
                </a:ext>
              </a:extLst>
            </p:cNvPr>
            <p:cNvSpPr txBox="1"/>
            <p:nvPr/>
          </p:nvSpPr>
          <p:spPr>
            <a:xfrm>
              <a:off x="2260600" y="28829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Iterator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69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of Iterator Lab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36192" y="1333560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Insert Groot. happy am I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Iterate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[I]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[am]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[happy]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[Groot.]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happy Groot.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InsertAfter</a:t>
            </a:r>
            <a:r>
              <a:rPr lang="en-US" sz="1600" b="1" dirty="0">
                <a:latin typeface="Consolas" panose="020B0609020204030204" pitchFamily="49" charset="0"/>
              </a:rPr>
              <a:t> happy </a:t>
            </a:r>
            <a:r>
              <a:rPr lang="en-US" sz="1600" b="1" dirty="0" err="1">
                <a:latin typeface="Consolas" panose="020B0609020204030204" pitchFamily="49" charset="0"/>
              </a:rPr>
              <a:t>happy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happy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happy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Groot.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InsertBefore</a:t>
            </a:r>
            <a:r>
              <a:rPr lang="en-US" sz="1600" b="1" dirty="0">
                <a:latin typeface="Consolas" panose="020B0609020204030204" pitchFamily="49" charset="0"/>
              </a:rPr>
              <a:t> very happy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very happy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happy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Groot.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Find happy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Replace happy sad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very sad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sad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Groot.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Erase sad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very sad Groot.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Iterate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[I]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[am]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[very]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[sad]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[Groot.]</a:t>
            </a:r>
          </a:p>
        </p:txBody>
      </p:sp>
    </p:spTree>
    <p:extLst>
      <p:ext uri="{BB962C8B-B14F-4D97-AF65-F5344CB8AC3E}">
        <p14:creationId xmlns:p14="http://schemas.microsoft.com/office/powerpoint/2010/main" val="2791380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6.1, pgs. 358-362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6.1 The Queue Abstract Data Type</a:t>
            </a:r>
          </a:p>
          <a:p>
            <a:pPr algn="ctr"/>
            <a:r>
              <a:rPr lang="en-US" sz="2000" dirty="0"/>
              <a:t>A Queue of Customers </a:t>
            </a:r>
          </a:p>
          <a:p>
            <a:pPr algn="ctr"/>
            <a:r>
              <a:rPr lang="en-US" sz="2000" dirty="0"/>
              <a:t>A Print Queue</a:t>
            </a:r>
          </a:p>
          <a:p>
            <a:pPr algn="ctr"/>
            <a:r>
              <a:rPr lang="en-US" sz="2000" dirty="0"/>
              <a:t>The Unsuitability of a "Print Stack''</a:t>
            </a:r>
          </a:p>
          <a:p>
            <a:pPr algn="ctr"/>
            <a:r>
              <a:rPr lang="en-US" sz="2000" dirty="0"/>
              <a:t>Specification of the Queue ADT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209801"/>
            <a:ext cx="2647950" cy="17240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2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Abstract Data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0" y="1295400"/>
            <a:ext cx="9784080" cy="5454650"/>
          </a:xfrm>
        </p:spPr>
        <p:txBody>
          <a:bodyPr/>
          <a:lstStyle/>
          <a:p>
            <a:r>
              <a:rPr lang="en-US" dirty="0"/>
              <a:t>The queue, like the stack, is a widely used data structure, but differs from a stack in one important way</a:t>
            </a:r>
          </a:p>
          <a:p>
            <a:pPr lvl="1"/>
            <a:r>
              <a:rPr lang="en-US" dirty="0"/>
              <a:t>a stack is LIFO list – Last-In, First-Out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while a queue is FIFO list – First-In, First-Out</a:t>
            </a:r>
          </a:p>
          <a:p>
            <a:r>
              <a:rPr lang="en-US" dirty="0"/>
              <a:t>Computing examples:</a:t>
            </a:r>
          </a:p>
          <a:p>
            <a:pPr lvl="1"/>
            <a:r>
              <a:rPr lang="en-US" dirty="0"/>
              <a:t>A web-site which serves files to thousands of users.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CPU jobs must be batched up and then scheduled.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In a breadth-first ("shallowest"-first) search of a graph.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Super computers for synchronizing parallel execution of threads.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producer–consumer who share a common buffer as a queue.</a:t>
            </a:r>
          </a:p>
          <a:p>
            <a:r>
              <a:rPr lang="en-US" dirty="0"/>
              <a:t>Other real-world examples:</a:t>
            </a:r>
          </a:p>
          <a:p>
            <a:pPr lvl="1"/>
            <a:r>
              <a:rPr lang="en-US" dirty="0"/>
              <a:t>We wait in queues at check-out counters in grocery stores.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We wait in queues to enter movie theaters.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We wait in queues to drive on a turnpike.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We wait in queues to ride on a roller coaster.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#19: C++ </a:t>
            </a:r>
            <a:r>
              <a:rPr lang="en-US" dirty="0" err="1"/>
              <a:t>Enum's</a:t>
            </a:r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40080" y="3810000"/>
            <a:ext cx="9610231" cy="2667000"/>
          </a:xfrm>
        </p:spPr>
        <p:txBody>
          <a:bodyPr/>
          <a:lstStyle/>
          <a:p>
            <a:r>
              <a:rPr lang="en-US" sz="2200" dirty="0"/>
              <a:t>The idea behind enumerated types is to create new </a:t>
            </a:r>
            <a:r>
              <a:rPr lang="en-US" dirty="0"/>
              <a:t>(integral) data </a:t>
            </a:r>
            <a:r>
              <a:rPr lang="en-US" sz="2200" dirty="0"/>
              <a:t>types that can take on only a restricted range of values.</a:t>
            </a:r>
          </a:p>
          <a:p>
            <a:r>
              <a:rPr lang="en-US" sz="2200" dirty="0"/>
              <a:t>Moreover, these values are all expressed as constants rather than magic numbers--in fact, there should be no need to know the underlying values.</a:t>
            </a:r>
          </a:p>
          <a:p>
            <a:r>
              <a:rPr lang="en-US" sz="2200" dirty="0"/>
              <a:t>The names of the constants </a:t>
            </a:r>
            <a:r>
              <a:rPr lang="en-US" dirty="0"/>
              <a:t>w</a:t>
            </a:r>
            <a:r>
              <a:rPr lang="en-US" sz="2200" dirty="0"/>
              <a:t>ould be sufficient for the purposes of comparing values.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13716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enum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wind_directions_t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{ NO_WIND,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NORTH_WIND,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SOUTH_WIND,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EAST_WIND,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			WEST_WIND 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wind_directions_t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windDirection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= NO_WIND;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windDirection</a:t>
            </a:r>
            <a:r>
              <a:rPr lang="en-US" sz="16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= 453; // doesn't work, we get a compiler error!</a:t>
            </a:r>
          </a:p>
        </p:txBody>
      </p:sp>
    </p:spTree>
    <p:extLst>
      <p:ext uri="{BB962C8B-B14F-4D97-AF65-F5344CB8AC3E}">
        <p14:creationId xmlns:p14="http://schemas.microsoft.com/office/powerpoint/2010/main" val="36567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for a Queue 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0" y="1295400"/>
            <a:ext cx="9784080" cy="2971800"/>
          </a:xfrm>
        </p:spPr>
        <p:txBody>
          <a:bodyPr/>
          <a:lstStyle/>
          <a:p>
            <a:r>
              <a:rPr lang="en-US" dirty="0"/>
              <a:t>Because only the front element of a queue is visible, the operations performed by a queue are few in number.</a:t>
            </a:r>
          </a:p>
          <a:p>
            <a:r>
              <a:rPr lang="en-US" dirty="0"/>
              <a:t>We need to be able to retrieve the front element, remove the front element, push a new element onto the queue, and test for an empty queue.</a:t>
            </a:r>
          </a:p>
          <a:p>
            <a:r>
              <a:rPr lang="en-US" dirty="0"/>
              <a:t>The functions above are all defined in the header file for the STL container queue, &lt;queue&gt;.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7865" y="4343402"/>
            <a:ext cx="86582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74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a Queue of Customers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2" y="1259919"/>
            <a:ext cx="5529942" cy="548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&lt;queue&gt;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&lt;string&gt;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choices[] = 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{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"push"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"front"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"pop"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"queue"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"quit"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QUEUE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QUIT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queue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&gt; customers;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name;</a:t>
            </a:r>
          </a:p>
          <a:p>
            <a:r>
              <a:rPr lang="en-US" sz="1200" b="1" dirty="0">
                <a:solidFill>
                  <a:srgbClr val="2B91AF"/>
                </a:solidFill>
                <a:latin typeface="Consolas" panose="020B0609020204030204" pitchFamily="49" charset="0"/>
              </a:rPr>
              <a:t>   string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option;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"Welcome to the customer queue"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do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endl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"Select option: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getline(cin, option);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switch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(option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'0'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// ------------------------------------------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&gt;&gt;&gt;&gt;&gt;&gt;</a:t>
            </a:r>
            <a:endParaRPr lang="en-US" sz="12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 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QUIT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"Leaving customer queue"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 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} 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(option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'0'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QUIT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2343" y="1259920"/>
            <a:ext cx="5127171" cy="557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"Enter new customer name: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getline(cin, name);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(name);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customers.empty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"Customer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is next in line"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customers.empty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 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"Customer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removed from the line"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QUEUE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"Customers ("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"):"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customers.size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 ++i)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customers.push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customers.front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customers.pop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"Options:"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en-US" sz="1200" b="1" dirty="0">
                <a:solidFill>
                  <a:srgbClr val="2F4F4F"/>
                </a:solidFill>
                <a:latin typeface="Consolas" panose="020B0609020204030204" pitchFamily="49" charset="0"/>
              </a:rPr>
              <a:t>END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 ++i)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cout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endl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 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i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A31515"/>
                </a:solidFill>
                <a:latin typeface="Consolas" panose="020B0609020204030204" pitchFamily="49" charset="0"/>
              </a:rPr>
              <a:t>": 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choices[i];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   break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025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1" y="170156"/>
            <a:ext cx="6505576" cy="731520"/>
          </a:xfrm>
        </p:spPr>
        <p:txBody>
          <a:bodyPr/>
          <a:lstStyle/>
          <a:p>
            <a:r>
              <a:rPr lang="en-US" dirty="0"/>
              <a:t>Tip #20: KISS is Better!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5019415" cy="5360852"/>
          </a:xfrm>
        </p:spPr>
        <p:txBody>
          <a:bodyPr/>
          <a:lstStyle/>
          <a:p>
            <a:r>
              <a:rPr lang="en-US" dirty="0"/>
              <a:t>What does the following code fragment do?</a:t>
            </a:r>
          </a:p>
          <a:p>
            <a:pPr marL="366713" lvl="1" indent="0">
              <a:buNone/>
            </a:pPr>
            <a:r>
              <a:rPr lang="en-US" dirty="0"/>
              <a:t>	</a:t>
            </a:r>
            <a:r>
              <a:rPr lang="pt-BR" b="1" dirty="0">
                <a:latin typeface="Consolas" panose="020B0609020204030204" pitchFamily="49" charset="0"/>
              </a:rPr>
              <a:t>a ^= b;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pt-BR" b="1" dirty="0">
                <a:latin typeface="Consolas" panose="020B0609020204030204" pitchFamily="49" charset="0"/>
              </a:rPr>
              <a:t>    b ^= a;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pt-BR" b="1" dirty="0">
                <a:latin typeface="Consolas" panose="020B0609020204030204" pitchFamily="49" charset="0"/>
              </a:rPr>
              <a:t>    a ^= b;</a:t>
            </a:r>
            <a:endParaRPr lang="en-US" b="1" dirty="0">
              <a:latin typeface="Consolas" panose="020B0609020204030204" pitchFamily="49" charset="0"/>
            </a:endParaRPr>
          </a:p>
          <a:p>
            <a:r>
              <a:rPr lang="en-US" dirty="0"/>
              <a:t>You're right!  Swaps </a:t>
            </a:r>
            <a:r>
              <a:rPr lang="en-US" b="1" dirty="0">
                <a:latin typeface="Consolas" panose="020B06090202040302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</a:rPr>
              <a:t>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REALLY fast.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Generic.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No temp.</a:t>
            </a:r>
          </a:p>
          <a:p>
            <a:r>
              <a:rPr lang="en-US" dirty="0"/>
              <a:t>BUT, is it worth the obfuscation?</a:t>
            </a:r>
          </a:p>
          <a:p>
            <a:pPr marL="366713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	int temp = b;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en-US" b="1" dirty="0">
                <a:latin typeface="Consolas" panose="020B0609020204030204" pitchFamily="49" charset="0"/>
              </a:rPr>
              <a:t>	b = a;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en-US" b="1" dirty="0">
                <a:latin typeface="Consolas" panose="020B0609020204030204" pitchFamily="49" charset="0"/>
              </a:rPr>
              <a:t>	a = temp;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>
              <a:latin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37A9DE-353B-4493-A36D-01CCE9E6BCC2}"/>
              </a:ext>
            </a:extLst>
          </p:cNvPr>
          <p:cNvGrpSpPr/>
          <p:nvPr/>
        </p:nvGrpSpPr>
        <p:grpSpPr>
          <a:xfrm>
            <a:off x="4994030" y="2432123"/>
            <a:ext cx="5779478" cy="3743759"/>
            <a:chOff x="4970584" y="2331339"/>
            <a:chExt cx="5779478" cy="3743759"/>
          </a:xfrm>
        </p:grpSpPr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9D05535-01BB-4D6F-96EE-DEF8D99AD4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4445" y="3913915"/>
              <a:ext cx="2051756" cy="2161183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2B89293-FD1C-45C3-A236-875B5A8A0AD7}"/>
                </a:ext>
              </a:extLst>
            </p:cNvPr>
            <p:cNvSpPr txBox="1"/>
            <p:nvPr/>
          </p:nvSpPr>
          <p:spPr>
            <a:xfrm>
              <a:off x="4970584" y="2331339"/>
              <a:ext cx="5779478" cy="13542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1" algn="ctr"/>
              <a:r>
                <a:rPr lang="en-US" sz="2400" b="1" dirty="0">
                  <a:solidFill>
                    <a:srgbClr val="FF0000"/>
                  </a:solidFill>
                </a:rPr>
                <a:t>Clarity is better than cleverness.</a:t>
              </a:r>
            </a:p>
            <a:p>
              <a:pPr marL="0" lvl="1" algn="ctr">
                <a:spcBef>
                  <a:spcPts val="12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Readability is better than pretentious display of ability.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AEBCBF0-6E41-4ADF-9C07-C1DCCE1A2E6A}"/>
              </a:ext>
            </a:extLst>
          </p:cNvPr>
          <p:cNvSpPr txBox="1"/>
          <p:nvPr/>
        </p:nvSpPr>
        <p:spPr>
          <a:xfrm>
            <a:off x="6119446" y="1676567"/>
            <a:ext cx="322384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/>
              <a:t>More often than not,...</a:t>
            </a:r>
          </a:p>
        </p:txBody>
      </p:sp>
    </p:spTree>
    <p:extLst>
      <p:ext uri="{BB962C8B-B14F-4D97-AF65-F5344CB8AC3E}">
        <p14:creationId xmlns:p14="http://schemas.microsoft.com/office/powerpoint/2010/main" val="220992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"Path of Least Resistance"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1026" name="Picture 2" descr="https://www.lds.org/bc/content/shared/content/images/leaders/henry-b-eyring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" y="1981200"/>
            <a:ext cx="232169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76978" y="1634247"/>
            <a:ext cx="683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"The great learner expects resistance and overcomes it….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0FB5F9-08D9-466D-8E10-88D6F766C45D}"/>
              </a:ext>
            </a:extLst>
          </p:cNvPr>
          <p:cNvSpPr txBox="1"/>
          <p:nvPr/>
        </p:nvSpPr>
        <p:spPr>
          <a:xfrm>
            <a:off x="3479910" y="1997668"/>
            <a:ext cx="683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Some learning has been easy for you.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DFBF-AE46-4496-A5C9-45334B4E4EA2}"/>
              </a:ext>
            </a:extLst>
          </p:cNvPr>
          <p:cNvSpPr txBox="1"/>
          <p:nvPr/>
        </p:nvSpPr>
        <p:spPr>
          <a:xfrm>
            <a:off x="3482841" y="2370047"/>
            <a:ext cx="683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But more often your enemy has been discouragement.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F308B-8EF6-4879-BA46-CB1431175A8D}"/>
              </a:ext>
            </a:extLst>
          </p:cNvPr>
          <p:cNvSpPr txBox="1"/>
          <p:nvPr/>
        </p:nvSpPr>
        <p:spPr>
          <a:xfrm>
            <a:off x="3485772" y="2742251"/>
            <a:ext cx="683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  You may try to avoid that by choosing to learn only what is easy for you, looking for the path of least resistance.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633103-0DD6-4873-8436-855584C6B750}"/>
              </a:ext>
            </a:extLst>
          </p:cNvPr>
          <p:cNvSpPr txBox="1"/>
          <p:nvPr/>
        </p:nvSpPr>
        <p:spPr>
          <a:xfrm>
            <a:off x="3488707" y="3474938"/>
            <a:ext cx="683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                                     But the great learner expects difficulty as part of learning and is determined to work through it."</a:t>
            </a:r>
          </a:p>
          <a:p>
            <a:endParaRPr lang="en-US" dirty="0"/>
          </a:p>
          <a:p>
            <a:r>
              <a:rPr lang="en-US" dirty="0"/>
              <a:t>Henry B. </a:t>
            </a:r>
            <a:r>
              <a:rPr lang="en-US" dirty="0" err="1"/>
              <a:t>Eyring</a:t>
            </a:r>
            <a:r>
              <a:rPr lang="en-US" dirty="0"/>
              <a:t>, BYU Speeches, A Child of God;</a:t>
            </a:r>
          </a:p>
        </p:txBody>
      </p:sp>
    </p:spTree>
    <p:extLst>
      <p:ext uri="{BB962C8B-B14F-4D97-AF65-F5344CB8AC3E}">
        <p14:creationId xmlns:p14="http://schemas.microsoft.com/office/powerpoint/2010/main" val="41052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6.3, pgs. 365-376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C1462C-D640-45B3-901B-F425AA5C3674}" type="slidenum">
              <a:rPr lang="en-US">
                <a:solidFill>
                  <a:srgbClr val="DEDED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>
              <a:solidFill>
                <a:srgbClr val="DEDEDE"/>
              </a:solidFill>
              <a:latin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latin typeface="Arial"/>
              </a:rPr>
              <a:t>6.3 Implementing the Queue ADT</a:t>
            </a:r>
          </a:p>
          <a:p>
            <a:pPr algn="ctr"/>
            <a:r>
              <a:rPr lang="en-US" sz="2000" dirty="0">
                <a:latin typeface="Arial"/>
              </a:rPr>
              <a:t>Using std::list as a Container for a Queue</a:t>
            </a:r>
          </a:p>
          <a:p>
            <a:pPr algn="ctr"/>
            <a:r>
              <a:rPr lang="en-US" sz="2000" dirty="0">
                <a:latin typeface="Arial"/>
              </a:rPr>
              <a:t>Using a Single-Linked List to Implement the Queue ADT </a:t>
            </a:r>
          </a:p>
          <a:p>
            <a:pPr algn="ctr"/>
            <a:r>
              <a:rPr lang="en-US" sz="2000" dirty="0">
                <a:latin typeface="Arial"/>
              </a:rPr>
              <a:t>Using a Circular Array for Storage in a Queue</a:t>
            </a:r>
          </a:p>
          <a:p>
            <a:pPr algn="ctr"/>
            <a:r>
              <a:rPr lang="en-US" sz="2000" dirty="0">
                <a:latin typeface="Arial"/>
              </a:rPr>
              <a:t>Comparing the Three Implementations</a:t>
            </a:r>
          </a:p>
          <a:p>
            <a:pPr algn="ctr"/>
            <a:r>
              <a:rPr lang="en-US" sz="2000" dirty="0">
                <a:latin typeface="Arial"/>
              </a:rPr>
              <a:t>Exercises for Section 6.3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952625"/>
            <a:ext cx="2882756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39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std::list </a:t>
            </a:r>
            <a:r>
              <a:rPr lang="en-US" dirty="0"/>
              <a:t>as a Queue Container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784080" cy="5454650"/>
          </a:xfrm>
        </p:spPr>
        <p:txBody>
          <a:bodyPr/>
          <a:lstStyle/>
          <a:p>
            <a:r>
              <a:rPr lang="en-US" sz="2200" dirty="0"/>
              <a:t>The standard library defines the </a:t>
            </a:r>
            <a:r>
              <a:rPr lang="en-US" sz="2200" b="1" dirty="0">
                <a:solidFill>
                  <a:srgbClr val="FF0000"/>
                </a:solidFill>
              </a:rPr>
              <a:t>queue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as a template class that contains any of the sequential containers (list or vector).</a:t>
            </a:r>
          </a:p>
          <a:p>
            <a:r>
              <a:rPr lang="en-US" sz="2200" dirty="0"/>
              <a:t>Like the </a:t>
            </a:r>
            <a:r>
              <a:rPr lang="en-US" sz="2200" b="1" dirty="0">
                <a:solidFill>
                  <a:srgbClr val="FF0000"/>
                </a:solidFill>
              </a:rPr>
              <a:t>stack</a:t>
            </a:r>
            <a:r>
              <a:rPr lang="en-US" sz="2200" dirty="0"/>
              <a:t> class, the </a:t>
            </a:r>
            <a:r>
              <a:rPr lang="en-US" sz="2200" b="1" dirty="0">
                <a:solidFill>
                  <a:srgbClr val="FF0000"/>
                </a:solidFill>
              </a:rPr>
              <a:t>queue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is said to be an </a:t>
            </a:r>
            <a:r>
              <a:rPr lang="en-US" sz="2200" b="1" dirty="0">
                <a:solidFill>
                  <a:srgbClr val="FF0000"/>
                </a:solidFill>
              </a:rPr>
              <a:t>adapter class</a:t>
            </a:r>
            <a:r>
              <a:rPr lang="en-US" sz="2200" dirty="0"/>
              <a:t> because it adapts the functions available in another class to the interface that a client expects (by giving different names to functions with essentially the same operations).</a:t>
            </a:r>
          </a:p>
          <a:p>
            <a:r>
              <a:rPr lang="en-US" sz="2200" dirty="0"/>
              <a:t>Since the sequential container </a:t>
            </a:r>
            <a:r>
              <a:rPr lang="en-US" sz="2200" b="1" dirty="0">
                <a:solidFill>
                  <a:srgbClr val="FF0000"/>
                </a:solidFill>
              </a:rPr>
              <a:t>list</a:t>
            </a:r>
            <a:r>
              <a:rPr lang="en-US" sz="2200" dirty="0"/>
              <a:t> provides the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push_back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pop_front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functions, it can be adapted to a </a:t>
            </a:r>
            <a:r>
              <a:rPr lang="en-US" sz="2200" b="1" dirty="0">
                <a:solidFill>
                  <a:srgbClr val="FF0000"/>
                </a:solidFill>
              </a:rPr>
              <a:t>queue</a:t>
            </a:r>
            <a:r>
              <a:rPr lang="en-US" sz="2200" dirty="0"/>
              <a:t>.</a:t>
            </a:r>
          </a:p>
          <a:p>
            <a:r>
              <a:rPr lang="en-US" sz="2200" dirty="0"/>
              <a:t>For example, if a </a:t>
            </a:r>
            <a:r>
              <a:rPr lang="en-US" sz="2200" b="1" dirty="0">
                <a:solidFill>
                  <a:srgbClr val="FF0000"/>
                </a:solidFill>
              </a:rPr>
              <a:t>list</a:t>
            </a:r>
            <a:r>
              <a:rPr lang="en-US" sz="2200" dirty="0"/>
              <a:t> is used as the container object,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queue::push</a:t>
            </a:r>
            <a:r>
              <a:rPr lang="en-US" dirty="0"/>
              <a:t> would correspond 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list::push_back</a:t>
            </a:r>
            <a:r>
              <a:rPr lang="en-US" dirty="0"/>
              <a:t>.  (Note: A singly-linked list requires a tail pointer in addition to the head.)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queue::front</a:t>
            </a:r>
            <a:r>
              <a:rPr lang="en-US" dirty="0"/>
              <a:t> would correspond 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list::front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queue::pop</a:t>
            </a:r>
            <a:r>
              <a:rPr lang="en-US" dirty="0"/>
              <a:t> would correspond to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list::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pop_front</a:t>
            </a:r>
            <a:r>
              <a:rPr lang="en-US" dirty="0"/>
              <a:t>.</a:t>
            </a:r>
          </a:p>
          <a:p>
            <a:r>
              <a:rPr lang="en-US" sz="2200" dirty="0"/>
              <a:t>This is called “</a:t>
            </a:r>
            <a:r>
              <a:rPr lang="en-US" sz="2200" b="1" dirty="0">
                <a:solidFill>
                  <a:srgbClr val="FF0000"/>
                </a:solidFill>
              </a:rPr>
              <a:t>delegation</a:t>
            </a:r>
            <a:r>
              <a:rPr lang="en-US" sz="22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91477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8CDD-B700-4762-938D-CA26AB3A9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std::list </a:t>
            </a:r>
            <a:r>
              <a:rPr lang="en-US" sz="3200" dirty="0"/>
              <a:t>as a Queue Container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5914B-C8C9-4689-9F8C-DFD4EB33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EBBB-480D-4E16-B2F3-7C927170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2F5A6-B5BE-4311-9E08-66F4DC47CDA8}"/>
              </a:ext>
            </a:extLst>
          </p:cNvPr>
          <p:cNvSpPr txBox="1"/>
          <p:nvPr/>
        </p:nvSpPr>
        <p:spPr>
          <a:xfrm>
            <a:off x="1508760" y="1295400"/>
            <a:ext cx="801624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&lt;list&gt;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sz="105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queue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Insert implementation-specific data fields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std::list&lt;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container;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queue();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 // End class queue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B618F28-773D-4FD3-907F-BCAA293089F0}"/>
              </a:ext>
            </a:extLst>
          </p:cNvPr>
          <p:cNvSpPr/>
          <p:nvPr/>
        </p:nvSpPr>
        <p:spPr>
          <a:xfrm>
            <a:off x="7151511" y="5239032"/>
            <a:ext cx="3276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Arial"/>
              </a:rPr>
              <a:t>Every function is delegated!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86C37-91EF-468C-BEE9-056AD87AF3D0}"/>
              </a:ext>
            </a:extLst>
          </p:cNvPr>
          <p:cNvCxnSpPr>
            <a:cxnSpLocks/>
          </p:cNvCxnSpPr>
          <p:nvPr/>
        </p:nvCxnSpPr>
        <p:spPr>
          <a:xfrm flipH="1" flipV="1">
            <a:off x="5029200" y="3429000"/>
            <a:ext cx="2114691" cy="223807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7DE6D14-E865-4B50-A0DD-074346B0A9CE}"/>
              </a:ext>
            </a:extLst>
          </p:cNvPr>
          <p:cNvCxnSpPr>
            <a:cxnSpLocks/>
          </p:cNvCxnSpPr>
          <p:nvPr/>
        </p:nvCxnSpPr>
        <p:spPr>
          <a:xfrm flipH="1" flipV="1">
            <a:off x="4495802" y="4114800"/>
            <a:ext cx="2648089" cy="153848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DD7121-2828-4BB7-B9A0-302DE47B5AAF}"/>
              </a:ext>
            </a:extLst>
          </p:cNvPr>
          <p:cNvCxnSpPr>
            <a:cxnSpLocks/>
          </p:cNvCxnSpPr>
          <p:nvPr/>
        </p:nvCxnSpPr>
        <p:spPr>
          <a:xfrm flipH="1" flipV="1">
            <a:off x="3886203" y="5181600"/>
            <a:ext cx="3257688" cy="453314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3402D5-49FA-4A99-9D5E-AF2C7D53B659}"/>
              </a:ext>
            </a:extLst>
          </p:cNvPr>
          <p:cNvCxnSpPr>
            <a:cxnSpLocks/>
          </p:cNvCxnSpPr>
          <p:nvPr/>
        </p:nvCxnSpPr>
        <p:spPr>
          <a:xfrm flipH="1">
            <a:off x="4038603" y="5634914"/>
            <a:ext cx="3105288" cy="7899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604E2C1-42E9-4F39-9097-641EC993295F}"/>
              </a:ext>
            </a:extLst>
          </p:cNvPr>
          <p:cNvCxnSpPr>
            <a:cxnSpLocks/>
          </p:cNvCxnSpPr>
          <p:nvPr/>
        </p:nvCxnSpPr>
        <p:spPr>
          <a:xfrm flipH="1">
            <a:off x="4038602" y="5634914"/>
            <a:ext cx="3105289" cy="47352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A358F46-07F2-46DA-A873-B7295D155BEB}"/>
              </a:ext>
            </a:extLst>
          </p:cNvPr>
          <p:cNvSpPr txBox="1"/>
          <p:nvPr/>
        </p:nvSpPr>
        <p:spPr>
          <a:xfrm>
            <a:off x="1501140" y="3048001"/>
            <a:ext cx="80162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Pushes an item onto the back of the queue.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@param item The item to be inserted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item)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container.push_back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(item);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FD13E4-4010-4FD0-991F-5D52E2B182F9}"/>
              </a:ext>
            </a:extLst>
          </p:cNvPr>
          <p:cNvSpPr txBox="1"/>
          <p:nvPr/>
        </p:nvSpPr>
        <p:spPr>
          <a:xfrm>
            <a:off x="1501140" y="3691890"/>
            <a:ext cx="801624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Returns a reference to the object at the front of the queue without removing it.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@return A reference to the object at the front of the queue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front()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container.front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Returns a const reference to the object at the front of the queue without removing it.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@return A const reference to the object at the front of the queue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Item_Type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front() 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container.front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C3B9F3-027E-491E-A2BC-2453B53228BE}"/>
              </a:ext>
            </a:extLst>
          </p:cNvPr>
          <p:cNvSpPr txBox="1"/>
          <p:nvPr/>
        </p:nvSpPr>
        <p:spPr>
          <a:xfrm>
            <a:off x="1501140" y="4983272"/>
            <a:ext cx="8016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Removes the front item from the queue.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pop()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container.pop_front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95CCAC-5700-490A-9A30-C1D4776B8518}"/>
              </a:ext>
            </a:extLst>
          </p:cNvPr>
          <p:cNvSpPr txBox="1"/>
          <p:nvPr/>
        </p:nvSpPr>
        <p:spPr>
          <a:xfrm>
            <a:off x="1501140" y="5459328"/>
            <a:ext cx="8016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Determines whether the queue is empty.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 empty() 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container.empty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E80BF4-A536-49BA-9B10-F2FA73BFE3B8}"/>
              </a:ext>
            </a:extLst>
          </p:cNvPr>
          <p:cNvSpPr txBox="1"/>
          <p:nvPr/>
        </p:nvSpPr>
        <p:spPr>
          <a:xfrm>
            <a:off x="1501140" y="5943198"/>
            <a:ext cx="8016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/** Returns the number of items in the queue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 size() const </a:t>
            </a:r>
            <a:r>
              <a:rPr lang="en-US" sz="105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container.size</a:t>
            </a:r>
            <a:r>
              <a:rPr lang="en-US" sz="105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05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2BE43F9-6FFD-40D3-9BD5-E10A6947CB7A}"/>
              </a:ext>
            </a:extLst>
          </p:cNvPr>
          <p:cNvCxnSpPr>
            <a:cxnSpLocks/>
          </p:cNvCxnSpPr>
          <p:nvPr/>
        </p:nvCxnSpPr>
        <p:spPr>
          <a:xfrm flipH="1" flipV="1">
            <a:off x="5334000" y="4724401"/>
            <a:ext cx="1828799" cy="910513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AF913F-B5FC-489A-8E8E-AF31194E1E6A}"/>
              </a:ext>
            </a:extLst>
          </p:cNvPr>
          <p:cNvGrpSpPr/>
          <p:nvPr/>
        </p:nvGrpSpPr>
        <p:grpSpPr>
          <a:xfrm>
            <a:off x="4199467" y="1835374"/>
            <a:ext cx="6050001" cy="838449"/>
            <a:chOff x="4199467" y="1835374"/>
            <a:chExt cx="6050001" cy="838449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16FF0CD-56D6-42EB-8DBF-CC277A387055}"/>
                </a:ext>
              </a:extLst>
            </p:cNvPr>
            <p:cNvCxnSpPr>
              <a:cxnSpLocks/>
              <a:stCxn id="26" idx="1"/>
            </p:cNvCxnSpPr>
            <p:nvPr/>
          </p:nvCxnSpPr>
          <p:spPr>
            <a:xfrm flipH="1">
              <a:off x="4199467" y="2254599"/>
              <a:ext cx="2088954" cy="127357"/>
            </a:xfrm>
            <a:prstGeom prst="straightConnector1">
              <a:avLst/>
            </a:prstGeom>
            <a:ln w="38100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275C7B1-F933-4FD3-AEE7-D796F9CD5E66}"/>
                </a:ext>
              </a:extLst>
            </p:cNvPr>
            <p:cNvSpPr/>
            <p:nvPr/>
          </p:nvSpPr>
          <p:spPr>
            <a:xfrm>
              <a:off x="6288421" y="1835374"/>
              <a:ext cx="3961047" cy="83844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prstClr val="white"/>
                  </a:solidFill>
                  <a:latin typeface="Arial"/>
                </a:rPr>
                <a:t>The queue adapts the list container!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836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7" grpId="0"/>
      <p:bldP spid="18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as a Queue Container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655386" cy="5454650"/>
          </a:xfrm>
        </p:spPr>
        <p:txBody>
          <a:bodyPr/>
          <a:lstStyle/>
          <a:p>
            <a:r>
              <a:rPr lang="en-US" sz="2200" dirty="0"/>
              <a:t>While the time efficiency of using a r double-linked list to implement a queue is “acceptable”, there are however some inefficiencies:</a:t>
            </a:r>
          </a:p>
          <a:p>
            <a:pPr lvl="1"/>
            <a:r>
              <a:rPr lang="en-US" dirty="0"/>
              <a:t>Storage space is increased when using a linked list due to references (links) stored in the nodes.</a:t>
            </a:r>
          </a:p>
          <a:p>
            <a:pPr lvl="1"/>
            <a:r>
              <a:rPr lang="en-US" dirty="0"/>
              <a:t>Pointer arithmetic used to add/delete from the list takes time.</a:t>
            </a:r>
          </a:p>
          <a:p>
            <a:r>
              <a:rPr lang="en-US" sz="2200" dirty="0"/>
              <a:t>A </a:t>
            </a:r>
            <a:r>
              <a:rPr lang="en-US" sz="2200" b="1" dirty="0">
                <a:solidFill>
                  <a:srgbClr val="FF0000"/>
                </a:solidFill>
              </a:rPr>
              <a:t>contiguous array </a:t>
            </a:r>
            <a:r>
              <a:rPr lang="en-US" sz="2200" dirty="0"/>
              <a:t>implementation also is “acceptable” and it mitigates space and pointer inefficiencies, but:</a:t>
            </a:r>
          </a:p>
          <a:p>
            <a:pPr marL="628650" lvl="1" indent="-261938"/>
            <a:r>
              <a:rPr lang="en-US" dirty="0"/>
              <a:t>While insertion at rear of array is constant time O(1), removal from the front is linear time O(n).</a:t>
            </a:r>
          </a:p>
          <a:p>
            <a:pPr marL="628650" lvl="1" indent="-261938"/>
            <a:r>
              <a:rPr lang="en-US" dirty="0"/>
              <a:t>While removal from rear of array is constant time O(1), insertion at the front is linear time O(n).</a:t>
            </a:r>
          </a:p>
          <a:p>
            <a:r>
              <a:rPr lang="en-US" sz="2200" dirty="0"/>
              <a:t>How can we avoid these inefficiencies and still use an array to implement our queue?</a:t>
            </a:r>
          </a:p>
        </p:txBody>
      </p:sp>
    </p:spTree>
    <p:extLst>
      <p:ext uri="{BB962C8B-B14F-4D97-AF65-F5344CB8AC3E}">
        <p14:creationId xmlns:p14="http://schemas.microsoft.com/office/powerpoint/2010/main" val="386615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ADT Queue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980295" cy="5454650"/>
          </a:xfrm>
        </p:spPr>
        <p:txBody>
          <a:bodyPr/>
          <a:lstStyle/>
          <a:p>
            <a:r>
              <a:rPr lang="en-US" dirty="0"/>
              <a:t>A Circular Array ADT Queue uses an object with four </a:t>
            </a:r>
            <a:r>
              <a:rPr lang="en-US" dirty="0" err="1"/>
              <a:t>size_t</a:t>
            </a:r>
            <a:r>
              <a:rPr lang="en-US" dirty="0"/>
              <a:t> type data members: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capacity;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/>
              <a:t>And a pointer to the data member, </a:t>
            </a:r>
            <a:r>
              <a:rPr lang="en-US" dirty="0" err="1"/>
              <a:t>the_data</a:t>
            </a:r>
            <a:r>
              <a:rPr lang="en-US" dirty="0"/>
              <a:t> to point to a dynamically-allocated array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T*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/>
              <a:t>And a default array allocation size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DEFAULT_CAPACITY 8</a:t>
            </a:r>
            <a:endParaRPr lang="en-US" dirty="0"/>
          </a:p>
          <a:p>
            <a:pPr lvl="1"/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817B27-E0BA-4BAA-8624-C3B8FF471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081" y="4340268"/>
            <a:ext cx="3374247" cy="234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3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60467" y="1449780"/>
            <a:ext cx="2689567" cy="3817917"/>
            <a:chOff x="163286" y="1449779"/>
            <a:chExt cx="2689567" cy="3817917"/>
          </a:xfrm>
        </p:grpSpPr>
        <p:grpSp>
          <p:nvGrpSpPr>
            <p:cNvPr id="13" name="Group 12"/>
            <p:cNvGrpSpPr/>
            <p:nvPr/>
          </p:nvGrpSpPr>
          <p:grpSpPr>
            <a:xfrm>
              <a:off x="163286" y="3819894"/>
              <a:ext cx="1589314" cy="338554"/>
              <a:chOff x="601241" y="3352800"/>
              <a:chExt cx="1589314" cy="33855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01241" y="3352800"/>
                <a:ext cx="1531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err="1">
                    <a:solidFill>
                      <a:prstClr val="black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front_index</a:t>
                </a:r>
                <a:r>
                  <a:rPr lang="en-US" sz="1600" b="1" dirty="0">
                    <a:solidFill>
                      <a:prstClr val="black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Right Arrow 9"/>
              <p:cNvSpPr/>
              <p:nvPr/>
            </p:nvSpPr>
            <p:spPr>
              <a:xfrm>
                <a:off x="1996291" y="3432628"/>
                <a:ext cx="194264" cy="2032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Arial"/>
                </a:endParaRPr>
              </a:p>
            </p:txBody>
          </p:sp>
        </p:grp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2395653" y="1449779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2395653" y="1821179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395653" y="2192579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395653" y="2563979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75495" y="4929142"/>
              <a:ext cx="1477105" cy="338554"/>
              <a:chOff x="713450" y="3352800"/>
              <a:chExt cx="1477105" cy="338554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713450" y="3352800"/>
                <a:ext cx="141897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err="1">
                    <a:solidFill>
                      <a:prstClr val="black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rear_index</a:t>
                </a:r>
                <a:r>
                  <a:rPr lang="en-US" sz="1600" b="1" dirty="0">
                    <a:solidFill>
                      <a:prstClr val="black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Right Arrow 22"/>
              <p:cNvSpPr/>
              <p:nvPr/>
            </p:nvSpPr>
            <p:spPr>
              <a:xfrm>
                <a:off x="1996291" y="3432628"/>
                <a:ext cx="194264" cy="2032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Arial"/>
                </a:endParaRPr>
              </a:p>
            </p:txBody>
          </p:sp>
        </p:grpSp>
        <p:cxnSp>
          <p:nvCxnSpPr>
            <p:cNvPr id="24" name="Straight Arrow Connector 23"/>
            <p:cNvCxnSpPr>
              <a:cxnSpLocks/>
            </p:cNvCxnSpPr>
            <p:nvPr/>
          </p:nvCxnSpPr>
          <p:spPr>
            <a:xfrm>
              <a:off x="2656954" y="3124200"/>
              <a:ext cx="0" cy="695694"/>
            </a:xfrm>
            <a:prstGeom prst="straightConnector1">
              <a:avLst/>
            </a:prstGeom>
            <a:ln w="47625">
              <a:solidFill>
                <a:srgbClr val="FF0000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59580" y="3872806"/>
            <a:ext cx="487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Queue(void)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capacity(DEFAULT_CAPACITY),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(DEFAULT_CAPACITY - 1),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(new T[DEFAULT_CAPACITY]) {}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59580" y="1447563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DEFAULT_CAPACITY 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Queue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T*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2C84FA-1FDD-4C35-927B-4D0E253D8168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6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50351F-415E-D509-49E9-E4CB335DDF5F}"/>
              </a:ext>
            </a:extLst>
          </p:cNvPr>
          <p:cNvGraphicFramePr>
            <a:graphicFrameLocks noGrp="1"/>
          </p:cNvGraphicFramePr>
          <p:nvPr/>
        </p:nvGraphicFramePr>
        <p:xfrm>
          <a:off x="4012100" y="822082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"Sam"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00FC776-D29B-5CDE-6BC5-93D331C97815}"/>
              </a:ext>
            </a:extLst>
          </p:cNvPr>
          <p:cNvSpPr/>
          <p:nvPr/>
        </p:nvSpPr>
        <p:spPr>
          <a:xfrm>
            <a:off x="4715734" y="117954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93917F0-2C38-3127-804E-9AF566F7AFF4}"/>
              </a:ext>
            </a:extLst>
          </p:cNvPr>
          <p:cNvSpPr/>
          <p:nvPr/>
        </p:nvSpPr>
        <p:spPr>
          <a:xfrm>
            <a:off x="4983247" y="999202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185509-483D-0DC2-B859-93F02EF9CC71}"/>
              </a:ext>
            </a:extLst>
          </p:cNvPr>
          <p:cNvGraphicFramePr>
            <a:graphicFrameLocks noGrp="1"/>
          </p:cNvGraphicFramePr>
          <p:nvPr/>
        </p:nvGraphicFramePr>
        <p:xfrm>
          <a:off x="5980325" y="822082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4DAFD2D-01B6-A400-F568-54D73B728DC7}"/>
              </a:ext>
            </a:extLst>
          </p:cNvPr>
          <p:cNvSpPr/>
          <p:nvPr/>
        </p:nvSpPr>
        <p:spPr>
          <a:xfrm>
            <a:off x="6683959" y="1174514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5DA3F80-050C-BECF-443B-40CE0EAFA5A4}"/>
              </a:ext>
            </a:extLst>
          </p:cNvPr>
          <p:cNvSpPr/>
          <p:nvPr/>
        </p:nvSpPr>
        <p:spPr>
          <a:xfrm>
            <a:off x="6951472" y="999202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3DE627-83DB-45C4-D6A3-24969D03CBF1}"/>
              </a:ext>
            </a:extLst>
          </p:cNvPr>
          <p:cNvGraphicFramePr>
            <a:graphicFrameLocks noGrp="1"/>
          </p:cNvGraphicFramePr>
          <p:nvPr/>
        </p:nvGraphicFramePr>
        <p:xfrm>
          <a:off x="7935588" y="822082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"Jim"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97FFA150-CA20-0F1F-D617-FC14E2D1512B}"/>
              </a:ext>
            </a:extLst>
          </p:cNvPr>
          <p:cNvSpPr/>
          <p:nvPr/>
        </p:nvSpPr>
        <p:spPr>
          <a:xfrm>
            <a:off x="8639222" y="1174514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6DCF8-ED9B-F1F6-A9B4-AAF5F5772A59}"/>
              </a:ext>
            </a:extLst>
          </p:cNvPr>
          <p:cNvSpPr/>
          <p:nvPr/>
        </p:nvSpPr>
        <p:spPr>
          <a:xfrm>
            <a:off x="2752866" y="1174514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0E88708-8FE6-6D45-DEFF-52510F1088AE}"/>
              </a:ext>
            </a:extLst>
          </p:cNvPr>
          <p:cNvSpPr/>
          <p:nvPr/>
        </p:nvSpPr>
        <p:spPr>
          <a:xfrm>
            <a:off x="3020379" y="999202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83D5F0-3D69-F743-2513-E8C1EAA41B85}"/>
              </a:ext>
            </a:extLst>
          </p:cNvPr>
          <p:cNvSpPr txBox="1"/>
          <p:nvPr/>
        </p:nvSpPr>
        <p:spPr>
          <a:xfrm>
            <a:off x="8781894" y="1174514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DAFC03-1771-C9F8-83FD-28D06596DEDA}"/>
              </a:ext>
            </a:extLst>
          </p:cNvPr>
          <p:cNvSpPr/>
          <p:nvPr/>
        </p:nvSpPr>
        <p:spPr>
          <a:xfrm>
            <a:off x="2694498" y="822081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8C7A55D-9385-102D-A9C3-7A8122780BAD}"/>
              </a:ext>
            </a:extLst>
          </p:cNvPr>
          <p:cNvGrpSpPr/>
          <p:nvPr/>
        </p:nvGrpSpPr>
        <p:grpSpPr>
          <a:xfrm>
            <a:off x="1450365" y="124047"/>
            <a:ext cx="1319051" cy="1051599"/>
            <a:chOff x="4141885" y="2318569"/>
            <a:chExt cx="1319051" cy="105159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906DB93-F509-216C-1FC7-1BC983DD0FBA}"/>
                </a:ext>
              </a:extLst>
            </p:cNvPr>
            <p:cNvSpPr/>
            <p:nvPr/>
          </p:nvSpPr>
          <p:spPr>
            <a:xfrm>
              <a:off x="4141885" y="2707241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2" name="Freeform: Shape 26">
              <a:extLst>
                <a:ext uri="{FF2B5EF4-FFF2-40B4-BE49-F238E27FC236}">
                  <a16:creationId xmlns:a16="http://schemas.microsoft.com/office/drawing/2014/main" id="{8B62FFF5-A0FD-4435-18B6-494916CE37B6}"/>
                </a:ext>
              </a:extLst>
            </p:cNvPr>
            <p:cNvSpPr/>
            <p:nvPr/>
          </p:nvSpPr>
          <p:spPr>
            <a:xfrm flipV="1">
              <a:off x="4454128" y="2807454"/>
              <a:ext cx="1006808" cy="562714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548F65C-98B0-89F9-BA37-B2AAE60DB587}"/>
                </a:ext>
              </a:extLst>
            </p:cNvPr>
            <p:cNvSpPr/>
            <p:nvPr/>
          </p:nvSpPr>
          <p:spPr>
            <a:xfrm>
              <a:off x="4141885" y="2318569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C7EDD77-B12D-461A-DDD5-5DFAA6C5D306}"/>
              </a:ext>
            </a:extLst>
          </p:cNvPr>
          <p:cNvGrpSpPr/>
          <p:nvPr/>
        </p:nvGrpSpPr>
        <p:grpSpPr>
          <a:xfrm>
            <a:off x="3362120" y="125972"/>
            <a:ext cx="1319051" cy="1051599"/>
            <a:chOff x="4141885" y="2318569"/>
            <a:chExt cx="1319051" cy="105159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4E94C42-49D6-300D-3F5D-01617F41852A}"/>
                </a:ext>
              </a:extLst>
            </p:cNvPr>
            <p:cNvSpPr/>
            <p:nvPr/>
          </p:nvSpPr>
          <p:spPr>
            <a:xfrm>
              <a:off x="4141885" y="2707241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Freeform: Shape 26">
              <a:extLst>
                <a:ext uri="{FF2B5EF4-FFF2-40B4-BE49-F238E27FC236}">
                  <a16:creationId xmlns:a16="http://schemas.microsoft.com/office/drawing/2014/main" id="{FFCC7E21-D488-9703-8C4F-3816540C27E9}"/>
                </a:ext>
              </a:extLst>
            </p:cNvPr>
            <p:cNvSpPr/>
            <p:nvPr/>
          </p:nvSpPr>
          <p:spPr>
            <a:xfrm flipV="1">
              <a:off x="4454128" y="2807454"/>
              <a:ext cx="1006808" cy="562714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C4B0A4B-FC0D-0994-75FD-86F900EE7347}"/>
                </a:ext>
              </a:extLst>
            </p:cNvPr>
            <p:cNvSpPr/>
            <p:nvPr/>
          </p:nvSpPr>
          <p:spPr>
            <a:xfrm>
              <a:off x="4141885" y="2318569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504B6C37-29F7-888B-555B-B53CF6D604DE}"/>
              </a:ext>
            </a:extLst>
          </p:cNvPr>
          <p:cNvSpPr txBox="1"/>
          <p:nvPr/>
        </p:nvSpPr>
        <p:spPr>
          <a:xfrm>
            <a:off x="961696" y="1973712"/>
            <a:ext cx="90494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/** Remove all Nodes of value from linked list */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remove(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**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&amp;head;</a:t>
            </a: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while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(*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800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&amp;((*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)-&gt;next);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F6C7A1C-F50C-DA08-3CC0-9104429074DF}"/>
              </a:ext>
            </a:extLst>
          </p:cNvPr>
          <p:cNvSpPr txBox="1"/>
          <p:nvPr/>
        </p:nvSpPr>
        <p:spPr>
          <a:xfrm>
            <a:off x="6223776" y="52412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600" dirty="0">
                <a:solidFill>
                  <a:srgbClr val="FF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</a:t>
            </a:r>
            <a:endParaRPr lang="en-US" sz="9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0D8117-07A8-E877-7E06-57C1FB299C68}"/>
              </a:ext>
            </a:extLst>
          </p:cNvPr>
          <p:cNvGrpSpPr/>
          <p:nvPr/>
        </p:nvGrpSpPr>
        <p:grpSpPr>
          <a:xfrm>
            <a:off x="4975184" y="349540"/>
            <a:ext cx="2960877" cy="940303"/>
            <a:chOff x="4975184" y="349540"/>
            <a:chExt cx="2960877" cy="94030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D32E345-514E-94B7-687A-A3A53914794B}"/>
                </a:ext>
              </a:extLst>
            </p:cNvPr>
            <p:cNvSpPr/>
            <p:nvPr/>
          </p:nvSpPr>
          <p:spPr>
            <a:xfrm>
              <a:off x="4983247" y="999202"/>
              <a:ext cx="1006808" cy="285402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44450">
              <a:solidFill>
                <a:schemeClr val="bg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9A36467-AD1F-9B54-716E-4FBB1FA52A00}"/>
                </a:ext>
              </a:extLst>
            </p:cNvPr>
            <p:cNvSpPr/>
            <p:nvPr/>
          </p:nvSpPr>
          <p:spPr>
            <a:xfrm>
              <a:off x="4975184" y="349540"/>
              <a:ext cx="2960877" cy="940303"/>
            </a:xfrm>
            <a:custGeom>
              <a:avLst/>
              <a:gdLst>
                <a:gd name="connsiteX0" fmla="*/ 0 w 3320716"/>
                <a:gd name="connsiteY0" fmla="*/ 940303 h 940303"/>
                <a:gd name="connsiteX1" fmla="*/ 609600 w 3320716"/>
                <a:gd name="connsiteY1" fmla="*/ 138197 h 940303"/>
                <a:gd name="connsiteX2" fmla="*/ 2374232 w 3320716"/>
                <a:gd name="connsiteY2" fmla="*/ 41945 h 940303"/>
                <a:gd name="connsiteX3" fmla="*/ 3320716 w 3320716"/>
                <a:gd name="connsiteY3" fmla="*/ 587376 h 94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0716" h="940303">
                  <a:moveTo>
                    <a:pt x="0" y="940303"/>
                  </a:moveTo>
                  <a:cubicBezTo>
                    <a:pt x="106947" y="614113"/>
                    <a:pt x="213895" y="287923"/>
                    <a:pt x="609600" y="138197"/>
                  </a:cubicBezTo>
                  <a:cubicBezTo>
                    <a:pt x="1005305" y="-11529"/>
                    <a:pt x="1922379" y="-32918"/>
                    <a:pt x="2374232" y="41945"/>
                  </a:cubicBezTo>
                  <a:cubicBezTo>
                    <a:pt x="2826085" y="116808"/>
                    <a:pt x="3073400" y="352092"/>
                    <a:pt x="3320716" y="58737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21E991D-4AD1-4F14-8B95-F36DA9859082}"/>
              </a:ext>
            </a:extLst>
          </p:cNvPr>
          <p:cNvSpPr/>
          <p:nvPr/>
        </p:nvSpPr>
        <p:spPr>
          <a:xfrm>
            <a:off x="835572" y="2788961"/>
            <a:ext cx="475869" cy="3269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9F1EE5BB-7FDC-105C-D789-E48CD9A128B5}"/>
              </a:ext>
            </a:extLst>
          </p:cNvPr>
          <p:cNvSpPr/>
          <p:nvPr/>
        </p:nvSpPr>
        <p:spPr>
          <a:xfrm>
            <a:off x="1150363" y="5571367"/>
            <a:ext cx="475869" cy="3269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E3F9CF1F-C186-C3A6-A7B8-BBD3F4F048A6}"/>
              </a:ext>
            </a:extLst>
          </p:cNvPr>
          <p:cNvSpPr/>
          <p:nvPr/>
        </p:nvSpPr>
        <p:spPr>
          <a:xfrm>
            <a:off x="1638322" y="4493456"/>
            <a:ext cx="475869" cy="3269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B5DC78D2-022B-1E5D-8F94-7A4FFCD6D5C3}"/>
              </a:ext>
            </a:extLst>
          </p:cNvPr>
          <p:cNvSpPr/>
          <p:nvPr/>
        </p:nvSpPr>
        <p:spPr>
          <a:xfrm>
            <a:off x="1648830" y="4724686"/>
            <a:ext cx="475869" cy="3269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CFDE22-69E6-65E6-B475-DBBD0C5F2DE6}"/>
              </a:ext>
            </a:extLst>
          </p:cNvPr>
          <p:cNvSpPr txBox="1"/>
          <p:nvPr/>
        </p:nvSpPr>
        <p:spPr>
          <a:xfrm>
            <a:off x="961696" y="3627015"/>
            <a:ext cx="90494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      Node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*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   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-&gt;data ==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B448F1-3C1F-6C44-00FB-68A4BA24DD74}"/>
              </a:ext>
            </a:extLst>
          </p:cNvPr>
          <p:cNvSpPr txBox="1"/>
          <p:nvPr/>
        </p:nvSpPr>
        <p:spPr>
          <a:xfrm>
            <a:off x="961696" y="4451466"/>
            <a:ext cx="9049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*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-&gt;next;</a:t>
            </a: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      delete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dptr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continue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919BC9B2-B6F8-EF0D-5E80-7F21AE9BB3CA}"/>
              </a:ext>
            </a:extLst>
          </p:cNvPr>
          <p:cNvSpPr/>
          <p:nvPr/>
        </p:nvSpPr>
        <p:spPr>
          <a:xfrm>
            <a:off x="835572" y="3118742"/>
            <a:ext cx="475869" cy="32692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8E1C9795-5130-F47A-6F36-B05916493BA4}"/>
              </a:ext>
            </a:extLst>
          </p:cNvPr>
          <p:cNvSpPr txBox="1">
            <a:spLocks/>
          </p:cNvSpPr>
          <p:nvPr/>
        </p:nvSpPr>
        <p:spPr>
          <a:xfrm>
            <a:off x="5536709" y="3222424"/>
            <a:ext cx="3920362" cy="92333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 sz="2400" dirty="0"/>
              <a:t>Insert Jim Harry Sam</a:t>
            </a:r>
          </a:p>
          <a:p>
            <a:r>
              <a:rPr lang="en-US" sz="2400" dirty="0"/>
              <a:t>Remove Harry</a:t>
            </a:r>
          </a:p>
        </p:txBody>
      </p:sp>
    </p:spTree>
    <p:extLst>
      <p:ext uri="{BB962C8B-B14F-4D97-AF65-F5344CB8AC3E}">
        <p14:creationId xmlns:p14="http://schemas.microsoft.com/office/powerpoint/2010/main" val="97078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15" grpId="0" animBg="1"/>
      <p:bldP spid="31" grpId="0" animBg="1"/>
      <p:bldP spid="38" grpId="0" animBg="1"/>
      <p:bldP spid="41" grpId="0" animBg="1"/>
      <p:bldP spid="39" grpId="0"/>
      <p:bldP spid="40" grpId="0"/>
      <p:bldP spid="42" grpId="0" animBg="1"/>
      <p:bldP spid="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Queue&lt;string&gt;::push(const T&amp; item)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60466" y="3819894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72676" y="4929142"/>
            <a:ext cx="1477105" cy="338554"/>
            <a:chOff x="713450" y="3352800"/>
            <a:chExt cx="1477105" cy="338554"/>
          </a:xfrm>
        </p:grpSpPr>
        <p:sp>
          <p:nvSpPr>
            <p:cNvPr id="22" name="Rectangle 21"/>
            <p:cNvSpPr/>
            <p:nvPr/>
          </p:nvSpPr>
          <p:spPr>
            <a:xfrm>
              <a:off x="713450" y="3352800"/>
              <a:ext cx="141897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push("Maybe")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1F1DB-D633-4B64-9654-787813BFFE30}"/>
              </a:ext>
            </a:extLst>
          </p:cNvPr>
          <p:cNvSpPr/>
          <p:nvPr/>
        </p:nvSpPr>
        <p:spPr>
          <a:xfrm>
            <a:off x="5010430" y="1378743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Maybe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793C62-B7C2-4286-972C-9082FDEA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3967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65DED7-1F9C-4554-9FB4-60BC05820455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5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6481E-6 7.40741E-7 L -2.31481E-6 -0.162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6 2.22222E-6 C 0.02112 0.01458 -0.0068 0.03287 -0.03067 0.10926 C -0.07017 0.18055 -0.06626 0.16759 -0.1114 0.21898 C -0.16218 0.28541 -0.1726 0.2875 -0.22454 0.35347 " pathEditMode="relative" rAng="0" ptsTypes="AA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2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7" grpId="0" animBg="1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Queue&lt;string&gt;::push(const T&amp; item)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push("Now")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1F1DB-D633-4B64-9654-787813BFFE30}"/>
              </a:ext>
            </a:extLst>
          </p:cNvPr>
          <p:cNvSpPr/>
          <p:nvPr/>
        </p:nvSpPr>
        <p:spPr>
          <a:xfrm>
            <a:off x="5010429" y="1378743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793C62-B7C2-4286-972C-9082FDEA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3967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593E8E-81CE-44D1-B5B3-157ABAA03893}"/>
              </a:ext>
            </a:extLst>
          </p:cNvPr>
          <p:cNvSpPr/>
          <p:nvPr/>
        </p:nvSpPr>
        <p:spPr>
          <a:xfrm>
            <a:off x="2555970" y="3819894"/>
            <a:ext cx="81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Maybe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0DCBD8-E9A8-411E-9911-9060794ADD90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0466" y="3819894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1126" y="3819318"/>
            <a:ext cx="1589314" cy="338554"/>
            <a:chOff x="601241" y="3352800"/>
            <a:chExt cx="1589314" cy="338554"/>
          </a:xfrm>
        </p:grpSpPr>
        <p:sp>
          <p:nvSpPr>
            <p:cNvPr id="22" name="Rectangle 21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60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5 -0.00092 L -0.00015 0.05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8 2.22222E-6 C 0.02069 0.01296 -0.00738 0.03217 -0.0314 0.10555 C -0.07162 0.17569 -0.06756 0.16319 -0.11343 0.21319 C -0.16464 0.27778 -0.14497 0.24097 -0.21311 0.40764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44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Queue&lt;string&gt;::push(const T&amp; item)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60466" y="3819894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66579" y="4191000"/>
            <a:ext cx="1589314" cy="338554"/>
            <a:chOff x="601241" y="3352800"/>
            <a:chExt cx="1589314" cy="338554"/>
          </a:xfrm>
        </p:grpSpPr>
        <p:sp>
          <p:nvSpPr>
            <p:cNvPr id="22" name="Rectangle 21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push("is")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1F1DB-D633-4B64-9654-787813BFFE30}"/>
              </a:ext>
            </a:extLst>
          </p:cNvPr>
          <p:cNvSpPr/>
          <p:nvPr/>
        </p:nvSpPr>
        <p:spPr>
          <a:xfrm>
            <a:off x="5010429" y="1378743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793C62-B7C2-4286-972C-9082FDEA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3967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593E8E-81CE-44D1-B5B3-157ABAA03893}"/>
              </a:ext>
            </a:extLst>
          </p:cNvPr>
          <p:cNvSpPr/>
          <p:nvPr/>
        </p:nvSpPr>
        <p:spPr>
          <a:xfrm>
            <a:off x="2549290" y="381989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Maybe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D4393C-0006-4355-8230-0221F69D7113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BE47FC-DE98-4E7B-A216-8BA0480BBFE0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1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4 -0.00093 L -0.00014 0.05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8 2.22222E-6 C 0.02127 0.01342 -0.00767 0.03148 -0.03212 0.10648 C -0.0732 0.17662 -0.06915 0.16389 -0.11574 0.21389 C -0.16811 0.2794 -0.13585 0.3 -0.20732 0.46134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5" y="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Queue&lt;string&gt;::push(const T&amp; item)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60466" y="3819894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66579" y="4551498"/>
            <a:ext cx="1589314" cy="338554"/>
            <a:chOff x="601241" y="3352800"/>
            <a:chExt cx="1589314" cy="338554"/>
          </a:xfrm>
        </p:grpSpPr>
        <p:sp>
          <p:nvSpPr>
            <p:cNvPr id="22" name="Rectangle 21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push("the")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1F1DB-D633-4B64-9654-787813BFFE30}"/>
              </a:ext>
            </a:extLst>
          </p:cNvPr>
          <p:cNvSpPr/>
          <p:nvPr/>
        </p:nvSpPr>
        <p:spPr>
          <a:xfrm>
            <a:off x="5010429" y="1378743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793C62-B7C2-4286-972C-9082FDEA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3967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1CFA91-9E38-44FE-8EE1-3D4E94B2A8EE}"/>
              </a:ext>
            </a:extLst>
          </p:cNvPr>
          <p:cNvSpPr/>
          <p:nvPr/>
        </p:nvSpPr>
        <p:spPr>
          <a:xfrm>
            <a:off x="2739246" y="45571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D87E94-1FF8-40CE-B0A6-A9F36010DC3B}"/>
              </a:ext>
            </a:extLst>
          </p:cNvPr>
          <p:cNvSpPr/>
          <p:nvPr/>
        </p:nvSpPr>
        <p:spPr>
          <a:xfrm>
            <a:off x="2549290" y="381989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Maybe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DEF2B6-820E-42EF-ACD8-7756E5FACE6F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1768F5-D557-4638-AF62-4CF0B4977CD0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4 -0.00092 L -0.00014 0.052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2963E-7 2.22222E-6 C 0.02025 0.01389 -0.0081 0.03217 -0.03241 0.10694 C -0.07306 0.17708 -0.06901 0.16458 -0.11531 0.21458 C -0.1671 0.27986 -0.18938 0.43727 -0.21441 0.51736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88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Queue&lt;string&gt;::pop()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66579" y="4919246"/>
            <a:ext cx="1589314" cy="338554"/>
            <a:chOff x="601241" y="3352800"/>
            <a:chExt cx="1589314" cy="338554"/>
          </a:xfrm>
        </p:grpSpPr>
        <p:sp>
          <p:nvSpPr>
            <p:cNvPr id="22" name="Rectangle 21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pop()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3967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4F9E960-6E6B-4943-9D79-BBE10703D622}"/>
              </a:ext>
            </a:extLst>
          </p:cNvPr>
          <p:cNvGrpSpPr/>
          <p:nvPr/>
        </p:nvGrpSpPr>
        <p:grpSpPr>
          <a:xfrm>
            <a:off x="354367" y="3810000"/>
            <a:ext cx="1701526" cy="338554"/>
            <a:chOff x="489029" y="3352800"/>
            <a:chExt cx="1701526" cy="33855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C3AB40B-7943-4763-A929-6239B465B7C8}"/>
                </a:ext>
              </a:extLst>
            </p:cNvPr>
            <p:cNvSpPr/>
            <p:nvPr/>
          </p:nvSpPr>
          <p:spPr>
            <a:xfrm>
              <a:off x="489029" y="3352800"/>
              <a:ext cx="16434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4" name="Right Arrow 22">
              <a:extLst>
                <a:ext uri="{FF2B5EF4-FFF2-40B4-BE49-F238E27FC236}">
                  <a16:creationId xmlns:a16="http://schemas.microsoft.com/office/drawing/2014/main" id="{3AB6C90E-8A76-4C46-BFA8-A61DFA19A523}"/>
                </a:ext>
              </a:extLst>
            </p:cNvPr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0A95440-0A6C-44C7-8557-7AD575D0281E}"/>
              </a:ext>
            </a:extLst>
          </p:cNvPr>
          <p:cNvSpPr/>
          <p:nvPr/>
        </p:nvSpPr>
        <p:spPr>
          <a:xfrm>
            <a:off x="2739246" y="45571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383A5B7-FCD4-44CE-A273-564D389C307E}"/>
              </a:ext>
            </a:extLst>
          </p:cNvPr>
          <p:cNvSpPr/>
          <p:nvPr/>
        </p:nvSpPr>
        <p:spPr>
          <a:xfrm>
            <a:off x="2549290" y="381989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Maybe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0F6D845-D889-4901-8122-CBF5D8BF2569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DEECAD-8FCB-48DC-83C0-DEA12FD4B332}"/>
              </a:ext>
            </a:extLst>
          </p:cNvPr>
          <p:cNvSpPr/>
          <p:nvPr/>
        </p:nvSpPr>
        <p:spPr>
          <a:xfrm>
            <a:off x="2675928" y="4924912"/>
            <a:ext cx="56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EFF15C-3969-4C52-94EF-03CE7ACF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pop()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return;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6550D4-B1E8-4280-B631-65BF3D79D15D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5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5 -0.00092 L -0.00015 0.052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571CFA91-9E38-44FE-8EE1-3D4E94B2A8EE}"/>
              </a:ext>
            </a:extLst>
          </p:cNvPr>
          <p:cNvSpPr/>
          <p:nvPr/>
        </p:nvSpPr>
        <p:spPr>
          <a:xfrm>
            <a:off x="2739246" y="45571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D87E94-1FF8-40CE-B0A6-A9F36010DC3B}"/>
              </a:ext>
            </a:extLst>
          </p:cNvPr>
          <p:cNvSpPr/>
          <p:nvPr/>
        </p:nvSpPr>
        <p:spPr>
          <a:xfrm>
            <a:off x="2549290" y="381989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Maybe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DEF2B6-820E-42EF-ACD8-7756E5FACE6F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027D054-3F9A-4363-863E-430404FF13EC}"/>
              </a:ext>
            </a:extLst>
          </p:cNvPr>
          <p:cNvSpPr/>
          <p:nvPr/>
        </p:nvSpPr>
        <p:spPr>
          <a:xfrm>
            <a:off x="2675928" y="4924912"/>
            <a:ext cx="56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AAEC10-4169-4DC3-8BF6-153B30174DD9}"/>
              </a:ext>
            </a:extLst>
          </p:cNvPr>
          <p:cNvSpPr/>
          <p:nvPr/>
        </p:nvSpPr>
        <p:spPr>
          <a:xfrm>
            <a:off x="2546009" y="3861547"/>
            <a:ext cx="750849" cy="284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Queue&lt;string&gt;::push(const T&amp; item)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56069" y="4183750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6069" y="4919246"/>
            <a:ext cx="1589314" cy="338554"/>
            <a:chOff x="601241" y="3352800"/>
            <a:chExt cx="1589314" cy="338554"/>
          </a:xfrm>
        </p:grpSpPr>
        <p:sp>
          <p:nvSpPr>
            <p:cNvPr id="22" name="Rectangle 21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3B1F1DB-D633-4B64-9654-787813BFFE30}"/>
              </a:ext>
            </a:extLst>
          </p:cNvPr>
          <p:cNvSpPr/>
          <p:nvPr/>
        </p:nvSpPr>
        <p:spPr>
          <a:xfrm>
            <a:off x="5010430" y="137874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3967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8E3C4A-7711-43FA-9F9B-AD526D888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push("time")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A3863D4-49B9-4DEC-BCFD-E04FDAB49AB3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4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8 1.85185E-6 C 0.00448 -0.05486 -0.01244 0.03634 0.00029 -0.164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1 2.22222E-6 C 0.02184 0.01366 -0.00738 0.03194 -0.03198 0.10625 C -0.0735 0.17616 -0.0693 0.16366 -0.11632 0.21342 C -0.16927 0.27824 -0.19329 0.27361 -0.21875 0.35347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34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7" grpId="0" animBg="1"/>
      <p:bldP spid="2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reallocate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72676" y="3819894"/>
            <a:ext cx="1477105" cy="338554"/>
            <a:chOff x="713450" y="3352800"/>
            <a:chExt cx="1477105" cy="338554"/>
          </a:xfrm>
        </p:grpSpPr>
        <p:sp>
          <p:nvSpPr>
            <p:cNvPr id="9" name="Rectangle 8"/>
            <p:cNvSpPr/>
            <p:nvPr/>
          </p:nvSpPr>
          <p:spPr>
            <a:xfrm>
              <a:off x="713450" y="3352800"/>
              <a:ext cx="141897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5593E8E-81CE-44D1-B5B3-157ABAA03893}"/>
              </a:ext>
            </a:extLst>
          </p:cNvPr>
          <p:cNvSpPr/>
          <p:nvPr/>
        </p:nvSpPr>
        <p:spPr>
          <a:xfrm>
            <a:off x="2646499" y="3819894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F130FB-B0AC-4290-AEBE-70269DCAAA28}"/>
              </a:ext>
            </a:extLst>
          </p:cNvPr>
          <p:cNvSpPr/>
          <p:nvPr/>
        </p:nvSpPr>
        <p:spPr>
          <a:xfrm>
            <a:off x="2739246" y="45571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F5D7D67-641D-45E1-A3C2-78B7EDFAD893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6A96DF2-1D27-46A1-8252-5324ED92A4E5}"/>
              </a:ext>
            </a:extLst>
          </p:cNvPr>
          <p:cNvSpPr/>
          <p:nvPr/>
        </p:nvSpPr>
        <p:spPr>
          <a:xfrm>
            <a:off x="2675928" y="4924912"/>
            <a:ext cx="56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554445-4413-4B53-82E5-F372BF9D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push("for")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ADA5263-4F5E-464F-A10B-84CB017BEEF7}"/>
              </a:ext>
            </a:extLst>
          </p:cNvPr>
          <p:cNvGrpSpPr/>
          <p:nvPr/>
        </p:nvGrpSpPr>
        <p:grpSpPr>
          <a:xfrm>
            <a:off x="460466" y="4183750"/>
            <a:ext cx="1589314" cy="338554"/>
            <a:chOff x="601241" y="3352800"/>
            <a:chExt cx="1589314" cy="33855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20096D-99B5-4293-AF86-643E902ECE21}"/>
                </a:ext>
              </a:extLst>
            </p:cNvPr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9">
              <a:extLst>
                <a:ext uri="{FF2B5EF4-FFF2-40B4-BE49-F238E27FC236}">
                  <a16:creationId xmlns:a16="http://schemas.microsoft.com/office/drawing/2014/main" id="{0CCCB275-5D4D-4792-A407-DBD80C7C4191}"/>
                </a:ext>
              </a:extLst>
            </p:cNvPr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8174911A-C824-4E23-9500-507BAD6EDB1F}"/>
              </a:ext>
            </a:extLst>
          </p:cNvPr>
          <p:cNvSpPr/>
          <p:nvPr/>
        </p:nvSpPr>
        <p:spPr>
          <a:xfrm>
            <a:off x="2514448" y="1378561"/>
            <a:ext cx="830733" cy="8258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FA49B83-307B-4AB5-9F06-DE7889E176B2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2FDF9-0C12-41CE-A08A-9E5FD7D4F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603D60C-0DE1-4179-822D-19BE24EDA3A5}"/>
              </a:ext>
            </a:extLst>
          </p:cNvPr>
          <p:cNvSpPr/>
          <p:nvPr/>
        </p:nvSpPr>
        <p:spPr>
          <a:xfrm>
            <a:off x="4457084" y="2438863"/>
            <a:ext cx="3326925" cy="9286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reallocate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72676" y="3819894"/>
            <a:ext cx="1477105" cy="338554"/>
            <a:chOff x="713450" y="3352800"/>
            <a:chExt cx="1477105" cy="338554"/>
          </a:xfrm>
        </p:grpSpPr>
        <p:sp>
          <p:nvSpPr>
            <p:cNvPr id="9" name="Rectangle 8"/>
            <p:cNvSpPr/>
            <p:nvPr/>
          </p:nvSpPr>
          <p:spPr>
            <a:xfrm>
              <a:off x="713450" y="3352800"/>
              <a:ext cx="141897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67">
            <a:extLst>
              <a:ext uri="{FF2B5EF4-FFF2-40B4-BE49-F238E27FC236}">
                <a16:creationId xmlns:a16="http://schemas.microsoft.com/office/drawing/2014/main" id="{B5863235-44E5-4CE2-9BF0-61DCB838F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2036326"/>
            <a:ext cx="478536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reallocate()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size_t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2 *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T*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T[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size_t old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for (size_t i = 0; i &lt;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++i)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[i]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[old];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old = (old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capacity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swap(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delete[]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DDF68B9-0BDF-493F-B8EB-0AFB1F1D4FD5}"/>
              </a:ext>
            </a:extLst>
          </p:cNvPr>
          <p:cNvGraphicFramePr>
            <a:graphicFrameLocks noGrp="1"/>
          </p:cNvGraphicFramePr>
          <p:nvPr/>
        </p:nvGraphicFramePr>
        <p:xfrm>
          <a:off x="8759536" y="3815484"/>
          <a:ext cx="173701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7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0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9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8652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5593E8E-81CE-44D1-B5B3-157ABAA03893}"/>
              </a:ext>
            </a:extLst>
          </p:cNvPr>
          <p:cNvSpPr/>
          <p:nvPr/>
        </p:nvSpPr>
        <p:spPr>
          <a:xfrm>
            <a:off x="2646499" y="3819894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F130FB-B0AC-4290-AEBE-70269DCAAA28}"/>
              </a:ext>
            </a:extLst>
          </p:cNvPr>
          <p:cNvSpPr/>
          <p:nvPr/>
        </p:nvSpPr>
        <p:spPr>
          <a:xfrm>
            <a:off x="2739246" y="45571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97C0289-1403-4084-BCB6-6B5FBBDC978C}"/>
              </a:ext>
            </a:extLst>
          </p:cNvPr>
          <p:cNvGrpSpPr/>
          <p:nvPr/>
        </p:nvGrpSpPr>
        <p:grpSpPr>
          <a:xfrm>
            <a:off x="3429110" y="3825378"/>
            <a:ext cx="6685686" cy="544792"/>
            <a:chOff x="3131930" y="3825378"/>
            <a:chExt cx="6685686" cy="54479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8C375C-EAC2-45ED-964F-10A69E8E717B}"/>
                </a:ext>
              </a:extLst>
            </p:cNvPr>
            <p:cNvSpPr/>
            <p:nvPr/>
          </p:nvSpPr>
          <p:spPr>
            <a:xfrm>
              <a:off x="9253038" y="3825378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urier New" pitchFamily="49" charset="0"/>
                </a:rPr>
                <a:t>Now</a:t>
              </a:r>
              <a:endParaRPr lang="en-US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81B14DD-86DE-442B-BF31-8C9166D820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1930" y="4004560"/>
              <a:ext cx="5402470" cy="3656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BF5D7D67-641D-45E1-A3C2-78B7EDFAD893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6A96DF2-1D27-46A1-8252-5324ED92A4E5}"/>
              </a:ext>
            </a:extLst>
          </p:cNvPr>
          <p:cNvSpPr/>
          <p:nvPr/>
        </p:nvSpPr>
        <p:spPr>
          <a:xfrm>
            <a:off x="2675928" y="4924912"/>
            <a:ext cx="56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554445-4413-4B53-82E5-F372BF9D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push("for")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ADA5263-4F5E-464F-A10B-84CB017BEEF7}"/>
              </a:ext>
            </a:extLst>
          </p:cNvPr>
          <p:cNvGrpSpPr/>
          <p:nvPr/>
        </p:nvGrpSpPr>
        <p:grpSpPr>
          <a:xfrm>
            <a:off x="460466" y="4183750"/>
            <a:ext cx="1589314" cy="338554"/>
            <a:chOff x="601241" y="3352800"/>
            <a:chExt cx="1589314" cy="33855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20096D-99B5-4293-AF86-643E902ECE21}"/>
                </a:ext>
              </a:extLst>
            </p:cNvPr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9">
              <a:extLst>
                <a:ext uri="{FF2B5EF4-FFF2-40B4-BE49-F238E27FC236}">
                  <a16:creationId xmlns:a16="http://schemas.microsoft.com/office/drawing/2014/main" id="{0CCCB275-5D4D-4792-A407-DBD80C7C4191}"/>
                </a:ext>
              </a:extLst>
            </p:cNvPr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FA49B83-307B-4AB5-9F06-DE7889E176B2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3B8470E-D63A-4774-A2E5-1D63C4918D1E}"/>
              </a:ext>
            </a:extLst>
          </p:cNvPr>
          <p:cNvGraphicFramePr>
            <a:graphicFrameLocks noGrp="1"/>
          </p:cNvGraphicFramePr>
          <p:nvPr/>
        </p:nvGraphicFramePr>
        <p:xfrm>
          <a:off x="8088947" y="1790481"/>
          <a:ext cx="21412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new_capacity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old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8D0E9F2-6B78-4108-AF8D-E2555CC6BAFB}"/>
              </a:ext>
            </a:extLst>
          </p:cNvPr>
          <p:cNvCxnSpPr>
            <a:cxnSpLocks/>
          </p:cNvCxnSpPr>
          <p:nvPr/>
        </p:nvCxnSpPr>
        <p:spPr>
          <a:xfrm>
            <a:off x="9887296" y="3091237"/>
            <a:ext cx="0" cy="718763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8194C3-B709-4F1E-A14A-3B0C78511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8043" y="1832936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8818EA-3418-48A4-8343-05D66CDFF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7784" y="2196809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A13B85D-955F-4EE0-896A-8FB6480FD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3880" y="2568665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741C4E2-D83F-4E0C-A4F7-FAAA23F00E92}"/>
              </a:ext>
            </a:extLst>
          </p:cNvPr>
          <p:cNvGrpSpPr/>
          <p:nvPr/>
        </p:nvGrpSpPr>
        <p:grpSpPr>
          <a:xfrm>
            <a:off x="3429111" y="2193035"/>
            <a:ext cx="6685062" cy="2548461"/>
            <a:chOff x="3429111" y="2193035"/>
            <a:chExt cx="6685062" cy="2548461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A1FD307-ED49-4C96-A532-4D2C6C88AFA3}"/>
                </a:ext>
              </a:extLst>
            </p:cNvPr>
            <p:cNvGrpSpPr/>
            <p:nvPr/>
          </p:nvGrpSpPr>
          <p:grpSpPr>
            <a:xfrm>
              <a:off x="3429111" y="4184960"/>
              <a:ext cx="6610937" cy="556536"/>
              <a:chOff x="3131930" y="4184960"/>
              <a:chExt cx="6610937" cy="556536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43741D3-406C-4FC8-BDCF-59DC2F55D0B8}"/>
                  </a:ext>
                </a:extLst>
              </p:cNvPr>
              <p:cNvSpPr/>
              <p:nvPr/>
            </p:nvSpPr>
            <p:spPr>
              <a:xfrm>
                <a:off x="9304927" y="4184960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latin typeface="Consolas" panose="020B0609020204030204" pitchFamily="49" charset="0"/>
                    <a:cs typeface="Courier New" pitchFamily="49" charset="0"/>
                  </a:rPr>
                  <a:t>is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Arial" charset="0"/>
                </a:endParaRP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67CF5113-6846-404A-87A3-872E2DEBDD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1930" y="4353027"/>
                <a:ext cx="5402469" cy="38846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BDAEF270-DC8E-4DBD-985D-C306ABE35CBE}"/>
                </a:ext>
              </a:extLst>
            </p:cNvPr>
            <p:cNvGrpSpPr/>
            <p:nvPr/>
          </p:nvGrpSpPr>
          <p:grpSpPr>
            <a:xfrm>
              <a:off x="9650877" y="2193035"/>
              <a:ext cx="463296" cy="679633"/>
              <a:chOff x="9577725" y="2205227"/>
              <a:chExt cx="463296" cy="679633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F059515-1042-4814-B80D-9759C03036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77725" y="2205227"/>
                <a:ext cx="457200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tIns="0" bIns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3AF3BC3-E164-41B2-9563-4DC7E0064C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83821" y="2577083"/>
                <a:ext cx="457200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tIns="0" bIns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8C286C1-D2FB-434A-A5BA-25D3F5698D69}"/>
              </a:ext>
            </a:extLst>
          </p:cNvPr>
          <p:cNvGrpSpPr/>
          <p:nvPr/>
        </p:nvGrpSpPr>
        <p:grpSpPr>
          <a:xfrm>
            <a:off x="3429110" y="2193035"/>
            <a:ext cx="6685686" cy="2919790"/>
            <a:chOff x="3429110" y="2193035"/>
            <a:chExt cx="6685686" cy="291979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44295C1-8E1D-4ACF-BE42-4D3EEB8BD054}"/>
                </a:ext>
              </a:extLst>
            </p:cNvPr>
            <p:cNvGrpSpPr/>
            <p:nvPr/>
          </p:nvGrpSpPr>
          <p:grpSpPr>
            <a:xfrm>
              <a:off x="3429110" y="4562649"/>
              <a:ext cx="6685686" cy="550176"/>
              <a:chOff x="3131930" y="4562648"/>
              <a:chExt cx="6685686" cy="550176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A211A24-EB4D-4EA3-85DE-3B0CCE8ADC0C}"/>
                  </a:ext>
                </a:extLst>
              </p:cNvPr>
              <p:cNvSpPr/>
              <p:nvPr/>
            </p:nvSpPr>
            <p:spPr>
              <a:xfrm>
                <a:off x="9253038" y="4562648"/>
                <a:ext cx="5645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latin typeface="Consolas" panose="020B0609020204030204" pitchFamily="49" charset="0"/>
                    <a:cs typeface="Courier New" pitchFamily="49" charset="0"/>
                  </a:rPr>
                  <a:t>the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Arial" charset="0"/>
                </a:endParaRPr>
              </a:p>
            </p:txBody>
          </p: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E5203A03-EBCF-4BBB-91D7-4E9803D49A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1930" y="4747314"/>
                <a:ext cx="5402470" cy="36551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AF8EC39D-8A5F-4F10-BC99-2E4FEEBA7CE8}"/>
                </a:ext>
              </a:extLst>
            </p:cNvPr>
            <p:cNvGrpSpPr/>
            <p:nvPr/>
          </p:nvGrpSpPr>
          <p:grpSpPr>
            <a:xfrm>
              <a:off x="9639664" y="2193035"/>
              <a:ext cx="463296" cy="679633"/>
              <a:chOff x="9272925" y="2205227"/>
              <a:chExt cx="463296" cy="679633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EDBE6BD-1F15-487C-BCE8-544D7849E9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72925" y="2205227"/>
                <a:ext cx="457200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tIns="0" bIns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2B0B4DA-64E5-4D9B-B3D7-5A2FB9F10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79021" y="2577083"/>
                <a:ext cx="457200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tIns="0" bIns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FC102CC-0527-4C6A-B102-912DC064DA9D}"/>
              </a:ext>
            </a:extLst>
          </p:cNvPr>
          <p:cNvGrpSpPr/>
          <p:nvPr/>
        </p:nvGrpSpPr>
        <p:grpSpPr>
          <a:xfrm>
            <a:off x="3429111" y="2204758"/>
            <a:ext cx="6749005" cy="3091654"/>
            <a:chOff x="3429111" y="2204758"/>
            <a:chExt cx="6749005" cy="3091654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5CBC915-F50F-48BB-9844-42FC7F031AC3}"/>
                </a:ext>
              </a:extLst>
            </p:cNvPr>
            <p:cNvGrpSpPr/>
            <p:nvPr/>
          </p:nvGrpSpPr>
          <p:grpSpPr>
            <a:xfrm>
              <a:off x="3429111" y="3998844"/>
              <a:ext cx="6749005" cy="1297568"/>
              <a:chOff x="3131930" y="3998844"/>
              <a:chExt cx="6749005" cy="129756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8CC5F2F1-E3F1-40F2-A040-4C9C0E662335}"/>
                  </a:ext>
                </a:extLst>
              </p:cNvPr>
              <p:cNvSpPr/>
              <p:nvPr/>
            </p:nvSpPr>
            <p:spPr>
              <a:xfrm>
                <a:off x="9189720" y="4927080"/>
                <a:ext cx="6912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latin typeface="Consolas" panose="020B0609020204030204" pitchFamily="49" charset="0"/>
                    <a:cs typeface="Courier New" pitchFamily="49" charset="0"/>
                  </a:rPr>
                  <a:t>time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  <a:cs typeface="Arial" charset="0"/>
                </a:endParaRPr>
              </a:p>
            </p:txBody>
          </p: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3EEAC25A-0522-49E9-BC8B-19F476D429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1930" y="3998844"/>
                <a:ext cx="5402469" cy="107671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755741C-7F55-45F1-9E7C-72FCC74862B0}"/>
                </a:ext>
              </a:extLst>
            </p:cNvPr>
            <p:cNvGrpSpPr/>
            <p:nvPr/>
          </p:nvGrpSpPr>
          <p:grpSpPr>
            <a:xfrm>
              <a:off x="9621029" y="2204758"/>
              <a:ext cx="463296" cy="667910"/>
              <a:chOff x="8870589" y="2216950"/>
              <a:chExt cx="463296" cy="667910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B8EC431-0284-426C-8595-C23F7EC678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70589" y="2216950"/>
                <a:ext cx="457200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tIns="0" bIns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B777875-6A45-438A-8432-20577D0BE0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76685" y="2577083"/>
                <a:ext cx="457200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tIns="0" bIns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6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reallocate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72676" y="3819894"/>
            <a:ext cx="1477105" cy="338554"/>
            <a:chOff x="713450" y="3352800"/>
            <a:chExt cx="1477105" cy="338554"/>
          </a:xfrm>
        </p:grpSpPr>
        <p:sp>
          <p:nvSpPr>
            <p:cNvPr id="9" name="Rectangle 8"/>
            <p:cNvSpPr/>
            <p:nvPr/>
          </p:nvSpPr>
          <p:spPr>
            <a:xfrm>
              <a:off x="713450" y="3352800"/>
              <a:ext cx="141897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3" name="TextBox 67">
            <a:extLst>
              <a:ext uri="{FF2B5EF4-FFF2-40B4-BE49-F238E27FC236}">
                <a16:creationId xmlns:a16="http://schemas.microsoft.com/office/drawing/2014/main" id="{B5863235-44E5-4CE2-9BF0-61DCB838F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2036326"/>
            <a:ext cx="478536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reallocate()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size_t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2 *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T*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T[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size_t old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for (size_t i = 0; i &lt;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++i)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[i]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[old];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old = (old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capacity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swap(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delete[]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DDF68B9-0BDF-493F-B8EB-0AFB1F1D4FD5}"/>
              </a:ext>
            </a:extLst>
          </p:cNvPr>
          <p:cNvGraphicFramePr>
            <a:graphicFrameLocks noGrp="1"/>
          </p:cNvGraphicFramePr>
          <p:nvPr/>
        </p:nvGraphicFramePr>
        <p:xfrm>
          <a:off x="8759536" y="3815484"/>
          <a:ext cx="173701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7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0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9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8652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5593E8E-81CE-44D1-B5B3-157ABAA03893}"/>
              </a:ext>
            </a:extLst>
          </p:cNvPr>
          <p:cNvSpPr/>
          <p:nvPr/>
        </p:nvSpPr>
        <p:spPr>
          <a:xfrm>
            <a:off x="2646499" y="3819894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F130FB-B0AC-4290-AEBE-70269DCAAA28}"/>
              </a:ext>
            </a:extLst>
          </p:cNvPr>
          <p:cNvSpPr/>
          <p:nvPr/>
        </p:nvSpPr>
        <p:spPr>
          <a:xfrm>
            <a:off x="2739246" y="45571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8C375C-EAC2-45ED-964F-10A69E8E717B}"/>
              </a:ext>
            </a:extLst>
          </p:cNvPr>
          <p:cNvSpPr/>
          <p:nvPr/>
        </p:nvSpPr>
        <p:spPr>
          <a:xfrm>
            <a:off x="9550218" y="382537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F5D7D67-641D-45E1-A3C2-78B7EDFAD893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6A96DF2-1D27-46A1-8252-5324ED92A4E5}"/>
              </a:ext>
            </a:extLst>
          </p:cNvPr>
          <p:cNvSpPr/>
          <p:nvPr/>
        </p:nvSpPr>
        <p:spPr>
          <a:xfrm>
            <a:off x="2675928" y="4924912"/>
            <a:ext cx="56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554445-4413-4B53-82E5-F372BF9D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push("for")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ADA5263-4F5E-464F-A10B-84CB017BEEF7}"/>
              </a:ext>
            </a:extLst>
          </p:cNvPr>
          <p:cNvGrpSpPr/>
          <p:nvPr/>
        </p:nvGrpSpPr>
        <p:grpSpPr>
          <a:xfrm>
            <a:off x="460466" y="4183750"/>
            <a:ext cx="1589314" cy="338554"/>
            <a:chOff x="601241" y="3352800"/>
            <a:chExt cx="1589314" cy="33855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20096D-99B5-4293-AF86-643E902ECE21}"/>
                </a:ext>
              </a:extLst>
            </p:cNvPr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9">
              <a:extLst>
                <a:ext uri="{FF2B5EF4-FFF2-40B4-BE49-F238E27FC236}">
                  <a16:creationId xmlns:a16="http://schemas.microsoft.com/office/drawing/2014/main" id="{0CCCB275-5D4D-4792-A407-DBD80C7C4191}"/>
                </a:ext>
              </a:extLst>
            </p:cNvPr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FA49B83-307B-4AB5-9F06-DE7889E176B2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3B8470E-D63A-4774-A2E5-1D63C4918D1E}"/>
              </a:ext>
            </a:extLst>
          </p:cNvPr>
          <p:cNvGraphicFramePr>
            <a:graphicFrameLocks noGrp="1"/>
          </p:cNvGraphicFramePr>
          <p:nvPr/>
        </p:nvGraphicFramePr>
        <p:xfrm>
          <a:off x="8088947" y="1790481"/>
          <a:ext cx="21412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new_capacity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old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358194C3-B709-4F1E-A14A-3B0C78511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8043" y="1832936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3741D3-406C-4FC8-BDCF-59DC2F55D0B8}"/>
              </a:ext>
            </a:extLst>
          </p:cNvPr>
          <p:cNvSpPr/>
          <p:nvPr/>
        </p:nvSpPr>
        <p:spPr>
          <a:xfrm>
            <a:off x="9602108" y="418496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A211A24-EB4D-4EA3-85DE-3B0CCE8ADC0C}"/>
              </a:ext>
            </a:extLst>
          </p:cNvPr>
          <p:cNvSpPr/>
          <p:nvPr/>
        </p:nvSpPr>
        <p:spPr>
          <a:xfrm>
            <a:off x="9550218" y="4562649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5F2F1-E3F1-40F2-A040-4C9C0E662335}"/>
              </a:ext>
            </a:extLst>
          </p:cNvPr>
          <p:cNvSpPr/>
          <p:nvPr/>
        </p:nvSpPr>
        <p:spPr>
          <a:xfrm>
            <a:off x="9486901" y="492708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755741C-7F55-45F1-9E7C-72FCC74862B0}"/>
              </a:ext>
            </a:extLst>
          </p:cNvPr>
          <p:cNvGrpSpPr/>
          <p:nvPr/>
        </p:nvGrpSpPr>
        <p:grpSpPr>
          <a:xfrm>
            <a:off x="9621029" y="2193035"/>
            <a:ext cx="463296" cy="679633"/>
            <a:chOff x="8870589" y="2146612"/>
            <a:chExt cx="463296" cy="67963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B8EC431-0284-426C-8595-C23F7EC67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0589" y="2146612"/>
              <a:ext cx="457200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B777875-6A45-438A-8432-20577D0BE0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6685" y="2518468"/>
              <a:ext cx="457200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3E5B2109-8FF3-4AEF-809B-43C304D4E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773" y="21925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CD7950-6E5F-4342-AAE9-E5F80C95A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773" y="2565833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FF984B-8341-413F-BC45-51E6B572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342" y="1466029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862EE95-E37E-4E8F-A9E5-A790EEE60609}"/>
              </a:ext>
            </a:extLst>
          </p:cNvPr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5D483FB-EA18-4C46-8400-9EDDAD0E8F8A}"/>
              </a:ext>
            </a:extLst>
          </p:cNvPr>
          <p:cNvCxnSpPr>
            <a:cxnSpLocks/>
          </p:cNvCxnSpPr>
          <p:nvPr/>
        </p:nvCxnSpPr>
        <p:spPr>
          <a:xfrm>
            <a:off x="9887296" y="3091237"/>
            <a:ext cx="0" cy="718763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D6102689-0175-43D4-B032-FE31311DB54E}"/>
              </a:ext>
            </a:extLst>
          </p:cNvPr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9" name="TextBox 78">
            <a:extLst>
              <a:ext uri="{FF2B5EF4-FFF2-40B4-BE49-F238E27FC236}">
                <a16:creationId xmlns:a16="http://schemas.microsoft.com/office/drawing/2014/main" id="{461759DF-6C23-44F9-8888-84C6FA7CB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94BC066-68CA-4DC4-92C8-60B174D14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7F79C4E-D277-4ABF-8948-DDF7D85DF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71669EF-4465-45A1-85F1-E0DB5F893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CE262F92-67F7-42A3-A69C-7CDAB2679204}"/>
              </a:ext>
            </a:extLst>
          </p:cNvPr>
          <p:cNvGraphicFramePr>
            <a:graphicFrameLocks noGrp="1"/>
          </p:cNvGraphicFramePr>
          <p:nvPr/>
        </p:nvGraphicFramePr>
        <p:xfrm>
          <a:off x="8088947" y="1790481"/>
          <a:ext cx="21412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new_capacity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old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4" name="TextBox 83">
            <a:extLst>
              <a:ext uri="{FF2B5EF4-FFF2-40B4-BE49-F238E27FC236}">
                <a16:creationId xmlns:a16="http://schemas.microsoft.com/office/drawing/2014/main" id="{058317F5-1467-4CC2-82FF-C5C79C4CE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8043" y="1832936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2F4FA39-57FD-44FB-BE19-EC7A7FFB65A4}"/>
              </a:ext>
            </a:extLst>
          </p:cNvPr>
          <p:cNvGrpSpPr/>
          <p:nvPr/>
        </p:nvGrpSpPr>
        <p:grpSpPr>
          <a:xfrm>
            <a:off x="9621029" y="2193035"/>
            <a:ext cx="463296" cy="679633"/>
            <a:chOff x="8870589" y="2146612"/>
            <a:chExt cx="463296" cy="67963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8A27519-3440-4F4B-8B62-80F65A628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0589" y="2146612"/>
              <a:ext cx="457200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C637401-06B9-4119-9C14-4FB91E454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6685" y="2518468"/>
              <a:ext cx="457200" cy="307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t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reallocate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12966" y="3810000"/>
          <a:ext cx="17370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72676" y="3819894"/>
            <a:ext cx="1477105" cy="338554"/>
            <a:chOff x="713450" y="3352800"/>
            <a:chExt cx="1477105" cy="338554"/>
          </a:xfrm>
        </p:grpSpPr>
        <p:sp>
          <p:nvSpPr>
            <p:cNvPr id="9" name="Rectangle 8"/>
            <p:cNvSpPr/>
            <p:nvPr/>
          </p:nvSpPr>
          <p:spPr>
            <a:xfrm>
              <a:off x="713450" y="3352800"/>
              <a:ext cx="141897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33" name="TextBox 67">
            <a:extLst>
              <a:ext uri="{FF2B5EF4-FFF2-40B4-BE49-F238E27FC236}">
                <a16:creationId xmlns:a16="http://schemas.microsoft.com/office/drawing/2014/main" id="{B5863235-44E5-4CE2-9BF0-61DCB838F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2036326"/>
            <a:ext cx="478536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reallocate()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size_t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2 *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T*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T[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size_t old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for (size_t i = 0; i &lt;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++i)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[i]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[old];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old = (old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capacity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swap(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delete[]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DDF68B9-0BDF-493F-B8EB-0AFB1F1D4FD5}"/>
              </a:ext>
            </a:extLst>
          </p:cNvPr>
          <p:cNvGraphicFramePr>
            <a:graphicFrameLocks noGrp="1"/>
          </p:cNvGraphicFramePr>
          <p:nvPr/>
        </p:nvGraphicFramePr>
        <p:xfrm>
          <a:off x="8759536" y="3815484"/>
          <a:ext cx="173701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7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0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9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8652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5593E8E-81CE-44D1-B5B3-157ABAA03893}"/>
              </a:ext>
            </a:extLst>
          </p:cNvPr>
          <p:cNvSpPr/>
          <p:nvPr/>
        </p:nvSpPr>
        <p:spPr>
          <a:xfrm>
            <a:off x="2646499" y="3819894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F130FB-B0AC-4290-AEBE-70269DCAAA28}"/>
              </a:ext>
            </a:extLst>
          </p:cNvPr>
          <p:cNvSpPr/>
          <p:nvPr/>
        </p:nvSpPr>
        <p:spPr>
          <a:xfrm>
            <a:off x="2739246" y="455716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8C375C-EAC2-45ED-964F-10A69E8E717B}"/>
              </a:ext>
            </a:extLst>
          </p:cNvPr>
          <p:cNvSpPr/>
          <p:nvPr/>
        </p:nvSpPr>
        <p:spPr>
          <a:xfrm>
            <a:off x="9550218" y="382537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F5D7D67-641D-45E1-A3C2-78B7EDFAD893}"/>
              </a:ext>
            </a:extLst>
          </p:cNvPr>
          <p:cNvSpPr/>
          <p:nvPr/>
        </p:nvSpPr>
        <p:spPr>
          <a:xfrm>
            <a:off x="2318136" y="4179476"/>
            <a:ext cx="128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6A96DF2-1D27-46A1-8252-5324ED92A4E5}"/>
              </a:ext>
            </a:extLst>
          </p:cNvPr>
          <p:cNvSpPr/>
          <p:nvPr/>
        </p:nvSpPr>
        <p:spPr>
          <a:xfrm>
            <a:off x="2675928" y="4924912"/>
            <a:ext cx="56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554445-4413-4B53-82E5-F372BF9D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push("for")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ADA5263-4F5E-464F-A10B-84CB017BEEF7}"/>
              </a:ext>
            </a:extLst>
          </p:cNvPr>
          <p:cNvGrpSpPr/>
          <p:nvPr/>
        </p:nvGrpSpPr>
        <p:grpSpPr>
          <a:xfrm>
            <a:off x="460466" y="4183750"/>
            <a:ext cx="1589314" cy="338554"/>
            <a:chOff x="601241" y="3352800"/>
            <a:chExt cx="1589314" cy="33855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20096D-99B5-4293-AF86-643E902ECE21}"/>
                </a:ext>
              </a:extLst>
            </p:cNvPr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9">
              <a:extLst>
                <a:ext uri="{FF2B5EF4-FFF2-40B4-BE49-F238E27FC236}">
                  <a16:creationId xmlns:a16="http://schemas.microsoft.com/office/drawing/2014/main" id="{0CCCB275-5D4D-4792-A407-DBD80C7C4191}"/>
                </a:ext>
              </a:extLst>
            </p:cNvPr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FA49B83-307B-4AB5-9F06-DE7889E176B2}"/>
              </a:ext>
            </a:extLst>
          </p:cNvPr>
          <p:cNvSpPr txBox="1"/>
          <p:nvPr/>
        </p:nvSpPr>
        <p:spPr>
          <a:xfrm>
            <a:off x="2106119" y="5334001"/>
            <a:ext cx="1696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circular array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(strings)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8D0E9F2-6B78-4108-AF8D-E2555CC6BAFB}"/>
              </a:ext>
            </a:extLst>
          </p:cNvPr>
          <p:cNvCxnSpPr>
            <a:cxnSpLocks/>
          </p:cNvCxnSpPr>
          <p:nvPr/>
        </p:nvCxnSpPr>
        <p:spPr>
          <a:xfrm flipH="1">
            <a:off x="3598296" y="3124200"/>
            <a:ext cx="6249089" cy="695694"/>
          </a:xfrm>
          <a:prstGeom prst="straightConnector1">
            <a:avLst/>
          </a:prstGeom>
          <a:ln w="47625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643741D3-406C-4FC8-BDCF-59DC2F55D0B8}"/>
              </a:ext>
            </a:extLst>
          </p:cNvPr>
          <p:cNvSpPr/>
          <p:nvPr/>
        </p:nvSpPr>
        <p:spPr>
          <a:xfrm>
            <a:off x="9602108" y="418496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A211A24-EB4D-4EA3-85DE-3B0CCE8ADC0C}"/>
              </a:ext>
            </a:extLst>
          </p:cNvPr>
          <p:cNvSpPr/>
          <p:nvPr/>
        </p:nvSpPr>
        <p:spPr>
          <a:xfrm>
            <a:off x="9550218" y="4562649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5F2F1-E3F1-40F2-A040-4C9C0E662335}"/>
              </a:ext>
            </a:extLst>
          </p:cNvPr>
          <p:cNvSpPr/>
          <p:nvPr/>
        </p:nvSpPr>
        <p:spPr>
          <a:xfrm>
            <a:off x="9486901" y="492708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6090806" cy="695694"/>
          </a:xfrm>
          <a:prstGeom prst="straightConnector1">
            <a:avLst/>
          </a:prstGeom>
          <a:ln w="47625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1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15E2-FD06-4C97-A939-BC517FF9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Questions...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99779-22C0-4A1F-B23C-D31827E2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00640-BF65-479D-B0C8-CECB4260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CFB9-7456-44F4-95C7-B5255E7B0AC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598941" cy="5181600"/>
          </a:xfrm>
        </p:spPr>
        <p:txBody>
          <a:bodyPr/>
          <a:lstStyle/>
          <a:p>
            <a:pPr marL="284163" lvl="1" indent="-2794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What is a postfix expression?</a:t>
            </a:r>
          </a:p>
          <a:p>
            <a:pPr marL="284163" lvl="1" indent="-279400">
              <a:spcBef>
                <a:spcPts val="84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Why does a computer prefer postfix to infix?</a:t>
            </a:r>
          </a:p>
          <a:p>
            <a:pPr marL="285750" lvl="2" indent="-285750">
              <a:spcBef>
                <a:spcPts val="10200"/>
              </a:spcBef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000" dirty="0"/>
              <a:t>How is a stack used in the evaluation of a postfix expression?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A2BDB7-C075-4284-B6DB-CCD9A8516548}"/>
              </a:ext>
            </a:extLst>
          </p:cNvPr>
          <p:cNvSpPr txBox="1"/>
          <p:nvPr/>
        </p:nvSpPr>
        <p:spPr>
          <a:xfrm>
            <a:off x="1190978" y="1798853"/>
            <a:ext cx="8810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A notation for writing arithmetic expressions in which the operands appear before their operators.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486986-DA71-4079-B731-42025BE57FB4}"/>
              </a:ext>
            </a:extLst>
          </p:cNvPr>
          <p:cNvSpPr/>
          <p:nvPr/>
        </p:nvSpPr>
        <p:spPr>
          <a:xfrm>
            <a:off x="1190976" y="4924778"/>
            <a:ext cx="8964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operands/values.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EA4FD3-AFD3-4521-9617-F74FF3511D9D}"/>
              </a:ext>
            </a:extLst>
          </p:cNvPr>
          <p:cNvSpPr/>
          <p:nvPr/>
        </p:nvSpPr>
        <p:spPr>
          <a:xfrm>
            <a:off x="1190372" y="3248378"/>
            <a:ext cx="8095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No need to group sub-expressions in parentheses.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No worry about operator precedence.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Little or no parsing is necessary.</a:t>
            </a:r>
          </a:p>
        </p:txBody>
      </p:sp>
    </p:spTree>
    <p:extLst>
      <p:ext uri="{BB962C8B-B14F-4D97-AF65-F5344CB8AC3E}">
        <p14:creationId xmlns:p14="http://schemas.microsoft.com/office/powerpoint/2010/main" val="30757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DDF68B9-0BDF-493F-B8EB-0AFB1F1D4FD5}"/>
              </a:ext>
            </a:extLst>
          </p:cNvPr>
          <p:cNvGraphicFramePr>
            <a:graphicFrameLocks noGrp="1"/>
          </p:cNvGraphicFramePr>
          <p:nvPr/>
        </p:nvGraphicFramePr>
        <p:xfrm>
          <a:off x="1912966" y="3815484"/>
          <a:ext cx="173701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7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0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9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865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reallocate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60466" y="3819894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081153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67">
            <a:extLst>
              <a:ext uri="{FF2B5EF4-FFF2-40B4-BE49-F238E27FC236}">
                <a16:creationId xmlns:a16="http://schemas.microsoft.com/office/drawing/2014/main" id="{B5863235-44E5-4CE2-9BF0-61DCB838F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2036326"/>
            <a:ext cx="478536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reallocate()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2 *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T*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T[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old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for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= 0; i &lt;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++i)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[i]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[old];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old = (old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front_index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capacity =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new_capacity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swap(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delete[]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554445-4413-4B53-82E5-F372BF9D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push("for")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ADA5263-4F5E-464F-A10B-84CB017BEEF7}"/>
              </a:ext>
            </a:extLst>
          </p:cNvPr>
          <p:cNvGrpSpPr/>
          <p:nvPr/>
        </p:nvGrpSpPr>
        <p:grpSpPr>
          <a:xfrm>
            <a:off x="572676" y="4919246"/>
            <a:ext cx="1477105" cy="338554"/>
            <a:chOff x="713450" y="3352800"/>
            <a:chExt cx="1477105" cy="33855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20096D-99B5-4293-AF86-643E902ECE21}"/>
                </a:ext>
              </a:extLst>
            </p:cNvPr>
            <p:cNvSpPr/>
            <p:nvPr/>
          </p:nvSpPr>
          <p:spPr>
            <a:xfrm>
              <a:off x="713450" y="3352800"/>
              <a:ext cx="141897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9">
              <a:extLst>
                <a:ext uri="{FF2B5EF4-FFF2-40B4-BE49-F238E27FC236}">
                  <a16:creationId xmlns:a16="http://schemas.microsoft.com/office/drawing/2014/main" id="{0CCCB275-5D4D-4792-A407-DBD80C7C4191}"/>
                </a:ext>
              </a:extLst>
            </p:cNvPr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24B72F16-5443-44B8-8724-1736652DE383}"/>
              </a:ext>
            </a:extLst>
          </p:cNvPr>
          <p:cNvSpPr/>
          <p:nvPr/>
        </p:nvSpPr>
        <p:spPr>
          <a:xfrm>
            <a:off x="2583181" y="492708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EFFCE0B-DA52-4EB8-9733-DBEE68B87171}"/>
              </a:ext>
            </a:extLst>
          </p:cNvPr>
          <p:cNvSpPr/>
          <p:nvPr/>
        </p:nvSpPr>
        <p:spPr>
          <a:xfrm>
            <a:off x="2709817" y="418496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D9AA65C-2349-4EE4-B157-F277C95E8004}"/>
              </a:ext>
            </a:extLst>
          </p:cNvPr>
          <p:cNvSpPr/>
          <p:nvPr/>
        </p:nvSpPr>
        <p:spPr>
          <a:xfrm>
            <a:off x="2646498" y="382537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D5C5681-DA79-4D7A-A53A-76147150D115}"/>
              </a:ext>
            </a:extLst>
          </p:cNvPr>
          <p:cNvSpPr/>
          <p:nvPr/>
        </p:nvSpPr>
        <p:spPr>
          <a:xfrm>
            <a:off x="2646498" y="456264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0EA73EF-ED28-4E65-98B2-C58D81C912EE}"/>
              </a:ext>
            </a:extLst>
          </p:cNvPr>
          <p:cNvGrpSpPr/>
          <p:nvPr/>
        </p:nvGrpSpPr>
        <p:grpSpPr>
          <a:xfrm>
            <a:off x="8751672" y="3804672"/>
            <a:ext cx="1749999" cy="1504984"/>
            <a:chOff x="5121351" y="5711131"/>
            <a:chExt cx="1692738" cy="1504984"/>
          </a:xfrm>
        </p:grpSpPr>
        <p:sp>
          <p:nvSpPr>
            <p:cNvPr id="35" name="AutoShape 3">
              <a:extLst>
                <a:ext uri="{FF2B5EF4-FFF2-40B4-BE49-F238E27FC236}">
                  <a16:creationId xmlns:a16="http://schemas.microsoft.com/office/drawing/2014/main" id="{6D210051-9778-4331-9B6E-630A2E0ED17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123953" y="5715124"/>
              <a:ext cx="1690136" cy="1482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3CA9C57D-8DAA-49D9-B3B7-A6AD341A3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351" y="5717786"/>
              <a:ext cx="339589" cy="3686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7" name="Rectangle 6">
              <a:extLst>
                <a:ext uri="{FF2B5EF4-FFF2-40B4-BE49-F238E27FC236}">
                  <a16:creationId xmlns:a16="http://schemas.microsoft.com/office/drawing/2014/main" id="{5C1586FB-58CC-48D1-801D-1293D3F4D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938" y="5717786"/>
              <a:ext cx="1341440" cy="368695"/>
            </a:xfrm>
            <a:prstGeom prst="rect">
              <a:avLst/>
            </a:prstGeom>
            <a:solidFill>
              <a:srgbClr val="D6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" name="Rectangle 7">
              <a:extLst>
                <a:ext uri="{FF2B5EF4-FFF2-40B4-BE49-F238E27FC236}">
                  <a16:creationId xmlns:a16="http://schemas.microsoft.com/office/drawing/2014/main" id="{DBC6AD93-7DF6-41B3-A528-C98009ADE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351" y="6086482"/>
              <a:ext cx="339589" cy="3673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" name="Rectangle 8">
              <a:extLst>
                <a:ext uri="{FF2B5EF4-FFF2-40B4-BE49-F238E27FC236}">
                  <a16:creationId xmlns:a16="http://schemas.microsoft.com/office/drawing/2014/main" id="{073DDA34-356D-4F8F-882A-3DC91FCB5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938" y="6086482"/>
              <a:ext cx="1341437" cy="367364"/>
            </a:xfrm>
            <a:prstGeom prst="rect">
              <a:avLst/>
            </a:prstGeom>
            <a:solidFill>
              <a:srgbClr val="D6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C0A1ED05-E6F3-40CE-A966-A9D11086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351" y="6453846"/>
              <a:ext cx="339589" cy="3673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" name="Rectangle 10">
              <a:extLst>
                <a:ext uri="{FF2B5EF4-FFF2-40B4-BE49-F238E27FC236}">
                  <a16:creationId xmlns:a16="http://schemas.microsoft.com/office/drawing/2014/main" id="{9CA1B24A-935D-464C-B264-07E768C1B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938" y="6453846"/>
              <a:ext cx="1350548" cy="367364"/>
            </a:xfrm>
            <a:prstGeom prst="rect">
              <a:avLst/>
            </a:prstGeom>
            <a:solidFill>
              <a:srgbClr val="D6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5" name="Rectangle 11">
              <a:extLst>
                <a:ext uri="{FF2B5EF4-FFF2-40B4-BE49-F238E27FC236}">
                  <a16:creationId xmlns:a16="http://schemas.microsoft.com/office/drawing/2014/main" id="{F3993ADA-4CB8-4417-ADCB-DB86546AF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1351" y="6821210"/>
              <a:ext cx="339589" cy="3673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6" name="Rectangle 12">
              <a:extLst>
                <a:ext uri="{FF2B5EF4-FFF2-40B4-BE49-F238E27FC236}">
                  <a16:creationId xmlns:a16="http://schemas.microsoft.com/office/drawing/2014/main" id="{674CE102-C947-4ED9-971A-081789FED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938" y="6821210"/>
              <a:ext cx="1350546" cy="367364"/>
            </a:xfrm>
            <a:prstGeom prst="rect">
              <a:avLst/>
            </a:prstGeom>
            <a:solidFill>
              <a:srgbClr val="D6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" name="Line 13">
              <a:extLst>
                <a:ext uri="{FF2B5EF4-FFF2-40B4-BE49-F238E27FC236}">
                  <a16:creationId xmlns:a16="http://schemas.microsoft.com/office/drawing/2014/main" id="{D4396AC6-38C6-411B-8E7C-1A2834D412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0939" y="5711131"/>
              <a:ext cx="0" cy="1484099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" name="Line 14">
              <a:extLst>
                <a:ext uri="{FF2B5EF4-FFF2-40B4-BE49-F238E27FC236}">
                  <a16:creationId xmlns:a16="http://schemas.microsoft.com/office/drawing/2014/main" id="{80A0AE90-448A-4EBF-B6BE-04C73D6FC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4434" y="6086482"/>
              <a:ext cx="1357053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" name="Line 15">
              <a:extLst>
                <a:ext uri="{FF2B5EF4-FFF2-40B4-BE49-F238E27FC236}">
                  <a16:creationId xmlns:a16="http://schemas.microsoft.com/office/drawing/2014/main" id="{61D56637-E42C-420F-9F89-175851A77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4434" y="6453846"/>
              <a:ext cx="1357053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8" name="Line 16">
              <a:extLst>
                <a:ext uri="{FF2B5EF4-FFF2-40B4-BE49-F238E27FC236}">
                  <a16:creationId xmlns:a16="http://schemas.microsoft.com/office/drawing/2014/main" id="{24106BD6-7400-4E97-9142-EC006C5A32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4434" y="6821210"/>
              <a:ext cx="1357053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" name="Line 17">
              <a:extLst>
                <a:ext uri="{FF2B5EF4-FFF2-40B4-BE49-F238E27FC236}">
                  <a16:creationId xmlns:a16="http://schemas.microsoft.com/office/drawing/2014/main" id="{2ABF0F88-3A8B-4283-911D-99308DC86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4981" y="5711131"/>
              <a:ext cx="0" cy="1484099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0" name="Line 18">
              <a:extLst>
                <a:ext uri="{FF2B5EF4-FFF2-40B4-BE49-F238E27FC236}">
                  <a16:creationId xmlns:a16="http://schemas.microsoft.com/office/drawing/2014/main" id="{DA88476A-2226-4E30-9ABD-4E70ACD0A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4434" y="5717786"/>
              <a:ext cx="1357053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Line 19">
              <a:extLst>
                <a:ext uri="{FF2B5EF4-FFF2-40B4-BE49-F238E27FC236}">
                  <a16:creationId xmlns:a16="http://schemas.microsoft.com/office/drawing/2014/main" id="{8981A15F-20FF-474A-AC80-D7E07789C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4434" y="7188575"/>
              <a:ext cx="1357053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2" name="Rectangle 20">
              <a:extLst>
                <a:ext uri="{FF2B5EF4-FFF2-40B4-BE49-F238E27FC236}">
                  <a16:creationId xmlns:a16="http://schemas.microsoft.com/office/drawing/2014/main" id="{D481A408-9B18-4C0E-B083-3716FFF7B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000" y="5825600"/>
              <a:ext cx="961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Arial" charset="0"/>
                </a:rPr>
                <a:t>0</a:t>
              </a:r>
              <a:endParaRPr lang="en-US" alt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3" name="Rectangle 21">
              <a:extLst>
                <a:ext uri="{FF2B5EF4-FFF2-40B4-BE49-F238E27FC236}">
                  <a16:creationId xmlns:a16="http://schemas.microsoft.com/office/drawing/2014/main" id="{492B5241-15D6-475E-8780-E61915941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000" y="6191633"/>
              <a:ext cx="961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Arial" charset="0"/>
                </a:rPr>
                <a:t>1</a:t>
              </a:r>
              <a:endParaRPr lang="en-US" alt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4" name="Rectangle 22">
              <a:extLst>
                <a:ext uri="{FF2B5EF4-FFF2-40B4-BE49-F238E27FC236}">
                  <a16:creationId xmlns:a16="http://schemas.microsoft.com/office/drawing/2014/main" id="{11E5EA27-D834-40CD-BCBA-F34F6731B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000" y="6561659"/>
              <a:ext cx="961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Arial" charset="0"/>
                </a:rPr>
                <a:t>2</a:t>
              </a:r>
              <a:endParaRPr lang="en-US" alt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5" name="Rectangle 23">
              <a:extLst>
                <a:ext uri="{FF2B5EF4-FFF2-40B4-BE49-F238E27FC236}">
                  <a16:creationId xmlns:a16="http://schemas.microsoft.com/office/drawing/2014/main" id="{3FF636DE-09DB-42A9-B4B3-2C1F225B4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000" y="6929024"/>
              <a:ext cx="961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  <a:cs typeface="Arial" charset="0"/>
                </a:rPr>
                <a:t>3</a:t>
              </a:r>
              <a:endParaRPr lang="en-US" alt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74DE1DE-9B7A-49A8-B254-F1AF4E9F813D}"/>
                </a:ext>
              </a:extLst>
            </p:cNvPr>
            <p:cNvSpPr/>
            <p:nvPr/>
          </p:nvSpPr>
          <p:spPr>
            <a:xfrm>
              <a:off x="5830002" y="5741765"/>
              <a:ext cx="691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time</a:t>
              </a: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7CCD60E-F99E-4797-A99F-735CF80FF36A}"/>
                </a:ext>
              </a:extLst>
            </p:cNvPr>
            <p:cNvSpPr/>
            <p:nvPr/>
          </p:nvSpPr>
          <p:spPr>
            <a:xfrm>
              <a:off x="5929914" y="6479035"/>
              <a:ext cx="423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is</a:t>
              </a: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CC637CB-D933-46CA-9529-CDBEBC3C67C3}"/>
                </a:ext>
              </a:extLst>
            </p:cNvPr>
            <p:cNvSpPr/>
            <p:nvPr/>
          </p:nvSpPr>
          <p:spPr>
            <a:xfrm>
              <a:off x="5501640" y="6101347"/>
              <a:ext cx="12801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Now</a:t>
              </a: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3920FE9-9D50-414C-9494-B0466C5BF765}"/>
                </a:ext>
              </a:extLst>
            </p:cNvPr>
            <p:cNvSpPr/>
            <p:nvPr/>
          </p:nvSpPr>
          <p:spPr>
            <a:xfrm>
              <a:off x="5868667" y="6846783"/>
              <a:ext cx="5461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the</a:t>
              </a:r>
              <a:endParaRPr lang="en-US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endParaRPr>
            </a:p>
          </p:txBody>
        </p:sp>
      </p:grpSp>
      <p:graphicFrame>
        <p:nvGraphicFramePr>
          <p:cNvPr id="72" name="Table 71">
            <a:extLst>
              <a:ext uri="{FF2B5EF4-FFF2-40B4-BE49-F238E27FC236}">
                <a16:creationId xmlns:a16="http://schemas.microsoft.com/office/drawing/2014/main" id="{507C861F-232A-4111-AFFA-F491C99C4A79}"/>
              </a:ext>
            </a:extLst>
          </p:cNvPr>
          <p:cNvGraphicFramePr>
            <a:graphicFrameLocks noGrp="1"/>
          </p:cNvGraphicFramePr>
          <p:nvPr/>
        </p:nvGraphicFramePr>
        <p:xfrm>
          <a:off x="8088947" y="1790481"/>
          <a:ext cx="21412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new_capacity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old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new_data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638C026C-4AE1-4A76-B532-C29EB79CD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8043" y="1832936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CAC45CF-1671-4DEC-96F6-E18F39AB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1029" y="2193035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4DE586F-9B2F-46FE-A07A-6DAEC01B4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7125" y="2564891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F5F944C-F5B4-49DD-B3EB-97A392DF5D4C}"/>
              </a:ext>
            </a:extLst>
          </p:cNvPr>
          <p:cNvCxnSpPr>
            <a:cxnSpLocks/>
          </p:cNvCxnSpPr>
          <p:nvPr/>
        </p:nvCxnSpPr>
        <p:spPr>
          <a:xfrm>
            <a:off x="9894196" y="3081153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275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EA356074-4F35-492B-87B6-72E7FFF8E8D1}"/>
              </a:ext>
            </a:extLst>
          </p:cNvPr>
          <p:cNvGraphicFramePr>
            <a:graphicFrameLocks noGrp="1"/>
          </p:cNvGraphicFramePr>
          <p:nvPr/>
        </p:nvGraphicFramePr>
        <p:xfrm>
          <a:off x="1912966" y="3815484"/>
          <a:ext cx="173701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7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0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9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8652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7C24F7A2-B493-4F61-A325-07EE24AD8BB2}"/>
              </a:ext>
            </a:extLst>
          </p:cNvPr>
          <p:cNvSpPr/>
          <p:nvPr/>
        </p:nvSpPr>
        <p:spPr>
          <a:xfrm>
            <a:off x="2583181" y="492708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5C0052-4B5A-4DC9-854B-4FC3E5E2197A}"/>
              </a:ext>
            </a:extLst>
          </p:cNvPr>
          <p:cNvSpPr/>
          <p:nvPr/>
        </p:nvSpPr>
        <p:spPr>
          <a:xfrm>
            <a:off x="2709817" y="418496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6501E7-A894-4103-B988-9AD6BEA3B8A0}"/>
              </a:ext>
            </a:extLst>
          </p:cNvPr>
          <p:cNvSpPr/>
          <p:nvPr/>
        </p:nvSpPr>
        <p:spPr>
          <a:xfrm>
            <a:off x="2646498" y="382537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6D02E1-ED0F-45B0-BCE8-4208E4FAA85C}"/>
              </a:ext>
            </a:extLst>
          </p:cNvPr>
          <p:cNvSpPr/>
          <p:nvPr/>
        </p:nvSpPr>
        <p:spPr>
          <a:xfrm>
            <a:off x="2646498" y="456264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Queue&lt;string&gt;::push(const T&amp; item)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60466" y="3819894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66579" y="4919246"/>
            <a:ext cx="1589314" cy="338554"/>
            <a:chOff x="601241" y="3352800"/>
            <a:chExt cx="1589314" cy="338554"/>
          </a:xfrm>
        </p:grpSpPr>
        <p:sp>
          <p:nvSpPr>
            <p:cNvPr id="22" name="Rectangle 21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push("for")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1F1DB-D633-4B64-9654-787813BFFE30}"/>
              </a:ext>
            </a:extLst>
          </p:cNvPr>
          <p:cNvSpPr/>
          <p:nvPr/>
        </p:nvSpPr>
        <p:spPr>
          <a:xfrm>
            <a:off x="5010429" y="1378743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for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793C62-B7C2-4286-972C-9082FDEA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942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4 -0.00093 L -0.00014 0.05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2963E-7 2.22222E-6 C 0.01996 0.01389 -0.00825 0.03217 -0.03226 0.10741 C -0.07234 0.17801 -0.06829 0.16528 -0.11401 0.21597 C -0.16551 0.28148 -0.18996 0.49028 -0.21441 0.5712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88" y="2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EA356074-4F35-492B-87B6-72E7FFF8E8D1}"/>
              </a:ext>
            </a:extLst>
          </p:cNvPr>
          <p:cNvGraphicFramePr>
            <a:graphicFrameLocks noGrp="1"/>
          </p:cNvGraphicFramePr>
          <p:nvPr/>
        </p:nvGraphicFramePr>
        <p:xfrm>
          <a:off x="1912966" y="3815484"/>
          <a:ext cx="173701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7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00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49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8652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7C24F7A2-B493-4F61-A325-07EE24AD8BB2}"/>
              </a:ext>
            </a:extLst>
          </p:cNvPr>
          <p:cNvSpPr/>
          <p:nvPr/>
        </p:nvSpPr>
        <p:spPr>
          <a:xfrm>
            <a:off x="2583181" y="492708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time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5C0052-4B5A-4DC9-854B-4FC3E5E2197A}"/>
              </a:ext>
            </a:extLst>
          </p:cNvPr>
          <p:cNvSpPr/>
          <p:nvPr/>
        </p:nvSpPr>
        <p:spPr>
          <a:xfrm>
            <a:off x="2709817" y="4184960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is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6501E7-A894-4103-B988-9AD6BEA3B8A0}"/>
              </a:ext>
            </a:extLst>
          </p:cNvPr>
          <p:cNvSpPr/>
          <p:nvPr/>
        </p:nvSpPr>
        <p:spPr>
          <a:xfrm>
            <a:off x="2646498" y="382537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Now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6D02E1-ED0F-45B0-BCE8-4208E4FAA85C}"/>
              </a:ext>
            </a:extLst>
          </p:cNvPr>
          <p:cNvSpPr/>
          <p:nvPr/>
        </p:nvSpPr>
        <p:spPr>
          <a:xfrm>
            <a:off x="2646498" y="4562648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the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Queue&lt;string&gt;::push(const T&amp; item)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dirty="0">
              <a:latin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87780" y="1426028"/>
          <a:ext cx="198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capacity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num_items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front_index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rear_index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the_data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60466" y="3819894"/>
            <a:ext cx="1589314" cy="338554"/>
            <a:chOff x="601241" y="3352800"/>
            <a:chExt cx="1589314" cy="338554"/>
          </a:xfrm>
        </p:grpSpPr>
        <p:sp>
          <p:nvSpPr>
            <p:cNvPr id="9" name="Rectangle 8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front_index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92833" y="14497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2833" y="21925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66579" y="5285006"/>
            <a:ext cx="1589314" cy="338554"/>
            <a:chOff x="601241" y="3352800"/>
            <a:chExt cx="1589314" cy="338554"/>
          </a:xfrm>
        </p:grpSpPr>
        <p:sp>
          <p:nvSpPr>
            <p:cNvPr id="22" name="Rectangle 21"/>
            <p:cNvSpPr/>
            <p:nvPr/>
          </p:nvSpPr>
          <p:spPr>
            <a:xfrm>
              <a:off x="601241" y="3352800"/>
              <a:ext cx="153118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rear_index</a:t>
              </a:r>
              <a:r>
                <a:rPr lang="en-US" sz="1600" b="1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996291" y="3432628"/>
              <a:ext cx="194264" cy="203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2954134" y="3124200"/>
            <a:ext cx="0" cy="695694"/>
          </a:xfrm>
          <a:prstGeom prst="straightConnector1">
            <a:avLst/>
          </a:prstGeom>
          <a:ln w="4762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A92F02-A29A-4BCF-A449-4CC6FD11E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378561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push("for")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1F1DB-D633-4B64-9654-787813BFFE30}"/>
              </a:ext>
            </a:extLst>
          </p:cNvPr>
          <p:cNvSpPr/>
          <p:nvPr/>
        </p:nvSpPr>
        <p:spPr>
          <a:xfrm>
            <a:off x="5010429" y="1378743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for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793C62-B7C2-4286-972C-9082FDEA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580" y="1981201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push(const T&amp; item)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capacity)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reallocate();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num_items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capacity;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the_data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400" b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rear_index</a:t>
            </a: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item;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4E52CA-9299-4F88-827E-012BC8B2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18211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60C616-1B49-4C28-A651-548513C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33" y="2563980"/>
            <a:ext cx="457200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929945-2C3A-4BE7-90C3-B092419CEB65}"/>
              </a:ext>
            </a:extLst>
          </p:cNvPr>
          <p:cNvSpPr/>
          <p:nvPr/>
        </p:nvSpPr>
        <p:spPr>
          <a:xfrm>
            <a:off x="2598421" y="530808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for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7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Queue Implementations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0081" y="1295400"/>
            <a:ext cx="9857231" cy="5454650"/>
          </a:xfrm>
        </p:spPr>
        <p:txBody>
          <a:bodyPr/>
          <a:lstStyle/>
          <a:p>
            <a:r>
              <a:rPr lang="en-US" sz="2000" dirty="0"/>
              <a:t>All three implementations (list, vector, circular array) of the Queue ADT are O(1).</a:t>
            </a:r>
          </a:p>
          <a:p>
            <a:r>
              <a:rPr lang="en-US" sz="2000" dirty="0"/>
              <a:t>Although reallocating an array is an O(n) operation, it is amortized over n items, so the cost per item is O(1).</a:t>
            </a:r>
          </a:p>
          <a:p>
            <a:r>
              <a:rPr lang="en-US" sz="2000" dirty="0"/>
              <a:t>Linked-list implementations require more storage than arrays because of the extra space required for links.</a:t>
            </a:r>
          </a:p>
          <a:p>
            <a:r>
              <a:rPr lang="en-US" sz="2000" dirty="0"/>
              <a:t>C++ stores a copy of the data for a queue element in each node plus the links to the next</a:t>
            </a:r>
            <a:r>
              <a:rPr lang="en-US" sz="2000"/>
              <a:t>/previous nodes.</a:t>
            </a:r>
            <a:endParaRPr lang="en-US" sz="2000" dirty="0"/>
          </a:p>
          <a:p>
            <a:pPr lvl="1"/>
            <a:r>
              <a:rPr lang="en-US" sz="1800" dirty="0"/>
              <a:t>a node in a double-linked list stores two pointers.</a:t>
            </a:r>
          </a:p>
          <a:p>
            <a:pPr lvl="1"/>
            <a:r>
              <a:rPr lang="en-US" sz="1800" dirty="0"/>
              <a:t>a node in a circular array stores just the data.</a:t>
            </a:r>
          </a:p>
          <a:p>
            <a:r>
              <a:rPr lang="en-US" sz="2000" dirty="0"/>
              <a:t>A circular array that is filled to capacity requires half the storage of a single linked list to store the same number of elements (assuming that the data type requires the same amount of storage as a pointer).</a:t>
            </a:r>
          </a:p>
          <a:p>
            <a:r>
              <a:rPr lang="en-US" sz="2000" dirty="0"/>
              <a:t>However, if the array were just reallocated, half the array would be empty, so it would require the same storage as a single-linked list.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686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15E2-FD06-4C97-A939-BC517FF9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Questions...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CFB9-7456-44F4-95C7-B5255E7B0A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0080" y="1581843"/>
            <a:ext cx="9980296" cy="3651170"/>
          </a:xfrm>
        </p:spPr>
        <p:txBody>
          <a:bodyPr/>
          <a:lstStyle/>
          <a:p>
            <a:pPr marL="284163" lvl="1" indent="-2794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What is the disadvantage of implementing an ADT Queue with a singly-linked list?</a:t>
            </a:r>
          </a:p>
          <a:p>
            <a:pPr marL="284163" lvl="1" indent="-279400">
              <a:spcBef>
                <a:spcPts val="84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A Circular Array ADT Queue uses a ____________________.</a:t>
            </a:r>
          </a:p>
          <a:p>
            <a:pPr marL="285750" lvl="2" indent="-285750">
              <a:spcBef>
                <a:spcPts val="10200"/>
              </a:spcBef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000" dirty="0"/>
              <a:t>If reallocating an array is an O(n) operation, how is constant time of O(1) preserved for ADT Queue push operations?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99779-22C0-4A1F-B23C-D31827E2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00640-BF65-479D-B0C8-CECB4260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dirty="0"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A2BDB7-C075-4284-B6DB-CCD9A8516548}"/>
              </a:ext>
            </a:extLst>
          </p:cNvPr>
          <p:cNvSpPr txBox="1"/>
          <p:nvPr/>
        </p:nvSpPr>
        <p:spPr>
          <a:xfrm>
            <a:off x="920000" y="2004403"/>
            <a:ext cx="964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Storage space is increased as links are stored in the nodes.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While insertion at front of list is constant time O(1), removal from the back is linear time O(n).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486986-DA71-4079-B731-42025BE57FB4}"/>
              </a:ext>
            </a:extLst>
          </p:cNvPr>
          <p:cNvSpPr/>
          <p:nvPr/>
        </p:nvSpPr>
        <p:spPr>
          <a:xfrm>
            <a:off x="937891" y="5377801"/>
            <a:ext cx="9809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Thru amortization over n items.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EA4FD3-AFD3-4521-9617-F74FF3511D9D}"/>
              </a:ext>
            </a:extLst>
          </p:cNvPr>
          <p:cNvSpPr/>
          <p:nvPr/>
        </p:nvSpPr>
        <p:spPr>
          <a:xfrm>
            <a:off x="1008904" y="3376003"/>
            <a:ext cx="8857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dynamically-allocated, circular array</a:t>
            </a:r>
          </a:p>
        </p:txBody>
      </p:sp>
    </p:spTree>
    <p:extLst>
      <p:ext uri="{BB962C8B-B14F-4D97-AF65-F5344CB8AC3E}">
        <p14:creationId xmlns:p14="http://schemas.microsoft.com/office/powerpoint/2010/main" val="357526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need to create an independent copy or a </a:t>
            </a:r>
            <a:r>
              <a:rPr lang="en-US" b="1" dirty="0">
                <a:solidFill>
                  <a:srgbClr val="FF0000"/>
                </a:solidFill>
              </a:rPr>
              <a:t>deep copy</a:t>
            </a:r>
            <a:r>
              <a:rPr lang="en-US" dirty="0"/>
              <a:t> of the underlying array so that </a:t>
            </a:r>
            <a:r>
              <a:rPr lang="en-US" b="1" i="1" dirty="0"/>
              <a:t>q1.the_data</a:t>
            </a:r>
            <a:r>
              <a:rPr lang="en-US" dirty="0"/>
              <a:t> and </a:t>
            </a:r>
            <a:r>
              <a:rPr lang="en-US" b="1" i="1" dirty="0"/>
              <a:t>q2.the_data</a:t>
            </a:r>
            <a:r>
              <a:rPr lang="en-US" dirty="0"/>
              <a:t> point to different arrays, making queue </a:t>
            </a:r>
            <a:r>
              <a:rPr lang="en-US" b="1" i="1" dirty="0"/>
              <a:t>q2</a:t>
            </a:r>
            <a:r>
              <a:rPr lang="en-US" dirty="0"/>
              <a:t> a deep copy of queue.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91478" y="2667001"/>
            <a:ext cx="66857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/** Make a (deep) copy of a Queue.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@param other The Queue to be copied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Queue&lt;T&gt;(const Queue &lt;T&gt;&amp; other)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: capacity(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front_index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other.front_index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rear_index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other.rear_index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),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(new T[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other.current_capacity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])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for (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i = 0; i &lt;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; i++)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[i] = 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other.the_data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[i];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B41F1F-F040-A2BC-1494-4533A203C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37" y="2335188"/>
            <a:ext cx="3176443" cy="2096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F055A2-D28B-95B5-6E97-6AA37099B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837" y="4585575"/>
            <a:ext cx="3176443" cy="207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0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Assignment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368" y="1461991"/>
            <a:ext cx="7618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/** Assign the contents of one queue to another.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@param other The queue to be assigned to this queue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 @return This queue with a copy of the other queue's contents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Queue&lt;T&gt;&amp; operator=(const Queue&lt;T&gt;&amp; other)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Make a copy of the other vector.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Queue&lt;T&gt;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the_copy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(other);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Swap contents of self with the copy.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this-&gt;swap(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the_copy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Return self (the copy will be deleted)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return *this;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2797628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Queue&lt;int&gt; q1();</a:t>
            </a:r>
          </a:p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Queue&lt;int&gt; q2();</a:t>
            </a:r>
          </a:p>
          <a:p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q2 = q1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1" name="Line Callout 1 6">
            <a:extLst>
              <a:ext uri="{FF2B5EF4-FFF2-40B4-BE49-F238E27FC236}">
                <a16:creationId xmlns:a16="http://schemas.microsoft.com/office/drawing/2014/main" id="{9FB12552-4C1E-457F-B77C-550910DDFFDF}"/>
              </a:ext>
            </a:extLst>
          </p:cNvPr>
          <p:cNvSpPr/>
          <p:nvPr/>
        </p:nvSpPr>
        <p:spPr>
          <a:xfrm>
            <a:off x="8044656" y="4149994"/>
            <a:ext cx="685800" cy="481548"/>
          </a:xfrm>
          <a:prstGeom prst="borderCallout1">
            <a:avLst>
              <a:gd name="adj1" fmla="val -745"/>
              <a:gd name="adj2" fmla="val 21717"/>
              <a:gd name="adj3" fmla="val -90139"/>
              <a:gd name="adj4" fmla="val 22486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nsolas" panose="020B0609020204030204" pitchFamily="49" charset="0"/>
              </a:rPr>
              <a:t>this</a:t>
            </a:r>
          </a:p>
        </p:txBody>
      </p:sp>
      <p:sp>
        <p:nvSpPr>
          <p:cNvPr id="12" name="Line Callout 1 6">
            <a:extLst>
              <a:ext uri="{FF2B5EF4-FFF2-40B4-BE49-F238E27FC236}">
                <a16:creationId xmlns:a16="http://schemas.microsoft.com/office/drawing/2014/main" id="{F4816CE2-EE59-4E7D-87D4-160B33360758}"/>
              </a:ext>
            </a:extLst>
          </p:cNvPr>
          <p:cNvSpPr/>
          <p:nvPr/>
        </p:nvSpPr>
        <p:spPr>
          <a:xfrm>
            <a:off x="9067800" y="4149740"/>
            <a:ext cx="990600" cy="481548"/>
          </a:xfrm>
          <a:prstGeom prst="borderCallout1">
            <a:avLst>
              <a:gd name="adj1" fmla="val -745"/>
              <a:gd name="adj2" fmla="val 21717"/>
              <a:gd name="adj3" fmla="val -104033"/>
              <a:gd name="adj4" fmla="val -23668"/>
            </a:avLst>
          </a:prstGeom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nsolas" panose="020B0609020204030204" pitchFamily="49" charset="0"/>
              </a:rPr>
              <a:t>other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EF5C6C-EF21-4194-B3A4-0F1BFEB9B80E}"/>
              </a:ext>
            </a:extLst>
          </p:cNvPr>
          <p:cNvSpPr txBox="1"/>
          <p:nvPr/>
        </p:nvSpPr>
        <p:spPr>
          <a:xfrm>
            <a:off x="823961" y="5349018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 a copy of q1 using the queue copy constructor	(q1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7A9E88-2257-4832-8514-92E14B187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46" y="3593408"/>
            <a:ext cx="9873129" cy="693753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781EC371-5BEC-4D1F-BC19-187CFBB4A344}"/>
              </a:ext>
            </a:extLst>
          </p:cNvPr>
          <p:cNvSpPr/>
          <p:nvPr/>
        </p:nvSpPr>
        <p:spPr>
          <a:xfrm>
            <a:off x="621527" y="3195376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34FF0A-693D-45F0-8D41-B14A678BFF9E}"/>
              </a:ext>
            </a:extLst>
          </p:cNvPr>
          <p:cNvSpPr txBox="1"/>
          <p:nvPr/>
        </p:nvSpPr>
        <p:spPr>
          <a:xfrm>
            <a:off x="823961" y="5615719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Exchange q2 (this) and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(only exchange pointers)	(q2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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0B289E-BAF8-4B6C-9B7D-C5FF6F504081}"/>
              </a:ext>
            </a:extLst>
          </p:cNvPr>
          <p:cNvSpPr txBox="1"/>
          <p:nvPr/>
        </p:nvSpPr>
        <p:spPr>
          <a:xfrm>
            <a:off x="823961" y="5892811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q2 is now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(q1) and so return q2 (*this)	(q2  q1)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B1B563-56A9-4BE4-A0D1-6D067B7A477B}"/>
              </a:ext>
            </a:extLst>
          </p:cNvPr>
          <p:cNvSpPr txBox="1"/>
          <p:nvPr/>
        </p:nvSpPr>
        <p:spPr>
          <a:xfrm>
            <a:off x="823961" y="6169903"/>
            <a:ext cx="999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  <a:tabLst>
                <a:tab pos="7596188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Note: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the_copy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is deleted by the local destructor.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3E62148-00E7-4B9D-B984-E35C9F8F2136}"/>
              </a:ext>
            </a:extLst>
          </p:cNvPr>
          <p:cNvSpPr/>
          <p:nvPr/>
        </p:nvSpPr>
        <p:spPr>
          <a:xfrm>
            <a:off x="621527" y="3940063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E810141-AD41-4931-830A-092AA5CFD78D}"/>
              </a:ext>
            </a:extLst>
          </p:cNvPr>
          <p:cNvSpPr/>
          <p:nvPr/>
        </p:nvSpPr>
        <p:spPr>
          <a:xfrm>
            <a:off x="621527" y="4674359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7D50706-FDBD-47A0-BEB5-71F09FBDD686}"/>
              </a:ext>
            </a:extLst>
          </p:cNvPr>
          <p:cNvSpPr/>
          <p:nvPr/>
        </p:nvSpPr>
        <p:spPr>
          <a:xfrm>
            <a:off x="340970" y="4909887"/>
            <a:ext cx="306636" cy="274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/>
      <p:bldP spid="3" grpId="0" animBg="1"/>
      <p:bldP spid="14" grpId="0" build="p" bldLvl="2"/>
      <p:bldP spid="15" grpId="0" build="p" bldLvl="2"/>
      <p:bldP spid="16" grpId="0" build="p" bldLvl="2"/>
      <p:bldP spid="17" grpId="0" animBg="1"/>
      <p:bldP spid="18" grpId="0" animBg="1"/>
      <p:bldP spid="1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purpose of the </a:t>
            </a:r>
            <a:r>
              <a:rPr lang="en-US" b="1" dirty="0">
                <a:solidFill>
                  <a:srgbClr val="FF0000"/>
                </a:solidFill>
              </a:rPr>
              <a:t>destructor</a:t>
            </a:r>
            <a:r>
              <a:rPr lang="en-US" dirty="0"/>
              <a:t> is to undo what the constructor does.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constructor</a:t>
            </a:r>
            <a:r>
              <a:rPr lang="en-US" dirty="0"/>
              <a:t> takes a block of uninitialized memory and sets it to a </a:t>
            </a:r>
            <a:r>
              <a:rPr lang="en-US" b="1" dirty="0">
                <a:solidFill>
                  <a:srgbClr val="FF0000"/>
                </a:solidFill>
              </a:rPr>
              <a:t>valid state</a:t>
            </a:r>
            <a:r>
              <a:rPr lang="en-US" dirty="0"/>
              <a:t>, thus creating an object. </a:t>
            </a:r>
          </a:p>
          <a:p>
            <a:r>
              <a:rPr lang="en-US" dirty="0"/>
              <a:t>When the destructor is finished, the object is in an </a:t>
            </a:r>
            <a:r>
              <a:rPr lang="en-US" b="1" dirty="0">
                <a:solidFill>
                  <a:srgbClr val="FF0000"/>
                </a:solidFill>
              </a:rPr>
              <a:t>invalid state</a:t>
            </a:r>
            <a:r>
              <a:rPr lang="en-US" dirty="0"/>
              <a:t> and the memory it occupies can be reused for creating other objects.</a:t>
            </a:r>
          </a:p>
          <a:p>
            <a:r>
              <a:rPr lang="en-US" dirty="0"/>
              <a:t>If this is not done, the program will have memory leaks.</a:t>
            </a:r>
          </a:p>
          <a:p>
            <a:r>
              <a:rPr lang="en-US" b="1" dirty="0">
                <a:solidFill>
                  <a:srgbClr val="FF0000"/>
                </a:solidFill>
              </a:rPr>
              <a:t>Each class has a default destructor, which effectively invokes the destructor for each data field.</a:t>
            </a:r>
          </a:p>
          <a:p>
            <a:r>
              <a:rPr lang="en-US" dirty="0"/>
              <a:t>If the pointer references a dynamically allocated object (such as the array referenced by pointer </a:t>
            </a:r>
            <a:r>
              <a:rPr lang="en-US" b="1" i="1" dirty="0" err="1"/>
              <a:t>the_data</a:t>
            </a:r>
            <a:r>
              <a:rPr lang="en-US" dirty="0"/>
              <a:t>), the memory allocated to that object must be freed.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3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Do You Find a Wolf in Minnesota?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39" y="1236786"/>
            <a:ext cx="5011271" cy="55450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39" y="1752601"/>
            <a:ext cx="766763" cy="7667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1158" y="2510770"/>
            <a:ext cx="2743200" cy="33727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58C8E61-C40A-4D54-8A37-AD0E22343D95}"/>
              </a:ext>
            </a:extLst>
          </p:cNvPr>
          <p:cNvGrpSpPr/>
          <p:nvPr/>
        </p:nvGrpSpPr>
        <p:grpSpPr>
          <a:xfrm>
            <a:off x="1174038" y="3981955"/>
            <a:ext cx="2743200" cy="1428245"/>
            <a:chOff x="914400" y="3981954"/>
            <a:chExt cx="2743200" cy="142824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981954"/>
              <a:ext cx="2743200" cy="33727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066800" y="4403218"/>
              <a:ext cx="2209800" cy="1006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prstClr val="black"/>
                  </a:solidFill>
                  <a:latin typeface="Comic Sans MS" panose="030F0702030302020204" pitchFamily="66" charset="0"/>
                  <a:cs typeface="Arial" charset="0"/>
                </a:rPr>
                <a:t>You build a fence and listen for the howl!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410201" y="1347339"/>
            <a:ext cx="5210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What if you “Big Bang” it and you have a memory leak or illegal access?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C14DE34-3C56-4B1B-98EE-C006DBE149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45" y="2694802"/>
            <a:ext cx="1318681" cy="33727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34297" y="2740171"/>
            <a:ext cx="4253667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Best Practice: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Start with something that works.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DON'T BREAK IT!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Make small, incremental changes...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000" b="1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VERIFY IT WORKS BEFORE MOVING ON!</a:t>
            </a:r>
          </a:p>
        </p:txBody>
      </p:sp>
    </p:spTree>
    <p:extLst>
      <p:ext uri="{BB962C8B-B14F-4D97-AF65-F5344CB8AC3E}">
        <p14:creationId xmlns:p14="http://schemas.microsoft.com/office/powerpoint/2010/main" val="58659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 uiExpand="1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Do You Find a Wolf in Minnesota?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Queues / Deques (19-20)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9D9B86-AB8B-404F-8D86-C97B35C4C6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44" y="1236786"/>
            <a:ext cx="5011271" cy="55450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44" y="1752601"/>
            <a:ext cx="766763" cy="7667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1163" y="2510770"/>
            <a:ext cx="2743200" cy="33727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58C8E61-C40A-4D54-8A37-AD0E22343D95}"/>
              </a:ext>
            </a:extLst>
          </p:cNvPr>
          <p:cNvGrpSpPr/>
          <p:nvPr/>
        </p:nvGrpSpPr>
        <p:grpSpPr>
          <a:xfrm>
            <a:off x="1174043" y="3981955"/>
            <a:ext cx="2743200" cy="1428245"/>
            <a:chOff x="914400" y="3981954"/>
            <a:chExt cx="2743200" cy="142824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981954"/>
              <a:ext cx="2743200" cy="33727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066800" y="4403218"/>
              <a:ext cx="2209800" cy="1006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prstClr val="black"/>
                  </a:solidFill>
                  <a:latin typeface="Comic Sans MS" panose="030F0702030302020204" pitchFamily="66" charset="0"/>
                  <a:cs typeface="Arial" charset="0"/>
                </a:rPr>
                <a:t>You build a fence and listen for the howl!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410201" y="1347339"/>
            <a:ext cx="5210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What if you “Big Bang” it and you have a memory leak or illegal access?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C14DE34-3C56-4B1B-98EE-C006DBE149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50" y="2694802"/>
            <a:ext cx="1318681" cy="33727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9822ED-3170-4578-BAFA-AB5EE9AC0E92}"/>
              </a:ext>
            </a:extLst>
          </p:cNvPr>
          <p:cNvSpPr txBox="1"/>
          <p:nvPr/>
        </p:nvSpPr>
        <p:spPr>
          <a:xfrm>
            <a:off x="6657256" y="2459772"/>
            <a:ext cx="3096344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int main()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#if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// code segment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// code segment 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// code segment 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// code segment 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</a:t>
            </a:r>
            <a:r>
              <a:rPr lang="en-US" sz="2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endif</a:t>
            </a: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5E2536-D219-46E1-94C5-5A04715867D5}"/>
              </a:ext>
            </a:extLst>
          </p:cNvPr>
          <p:cNvSpPr txBox="1"/>
          <p:nvPr/>
        </p:nvSpPr>
        <p:spPr>
          <a:xfrm>
            <a:off x="6657256" y="2459772"/>
            <a:ext cx="3096344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int main()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// code segment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// code segment 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#if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// code segment 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F0000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// code segment 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</a:t>
            </a:r>
            <a:r>
              <a:rPr lang="en-US" sz="2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endif</a:t>
            </a: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853B7F-9DAE-498C-B708-6EBFFFA14B47}"/>
              </a:ext>
            </a:extLst>
          </p:cNvPr>
          <p:cNvSpPr txBox="1"/>
          <p:nvPr/>
        </p:nvSpPr>
        <p:spPr>
          <a:xfrm>
            <a:off x="6657255" y="2459772"/>
            <a:ext cx="3754567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int main()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// code segment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// code segment 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#if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   // code segment 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#endif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// code segment 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return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C72B46-623E-4718-8906-EAA68188BCE6}"/>
              </a:ext>
            </a:extLst>
          </p:cNvPr>
          <p:cNvGrpSpPr/>
          <p:nvPr/>
        </p:nvGrpSpPr>
        <p:grpSpPr>
          <a:xfrm>
            <a:off x="4511497" y="3352800"/>
            <a:ext cx="2066738" cy="2438400"/>
            <a:chOff x="3676118" y="3352800"/>
            <a:chExt cx="2066738" cy="24384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908701E-A832-425C-B9A8-9D87F2B497F3}"/>
                </a:ext>
              </a:extLst>
            </p:cNvPr>
            <p:cNvSpPr/>
            <p:nvPr/>
          </p:nvSpPr>
          <p:spPr>
            <a:xfrm>
              <a:off x="3676118" y="3981954"/>
              <a:ext cx="2066738" cy="12758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white"/>
                  </a:solidFill>
                  <a:latin typeface="Arial"/>
                </a:rPr>
                <a:t>Use conditional compilation directives to temporarily remove code.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146DC6B-4A97-4DC8-8B26-CA3E31F8D48D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V="1">
              <a:off x="4709487" y="3352800"/>
              <a:ext cx="1033369" cy="629154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A074F91-4DDB-43FB-9A5D-366250FBCCFE}"/>
                </a:ext>
              </a:extLst>
            </p:cNvPr>
            <p:cNvCxnSpPr>
              <a:cxnSpLocks/>
            </p:cNvCxnSpPr>
            <p:nvPr/>
          </p:nvCxnSpPr>
          <p:spPr>
            <a:xfrm>
              <a:off x="4626641" y="5259385"/>
              <a:ext cx="1116215" cy="531815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352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 04 - Iterator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76400"/>
            <a:ext cx="5223510" cy="294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3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233488"/>
            <a:ext cx="10047884" cy="5531205"/>
          </a:xfrm>
        </p:spPr>
        <p:txBody>
          <a:bodyPr/>
          <a:lstStyle/>
          <a:p>
            <a:r>
              <a:rPr lang="en-US" sz="2200" dirty="0"/>
              <a:t>The iterator is like a pointer.</a:t>
            </a:r>
          </a:p>
          <a:p>
            <a:pPr lvl="1"/>
            <a:r>
              <a:rPr lang="en-US" sz="1800" dirty="0"/>
              <a:t>The pointer dereferencing operator (operator*) returns a reference to the data field in the Node object at the current iterator position.</a:t>
            </a:r>
          </a:p>
          <a:p>
            <a:pPr lvl="1"/>
            <a:r>
              <a:rPr lang="en-US" sz="1800" dirty="0"/>
              <a:t>The iterator pointer advances forward using the operator++ and backward using the operator--.</a:t>
            </a:r>
          </a:p>
          <a:p>
            <a:r>
              <a:rPr lang="en-US" sz="2200" dirty="0"/>
              <a:t>Lab 04 adds six functions to your Lab 03 linked list that manipulate iterators: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insert</a:t>
            </a:r>
            <a:r>
              <a:rPr lang="en-US" sz="1800" dirty="0"/>
              <a:t> adds a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 err="1">
                <a:latin typeface="Consolas" panose="020B0609020204030204" pitchFamily="49" charset="0"/>
              </a:rPr>
              <a:t>insert_after</a:t>
            </a:r>
            <a:r>
              <a:rPr lang="en-US" sz="1800" dirty="0"/>
              <a:t> adds a list element after the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erase</a:t>
            </a:r>
            <a:r>
              <a:rPr lang="en-US" sz="1800" dirty="0"/>
              <a:t> removes a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replace</a:t>
            </a:r>
            <a:r>
              <a:rPr lang="en-US" sz="1800" dirty="0"/>
              <a:t> removes a list element at the iterator position.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begin</a:t>
            </a:r>
            <a:r>
              <a:rPr lang="en-US" sz="1800" dirty="0"/>
              <a:t> returns an iterator positioned at the first element.</a:t>
            </a:r>
          </a:p>
          <a:p>
            <a:pPr lvl="1"/>
            <a:r>
              <a:rPr lang="en-US" sz="1800" dirty="0"/>
              <a:t>Function </a:t>
            </a:r>
            <a:r>
              <a:rPr lang="en-US" sz="1800" b="1" dirty="0">
                <a:latin typeface="Consolas" panose="020B0609020204030204" pitchFamily="49" charset="0"/>
              </a:rPr>
              <a:t>end</a:t>
            </a:r>
            <a:r>
              <a:rPr lang="en-US" sz="1800" dirty="0"/>
              <a:t> returns an iterator positioned just after the last element.</a:t>
            </a:r>
          </a:p>
          <a:p>
            <a:r>
              <a:rPr lang="en-US" sz="2200" dirty="0"/>
              <a:t>By using an iterator</a:t>
            </a:r>
          </a:p>
          <a:p>
            <a:pPr lvl="1"/>
            <a:r>
              <a:rPr lang="en-US" sz="1800" dirty="0"/>
              <a:t>Preserves information hiding - the internal structure of the Node is not visible to clients.</a:t>
            </a:r>
          </a:p>
          <a:p>
            <a:pPr lvl="1"/>
            <a:r>
              <a:rPr lang="en-US" sz="1800" dirty="0"/>
              <a:t>Clients can access or modify the data and can move from one Node in the list to another (but not alter the structure of the linked list)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46F9-9329-4DC1-9750-01E661B9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04 – Iterator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927EF-EB95-45F7-AE10-BBB8680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Queues / Deques (19-20)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CA9F1-A16D-4C88-9716-C38363DB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39FB23-F911-40D3-A5D8-570E631761DC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1341066"/>
          <a:ext cx="10167551" cy="3246120"/>
        </p:xfrm>
        <a:graphic>
          <a:graphicData uri="http://schemas.openxmlformats.org/drawingml/2006/table">
            <a:tbl>
              <a:tblPr/>
              <a:tblGrid>
                <a:gridCol w="5961421">
                  <a:extLst>
                    <a:ext uri="{9D8B030D-6E8A-4147-A177-3AD203B41FA5}">
                      <a16:colId xmlns:a16="http://schemas.microsoft.com/office/drawing/2014/main" val="4001662675"/>
                    </a:ext>
                  </a:extLst>
                </a:gridCol>
                <a:gridCol w="4206130">
                  <a:extLst>
                    <a:ext uri="{9D8B030D-6E8A-4147-A177-3AD203B41FA5}">
                      <a16:colId xmlns:a16="http://schemas.microsoft.com/office/drawing/2014/main" val="1404600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COMMAND / DESCRIPTION</a:t>
                      </a: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</a:rPr>
                        <a:t>EXAMPLE INPUT (Bold) / OUTPUT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91440" marB="91440" anchor="ctr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376800"/>
                  </a:ext>
                </a:extLst>
              </a:tr>
              <a:tr h="802082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Iterate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Output the contents of the linked list,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one element per line, enclosed in brackets.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"Empty!" if list is empty.</a:t>
                      </a:r>
                    </a:p>
                    <a:p>
                      <a:pPr fontAlgn="t"/>
                      <a:endParaRPr lang="en-US" sz="800" dirty="0">
                        <a:effectLst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LinkedList&lt;string&gt;::Iterator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pPr fontAlgn="t"/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while (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!=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())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  cout &lt;&lt;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endl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&lt;&lt; " [" &lt;&lt; *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&lt;&lt; "]";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   ++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iter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time. the is Now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Now is the time.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Iterate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[Now]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[is]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[the]</a:t>
                      </a:r>
                    </a:p>
                    <a:p>
                      <a:pPr fontAlgn="t"/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 [time.]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Clear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Iterate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1621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466BF6-9C29-44B1-9DC7-423A399D80A4}"/>
              </a:ext>
            </a:extLst>
          </p:cNvPr>
          <p:cNvGraphicFramePr>
            <a:graphicFrameLocks noGrp="1"/>
          </p:cNvGraphicFramePr>
          <p:nvPr/>
        </p:nvGraphicFramePr>
        <p:xfrm>
          <a:off x="452826" y="4573461"/>
          <a:ext cx="10167551" cy="2148840"/>
        </p:xfrm>
        <a:graphic>
          <a:graphicData uri="http://schemas.openxmlformats.org/drawingml/2006/table">
            <a:tbl>
              <a:tblPr/>
              <a:tblGrid>
                <a:gridCol w="5961421">
                  <a:extLst>
                    <a:ext uri="{9D8B030D-6E8A-4147-A177-3AD203B41FA5}">
                      <a16:colId xmlns:a16="http://schemas.microsoft.com/office/drawing/2014/main" val="2462764190"/>
                    </a:ext>
                  </a:extLst>
                </a:gridCol>
                <a:gridCol w="4206130">
                  <a:extLst>
                    <a:ext uri="{9D8B030D-6E8A-4147-A177-3AD203B41FA5}">
                      <a16:colId xmlns:a16="http://schemas.microsoft.com/office/drawing/2014/main" val="2876479118"/>
                    </a:ext>
                  </a:extLst>
                </a:gridCol>
              </a:tblGrid>
              <a:tr h="802082">
                <a:tc>
                  <a:txBody>
                    <a:bodyPr/>
                    <a:lstStyle/>
                    <a:p>
                      <a:pPr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Find </a:t>
                      </a:r>
                      <a:r>
                        <a:rPr lang="en-US" sz="2000" b="1" i="1" dirty="0">
                          <a:effectLst/>
                        </a:rPr>
                        <a:t>&lt;item&gt;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Find the first item in the linked list.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(Call </a:t>
                      </a:r>
                      <a:r>
                        <a:rPr lang="en-US" sz="1800" b="1" dirty="0">
                          <a:effectLst/>
                        </a:rPr>
                        <a:t>find(first, last, value)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Output "OK" if successful.</a:t>
                      </a:r>
                    </a:p>
                    <a:p>
                      <a:pPr marL="174625" indent="-174625" fontAlgn="t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</a:rPr>
                        <a:t>Throw an error "Not Found" if &lt;item&gt; is not found.</a:t>
                      </a:r>
                    </a:p>
                    <a:p>
                      <a:pPr fontAlgn="t"/>
                      <a:endParaRPr lang="en-US" sz="800" dirty="0">
                        <a:effectLst/>
                      </a:endParaRPr>
                    </a:p>
                    <a:p>
                      <a:pPr fontAlgn="t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LinkedList::Iterator position;</a:t>
                      </a:r>
                    </a:p>
                    <a:p>
                      <a:pPr fontAlgn="t"/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position = </a:t>
                      </a:r>
                      <a:r>
                        <a:rPr lang="en-US" sz="1200" b="1" u="none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myList.find</a:t>
                      </a: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200" b="1" u="none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myList.begin</a:t>
                      </a: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sz="1200" b="1" u="none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myList.end</a:t>
                      </a: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(), value);</a:t>
                      </a: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</a:rPr>
                        <a:t>Insert do. you unless work will Nothing</a:t>
                      </a:r>
                    </a:p>
                    <a:p>
                      <a:pPr fontAlgn="t"/>
                      <a:r>
                        <a:rPr lang="en-US" sz="1600" b="1" dirty="0" err="1">
                          <a:effectLst/>
                        </a:rPr>
                        <a:t>PrintList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Nothing will work unless you do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Find Nothing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1600" b="1" dirty="0">
                          <a:effectLst/>
                        </a:rPr>
                        <a:t>Find nothing </a:t>
                      </a:r>
                      <a:r>
                        <a:rPr lang="en-US" sz="1600" b="1" dirty="0">
                          <a:solidFill>
                            <a:srgbClr val="2407F7"/>
                          </a:solidFill>
                          <a:effectLst/>
                        </a:rPr>
                        <a:t>Not Found</a:t>
                      </a:r>
                      <a:endParaRPr lang="en-US" sz="1600" dirty="0">
                        <a:effectLst/>
                      </a:endParaRPr>
                    </a:p>
                  </a:txBody>
                  <a:tcPr marT="91440" marB="91440"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7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86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3080</TotalTime>
  <Words>7172</Words>
  <Application>Microsoft Office PowerPoint</Application>
  <PresentationFormat>Custom</PresentationFormat>
  <Paragraphs>1346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Comic Sans MS</vt:lpstr>
      <vt:lpstr>Consolas</vt:lpstr>
      <vt:lpstr>Courier New</vt:lpstr>
      <vt:lpstr>Tw Cen MT</vt:lpstr>
      <vt:lpstr>Wingdings</vt:lpstr>
      <vt:lpstr>CS 235 Theme</vt:lpstr>
      <vt:lpstr>PowerPoint Presentation</vt:lpstr>
      <vt:lpstr>Tip #19: C++ Enum's </vt:lpstr>
      <vt:lpstr>PowerPoint Presentation</vt:lpstr>
      <vt:lpstr>Follow-up Questions...</vt:lpstr>
      <vt:lpstr>How Do You Find a Wolf in Minnesota?</vt:lpstr>
      <vt:lpstr>How Do You Find a Wolf in Minnesota?</vt:lpstr>
      <vt:lpstr>PowerPoint Presentation</vt:lpstr>
      <vt:lpstr>The iterator</vt:lpstr>
      <vt:lpstr>Lab 04 – Iterator</vt:lpstr>
      <vt:lpstr>Lab 04 – Iterator</vt:lpstr>
      <vt:lpstr>Lab 04 – Iterator</vt:lpstr>
      <vt:lpstr>Lab 04 – Iterator</vt:lpstr>
      <vt:lpstr>Lab 04 – Iterator</vt:lpstr>
      <vt:lpstr>Step 1 – Verify LinkedList Class</vt:lpstr>
      <vt:lpstr>Step 2 – Add a Nested Iterator</vt:lpstr>
      <vt:lpstr>Step 3 – Implement Functionality</vt:lpstr>
      <vt:lpstr>Output of Iterator Lab</vt:lpstr>
      <vt:lpstr>PowerPoint Presentation</vt:lpstr>
      <vt:lpstr>Queue Abstract Data Type</vt:lpstr>
      <vt:lpstr>Specification for a Queue Interface</vt:lpstr>
      <vt:lpstr>Maintaining a Queue of Customers</vt:lpstr>
      <vt:lpstr>Tip #20: KISS is Better!</vt:lpstr>
      <vt:lpstr>"Path of Least Resistance"</vt:lpstr>
      <vt:lpstr>PowerPoint Presentation</vt:lpstr>
      <vt:lpstr>std::list as a Queue Container</vt:lpstr>
      <vt:lpstr>Using std::list as a Queue Container</vt:lpstr>
      <vt:lpstr>Circular Array as a Queue Container</vt:lpstr>
      <vt:lpstr>Circular Array ADT Queue Design</vt:lpstr>
      <vt:lpstr>Queue&lt;string&gt;</vt:lpstr>
      <vt:lpstr>Queue&lt;string&gt;::push(const T&amp; item)</vt:lpstr>
      <vt:lpstr>Queue&lt;string&gt;::push(const T&amp; item)</vt:lpstr>
      <vt:lpstr>Queue&lt;string&gt;::push(const T&amp; item)</vt:lpstr>
      <vt:lpstr>Queue&lt;string&gt;::push(const T&amp; item)</vt:lpstr>
      <vt:lpstr>Queue&lt;string&gt;::pop()</vt:lpstr>
      <vt:lpstr>Queue&lt;string&gt;::push(const T&amp; item)</vt:lpstr>
      <vt:lpstr>reallocate</vt:lpstr>
      <vt:lpstr>reallocate</vt:lpstr>
      <vt:lpstr>reallocate</vt:lpstr>
      <vt:lpstr>reallocate</vt:lpstr>
      <vt:lpstr>reallocate</vt:lpstr>
      <vt:lpstr>Queue&lt;string&gt;::push(const T&amp; item)</vt:lpstr>
      <vt:lpstr>Queue&lt;string&gt;::push(const T&amp; item)</vt:lpstr>
      <vt:lpstr>Comparing Queue Implementations</vt:lpstr>
      <vt:lpstr>Follow-up Questions...</vt:lpstr>
      <vt:lpstr>Deep Copy Constructor</vt:lpstr>
      <vt:lpstr>Deep Assignment Operator</vt:lpstr>
      <vt:lpstr>The Destructor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124</cp:revision>
  <dcterms:created xsi:type="dcterms:W3CDTF">2020-07-19T21:27:39Z</dcterms:created>
  <dcterms:modified xsi:type="dcterms:W3CDTF">2022-05-17T01:44:53Z</dcterms:modified>
</cp:coreProperties>
</file>