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3729" r:id="rId2"/>
    <p:sldId id="2091" r:id="rId3"/>
    <p:sldId id="1902" r:id="rId4"/>
    <p:sldId id="1786" r:id="rId5"/>
    <p:sldId id="3929" r:id="rId6"/>
    <p:sldId id="3930" r:id="rId7"/>
    <p:sldId id="3931" r:id="rId8"/>
    <p:sldId id="3932" r:id="rId9"/>
    <p:sldId id="3933" r:id="rId10"/>
    <p:sldId id="3934" r:id="rId11"/>
    <p:sldId id="3935" r:id="rId12"/>
    <p:sldId id="3936" r:id="rId13"/>
    <p:sldId id="1158" r:id="rId14"/>
    <p:sldId id="3898" r:id="rId15"/>
    <p:sldId id="3553" r:id="rId16"/>
    <p:sldId id="1198" r:id="rId17"/>
    <p:sldId id="1199" r:id="rId18"/>
    <p:sldId id="1200" r:id="rId19"/>
    <p:sldId id="2078" r:id="rId20"/>
    <p:sldId id="1168" r:id="rId21"/>
    <p:sldId id="3559" r:id="rId22"/>
    <p:sldId id="3560" r:id="rId23"/>
    <p:sldId id="3561" r:id="rId24"/>
    <p:sldId id="3570" r:id="rId25"/>
    <p:sldId id="1209" r:id="rId26"/>
    <p:sldId id="1230" r:id="rId27"/>
    <p:sldId id="3562" r:id="rId28"/>
    <p:sldId id="3563" r:id="rId29"/>
    <p:sldId id="3564" r:id="rId30"/>
    <p:sldId id="3565" r:id="rId31"/>
    <p:sldId id="3566" r:id="rId32"/>
    <p:sldId id="3899" r:id="rId33"/>
    <p:sldId id="1223" r:id="rId34"/>
    <p:sldId id="1232" r:id="rId35"/>
    <p:sldId id="1233" r:id="rId36"/>
    <p:sldId id="1225" r:id="rId37"/>
    <p:sldId id="3568" r:id="rId38"/>
    <p:sldId id="2128" r:id="rId39"/>
    <p:sldId id="3569" r:id="rId40"/>
    <p:sldId id="2129" r:id="rId41"/>
    <p:sldId id="2130" r:id="rId42"/>
    <p:sldId id="2131" r:id="rId43"/>
    <p:sldId id="2196" r:id="rId44"/>
    <p:sldId id="3574" r:id="rId45"/>
    <p:sldId id="2193" r:id="rId46"/>
    <p:sldId id="3876" r:id="rId47"/>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E4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5984" autoAdjust="0"/>
  </p:normalViewPr>
  <p:slideViewPr>
    <p:cSldViewPr snapToGrid="0">
      <p:cViewPr varScale="1">
        <p:scale>
          <a:sx n="74" d="100"/>
          <a:sy n="74" d="100"/>
        </p:scale>
        <p:origin x="822" y="72"/>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2/21/2022</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2/21/2022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Stacks (17)</a:t>
            </a:r>
            <a:endParaRPr lang="en-US" dirty="0"/>
          </a:p>
        </p:txBody>
      </p:sp>
      <p:sp>
        <p:nvSpPr>
          <p:cNvPr id="6" name="Slide Number Placeholder 22"/>
          <p:cNvSpPr>
            <a:spLocks noGrp="1"/>
          </p:cNvSpPr>
          <p:nvPr>
            <p:ph type="sldNum" sz="quarter" idx="12"/>
          </p:nvPr>
        </p:nvSpPr>
        <p:spPr>
          <a:xfrm>
            <a:off x="0" y="919577"/>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Stacks (17)</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Stacks (17)</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Stacks (17)</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25158"/>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Stacks (17)</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g"/><Relationship Id="rId1" Type="http://schemas.openxmlformats.org/officeDocument/2006/relationships/slideLayout" Target="../slideLayouts/slideLayout8.xml"/><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4196FDB-3CC6-42EF-BC8D-1EBAD307372B}"/>
              </a:ext>
            </a:extLst>
          </p:cNvPr>
          <p:cNvGrpSpPr/>
          <p:nvPr/>
        </p:nvGrpSpPr>
        <p:grpSpPr>
          <a:xfrm>
            <a:off x="0" y="0"/>
            <a:ext cx="10972800" cy="6858000"/>
            <a:chOff x="0" y="0"/>
            <a:chExt cx="10972800" cy="6858000"/>
          </a:xfrm>
        </p:grpSpPr>
        <p:grpSp>
          <p:nvGrpSpPr>
            <p:cNvPr id="3" name="Group 2">
              <a:extLst>
                <a:ext uri="{FF2B5EF4-FFF2-40B4-BE49-F238E27FC236}">
                  <a16:creationId xmlns:a16="http://schemas.microsoft.com/office/drawing/2014/main" id="{9AE41AD2-F21E-48AF-BACD-482F84EAF44B}"/>
                </a:ext>
              </a:extLst>
            </p:cNvPr>
            <p:cNvGrpSpPr/>
            <p:nvPr/>
          </p:nvGrpSpPr>
          <p:grpSpPr>
            <a:xfrm>
              <a:off x="0" y="0"/>
              <a:ext cx="10972800" cy="6858000"/>
              <a:chOff x="0" y="0"/>
              <a:chExt cx="9160656" cy="685800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0656" cy="6858000"/>
              </a:xfrm>
              <a:prstGeom prst="rect">
                <a:avLst/>
              </a:prstGeom>
            </p:spPr>
          </p:pic>
          <p:pic>
            <p:nvPicPr>
              <p:cNvPr id="6" name="Picture 5">
                <a:extLst>
                  <a:ext uri="{FF2B5EF4-FFF2-40B4-BE49-F238E27FC236}">
                    <a16:creationId xmlns:a16="http://schemas.microsoft.com/office/drawing/2014/main" id="{1FADBB5E-58B4-47C2-9131-A0E5349A05EB}"/>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540466">
                <a:off x="3443599" y="4781389"/>
                <a:ext cx="534372" cy="793805"/>
              </a:xfrm>
              <a:prstGeom prst="rect">
                <a:avLst/>
              </a:prstGeom>
            </p:spPr>
          </p:pic>
        </p:grpSp>
        <p:pic>
          <p:nvPicPr>
            <p:cNvPr id="4" name="Picture 3">
              <a:extLst>
                <a:ext uri="{FF2B5EF4-FFF2-40B4-BE49-F238E27FC236}">
                  <a16:creationId xmlns:a16="http://schemas.microsoft.com/office/drawing/2014/main" id="{360EFB37-F136-49CE-8728-0FE4FBE7D753}"/>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21369760">
              <a:off x="8664010" y="4991662"/>
              <a:ext cx="640080" cy="793805"/>
            </a:xfrm>
            <a:prstGeom prst="rect">
              <a:avLst/>
            </a:prstGeom>
          </p:spPr>
        </p:pic>
      </p:grpSp>
      <p:pic>
        <p:nvPicPr>
          <p:cNvPr id="11" name="Picture 10" descr="A black sign with white text&#10;&#10;Description automatically generated">
            <a:extLst>
              <a:ext uri="{FF2B5EF4-FFF2-40B4-BE49-F238E27FC236}">
                <a16:creationId xmlns:a16="http://schemas.microsoft.com/office/drawing/2014/main" id="{5F929E59-6A17-4939-A0C0-0D0B6A31D2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3059" y="2590801"/>
            <a:ext cx="1054389" cy="1054389"/>
          </a:xfrm>
          <a:prstGeom prst="rect">
            <a:avLst/>
          </a:prstGeom>
        </p:spPr>
      </p:pic>
      <p:sp>
        <p:nvSpPr>
          <p:cNvPr id="12" name="TextBox 11">
            <a:extLst>
              <a:ext uri="{FF2B5EF4-FFF2-40B4-BE49-F238E27FC236}">
                <a16:creationId xmlns:a16="http://schemas.microsoft.com/office/drawing/2014/main" id="{4BAC5B9A-B1F9-40F9-94A8-C591B625F543}"/>
              </a:ext>
            </a:extLst>
          </p:cNvPr>
          <p:cNvSpPr txBox="1"/>
          <p:nvPr/>
        </p:nvSpPr>
        <p:spPr>
          <a:xfrm>
            <a:off x="276226" y="121639"/>
            <a:ext cx="4800599" cy="1292662"/>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spcAft>
                <a:spcPts val="600"/>
              </a:spcAft>
            </a:pPr>
            <a:r>
              <a:rPr lang="en-US" sz="2400" b="1" dirty="0">
                <a:solidFill>
                  <a:prstClr val="black"/>
                </a:solidFill>
                <a:latin typeface="Arial" charset="0"/>
                <a:cs typeface="Arial" charset="0"/>
              </a:rPr>
              <a:t>CS 235 Data Structures</a:t>
            </a:r>
          </a:p>
          <a:p>
            <a:pPr algn="ctr" fontAlgn="base">
              <a:spcBef>
                <a:spcPts val="600"/>
              </a:spcBef>
            </a:pPr>
            <a:r>
              <a:rPr lang="en-US" sz="2200" b="1" dirty="0">
                <a:solidFill>
                  <a:prstClr val="black"/>
                </a:solidFill>
                <a:latin typeface="Arial" charset="0"/>
                <a:cs typeface="Arial" charset="0"/>
              </a:rPr>
              <a:t> Stacks, 5.2-3 (17)</a:t>
            </a:r>
          </a:p>
        </p:txBody>
      </p:sp>
    </p:spTree>
    <p:extLst>
      <p:ext uri="{BB962C8B-B14F-4D97-AF65-F5344CB8AC3E}">
        <p14:creationId xmlns:p14="http://schemas.microsoft.com/office/powerpoint/2010/main" val="243708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Function Objects</a:t>
            </a:r>
          </a:p>
        </p:txBody>
      </p:sp>
      <p:sp>
        <p:nvSpPr>
          <p:cNvPr id="3" name="Slide Number Placeholder 2"/>
          <p:cNvSpPr>
            <a:spLocks noGrp="1"/>
          </p:cNvSpPr>
          <p:nvPr>
            <p:ph type="sldNum" sz="quarter" idx="12"/>
          </p:nvPr>
        </p:nvSpPr>
        <p:spPr/>
        <p:txBody>
          <a:bodyPr/>
          <a:lstStyle/>
          <a:p>
            <a:pPr>
              <a:defRPr/>
            </a:pPr>
            <a:fld id="{A0C1462C-D640-45B3-901B-F425AA5C3674}" type="slidenum">
              <a:rPr lang="en-US" smtClean="0"/>
              <a:pPr>
                <a:defRPr/>
              </a:pPr>
              <a:t>10</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1371600"/>
            <a:ext cx="4407580" cy="2476500"/>
          </a:xfrm>
          <a:prstGeom prst="rect">
            <a:avLst/>
          </a:prstGeom>
        </p:spPr>
      </p:pic>
    </p:spTree>
    <p:extLst>
      <p:ext uri="{BB962C8B-B14F-4D97-AF65-F5344CB8AC3E}">
        <p14:creationId xmlns:p14="http://schemas.microsoft.com/office/powerpoint/2010/main" val="1404656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Objects (functors)</a:t>
            </a:r>
          </a:p>
        </p:txBody>
      </p:sp>
      <p:sp>
        <p:nvSpPr>
          <p:cNvPr id="3" name="Content Placeholder 2"/>
          <p:cNvSpPr>
            <a:spLocks noGrp="1"/>
          </p:cNvSpPr>
          <p:nvPr>
            <p:ph sz="quarter" idx="1"/>
          </p:nvPr>
        </p:nvSpPr>
        <p:spPr>
          <a:xfrm>
            <a:off x="544009" y="1295401"/>
            <a:ext cx="9978067" cy="2133600"/>
          </a:xfrm>
        </p:spPr>
        <p:txBody>
          <a:bodyPr/>
          <a:lstStyle/>
          <a:p>
            <a:r>
              <a:rPr lang="en-US" sz="2000" dirty="0"/>
              <a:t>The function call operator (operator()) can be overloaded by a class.</a:t>
            </a:r>
          </a:p>
          <a:p>
            <a:r>
              <a:rPr lang="en-US" sz="2000" dirty="0"/>
              <a:t>A class that overloads this operator is called a </a:t>
            </a:r>
            <a:r>
              <a:rPr lang="en-US" sz="2000" b="1" dirty="0">
                <a:solidFill>
                  <a:srgbClr val="FF0000"/>
                </a:solidFill>
              </a:rPr>
              <a:t>function</a:t>
            </a:r>
            <a:r>
              <a:rPr lang="en-US" sz="2000" dirty="0"/>
              <a:t> </a:t>
            </a:r>
            <a:r>
              <a:rPr lang="en-US" sz="2000" b="1" dirty="0">
                <a:solidFill>
                  <a:srgbClr val="FF0000"/>
                </a:solidFill>
              </a:rPr>
              <a:t>class </a:t>
            </a:r>
            <a:r>
              <a:rPr lang="en-US" sz="2000" dirty="0"/>
              <a:t>and an object of such a class is called a function object (or </a:t>
            </a:r>
            <a:r>
              <a:rPr lang="en-US" sz="2000" b="1" dirty="0" err="1">
                <a:solidFill>
                  <a:srgbClr val="FF0000"/>
                </a:solidFill>
              </a:rPr>
              <a:t>functor</a:t>
            </a:r>
            <a:r>
              <a:rPr lang="en-US" sz="2000" dirty="0"/>
              <a:t>.)</a:t>
            </a:r>
          </a:p>
          <a:p>
            <a:r>
              <a:rPr lang="en-US" sz="2000" dirty="0"/>
              <a:t>As an example, we may want to find a value divisible by another value. We can create a function class </a:t>
            </a:r>
            <a:r>
              <a:rPr lang="en-US" sz="2000" b="1" dirty="0" err="1">
                <a:latin typeface="Consolas" panose="020B0609020204030204" pitchFamily="49" charset="0"/>
              </a:rPr>
              <a:t>Divisible_By</a:t>
            </a:r>
            <a:r>
              <a:rPr lang="en-US" sz="2000" dirty="0"/>
              <a:t> whose constructor takes the divisor as an argument:</a:t>
            </a:r>
          </a:p>
          <a:p>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11</a:t>
            </a:fld>
            <a:endParaRPr lang="en-US" dirty="0"/>
          </a:p>
        </p:txBody>
      </p:sp>
      <p:sp>
        <p:nvSpPr>
          <p:cNvPr id="6" name="TextBox 5"/>
          <p:cNvSpPr txBox="1"/>
          <p:nvPr/>
        </p:nvSpPr>
        <p:spPr>
          <a:xfrm>
            <a:off x="914399" y="3581401"/>
            <a:ext cx="4572001" cy="2800767"/>
          </a:xfrm>
          <a:prstGeom prst="rect">
            <a:avLst/>
          </a:prstGeom>
          <a:noFill/>
        </p:spPr>
        <p:txBody>
          <a:bodyPr wrap="square" rtlCol="0">
            <a:spAutoFit/>
          </a:bodyPr>
          <a:lstStyle/>
          <a:p>
            <a:r>
              <a:rPr lang="en-US" sz="1600" b="1" dirty="0">
                <a:latin typeface="Consolas" panose="020B0609020204030204" pitchFamily="49" charset="0"/>
                <a:cs typeface="Courier New" pitchFamily="49" charset="0"/>
              </a:rPr>
              <a:t>class </a:t>
            </a:r>
            <a:r>
              <a:rPr lang="en-US" sz="1600" b="1" dirty="0" err="1">
                <a:latin typeface="Consolas" panose="020B0609020204030204" pitchFamily="49" charset="0"/>
                <a:cs typeface="Courier New" pitchFamily="49" charset="0"/>
              </a:rPr>
              <a:t>Divisible_By</a:t>
            </a:r>
            <a:endParaRPr lang="en-US" sz="1600" b="1" dirty="0">
              <a:latin typeface="Consolas" panose="020B0609020204030204" pitchFamily="49" charset="0"/>
              <a:cs typeface="Courier New" pitchFamily="49" charset="0"/>
            </a:endParaRPr>
          </a:p>
          <a:p>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private:</a:t>
            </a:r>
          </a:p>
          <a:p>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int</a:t>
            </a:r>
            <a:r>
              <a:rPr lang="en-US" sz="1600" b="1" dirty="0">
                <a:latin typeface="Consolas" panose="020B0609020204030204" pitchFamily="49" charset="0"/>
                <a:cs typeface="Courier New" pitchFamily="49" charset="0"/>
              </a:rPr>
              <a:t> divisor;</a:t>
            </a:r>
          </a:p>
          <a:p>
            <a:r>
              <a:rPr lang="en-US" sz="1600" b="1" dirty="0">
                <a:latin typeface="Consolas" panose="020B0609020204030204" pitchFamily="49" charset="0"/>
                <a:cs typeface="Courier New" pitchFamily="49" charset="0"/>
              </a:rPr>
              <a:t>public:</a:t>
            </a:r>
          </a:p>
          <a:p>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Divisible_By</a:t>
            </a:r>
            <a:r>
              <a:rPr lang="en-US" sz="1600" b="1" dirty="0">
                <a:latin typeface="Consolas" panose="020B0609020204030204" pitchFamily="49" charset="0"/>
                <a:cs typeface="Courier New" pitchFamily="49" charset="0"/>
              </a:rPr>
              <a:t>(</a:t>
            </a:r>
            <a:r>
              <a:rPr lang="en-US" sz="1600" b="1" dirty="0" err="1">
                <a:latin typeface="Consolas" panose="020B0609020204030204" pitchFamily="49" charset="0"/>
                <a:cs typeface="Courier New" pitchFamily="49" charset="0"/>
              </a:rPr>
              <a:t>int</a:t>
            </a:r>
            <a:r>
              <a:rPr lang="en-US" sz="1600" b="1" dirty="0">
                <a:latin typeface="Consolas" panose="020B0609020204030204" pitchFamily="49" charset="0"/>
                <a:cs typeface="Courier New" pitchFamily="49" charset="0"/>
              </a:rPr>
              <a:t> d) : divisor(d) {}</a:t>
            </a:r>
          </a:p>
          <a:p>
            <a:r>
              <a:rPr lang="en-US" sz="1600" b="1" dirty="0">
                <a:latin typeface="Consolas" panose="020B0609020204030204" pitchFamily="49" charset="0"/>
                <a:cs typeface="Courier New" pitchFamily="49" charset="0"/>
              </a:rPr>
              <a:t>   </a:t>
            </a:r>
            <a:r>
              <a:rPr lang="en-US" sz="1600" b="1" dirty="0">
                <a:solidFill>
                  <a:srgbClr val="FF0000"/>
                </a:solidFill>
                <a:latin typeface="Consolas" panose="020B0609020204030204" pitchFamily="49" charset="0"/>
                <a:cs typeface="Courier New" pitchFamily="49" charset="0"/>
              </a:rPr>
              <a:t>bool operator()(</a:t>
            </a:r>
            <a:r>
              <a:rPr lang="en-US" sz="1600" b="1" dirty="0" err="1">
                <a:solidFill>
                  <a:srgbClr val="FF0000"/>
                </a:solidFill>
                <a:latin typeface="Consolas" panose="020B0609020204030204" pitchFamily="49" charset="0"/>
                <a:cs typeface="Courier New" pitchFamily="49" charset="0"/>
              </a:rPr>
              <a:t>int</a:t>
            </a:r>
            <a:r>
              <a:rPr lang="en-US" sz="1600" b="1" dirty="0">
                <a:solidFill>
                  <a:srgbClr val="FF0000"/>
                </a:solidFill>
                <a:latin typeface="Consolas" panose="020B0609020204030204" pitchFamily="49" charset="0"/>
                <a:cs typeface="Courier New" pitchFamily="49" charset="0"/>
              </a:rPr>
              <a:t> x)</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return x % divisor == 0;</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a:t>
            </a:r>
          </a:p>
        </p:txBody>
      </p:sp>
      <p:sp>
        <p:nvSpPr>
          <p:cNvPr id="7" name="Line Callout 1 6"/>
          <p:cNvSpPr/>
          <p:nvPr/>
        </p:nvSpPr>
        <p:spPr>
          <a:xfrm>
            <a:off x="5705440" y="3429000"/>
            <a:ext cx="4733960" cy="685800"/>
          </a:xfrm>
          <a:prstGeom prst="borderCallout1">
            <a:avLst>
              <a:gd name="adj1" fmla="val 52287"/>
              <a:gd name="adj2" fmla="val -691"/>
              <a:gd name="adj3" fmla="val 150922"/>
              <a:gd name="adj4" fmla="val -61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Data field </a:t>
            </a:r>
            <a:r>
              <a:rPr lang="en-US" sz="1600" dirty="0">
                <a:latin typeface="Courier New" pitchFamily="49" charset="0"/>
                <a:cs typeface="Courier New" pitchFamily="49" charset="0"/>
              </a:rPr>
              <a:t>divisor</a:t>
            </a:r>
            <a:r>
              <a:rPr lang="en-US" sz="1600" dirty="0"/>
              <a:t> stores the number we want to divide by</a:t>
            </a:r>
          </a:p>
        </p:txBody>
      </p:sp>
      <p:sp>
        <p:nvSpPr>
          <p:cNvPr id="8" name="Line Callout 1 7"/>
          <p:cNvSpPr/>
          <p:nvPr/>
        </p:nvSpPr>
        <p:spPr>
          <a:xfrm>
            <a:off x="5705440" y="4221447"/>
            <a:ext cx="4733960" cy="875217"/>
          </a:xfrm>
          <a:prstGeom prst="borderCallout1">
            <a:avLst>
              <a:gd name="adj1" fmla="val 49482"/>
              <a:gd name="adj2" fmla="val -238"/>
              <a:gd name="adj3" fmla="val 116073"/>
              <a:gd name="adj4" fmla="val -3877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t>The definition of </a:t>
            </a:r>
            <a:r>
              <a:rPr lang="en-US" sz="1600" dirty="0">
                <a:latin typeface="Courier New" pitchFamily="49" charset="0"/>
                <a:cs typeface="Courier New" pitchFamily="49" charset="0"/>
              </a:rPr>
              <a:t>operator</a:t>
            </a:r>
            <a:r>
              <a:rPr lang="en-US" sz="1600" dirty="0"/>
              <a:t>() tests the remainder resulting from the division of the function argument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x</a:t>
            </a:r>
            <a:r>
              <a:rPr lang="en-US" sz="1600" dirty="0"/>
              <a:t>) by the value of </a:t>
            </a:r>
            <a:r>
              <a:rPr lang="en-US" sz="1600" dirty="0">
                <a:latin typeface="Courier New" pitchFamily="49" charset="0"/>
                <a:cs typeface="Courier New" pitchFamily="49" charset="0"/>
              </a:rPr>
              <a:t>divisor</a:t>
            </a:r>
          </a:p>
        </p:txBody>
      </p:sp>
      <p:sp>
        <p:nvSpPr>
          <p:cNvPr id="9" name="Line Callout 1 8"/>
          <p:cNvSpPr/>
          <p:nvPr/>
        </p:nvSpPr>
        <p:spPr>
          <a:xfrm>
            <a:off x="5705440" y="6128355"/>
            <a:ext cx="4723074" cy="643460"/>
          </a:xfrm>
          <a:prstGeom prst="borderCallout1">
            <a:avLst>
              <a:gd name="adj1" fmla="val 52514"/>
              <a:gd name="adj2" fmla="val 179"/>
              <a:gd name="adj3" fmla="val -49784"/>
              <a:gd name="adj4" fmla="val -265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t>The expression </a:t>
            </a:r>
            <a:r>
              <a:rPr lang="en-US" sz="1600" dirty="0" err="1">
                <a:latin typeface="Courier New" pitchFamily="49" charset="0"/>
                <a:cs typeface="Courier New" pitchFamily="49" charset="0"/>
              </a:rPr>
              <a:t>Divisible_By</a:t>
            </a:r>
            <a:r>
              <a:rPr lang="en-US" sz="1600" dirty="0">
                <a:latin typeface="Courier New" pitchFamily="49" charset="0"/>
                <a:cs typeface="Courier New" pitchFamily="49" charset="0"/>
              </a:rPr>
              <a:t>(5) </a:t>
            </a:r>
            <a:r>
              <a:rPr lang="en-US" sz="1600" dirty="0"/>
              <a:t>creates a function object that tests for integers divisible by 5</a:t>
            </a:r>
            <a:endParaRPr lang="en-US" sz="1600" dirty="0">
              <a:latin typeface="Courier New" pitchFamily="49" charset="0"/>
              <a:cs typeface="Courier New" pitchFamily="49" charset="0"/>
            </a:endParaRPr>
          </a:p>
        </p:txBody>
      </p:sp>
      <p:sp>
        <p:nvSpPr>
          <p:cNvPr id="10" name="Line Callout 1 9"/>
          <p:cNvSpPr/>
          <p:nvPr/>
        </p:nvSpPr>
        <p:spPr>
          <a:xfrm>
            <a:off x="5705440" y="5172864"/>
            <a:ext cx="4723073" cy="875217"/>
          </a:xfrm>
          <a:prstGeom prst="borderCallout1">
            <a:avLst>
              <a:gd name="adj1" fmla="val 50236"/>
              <a:gd name="adj2" fmla="val 87"/>
              <a:gd name="adj3" fmla="val 59869"/>
              <a:gd name="adj4" fmla="val -2658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t>The expression </a:t>
            </a:r>
            <a:r>
              <a:rPr lang="en-US" sz="1600" dirty="0" err="1">
                <a:latin typeface="Courier New" pitchFamily="49" charset="0"/>
                <a:cs typeface="Courier New" pitchFamily="49" charset="0"/>
              </a:rPr>
              <a:t>Divisible_By</a:t>
            </a:r>
            <a:r>
              <a:rPr lang="en-US" sz="1600" dirty="0">
                <a:latin typeface="Courier New" pitchFamily="49" charset="0"/>
                <a:cs typeface="Courier New" pitchFamily="49" charset="0"/>
              </a:rPr>
              <a:t>(3</a:t>
            </a:r>
            <a:r>
              <a:rPr lang="en-US" sz="1600" dirty="0"/>
              <a:t>) creates a function object that returns </a:t>
            </a:r>
            <a:r>
              <a:rPr lang="en-US" sz="1600" dirty="0">
                <a:latin typeface="Courier New" pitchFamily="49" charset="0"/>
                <a:cs typeface="Courier New" pitchFamily="49" charset="0"/>
              </a:rPr>
              <a:t>true</a:t>
            </a:r>
            <a:r>
              <a:rPr lang="en-US" sz="1600" dirty="0"/>
              <a:t> if the argument passed to it is divisible by 3</a:t>
            </a:r>
            <a:endParaRPr lang="en-US" sz="1600" dirty="0">
              <a:latin typeface="Courier New" pitchFamily="49" charset="0"/>
              <a:cs typeface="Courier New" pitchFamily="49" charset="0"/>
            </a:endParaRPr>
          </a:p>
        </p:txBody>
      </p:sp>
      <p:sp>
        <p:nvSpPr>
          <p:cNvPr id="11" name="TextBox 10">
            <a:extLst>
              <a:ext uri="{FF2B5EF4-FFF2-40B4-BE49-F238E27FC236}">
                <a16:creationId xmlns:a16="http://schemas.microsoft.com/office/drawing/2014/main" id="{22D35936-F81E-486D-A20C-0E318B10EE43}"/>
              </a:ext>
            </a:extLst>
          </p:cNvPr>
          <p:cNvSpPr txBox="1"/>
          <p:nvPr/>
        </p:nvSpPr>
        <p:spPr>
          <a:xfrm>
            <a:off x="5533042" y="3575542"/>
            <a:ext cx="5334000" cy="2308324"/>
          </a:xfrm>
          <a:prstGeom prst="rect">
            <a:avLst/>
          </a:prstGeom>
          <a:solidFill>
            <a:schemeClr val="bg1"/>
          </a:solidFill>
        </p:spPr>
        <p:txBody>
          <a:bodyPr wrap="square" rtlCol="0">
            <a:spAutoFit/>
          </a:bodyPr>
          <a:lstStyle/>
          <a:p>
            <a:r>
              <a:rPr lang="en-US" sz="1600" b="1" dirty="0" err="1">
                <a:latin typeface="Consolas" panose="020B0609020204030204" pitchFamily="49" charset="0"/>
                <a:cs typeface="Courier New" pitchFamily="49" charset="0"/>
              </a:rPr>
              <a:t>Divisible_By</a:t>
            </a: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divBy</a:t>
            </a:r>
            <a:r>
              <a:rPr lang="en-US" sz="1600" b="1" dirty="0">
                <a:latin typeface="Consolas" panose="020B0609020204030204" pitchFamily="49" charset="0"/>
                <a:cs typeface="Courier New" pitchFamily="49" charset="0"/>
              </a:rPr>
              <a:t>(3);</a:t>
            </a:r>
          </a:p>
          <a:p>
            <a:r>
              <a:rPr lang="en-US" sz="1600" b="1" dirty="0">
                <a:latin typeface="Consolas" panose="020B0609020204030204" pitchFamily="49" charset="0"/>
                <a:cs typeface="Courier New" pitchFamily="49" charset="0"/>
              </a:rPr>
              <a:t>if (</a:t>
            </a:r>
            <a:r>
              <a:rPr lang="en-US" sz="1600" b="1" dirty="0" err="1">
                <a:latin typeface="Consolas" panose="020B0609020204030204" pitchFamily="49" charset="0"/>
                <a:cs typeface="Courier New" pitchFamily="49" charset="0"/>
              </a:rPr>
              <a:t>divBy</a:t>
            </a:r>
            <a:r>
              <a:rPr lang="en-US" sz="1600" b="1" dirty="0">
                <a:latin typeface="Consolas" panose="020B0609020204030204" pitchFamily="49" charset="0"/>
                <a:cs typeface="Courier New" pitchFamily="49" charset="0"/>
              </a:rPr>
              <a:t>(30))</a:t>
            </a:r>
          </a:p>
          <a:p>
            <a:r>
              <a:rPr lang="en-US" sz="1600" b="1" dirty="0">
                <a:latin typeface="Consolas" panose="020B0609020204030204" pitchFamily="49" charset="0"/>
                <a:cs typeface="Courier New" pitchFamily="49" charset="0"/>
              </a:rPr>
              <a:t>   cout &lt;&lt; endl &lt;&lt; "30 is divisible by 3";</a:t>
            </a:r>
          </a:p>
          <a:p>
            <a:r>
              <a:rPr lang="en-US" sz="1600" b="1" dirty="0">
                <a:latin typeface="Consolas" panose="020B0609020204030204" pitchFamily="49" charset="0"/>
                <a:cs typeface="Courier New" pitchFamily="49" charset="0"/>
              </a:rPr>
              <a:t>else</a:t>
            </a:r>
          </a:p>
          <a:p>
            <a:r>
              <a:rPr lang="en-US" sz="1600" b="1" dirty="0">
                <a:latin typeface="Consolas" panose="020B0609020204030204" pitchFamily="49" charset="0"/>
                <a:cs typeface="Courier New" pitchFamily="49" charset="0"/>
              </a:rPr>
              <a:t>   cout &lt;&lt; endl &lt;&lt; "30 is NOT divisible by 3";</a:t>
            </a:r>
          </a:p>
          <a:p>
            <a:r>
              <a:rPr lang="en-US" sz="1600" b="1" dirty="0">
                <a:latin typeface="Consolas" panose="020B0609020204030204" pitchFamily="49" charset="0"/>
                <a:cs typeface="Courier New" pitchFamily="49" charset="0"/>
              </a:rPr>
              <a:t>if (</a:t>
            </a:r>
            <a:r>
              <a:rPr lang="en-US" sz="1600" b="1" dirty="0" err="1">
                <a:latin typeface="Consolas" panose="020B0609020204030204" pitchFamily="49" charset="0"/>
                <a:cs typeface="Courier New" pitchFamily="49" charset="0"/>
              </a:rPr>
              <a:t>divBy</a:t>
            </a:r>
            <a:r>
              <a:rPr lang="en-US" sz="1600" b="1" dirty="0">
                <a:latin typeface="Consolas" panose="020B0609020204030204" pitchFamily="49" charset="0"/>
                <a:cs typeface="Courier New" pitchFamily="49" charset="0"/>
              </a:rPr>
              <a:t>(10))</a:t>
            </a:r>
          </a:p>
          <a:p>
            <a:r>
              <a:rPr lang="en-US" sz="1600" b="1" dirty="0">
                <a:latin typeface="Consolas" panose="020B0609020204030204" pitchFamily="49" charset="0"/>
                <a:cs typeface="Courier New" pitchFamily="49" charset="0"/>
              </a:rPr>
              <a:t>   cout &lt;&lt; endl &lt;&lt; "10 is divisible by 3";</a:t>
            </a:r>
          </a:p>
          <a:p>
            <a:r>
              <a:rPr lang="en-US" sz="1600" b="1" dirty="0">
                <a:latin typeface="Consolas" panose="020B0609020204030204" pitchFamily="49" charset="0"/>
                <a:cs typeface="Courier New" pitchFamily="49" charset="0"/>
              </a:rPr>
              <a:t>else</a:t>
            </a:r>
          </a:p>
          <a:p>
            <a:r>
              <a:rPr lang="en-US" sz="1600" b="1" dirty="0">
                <a:latin typeface="Consolas" panose="020B0609020204030204" pitchFamily="49" charset="0"/>
                <a:cs typeface="Courier New" pitchFamily="49" charset="0"/>
              </a:rPr>
              <a:t>   cout &lt;&lt; endl &lt;&lt; "10 is NOT divisible by 3";</a:t>
            </a:r>
          </a:p>
        </p:txBody>
      </p:sp>
      <p:pic>
        <p:nvPicPr>
          <p:cNvPr id="12" name="Picture 11">
            <a:extLst>
              <a:ext uri="{FF2B5EF4-FFF2-40B4-BE49-F238E27FC236}">
                <a16:creationId xmlns:a16="http://schemas.microsoft.com/office/drawing/2014/main" id="{F46B5234-2402-448F-8BD3-8C7165DA438A}"/>
              </a:ext>
            </a:extLst>
          </p:cNvPr>
          <p:cNvPicPr>
            <a:picLocks noChangeAspect="1"/>
          </p:cNvPicPr>
          <p:nvPr/>
        </p:nvPicPr>
        <p:blipFill>
          <a:blip r:embed="rId2"/>
          <a:stretch>
            <a:fillRect/>
          </a:stretch>
        </p:blipFill>
        <p:spPr>
          <a:xfrm>
            <a:off x="5682814" y="5883866"/>
            <a:ext cx="4839262" cy="773398"/>
          </a:xfrm>
          <a:prstGeom prst="rect">
            <a:avLst/>
          </a:prstGeom>
        </p:spPr>
      </p:pic>
    </p:spTree>
    <p:extLst>
      <p:ext uri="{BB962C8B-B14F-4D97-AF65-F5344CB8AC3E}">
        <p14:creationId xmlns:p14="http://schemas.microsoft.com/office/powerpoint/2010/main" val="48154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Objects (functor)</a:t>
            </a:r>
          </a:p>
        </p:txBody>
      </p:sp>
      <p:sp>
        <p:nvSpPr>
          <p:cNvPr id="3" name="Content Placeholder 2"/>
          <p:cNvSpPr>
            <a:spLocks noGrp="1"/>
          </p:cNvSpPr>
          <p:nvPr>
            <p:ph sz="quarter" idx="1"/>
          </p:nvPr>
        </p:nvSpPr>
        <p:spPr>
          <a:xfrm>
            <a:off x="520861" y="1981200"/>
            <a:ext cx="9722734" cy="1066800"/>
          </a:xfrm>
        </p:spPr>
        <p:txBody>
          <a:bodyPr/>
          <a:lstStyle/>
          <a:p>
            <a:r>
              <a:rPr lang="en-US" sz="2000" dirty="0"/>
              <a:t>Template parameters </a:t>
            </a:r>
            <a:r>
              <a:rPr lang="en-US" sz="2000" dirty="0">
                <a:latin typeface="Consolas" panose="020B0609020204030204" pitchFamily="49" charset="0"/>
              </a:rPr>
              <a:t>II</a:t>
            </a:r>
            <a:r>
              <a:rPr lang="en-US" sz="2000" dirty="0"/>
              <a:t> (</a:t>
            </a:r>
            <a:r>
              <a:rPr lang="en-US" sz="2000" dirty="0">
                <a:latin typeface="Consolas" panose="020B0609020204030204" pitchFamily="49" charset="0"/>
              </a:rPr>
              <a:t>I</a:t>
            </a:r>
            <a:r>
              <a:rPr lang="en-US" sz="2000" dirty="0"/>
              <a:t>nput </a:t>
            </a:r>
            <a:r>
              <a:rPr lang="en-US" sz="2000" dirty="0">
                <a:latin typeface="Consolas" panose="020B0609020204030204" pitchFamily="49" charset="0"/>
              </a:rPr>
              <a:t>I</a:t>
            </a:r>
            <a:r>
              <a:rPr lang="en-US" sz="2000" dirty="0"/>
              <a:t>terator) are placeholders for container iterators; template parameter P is a placeholder for a function class object with an operator() that returns a bool value.</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12</a:t>
            </a:fld>
            <a:endParaRPr lang="en-US" dirty="0"/>
          </a:p>
        </p:txBody>
      </p:sp>
      <p:graphicFrame>
        <p:nvGraphicFramePr>
          <p:cNvPr id="11" name="Table 10"/>
          <p:cNvGraphicFramePr>
            <a:graphicFrameLocks noGrp="1"/>
          </p:cNvGraphicFramePr>
          <p:nvPr/>
        </p:nvGraphicFramePr>
        <p:xfrm>
          <a:off x="1524000" y="1295400"/>
          <a:ext cx="8382000" cy="640080"/>
        </p:xfrm>
        <a:graphic>
          <a:graphicData uri="http://schemas.openxmlformats.org/drawingml/2006/table">
            <a:tbl>
              <a:tblPr/>
              <a:tblGrid>
                <a:gridCol w="4107180">
                  <a:extLst>
                    <a:ext uri="{9D8B030D-6E8A-4147-A177-3AD203B41FA5}">
                      <a16:colId xmlns:a16="http://schemas.microsoft.com/office/drawing/2014/main" val="20000"/>
                    </a:ext>
                  </a:extLst>
                </a:gridCol>
                <a:gridCol w="4274820">
                  <a:extLst>
                    <a:ext uri="{9D8B030D-6E8A-4147-A177-3AD203B41FA5}">
                      <a16:colId xmlns:a16="http://schemas.microsoft.com/office/drawing/2014/main" val="20001"/>
                    </a:ext>
                  </a:extLst>
                </a:gridCol>
              </a:tblGrid>
              <a:tr h="29732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P&gt;</a:t>
                      </a:r>
                    </a:p>
                    <a:p>
                      <a:pPr algn="l" fontAlgn="t"/>
                      <a:r>
                        <a:rPr lang="en-US" sz="1400" b="1" dirty="0">
                          <a:effectLst/>
                          <a:latin typeface="Consolas" panose="020B0609020204030204" pitchFamily="49" charset="0"/>
                        </a:rPr>
                        <a:t>II </a:t>
                      </a:r>
                      <a:r>
                        <a:rPr lang="en-US" sz="1400" b="1" dirty="0" err="1">
                          <a:solidFill>
                            <a:srgbClr val="FF0000"/>
                          </a:solidFill>
                          <a:effectLst/>
                          <a:latin typeface="Consolas" panose="020B0609020204030204" pitchFamily="49" charset="0"/>
                        </a:rPr>
                        <a:t>find_if</a:t>
                      </a:r>
                      <a:r>
                        <a:rPr lang="en-US" sz="1400" b="1" dirty="0">
                          <a:effectLst/>
                          <a:latin typeface="Consolas" panose="020B0609020204030204" pitchFamily="49" charset="0"/>
                        </a:rPr>
                        <a:t>(II first, II last, P </a:t>
                      </a:r>
                      <a:r>
                        <a:rPr lang="en-US" sz="1400" b="1" dirty="0" err="1">
                          <a:effectLst/>
                          <a:latin typeface="Consolas" panose="020B0609020204030204" pitchFamily="49" charset="0"/>
                        </a:rPr>
                        <a:t>pred</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Finds the first occurrence of an item in the sequence for which function </a:t>
                      </a:r>
                      <a:r>
                        <a:rPr lang="en-US" sz="1200" b="1" dirty="0" err="1">
                          <a:effectLst/>
                          <a:latin typeface="Consolas" panose="020B0609020204030204" pitchFamily="49" charset="0"/>
                        </a:rPr>
                        <a:t>pred</a:t>
                      </a:r>
                      <a:r>
                        <a:rPr lang="en-US" sz="1200" b="1" dirty="0">
                          <a:effectLst/>
                          <a:latin typeface="Consolas" panose="020B0609020204030204" pitchFamily="49" charset="0"/>
                        </a:rPr>
                        <a:t> returns true. If not found, last is returned.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3" name="TextBox 12"/>
          <p:cNvSpPr txBox="1"/>
          <p:nvPr/>
        </p:nvSpPr>
        <p:spPr>
          <a:xfrm>
            <a:off x="1284514" y="3259992"/>
            <a:ext cx="8545286" cy="3293209"/>
          </a:xfrm>
          <a:prstGeom prst="rect">
            <a:avLst/>
          </a:prstGeom>
          <a:noFill/>
        </p:spPr>
        <p:txBody>
          <a:bodyPr wrap="square" rtlCol="0">
            <a:spAutoFit/>
          </a:bodyPr>
          <a:lstStyle/>
          <a:p>
            <a:r>
              <a:rPr lang="en-US" sz="1600" b="1" dirty="0">
                <a:latin typeface="Consolas" panose="020B0609020204030204" pitchFamily="49" charset="0"/>
                <a:cs typeface="Courier New" pitchFamily="49" charset="0"/>
              </a:rPr>
              <a:t>   // Find all numbers divisible by 3 in </a:t>
            </a:r>
            <a:r>
              <a:rPr lang="en-US" sz="1600" b="1" dirty="0" err="1">
                <a:latin typeface="Consolas" panose="020B0609020204030204" pitchFamily="49" charset="0"/>
                <a:cs typeface="Courier New" pitchFamily="49" charset="0"/>
              </a:rPr>
              <a:t>myList</a:t>
            </a:r>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   list&lt;int&gt;::iterator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 </a:t>
            </a:r>
            <a:r>
              <a:rPr lang="en-US" sz="1600" b="1" dirty="0" err="1">
                <a:latin typeface="Consolas" panose="020B0609020204030204" pitchFamily="49" charset="0"/>
                <a:cs typeface="Courier New" pitchFamily="49" charset="0"/>
              </a:rPr>
              <a:t>myList.begin</a:t>
            </a:r>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   while (1)</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 </a:t>
            </a:r>
            <a:r>
              <a:rPr lang="en-US" sz="1600" b="1" dirty="0" err="1">
                <a:latin typeface="Consolas" panose="020B0609020204030204" pitchFamily="49" charset="0"/>
                <a:cs typeface="Courier New" pitchFamily="49" charset="0"/>
              </a:rPr>
              <a:t>find_if</a:t>
            </a:r>
            <a:r>
              <a:rPr lang="en-US" sz="1600" b="1" dirty="0">
                <a:latin typeface="Consolas" panose="020B0609020204030204" pitchFamily="49" charset="0"/>
                <a:cs typeface="Courier New" pitchFamily="49" charset="0"/>
              </a:rPr>
              <a:t>(</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myList.end</a:t>
            </a: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Divisible_By</a:t>
            </a:r>
            <a:r>
              <a:rPr lang="en-US" sz="1600" b="1" dirty="0">
                <a:latin typeface="Consolas" panose="020B0609020204030204" pitchFamily="49" charset="0"/>
                <a:cs typeface="Courier New" pitchFamily="49" charset="0"/>
              </a:rPr>
              <a:t>(3));</a:t>
            </a:r>
          </a:p>
          <a:p>
            <a:r>
              <a:rPr lang="en-US" sz="1600" b="1" dirty="0">
                <a:latin typeface="Consolas" panose="020B0609020204030204" pitchFamily="49" charset="0"/>
                <a:cs typeface="Courier New" pitchFamily="49" charset="0"/>
              </a:rPr>
              <a:t>      if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 </a:t>
            </a:r>
            <a:r>
              <a:rPr lang="en-US" sz="1600" b="1" dirty="0" err="1">
                <a:latin typeface="Consolas" panose="020B0609020204030204" pitchFamily="49" charset="0"/>
                <a:cs typeface="Courier New" pitchFamily="49" charset="0"/>
              </a:rPr>
              <a:t>myList.end</a:t>
            </a:r>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cout &lt;&lt;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&lt;&lt; " is divisible by 3" &lt;&lt; endl;</a:t>
            </a:r>
          </a:p>
          <a:p>
            <a:r>
              <a:rPr lang="en-US" sz="1600" b="1" dirty="0">
                <a:latin typeface="Consolas" panose="020B0609020204030204" pitchFamily="49" charset="0"/>
                <a:cs typeface="Courier New" pitchFamily="49" charset="0"/>
              </a:rPr>
              <a:t>         continue;</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cout &lt;&lt; "There are no more numbers divisible by 3" &lt;&lt; endl;</a:t>
            </a:r>
          </a:p>
          <a:p>
            <a:r>
              <a:rPr lang="en-US" sz="1600" b="1" dirty="0">
                <a:latin typeface="Consolas" panose="020B0609020204030204" pitchFamily="49" charset="0"/>
                <a:cs typeface="Courier New" pitchFamily="49" charset="0"/>
              </a:rPr>
              <a:t>      break;</a:t>
            </a:r>
          </a:p>
          <a:p>
            <a:r>
              <a:rPr lang="en-US" sz="1600" b="1" dirty="0">
                <a:latin typeface="Consolas" panose="020B0609020204030204" pitchFamily="49" charset="0"/>
                <a:cs typeface="Courier New" pitchFamily="49" charset="0"/>
              </a:rPr>
              <a:t>   }</a:t>
            </a:r>
          </a:p>
        </p:txBody>
      </p:sp>
      <p:grpSp>
        <p:nvGrpSpPr>
          <p:cNvPr id="9" name="Group 8">
            <a:extLst>
              <a:ext uri="{FF2B5EF4-FFF2-40B4-BE49-F238E27FC236}">
                <a16:creationId xmlns:a16="http://schemas.microsoft.com/office/drawing/2014/main" id="{DBA072AA-0716-4A62-A1C1-3C630F168418}"/>
              </a:ext>
            </a:extLst>
          </p:cNvPr>
          <p:cNvGrpSpPr/>
          <p:nvPr/>
        </p:nvGrpSpPr>
        <p:grpSpPr>
          <a:xfrm>
            <a:off x="4419600" y="1539766"/>
            <a:ext cx="2057400" cy="2803634"/>
            <a:chOff x="3505200" y="1539766"/>
            <a:chExt cx="2057400" cy="2803634"/>
          </a:xfrm>
        </p:grpSpPr>
        <p:sp>
          <p:nvSpPr>
            <p:cNvPr id="6" name="Oval 5">
              <a:extLst>
                <a:ext uri="{FF2B5EF4-FFF2-40B4-BE49-F238E27FC236}">
                  <a16:creationId xmlns:a16="http://schemas.microsoft.com/office/drawing/2014/main" id="{78963934-F8B3-4D5C-A471-8251AEEE2DD6}"/>
                </a:ext>
              </a:extLst>
            </p:cNvPr>
            <p:cNvSpPr/>
            <p:nvPr/>
          </p:nvSpPr>
          <p:spPr>
            <a:xfrm>
              <a:off x="3505200" y="1539766"/>
              <a:ext cx="990600" cy="361133"/>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4B5B6BA0-8EA9-4D59-8C3E-2868B00562C9}"/>
                </a:ext>
              </a:extLst>
            </p:cNvPr>
            <p:cNvCxnSpPr>
              <a:cxnSpLocks/>
              <a:stCxn id="6" idx="4"/>
            </p:cNvCxnSpPr>
            <p:nvPr/>
          </p:nvCxnSpPr>
          <p:spPr>
            <a:xfrm>
              <a:off x="4000500" y="1900899"/>
              <a:ext cx="1562100" cy="244250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4729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5.1, pgs. 312-315</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5.1 The Stack Abstract Data Type</a:t>
            </a:r>
          </a:p>
          <a:p>
            <a:pPr algn="ctr"/>
            <a:r>
              <a:rPr lang="en-US" sz="2000" dirty="0"/>
              <a:t>Specification of the Stack Abstract Data Type</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13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1" y="2133601"/>
            <a:ext cx="2705615" cy="1982741"/>
          </a:xfrm>
          <a:prstGeom prst="rect">
            <a:avLst/>
          </a:prstGeom>
        </p:spPr>
      </p:pic>
    </p:spTree>
    <p:extLst>
      <p:ext uri="{BB962C8B-B14F-4D97-AF65-F5344CB8AC3E}">
        <p14:creationId xmlns:p14="http://schemas.microsoft.com/office/powerpoint/2010/main" val="3512697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Data Type</a:t>
            </a:r>
          </a:p>
        </p:txBody>
      </p:sp>
      <p:sp>
        <p:nvSpPr>
          <p:cNvPr id="3" name="Content Placeholder 2"/>
          <p:cNvSpPr>
            <a:spLocks noGrp="1"/>
          </p:cNvSpPr>
          <p:nvPr>
            <p:ph sz="quarter" idx="1"/>
          </p:nvPr>
        </p:nvSpPr>
        <p:spPr>
          <a:xfrm>
            <a:off x="532435" y="1295401"/>
            <a:ext cx="9873206" cy="5297310"/>
          </a:xfrm>
        </p:spPr>
        <p:txBody>
          <a:bodyPr/>
          <a:lstStyle/>
          <a:p>
            <a:r>
              <a:rPr lang="en-US" dirty="0"/>
              <a:t>An Abstract Data Type (ADT) is</a:t>
            </a:r>
          </a:p>
          <a:p>
            <a:pPr lvl="1"/>
            <a:r>
              <a:rPr lang="en-US" dirty="0"/>
              <a:t>A mathematical model for a data type as seen from a users point of view.</a:t>
            </a:r>
          </a:p>
          <a:p>
            <a:pPr lvl="1"/>
            <a:r>
              <a:rPr lang="en-US" dirty="0"/>
              <a:t>In contrast to data structures, which are concrete representations of data, as seen from the implementers point of view, not the users.</a:t>
            </a:r>
          </a:p>
          <a:p>
            <a:r>
              <a:rPr lang="en-US" dirty="0"/>
              <a:t>ADT's support </a:t>
            </a:r>
            <a:r>
              <a:rPr lang="en-US" i="1" dirty="0"/>
              <a:t>abstraction</a:t>
            </a:r>
            <a:r>
              <a:rPr lang="en-US" dirty="0"/>
              <a:t>, </a:t>
            </a:r>
            <a:r>
              <a:rPr lang="en-US" i="1" dirty="0"/>
              <a:t>encapsulation</a:t>
            </a:r>
            <a:r>
              <a:rPr lang="en-US" dirty="0"/>
              <a:t>, and </a:t>
            </a:r>
            <a:r>
              <a:rPr lang="en-US" i="1" dirty="0"/>
              <a:t>information hiding</a:t>
            </a:r>
            <a:r>
              <a:rPr lang="en-US" dirty="0"/>
              <a:t>.</a:t>
            </a:r>
          </a:p>
          <a:p>
            <a:r>
              <a:rPr lang="en-US" dirty="0"/>
              <a:t>A user implementation of an ADT has:</a:t>
            </a:r>
          </a:p>
          <a:p>
            <a:pPr lvl="1"/>
            <a:r>
              <a:rPr lang="en-US" u="sng" dirty="0"/>
              <a:t>private data </a:t>
            </a:r>
            <a:r>
              <a:rPr lang="en-US" dirty="0"/>
              <a:t>hidden inside the class,</a:t>
            </a:r>
          </a:p>
          <a:p>
            <a:pPr lvl="1"/>
            <a:r>
              <a:rPr lang="en-US" dirty="0"/>
              <a:t>a collection of </a:t>
            </a:r>
            <a:r>
              <a:rPr lang="en-US" u="sng" dirty="0"/>
              <a:t>public operations </a:t>
            </a:r>
            <a:r>
              <a:rPr lang="en-US" dirty="0"/>
              <a:t>to manipulate the data, and</a:t>
            </a:r>
          </a:p>
          <a:p>
            <a:pPr lvl="1"/>
            <a:r>
              <a:rPr lang="en-US" dirty="0"/>
              <a:t>additional </a:t>
            </a:r>
            <a:r>
              <a:rPr lang="en-US" u="sng" dirty="0"/>
              <a:t>private operations </a:t>
            </a:r>
            <a:r>
              <a:rPr lang="en-US" dirty="0"/>
              <a:t>hidden inside the class.</a:t>
            </a:r>
          </a:p>
          <a:p>
            <a:r>
              <a:rPr lang="en-US" dirty="0"/>
              <a:t>Abstract Data Types are focused on what, not how (they’re framed declaratively, and do not specify algorithms or data structures).</a:t>
            </a:r>
          </a:p>
          <a:p>
            <a:r>
              <a:rPr lang="en-US" dirty="0"/>
              <a:t>ADTs provide a way for us to formally define reusable modules in a way that is mathematically sound, precise, and unambiguous.</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14</a:t>
            </a:fld>
            <a:endParaRPr lang="en-US" dirty="0"/>
          </a:p>
        </p:txBody>
      </p:sp>
    </p:spTree>
    <p:extLst>
      <p:ext uri="{BB962C8B-B14F-4D97-AF65-F5344CB8AC3E}">
        <p14:creationId xmlns:p14="http://schemas.microsoft.com/office/powerpoint/2010/main" val="183264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Data Type</a:t>
            </a:r>
          </a:p>
        </p:txBody>
      </p:sp>
      <p:sp>
        <p:nvSpPr>
          <p:cNvPr id="3" name="Content Placeholder 2"/>
          <p:cNvSpPr>
            <a:spLocks noGrp="1"/>
          </p:cNvSpPr>
          <p:nvPr>
            <p:ph sz="quarter" idx="1"/>
          </p:nvPr>
        </p:nvSpPr>
        <p:spPr>
          <a:xfrm>
            <a:off x="555585" y="1275081"/>
            <a:ext cx="9745883" cy="5454359"/>
          </a:xfrm>
        </p:spPr>
        <p:txBody>
          <a:bodyPr/>
          <a:lstStyle/>
          <a:p>
            <a:r>
              <a:rPr lang="en-US" dirty="0"/>
              <a:t>Examples of common built-in ADTs:</a:t>
            </a:r>
          </a:p>
          <a:p>
            <a:pPr lvl="1"/>
            <a:r>
              <a:rPr lang="en-US" dirty="0" err="1"/>
              <a:t>boolean</a:t>
            </a:r>
            <a:endParaRPr lang="en-US" dirty="0"/>
          </a:p>
          <a:p>
            <a:pPr lvl="2"/>
            <a:r>
              <a:rPr lang="en-US" sz="1600" dirty="0"/>
              <a:t>Values: true and false</a:t>
            </a:r>
          </a:p>
          <a:p>
            <a:pPr lvl="2">
              <a:spcBef>
                <a:spcPts val="0"/>
              </a:spcBef>
            </a:pPr>
            <a:r>
              <a:rPr lang="en-US" sz="1600" dirty="0"/>
              <a:t>Operations: and, or, not, </a:t>
            </a:r>
            <a:r>
              <a:rPr lang="en-US" sz="1600" dirty="0" err="1"/>
              <a:t>nand</a:t>
            </a:r>
            <a:r>
              <a:rPr lang="en-US" sz="1600" dirty="0"/>
              <a:t>, etc.</a:t>
            </a:r>
          </a:p>
          <a:p>
            <a:pPr lvl="1"/>
            <a:r>
              <a:rPr lang="en-US" dirty="0"/>
              <a:t>integer</a:t>
            </a:r>
          </a:p>
          <a:p>
            <a:pPr lvl="2"/>
            <a:r>
              <a:rPr lang="en-US" sz="1600" dirty="0"/>
              <a:t>Values: Whole numbers between MIN and MAX values</a:t>
            </a:r>
          </a:p>
          <a:p>
            <a:pPr lvl="2">
              <a:spcBef>
                <a:spcPts val="0"/>
              </a:spcBef>
            </a:pPr>
            <a:r>
              <a:rPr lang="en-US" sz="1600" dirty="0"/>
              <a:t>Operations: add, subtract, multiply, divide, etc.</a:t>
            </a:r>
          </a:p>
          <a:p>
            <a:r>
              <a:rPr lang="en-US" dirty="0"/>
              <a:t>Examples of common user-defined ADTs:</a:t>
            </a:r>
          </a:p>
          <a:p>
            <a:pPr lvl="1"/>
            <a:r>
              <a:rPr lang="en-US" dirty="0"/>
              <a:t>vector</a:t>
            </a:r>
          </a:p>
          <a:p>
            <a:pPr lvl="2"/>
            <a:r>
              <a:rPr lang="en-US" sz="1600" dirty="0"/>
              <a:t>Values: Vector elements (</a:t>
            </a:r>
            <a:r>
              <a:rPr lang="en-US" sz="1600" dirty="0" err="1"/>
              <a:t>ie</a:t>
            </a:r>
            <a:r>
              <a:rPr lang="en-US" sz="1600" dirty="0"/>
              <a:t>., vector of X's,…)</a:t>
            </a:r>
          </a:p>
          <a:p>
            <a:pPr lvl="2">
              <a:spcBef>
                <a:spcPts val="0"/>
              </a:spcBef>
            </a:pPr>
            <a:r>
              <a:rPr lang="en-US" sz="1600" dirty="0"/>
              <a:t>Operations: initialize, </a:t>
            </a:r>
            <a:r>
              <a:rPr lang="en-US" sz="1600" dirty="0" err="1"/>
              <a:t>push_back</a:t>
            </a:r>
            <a:r>
              <a:rPr lang="en-US" sz="1600" dirty="0"/>
              <a:t>, </a:t>
            </a:r>
            <a:r>
              <a:rPr lang="en-US" sz="1600" dirty="0" err="1"/>
              <a:t>pop_back</a:t>
            </a:r>
            <a:r>
              <a:rPr lang="en-US" sz="1600" dirty="0"/>
              <a:t>, at, erase, swap, size, etc.</a:t>
            </a:r>
          </a:p>
          <a:p>
            <a:pPr lvl="1"/>
            <a:r>
              <a:rPr lang="en-US" dirty="0"/>
              <a:t>list</a:t>
            </a:r>
          </a:p>
          <a:p>
            <a:pPr lvl="2"/>
            <a:r>
              <a:rPr lang="en-US" sz="1600" dirty="0"/>
              <a:t>Values: Vector elements (</a:t>
            </a:r>
            <a:r>
              <a:rPr lang="en-US" sz="1600" dirty="0" err="1"/>
              <a:t>ie</a:t>
            </a:r>
            <a:r>
              <a:rPr lang="en-US" sz="1600" dirty="0"/>
              <a:t>., vector of X's,…)</a:t>
            </a:r>
          </a:p>
          <a:p>
            <a:pPr lvl="2">
              <a:spcBef>
                <a:spcPts val="0"/>
              </a:spcBef>
            </a:pPr>
            <a:r>
              <a:rPr lang="en-US" sz="1600" dirty="0"/>
              <a:t>Operations: initialize, front, back, size, merge, sort, etc.</a:t>
            </a:r>
          </a:p>
          <a:p>
            <a:pPr lvl="1"/>
            <a:r>
              <a:rPr lang="en-US" b="1" dirty="0">
                <a:solidFill>
                  <a:srgbClr val="FF0000"/>
                </a:solidFill>
              </a:rPr>
              <a:t>stack</a:t>
            </a:r>
          </a:p>
          <a:p>
            <a:pPr lvl="2"/>
            <a:r>
              <a:rPr lang="en-US" sz="1600" b="1" dirty="0">
                <a:solidFill>
                  <a:srgbClr val="FF0000"/>
                </a:solidFill>
              </a:rPr>
              <a:t>Values: Stack elements (</a:t>
            </a:r>
            <a:r>
              <a:rPr lang="en-US" sz="1600" b="1" dirty="0" err="1">
                <a:solidFill>
                  <a:srgbClr val="FF0000"/>
                </a:solidFill>
              </a:rPr>
              <a:t>ie</a:t>
            </a:r>
            <a:r>
              <a:rPr lang="en-US" sz="1600" b="1" dirty="0">
                <a:solidFill>
                  <a:srgbClr val="FF0000"/>
                </a:solidFill>
              </a:rPr>
              <a:t>., stack of X's,…)</a:t>
            </a:r>
          </a:p>
          <a:p>
            <a:pPr lvl="2">
              <a:spcBef>
                <a:spcPts val="0"/>
              </a:spcBef>
            </a:pPr>
            <a:r>
              <a:rPr lang="en-US" sz="1600" b="1" dirty="0">
                <a:solidFill>
                  <a:srgbClr val="FF0000"/>
                </a:solidFill>
              </a:rPr>
              <a:t>Operations: push, pop, top, empty size.</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15</a:t>
            </a:fld>
            <a:endParaRPr lang="en-US" dirty="0"/>
          </a:p>
        </p:txBody>
      </p:sp>
    </p:spTree>
    <p:extLst>
      <p:ext uri="{BB962C8B-B14F-4D97-AF65-F5344CB8AC3E}">
        <p14:creationId xmlns:p14="http://schemas.microsoft.com/office/powerpoint/2010/main" val="358692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fade">
                                      <p:cBhvr>
                                        <p:cTn id="56" dur="500"/>
                                        <p:tgtEl>
                                          <p:spTgt spid="3">
                                            <p:txEl>
                                              <p:pRg st="13" end="1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fade">
                                      <p:cBhvr>
                                        <p:cTn id="61" dur="500"/>
                                        <p:tgtEl>
                                          <p:spTgt spid="3">
                                            <p:txEl>
                                              <p:pRg st="14" end="14"/>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
                                            <p:txEl>
                                              <p:pRg st="15" end="15"/>
                                            </p:txEl>
                                          </p:spTgt>
                                        </p:tgtEl>
                                        <p:attrNameLst>
                                          <p:attrName>style.visibility</p:attrName>
                                        </p:attrNameLst>
                                      </p:cBhvr>
                                      <p:to>
                                        <p:strVal val="visible"/>
                                      </p:to>
                                    </p:set>
                                    <p:animEffect transition="in" filter="fade">
                                      <p:cBhvr>
                                        <p:cTn id="64" dur="500"/>
                                        <p:tgtEl>
                                          <p:spTgt spid="3">
                                            <p:txEl>
                                              <p:pRg st="15" end="15"/>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animEffect transition="in" filter="fade">
                                      <p:cBhvr>
                                        <p:cTn id="6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Stack</a:t>
            </a:r>
          </a:p>
        </p:txBody>
      </p:sp>
      <p:sp>
        <p:nvSpPr>
          <p:cNvPr id="3" name="Content Placeholder 2"/>
          <p:cNvSpPr>
            <a:spLocks noGrp="1"/>
          </p:cNvSpPr>
          <p:nvPr>
            <p:ph sz="quarter" idx="1"/>
          </p:nvPr>
        </p:nvSpPr>
        <p:spPr>
          <a:xfrm>
            <a:off x="572493" y="1278645"/>
            <a:ext cx="10047884" cy="5360852"/>
          </a:xfrm>
        </p:spPr>
        <p:txBody>
          <a:bodyPr/>
          <a:lstStyle/>
          <a:p>
            <a:r>
              <a:rPr lang="en-US" dirty="0"/>
              <a:t>Chapter 5 Objectives:</a:t>
            </a:r>
          </a:p>
          <a:p>
            <a:pPr lvl="1"/>
            <a:r>
              <a:rPr lang="en-US" sz="1800" dirty="0"/>
              <a:t>To learn about the stack data type and how to use its four functions: push, pop, top, and empty.</a:t>
            </a:r>
          </a:p>
          <a:p>
            <a:pPr lvl="1"/>
            <a:r>
              <a:rPr lang="en-US" sz="1800" dirty="0"/>
              <a:t>To understand how C++ implements a stack.</a:t>
            </a:r>
          </a:p>
          <a:p>
            <a:pPr lvl="1"/>
            <a:r>
              <a:rPr lang="en-US" sz="1800" dirty="0"/>
              <a:t>To learn how to implement a stack using an underlying array or linked list.</a:t>
            </a:r>
          </a:p>
          <a:p>
            <a:pPr lvl="1"/>
            <a:r>
              <a:rPr lang="en-US" sz="1800" dirty="0"/>
              <a:t>To see how to use a stack to perform various applications, including finding palindromes, testing for balanced (properly nested) parentheses, and evaluating arithmetic expressions.</a:t>
            </a:r>
            <a:endParaRPr lang="en-US" dirty="0"/>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16</a:t>
            </a:fld>
            <a:endParaRPr lang="en-US" dirty="0"/>
          </a:p>
        </p:txBody>
      </p:sp>
      <p:sp>
        <p:nvSpPr>
          <p:cNvPr id="6" name="Content Placeholder 2">
            <a:extLst>
              <a:ext uri="{FF2B5EF4-FFF2-40B4-BE49-F238E27FC236}">
                <a16:creationId xmlns:a16="http://schemas.microsoft.com/office/drawing/2014/main" id="{E85B6113-EA6F-4621-AB2F-81A0F72F05FF}"/>
              </a:ext>
            </a:extLst>
          </p:cNvPr>
          <p:cNvSpPr txBox="1">
            <a:spLocks/>
          </p:cNvSpPr>
          <p:nvPr/>
        </p:nvSpPr>
        <p:spPr bwMode="auto">
          <a:xfrm>
            <a:off x="572493" y="3654956"/>
            <a:ext cx="10047884" cy="258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Stacks are Specialized Lists</a:t>
            </a:r>
          </a:p>
          <a:p>
            <a:pPr lvl="1"/>
            <a:r>
              <a:rPr lang="en-US" sz="1800" dirty="0"/>
              <a:t>A client using a list can access any element,  remove any element, and insert an element anywhere in the list.</a:t>
            </a:r>
          </a:p>
          <a:p>
            <a:pPr lvl="1"/>
            <a:r>
              <a:rPr lang="en-US" sz="1800" dirty="0"/>
              <a:t>A client using a stack can access (and remove) only the most recently inserted element and can insert an element only at the “top” of the stack.</a:t>
            </a:r>
          </a:p>
          <a:p>
            <a:pPr lvl="1"/>
            <a:r>
              <a:rPr lang="en-US" sz="1800" dirty="0"/>
              <a:t>Stacks are among the most commonly used data structures in computer science.</a:t>
            </a:r>
          </a:p>
          <a:p>
            <a:endParaRPr lang="en-US" dirty="0"/>
          </a:p>
        </p:txBody>
      </p:sp>
    </p:spTree>
    <p:extLst>
      <p:ext uri="{BB962C8B-B14F-4D97-AF65-F5344CB8AC3E}">
        <p14:creationId xmlns:p14="http://schemas.microsoft.com/office/powerpoint/2010/main" val="196756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500"/>
                                        <p:tgtEl>
                                          <p:spTgt spid="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fade">
                                      <p:cBhvr>
                                        <p:cTn id="29" dur="500"/>
                                        <p:tgtEl>
                                          <p:spTgt spid="6">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xEl>
                                              <p:pRg st="2" end="2"/>
                                            </p:txEl>
                                          </p:spTgt>
                                        </p:tgtEl>
                                        <p:attrNameLst>
                                          <p:attrName>style.visibility</p:attrName>
                                        </p:attrNameLst>
                                      </p:cBhvr>
                                      <p:to>
                                        <p:strVal val="visible"/>
                                      </p:to>
                                    </p:set>
                                    <p:animEffect transition="in" filter="fade">
                                      <p:cBhvr>
                                        <p:cTn id="34" dur="500"/>
                                        <p:tgtEl>
                                          <p:spTgt spid="6">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Effect transition="in" filter="fade">
                                      <p:cBhvr>
                                        <p:cTn id="3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Abstract Data Type</a:t>
            </a:r>
          </a:p>
        </p:txBody>
      </p:sp>
      <p:sp>
        <p:nvSpPr>
          <p:cNvPr id="3" name="Content Placeholder 2"/>
          <p:cNvSpPr>
            <a:spLocks noGrp="1"/>
          </p:cNvSpPr>
          <p:nvPr>
            <p:ph sz="quarter" idx="1"/>
          </p:nvPr>
        </p:nvSpPr>
        <p:spPr>
          <a:xfrm>
            <a:off x="544010" y="1295401"/>
            <a:ext cx="8828590" cy="3276599"/>
          </a:xfrm>
        </p:spPr>
        <p:txBody>
          <a:bodyPr/>
          <a:lstStyle/>
          <a:p>
            <a:r>
              <a:rPr lang="en-US" dirty="0"/>
              <a:t>A stack can be compared to a Pez dispenser</a:t>
            </a:r>
          </a:p>
          <a:p>
            <a:pPr lvl="1"/>
            <a:r>
              <a:rPr lang="en-US" dirty="0"/>
              <a:t>Only the top item can be accessed</a:t>
            </a:r>
          </a:p>
          <a:p>
            <a:pPr lvl="1">
              <a:spcBef>
                <a:spcPts val="0"/>
              </a:spcBef>
            </a:pPr>
            <a:r>
              <a:rPr lang="en-US" dirty="0"/>
              <a:t>You can extract only one item at a time</a:t>
            </a:r>
          </a:p>
          <a:p>
            <a:r>
              <a:rPr lang="en-US" dirty="0"/>
              <a:t>The top element in the stack is the last added to the stack (most recently).</a:t>
            </a:r>
          </a:p>
          <a:p>
            <a:r>
              <a:rPr lang="en-US" dirty="0"/>
              <a:t>The stack’s storage policy is </a:t>
            </a:r>
            <a:r>
              <a:rPr lang="en-US" i="1" dirty="0"/>
              <a:t>Last-In, First-Out</a:t>
            </a:r>
            <a:r>
              <a:rPr lang="en-US" dirty="0"/>
              <a:t>, or </a:t>
            </a:r>
            <a:r>
              <a:rPr lang="en-US" i="1" dirty="0"/>
              <a:t>LIFO.</a:t>
            </a:r>
          </a:p>
          <a:p>
            <a:r>
              <a:rPr lang="en-US" dirty="0"/>
              <a:t>Only the top element of a stack is visible; therefore the number of operations performed by a stack are few:</a:t>
            </a:r>
          </a:p>
          <a:p>
            <a:endParaRPr lang="en-US" dirty="0"/>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17</a:t>
            </a:fld>
            <a:endParaRPr lang="en-US" dirty="0"/>
          </a:p>
        </p:txBody>
      </p:sp>
      <p:pic>
        <p:nvPicPr>
          <p:cNvPr id="6" name="Picture 4"/>
          <p:cNvPicPr>
            <a:picLocks noChangeAspect="1" noChangeArrowheads="1"/>
          </p:cNvPicPr>
          <p:nvPr/>
        </p:nvPicPr>
        <p:blipFill>
          <a:blip r:embed="rId2"/>
          <a:srcRect t="17197"/>
          <a:stretch>
            <a:fillRect/>
          </a:stretch>
        </p:blipFill>
        <p:spPr bwMode="auto">
          <a:xfrm>
            <a:off x="9106878" y="1447800"/>
            <a:ext cx="743214" cy="1752600"/>
          </a:xfrm>
          <a:prstGeom prst="rect">
            <a:avLst/>
          </a:prstGeom>
          <a:noFill/>
          <a:ln w="9525">
            <a:noFill/>
            <a:miter lim="800000"/>
            <a:headEnd/>
            <a:tailEnd/>
          </a:ln>
        </p:spPr>
      </p:pic>
      <p:pic>
        <p:nvPicPr>
          <p:cNvPr id="7" name="Picture 2"/>
          <p:cNvPicPr>
            <a:picLocks noChangeAspect="1" noChangeArrowheads="1"/>
          </p:cNvPicPr>
          <p:nvPr/>
        </p:nvPicPr>
        <p:blipFill>
          <a:blip r:embed="rId3"/>
          <a:srcRect/>
          <a:stretch>
            <a:fillRect/>
          </a:stretch>
        </p:blipFill>
        <p:spPr bwMode="auto">
          <a:xfrm>
            <a:off x="1162050" y="4524376"/>
            <a:ext cx="8648700" cy="2257425"/>
          </a:xfrm>
          <a:prstGeom prst="rect">
            <a:avLst/>
          </a:prstGeom>
          <a:noFill/>
          <a:ln w="9525">
            <a:noFill/>
            <a:miter lim="800000"/>
            <a:headEnd/>
            <a:tailEnd/>
          </a:ln>
        </p:spPr>
      </p:pic>
    </p:spTree>
    <p:extLst>
      <p:ext uri="{BB962C8B-B14F-4D97-AF65-F5344CB8AC3E}">
        <p14:creationId xmlns:p14="http://schemas.microsoft.com/office/powerpoint/2010/main" val="109404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Stack of Strings</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18</a:t>
            </a:fld>
            <a:endParaRPr lang="en-US" dirty="0"/>
          </a:p>
        </p:txBody>
      </p:sp>
      <p:sp>
        <p:nvSpPr>
          <p:cNvPr id="6" name="TextBox 5"/>
          <p:cNvSpPr txBox="1"/>
          <p:nvPr/>
        </p:nvSpPr>
        <p:spPr>
          <a:xfrm>
            <a:off x="1371600" y="3808274"/>
            <a:ext cx="3429000" cy="1754326"/>
          </a:xfrm>
          <a:prstGeom prst="rect">
            <a:avLst/>
          </a:prstGeom>
          <a:noFill/>
        </p:spPr>
        <p:txBody>
          <a:bodyPr wrap="square" rtlCol="0">
            <a:spAutoFit/>
          </a:bodyPr>
          <a:lstStyle/>
          <a:p>
            <a:pPr marL="4763">
              <a:defRPr/>
            </a:pPr>
            <a:r>
              <a:rPr lang="en-US" b="1" dirty="0">
                <a:latin typeface="Consolas" panose="020B0609020204030204" pitchFamily="49" charset="0"/>
                <a:cs typeface="Consolas" panose="020B0609020204030204" pitchFamily="49" charset="0"/>
              </a:rPr>
              <a:t>stack&lt;string&gt; names;</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("Rich");</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("Debbie");</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("Robin");</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("Dustin");</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("Jonathan");</a:t>
            </a:r>
          </a:p>
        </p:txBody>
      </p:sp>
      <p:pic>
        <p:nvPicPr>
          <p:cNvPr id="7" name="Picture 3" descr="C:\Documents and Settings\Administrator\My Documents\Koffman\PPTs\JPEGS\JWCL233_Koffman JPG files\ch03\w0057-nn.jpg"/>
          <p:cNvPicPr>
            <a:picLocks noChangeAspect="1" noChangeArrowheads="1"/>
          </p:cNvPicPr>
          <p:nvPr/>
        </p:nvPicPr>
        <p:blipFill>
          <a:blip r:embed="rId2"/>
          <a:srcRect/>
          <a:stretch>
            <a:fillRect/>
          </a:stretch>
        </p:blipFill>
        <p:spPr bwMode="auto">
          <a:xfrm>
            <a:off x="2514600" y="1519238"/>
            <a:ext cx="5962650" cy="1905000"/>
          </a:xfrm>
          <a:prstGeom prst="rect">
            <a:avLst/>
          </a:prstGeom>
          <a:noFill/>
          <a:ln w="9525">
            <a:noFill/>
            <a:miter lim="800000"/>
            <a:headEnd/>
            <a:tailEnd/>
          </a:ln>
        </p:spPr>
      </p:pic>
      <p:sp>
        <p:nvSpPr>
          <p:cNvPr id="8" name="TextBox 7"/>
          <p:cNvSpPr txBox="1"/>
          <p:nvPr/>
        </p:nvSpPr>
        <p:spPr>
          <a:xfrm>
            <a:off x="4953001" y="3808274"/>
            <a:ext cx="4661899" cy="923330"/>
          </a:xfrm>
          <a:prstGeom prst="rect">
            <a:avLst/>
          </a:prstGeom>
          <a:noFill/>
        </p:spPr>
        <p:txBody>
          <a:bodyPr wrap="square" rtlCol="0">
            <a:spAutoFit/>
          </a:bodyPr>
          <a:lstStyle/>
          <a:p>
            <a:pPr marL="4763">
              <a:defRPr/>
            </a:pPr>
            <a:r>
              <a:rPr lang="en-US" b="1" dirty="0">
                <a:latin typeface="Consolas" panose="020B0609020204030204" pitchFamily="49" charset="0"/>
                <a:cs typeface="Consolas" panose="020B0609020204030204" pitchFamily="49" charset="0"/>
              </a:rPr>
              <a:t>cout &lt;&lt; </a:t>
            </a:r>
            <a:r>
              <a:rPr lang="en-US" b="1" dirty="0" err="1">
                <a:latin typeface="Consolas" panose="020B0609020204030204" pitchFamily="49" charset="0"/>
                <a:cs typeface="Consolas" panose="020B0609020204030204" pitchFamily="49" charset="0"/>
              </a:rPr>
              <a:t>names.empty</a:t>
            </a:r>
            <a:r>
              <a:rPr lang="en-US" b="1" dirty="0">
                <a:latin typeface="Consolas" panose="020B0609020204030204" pitchFamily="49" charset="0"/>
                <a:cs typeface="Consolas" panose="020B0609020204030204" pitchFamily="49" charset="0"/>
              </a:rPr>
              <a:t>();</a:t>
            </a:r>
          </a:p>
          <a:p>
            <a:pPr marL="4763">
              <a:defRPr/>
            </a:pPr>
            <a:r>
              <a:rPr lang="en-US" b="1" dirty="0">
                <a:latin typeface="Consolas" panose="020B0609020204030204" pitchFamily="49" charset="0"/>
                <a:cs typeface="Consolas" panose="020B0609020204030204" pitchFamily="49" charset="0"/>
              </a:rPr>
              <a:t>string last = </a:t>
            </a:r>
            <a:r>
              <a:rPr lang="en-US" b="1" dirty="0" err="1">
                <a:latin typeface="Consolas" panose="020B0609020204030204" pitchFamily="49" charset="0"/>
                <a:cs typeface="Consolas" panose="020B0609020204030204" pitchFamily="49" charset="0"/>
              </a:rPr>
              <a:t>names.top</a:t>
            </a:r>
            <a:r>
              <a:rPr lang="en-US" b="1" dirty="0">
                <a:latin typeface="Consolas" panose="020B0609020204030204" pitchFamily="49" charset="0"/>
                <a:cs typeface="Consolas" panose="020B0609020204030204" pitchFamily="49" charset="0"/>
              </a:rPr>
              <a:t>();</a:t>
            </a:r>
          </a:p>
          <a:p>
            <a:pPr marL="4763">
              <a:defRPr/>
            </a:pPr>
            <a:r>
              <a:rPr lang="en-US" b="1" dirty="0" err="1">
                <a:latin typeface="Consolas" panose="020B0609020204030204" pitchFamily="49" charset="0"/>
                <a:cs typeface="Consolas" panose="020B0609020204030204" pitchFamily="49" charset="0"/>
              </a:rPr>
              <a:t>names.pop</a:t>
            </a:r>
            <a:r>
              <a:rPr lang="en-US" b="1" dirty="0">
                <a:latin typeface="Consolas" panose="020B0609020204030204" pitchFamily="49" charset="0"/>
                <a:cs typeface="Consolas" panose="020B0609020204030204" pitchFamily="49" charset="0"/>
              </a:rPr>
              <a:t>();</a:t>
            </a:r>
          </a:p>
        </p:txBody>
      </p:sp>
      <p:sp>
        <p:nvSpPr>
          <p:cNvPr id="9" name="TextBox 8">
            <a:extLst>
              <a:ext uri="{FF2B5EF4-FFF2-40B4-BE49-F238E27FC236}">
                <a16:creationId xmlns:a16="http://schemas.microsoft.com/office/drawing/2014/main" id="{756B4CD0-23E9-48D7-A1A7-528A045D6B73}"/>
              </a:ext>
            </a:extLst>
          </p:cNvPr>
          <p:cNvSpPr txBox="1"/>
          <p:nvPr/>
        </p:nvSpPr>
        <p:spPr>
          <a:xfrm>
            <a:off x="4953001" y="4923472"/>
            <a:ext cx="4661899" cy="369332"/>
          </a:xfrm>
          <a:prstGeom prst="rect">
            <a:avLst/>
          </a:prstGeom>
          <a:noFill/>
        </p:spPr>
        <p:txBody>
          <a:bodyPr wrap="square" rtlCol="0">
            <a:spAutoFit/>
          </a:bodyPr>
          <a:lstStyle/>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("Philip");</a:t>
            </a:r>
          </a:p>
        </p:txBody>
      </p:sp>
    </p:spTree>
    <p:extLst>
      <p:ext uri="{BB962C8B-B14F-4D97-AF65-F5344CB8AC3E}">
        <p14:creationId xmlns:p14="http://schemas.microsoft.com/office/powerpoint/2010/main" val="50231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Chapter 5 – The Stack</a:t>
            </a:r>
          </a:p>
        </p:txBody>
      </p:sp>
      <p:sp>
        <p:nvSpPr>
          <p:cNvPr id="9" name="Content Placeholder 2">
            <a:extLst>
              <a:ext uri="{FF2B5EF4-FFF2-40B4-BE49-F238E27FC236}">
                <a16:creationId xmlns:a16="http://schemas.microsoft.com/office/drawing/2014/main" id="{04D4E800-9F78-4866-9610-CAD4F0755C44}"/>
              </a:ext>
            </a:extLst>
          </p:cNvPr>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5.2 Stack Applications </a:t>
            </a:r>
          </a:p>
          <a:p>
            <a:pPr algn="ctr"/>
            <a:r>
              <a:rPr lang="en-US" sz="2400" dirty="0"/>
              <a:t>5.3 Implementing a Stack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1" y="1828800"/>
            <a:ext cx="3082089" cy="2209800"/>
          </a:xfrm>
          <a:prstGeom prst="rect">
            <a:avLst/>
          </a:prstGeom>
        </p:spPr>
      </p:pic>
      <p:sp>
        <p:nvSpPr>
          <p:cNvPr id="2" name="Slide Number Placeholder 1">
            <a:extLst>
              <a:ext uri="{FF2B5EF4-FFF2-40B4-BE49-F238E27FC236}">
                <a16:creationId xmlns:a16="http://schemas.microsoft.com/office/drawing/2014/main" id="{741A69F1-083E-4B71-B570-B7FEFA43AD72}"/>
              </a:ext>
            </a:extLst>
          </p:cNvPr>
          <p:cNvSpPr>
            <a:spLocks noGrp="1"/>
          </p:cNvSpPr>
          <p:nvPr>
            <p:ph type="sldNum" sz="quarter" idx="12"/>
          </p:nvPr>
        </p:nvSpPr>
        <p:spPr/>
        <p:txBody>
          <a:bodyPr/>
          <a:lstStyle/>
          <a:p>
            <a:pPr>
              <a:defRPr/>
            </a:pPr>
            <a:fld id="{A0C1462C-D640-45B3-901B-F425AA5C3674}" type="slidenum">
              <a:rPr lang="en-US" smtClean="0"/>
              <a:pPr>
                <a:defRPr/>
              </a:pPr>
              <a:t>19</a:t>
            </a:fld>
            <a:endParaRPr lang="en-US" dirty="0"/>
          </a:p>
        </p:txBody>
      </p:sp>
    </p:spTree>
    <p:extLst>
      <p:ext uri="{BB962C8B-B14F-4D97-AF65-F5344CB8AC3E}">
        <p14:creationId xmlns:p14="http://schemas.microsoft.com/office/powerpoint/2010/main" val="263532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2D5528-BF0F-4A87-9788-5EE6C7F292CC}"/>
              </a:ext>
            </a:extLst>
          </p:cNvPr>
          <p:cNvPicPr>
            <a:picLocks noChangeAspect="1"/>
          </p:cNvPicPr>
          <p:nvPr/>
        </p:nvPicPr>
        <p:blipFill>
          <a:blip r:embed="rId2"/>
          <a:stretch>
            <a:fillRect/>
          </a:stretch>
        </p:blipFill>
        <p:spPr>
          <a:xfrm>
            <a:off x="707571" y="1359968"/>
            <a:ext cx="8255953" cy="5421832"/>
          </a:xfrm>
          <a:prstGeom prst="rect">
            <a:avLst/>
          </a:prstGeom>
        </p:spPr>
      </p:pic>
      <p:sp>
        <p:nvSpPr>
          <p:cNvPr id="2" name="Title 1"/>
          <p:cNvSpPr>
            <a:spLocks noGrp="1"/>
          </p:cNvSpPr>
          <p:nvPr>
            <p:ph type="title"/>
          </p:nvPr>
        </p:nvSpPr>
        <p:spPr/>
        <p:txBody>
          <a:bodyPr/>
          <a:lstStyle/>
          <a:p>
            <a:r>
              <a:rPr lang="en-US" dirty="0"/>
              <a:t>Attendance Quiz #16</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F59D9B86-AB8B-404F-8D86-C97B35C4C67E}" type="slidenum">
              <a:rPr lang="en-US" smtClean="0"/>
              <a:pPr>
                <a:defRPr/>
              </a:pPr>
              <a:t>2</a:t>
            </a:fld>
            <a:endParaRPr lang="en-US" dirty="0"/>
          </a:p>
        </p:txBody>
      </p:sp>
    </p:spTree>
    <p:extLst>
      <p:ext uri="{BB962C8B-B14F-4D97-AF65-F5344CB8AC3E}">
        <p14:creationId xmlns:p14="http://schemas.microsoft.com/office/powerpoint/2010/main" val="704077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5.2, pgs. 315-325</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3200" dirty="0"/>
              <a:t>5.2 Stack Applications </a:t>
            </a:r>
          </a:p>
          <a:p>
            <a:pPr algn="ctr"/>
            <a:r>
              <a:rPr lang="en-US" sz="2400" dirty="0"/>
              <a:t>Case Study: Finding Palindromes</a:t>
            </a:r>
          </a:p>
          <a:p>
            <a:pPr algn="ctr"/>
            <a:r>
              <a:rPr lang="en-US" sz="2400" dirty="0"/>
              <a:t>Case Study: Testing Expressions for Balanced Parentheses</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20</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1828800"/>
            <a:ext cx="2910144" cy="2971800"/>
          </a:xfrm>
          <a:prstGeom prst="rect">
            <a:avLst/>
          </a:prstGeom>
        </p:spPr>
      </p:pic>
    </p:spTree>
    <p:extLst>
      <p:ext uri="{BB962C8B-B14F-4D97-AF65-F5344CB8AC3E}">
        <p14:creationId xmlns:p14="http://schemas.microsoft.com/office/powerpoint/2010/main" val="3370984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Palindromes</a:t>
            </a:r>
          </a:p>
        </p:txBody>
      </p:sp>
      <p:sp>
        <p:nvSpPr>
          <p:cNvPr id="3" name="Content Placeholder 2"/>
          <p:cNvSpPr>
            <a:spLocks noGrp="1"/>
          </p:cNvSpPr>
          <p:nvPr>
            <p:ph sz="quarter" idx="1"/>
          </p:nvPr>
        </p:nvSpPr>
        <p:spPr>
          <a:xfrm>
            <a:off x="2514600" y="1295401"/>
            <a:ext cx="7239000" cy="5454359"/>
          </a:xfrm>
        </p:spPr>
        <p:txBody>
          <a:bodyPr/>
          <a:lstStyle/>
          <a:p>
            <a:r>
              <a:rPr lang="en-US" sz="2000" dirty="0"/>
              <a:t>Palindrome: a string that reads identically in either direction, letter by letter (ignoring case, spaces, and punctuation).</a:t>
            </a:r>
          </a:p>
          <a:p>
            <a:pPr lvl="1"/>
            <a:r>
              <a:rPr lang="en-US" sz="1800" dirty="0"/>
              <a:t>Bombard a drab mob</a:t>
            </a:r>
          </a:p>
          <a:p>
            <a:pPr lvl="1">
              <a:spcBef>
                <a:spcPts val="0"/>
              </a:spcBef>
            </a:pPr>
            <a:r>
              <a:rPr lang="en-US" sz="1800" dirty="0"/>
              <a:t>Anne, I vote more cars race Rome to Vienna.</a:t>
            </a:r>
            <a:endParaRPr lang="en-US" dirty="0"/>
          </a:p>
          <a:p>
            <a:r>
              <a:rPr lang="en-US" sz="2000" dirty="0"/>
              <a:t>Solution:</a:t>
            </a:r>
          </a:p>
          <a:p>
            <a:pPr lvl="1"/>
            <a:r>
              <a:rPr lang="en-US" sz="1800" dirty="0"/>
              <a:t>If we scan the input string from left to right and push each character in the input string onto a stack of characters, we can form the reverse of the string by popping the characters and joining them together in the order that they come off the stack.</a:t>
            </a:r>
          </a:p>
          <a:p>
            <a:r>
              <a:rPr lang="en-US" sz="2000" dirty="0"/>
              <a:t>For example:</a:t>
            </a:r>
          </a:p>
          <a:p>
            <a:pPr lvl="1"/>
            <a:r>
              <a:rPr lang="en-US" sz="1800" dirty="0"/>
              <a:t>The stack at left contains the string “llama mall“.</a:t>
            </a:r>
          </a:p>
          <a:p>
            <a:pPr lvl="1"/>
            <a:r>
              <a:rPr lang="en-US" sz="1800" dirty="0"/>
              <a:t>If we pop them off and join them together, we get "l" + "l" + "a" + "m" + "a" + "m" + "a" + "l" + "l", or the string "llama mall".</a:t>
            </a:r>
          </a:p>
          <a:p>
            <a:pPr lvl="1"/>
            <a:r>
              <a:rPr lang="en-US" sz="1800" dirty="0"/>
              <a:t>When the stack is empty, we can compare the string we formed with the original.</a:t>
            </a:r>
          </a:p>
          <a:p>
            <a:pPr lvl="1"/>
            <a:r>
              <a:rPr lang="en-US" sz="1800" dirty="0"/>
              <a:t>If they are the same, the original string is a palindrome.</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21</a:t>
            </a:fld>
            <a:endParaRPr lang="en-US" dirty="0"/>
          </a:p>
        </p:txBody>
      </p:sp>
      <p:graphicFrame>
        <p:nvGraphicFramePr>
          <p:cNvPr id="6" name="Table 5"/>
          <p:cNvGraphicFramePr>
            <a:graphicFrameLocks noGrp="1"/>
          </p:cNvGraphicFramePr>
          <p:nvPr/>
        </p:nvGraphicFramePr>
        <p:xfrm>
          <a:off x="1295400" y="1737360"/>
          <a:ext cx="838200" cy="46634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20000"/>
                    </a:ext>
                  </a:extLst>
                </a:gridCol>
              </a:tblGrid>
              <a:tr h="370840">
                <a:tc>
                  <a:txBody>
                    <a:bodyPr/>
                    <a:lstStyle/>
                    <a:p>
                      <a:pPr algn="ctr"/>
                      <a:r>
                        <a:rPr lang="en-US" sz="2800" b="1" dirty="0"/>
                        <a:t>l</a:t>
                      </a:r>
                    </a:p>
                  </a:txBody>
                  <a:tcPr>
                    <a:solidFill>
                      <a:schemeClr val="accent6"/>
                    </a:solidFill>
                  </a:tcPr>
                </a:tc>
                <a:extLst>
                  <a:ext uri="{0D108BD9-81ED-4DB2-BD59-A6C34878D82A}">
                    <a16:rowId xmlns:a16="http://schemas.microsoft.com/office/drawing/2014/main" val="10000"/>
                  </a:ext>
                </a:extLst>
              </a:tr>
              <a:tr h="370840">
                <a:tc>
                  <a:txBody>
                    <a:bodyPr/>
                    <a:lstStyle/>
                    <a:p>
                      <a:pPr algn="ctr"/>
                      <a:r>
                        <a:rPr lang="en-US" sz="2800" b="1" dirty="0"/>
                        <a:t>l</a:t>
                      </a:r>
                    </a:p>
                  </a:txBody>
                  <a:tcPr>
                    <a:solidFill>
                      <a:schemeClr val="accent6"/>
                    </a:solidFill>
                  </a:tcPr>
                </a:tc>
                <a:extLst>
                  <a:ext uri="{0D108BD9-81ED-4DB2-BD59-A6C34878D82A}">
                    <a16:rowId xmlns:a16="http://schemas.microsoft.com/office/drawing/2014/main" val="10001"/>
                  </a:ext>
                </a:extLst>
              </a:tr>
              <a:tr h="370840">
                <a:tc>
                  <a:txBody>
                    <a:bodyPr/>
                    <a:lstStyle/>
                    <a:p>
                      <a:pPr algn="ctr"/>
                      <a:r>
                        <a:rPr lang="en-US" sz="2800" b="1" dirty="0"/>
                        <a:t>a</a:t>
                      </a:r>
                    </a:p>
                  </a:txBody>
                  <a:tcPr>
                    <a:solidFill>
                      <a:schemeClr val="accent6"/>
                    </a:solidFill>
                  </a:tcPr>
                </a:tc>
                <a:extLst>
                  <a:ext uri="{0D108BD9-81ED-4DB2-BD59-A6C34878D82A}">
                    <a16:rowId xmlns:a16="http://schemas.microsoft.com/office/drawing/2014/main" val="10002"/>
                  </a:ext>
                </a:extLst>
              </a:tr>
              <a:tr h="370840">
                <a:tc>
                  <a:txBody>
                    <a:bodyPr/>
                    <a:lstStyle/>
                    <a:p>
                      <a:pPr algn="ctr"/>
                      <a:r>
                        <a:rPr lang="en-US" sz="2800" b="1" dirty="0"/>
                        <a:t>m</a:t>
                      </a:r>
                    </a:p>
                  </a:txBody>
                  <a:tcPr>
                    <a:solidFill>
                      <a:schemeClr val="accent6"/>
                    </a:solidFill>
                  </a:tcPr>
                </a:tc>
                <a:extLst>
                  <a:ext uri="{0D108BD9-81ED-4DB2-BD59-A6C34878D82A}">
                    <a16:rowId xmlns:a16="http://schemas.microsoft.com/office/drawing/2014/main" val="10003"/>
                  </a:ext>
                </a:extLst>
              </a:tr>
              <a:tr h="370840">
                <a:tc>
                  <a:txBody>
                    <a:bodyPr/>
                    <a:lstStyle/>
                    <a:p>
                      <a:pPr algn="ctr"/>
                      <a:r>
                        <a:rPr lang="en-US" sz="2800" b="1" dirty="0"/>
                        <a:t>a</a:t>
                      </a:r>
                    </a:p>
                  </a:txBody>
                  <a:tcPr>
                    <a:solidFill>
                      <a:schemeClr val="accent6"/>
                    </a:solidFill>
                  </a:tcPr>
                </a:tc>
                <a:extLst>
                  <a:ext uri="{0D108BD9-81ED-4DB2-BD59-A6C34878D82A}">
                    <a16:rowId xmlns:a16="http://schemas.microsoft.com/office/drawing/2014/main" val="10004"/>
                  </a:ext>
                </a:extLst>
              </a:tr>
              <a:tr h="370840">
                <a:tc>
                  <a:txBody>
                    <a:bodyPr/>
                    <a:lstStyle/>
                    <a:p>
                      <a:pPr algn="ctr"/>
                      <a:r>
                        <a:rPr lang="en-US" sz="2800" b="1" dirty="0"/>
                        <a:t>m</a:t>
                      </a:r>
                    </a:p>
                  </a:txBody>
                  <a:tcPr>
                    <a:solidFill>
                      <a:schemeClr val="accent6"/>
                    </a:solidFill>
                  </a:tcPr>
                </a:tc>
                <a:extLst>
                  <a:ext uri="{0D108BD9-81ED-4DB2-BD59-A6C34878D82A}">
                    <a16:rowId xmlns:a16="http://schemas.microsoft.com/office/drawing/2014/main" val="551958033"/>
                  </a:ext>
                </a:extLst>
              </a:tr>
              <a:tr h="370840">
                <a:tc>
                  <a:txBody>
                    <a:bodyPr/>
                    <a:lstStyle/>
                    <a:p>
                      <a:pPr algn="ctr"/>
                      <a:r>
                        <a:rPr lang="en-US" sz="2800" b="1" dirty="0"/>
                        <a:t>a</a:t>
                      </a:r>
                    </a:p>
                  </a:txBody>
                  <a:tcPr>
                    <a:solidFill>
                      <a:schemeClr val="accent6"/>
                    </a:solidFill>
                  </a:tcPr>
                </a:tc>
                <a:extLst>
                  <a:ext uri="{0D108BD9-81ED-4DB2-BD59-A6C34878D82A}">
                    <a16:rowId xmlns:a16="http://schemas.microsoft.com/office/drawing/2014/main" val="3868509955"/>
                  </a:ext>
                </a:extLst>
              </a:tr>
              <a:tr h="370840">
                <a:tc>
                  <a:txBody>
                    <a:bodyPr/>
                    <a:lstStyle/>
                    <a:p>
                      <a:pPr algn="ctr"/>
                      <a:r>
                        <a:rPr lang="en-US" sz="2800" b="1" dirty="0"/>
                        <a:t>l</a:t>
                      </a:r>
                    </a:p>
                  </a:txBody>
                  <a:tcPr>
                    <a:solidFill>
                      <a:schemeClr val="accent6"/>
                    </a:solidFill>
                  </a:tcPr>
                </a:tc>
                <a:extLst>
                  <a:ext uri="{0D108BD9-81ED-4DB2-BD59-A6C34878D82A}">
                    <a16:rowId xmlns:a16="http://schemas.microsoft.com/office/drawing/2014/main" val="1710716866"/>
                  </a:ext>
                </a:extLst>
              </a:tr>
              <a:tr h="370840">
                <a:tc>
                  <a:txBody>
                    <a:bodyPr/>
                    <a:lstStyle/>
                    <a:p>
                      <a:pPr algn="ctr"/>
                      <a:r>
                        <a:rPr lang="en-US" sz="2800" b="1" dirty="0"/>
                        <a:t>l</a:t>
                      </a:r>
                    </a:p>
                  </a:txBody>
                  <a:tcPr>
                    <a:solidFill>
                      <a:schemeClr val="accent6"/>
                    </a:solidFill>
                  </a:tcPr>
                </a:tc>
                <a:extLst>
                  <a:ext uri="{0D108BD9-81ED-4DB2-BD59-A6C34878D82A}">
                    <a16:rowId xmlns:a16="http://schemas.microsoft.com/office/drawing/2014/main" val="2509651134"/>
                  </a:ext>
                </a:extLst>
              </a:tr>
            </a:tbl>
          </a:graphicData>
        </a:graphic>
      </p:graphicFrame>
    </p:spTree>
    <p:extLst>
      <p:ext uri="{BB962C8B-B14F-4D97-AF65-F5344CB8AC3E}">
        <p14:creationId xmlns:p14="http://schemas.microsoft.com/office/powerpoint/2010/main" val="275143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ADBCC5F-975E-4002-8000-BA00054113CF}"/>
              </a:ext>
            </a:extLst>
          </p:cNvPr>
          <p:cNvSpPr txBox="1"/>
          <p:nvPr/>
        </p:nvSpPr>
        <p:spPr>
          <a:xfrm>
            <a:off x="6003292" y="1220230"/>
            <a:ext cx="4114800" cy="2693045"/>
          </a:xfrm>
          <a:prstGeom prst="rect">
            <a:avLst/>
          </a:prstGeom>
          <a:solidFill>
            <a:schemeClr val="bg1"/>
          </a:solidFill>
        </p:spPr>
        <p:txBody>
          <a:bodyPr wrap="square" rtlCol="0">
            <a:spAutoFit/>
          </a:bodyPr>
          <a:lstStyle/>
          <a:p>
            <a:r>
              <a:rPr lang="en-US" sz="1300" b="1" dirty="0">
                <a:latin typeface="Consolas" panose="020B0609020204030204" pitchFamily="49" charset="0"/>
              </a:rPr>
              <a:t>#include &lt;iostream&gt;</a:t>
            </a:r>
          </a:p>
          <a:p>
            <a:r>
              <a:rPr lang="en-US" sz="1300" b="1" dirty="0">
                <a:latin typeface="Consolas" panose="020B0609020204030204" pitchFamily="49" charset="0"/>
              </a:rPr>
              <a:t>#include "</a:t>
            </a:r>
            <a:r>
              <a:rPr lang="en-US" sz="1300" b="1" dirty="0" err="1">
                <a:latin typeface="Consolas" panose="020B0609020204030204" pitchFamily="49" charset="0"/>
              </a:rPr>
              <a:t>palindrome.h</a:t>
            </a:r>
            <a:r>
              <a:rPr lang="en-US" sz="1300" b="1" dirty="0">
                <a:latin typeface="Consolas" panose="020B0609020204030204" pitchFamily="49" charset="0"/>
              </a:rPr>
              <a:t>"</a:t>
            </a:r>
          </a:p>
          <a:p>
            <a:r>
              <a:rPr lang="en-US" sz="1300" b="1" dirty="0">
                <a:latin typeface="Consolas" panose="020B0609020204030204" pitchFamily="49" charset="0"/>
              </a:rPr>
              <a:t>using namespace std;</a:t>
            </a:r>
          </a:p>
          <a:p>
            <a:endParaRPr lang="en-US" sz="1300" b="1" dirty="0">
              <a:latin typeface="Consolas" panose="020B0609020204030204" pitchFamily="49" charset="0"/>
            </a:endParaRPr>
          </a:p>
          <a:p>
            <a:r>
              <a:rPr lang="en-US" sz="1300" b="1" dirty="0">
                <a:latin typeface="Consolas" panose="020B0609020204030204" pitchFamily="49" charset="0"/>
              </a:rPr>
              <a:t>int main()</a:t>
            </a:r>
          </a:p>
          <a:p>
            <a:r>
              <a:rPr lang="en-US" sz="1300" b="1" dirty="0">
                <a:latin typeface="Consolas" panose="020B0609020204030204" pitchFamily="49" charset="0"/>
              </a:rPr>
              <a:t>{</a:t>
            </a:r>
          </a:p>
          <a:p>
            <a:r>
              <a:rPr lang="en-US" sz="1300" b="1" dirty="0">
                <a:latin typeface="Consolas" panose="020B0609020204030204" pitchFamily="49" charset="0"/>
              </a:rPr>
              <a:t>   string </a:t>
            </a:r>
            <a:r>
              <a:rPr lang="en-US" sz="1300" b="1" dirty="0" err="1">
                <a:latin typeface="Consolas" panose="020B0609020204030204" pitchFamily="49" charset="0"/>
              </a:rPr>
              <a:t>myString</a:t>
            </a:r>
            <a:r>
              <a:rPr lang="en-US" sz="1300" b="1" dirty="0">
                <a:latin typeface="Consolas" panose="020B0609020204030204" pitchFamily="49" charset="0"/>
              </a:rPr>
              <a:t> = "</a:t>
            </a:r>
            <a:r>
              <a:rPr lang="en-US" sz="1300" b="1" dirty="0" err="1">
                <a:latin typeface="Consolas" panose="020B0609020204030204" pitchFamily="49" charset="0"/>
              </a:rPr>
              <a:t>kayaka</a:t>
            </a:r>
            <a:r>
              <a:rPr lang="en-US" sz="1300" b="1" dirty="0">
                <a:latin typeface="Consolas" panose="020B0609020204030204" pitchFamily="49" charset="0"/>
              </a:rPr>
              <a:t>";</a:t>
            </a:r>
          </a:p>
          <a:p>
            <a:r>
              <a:rPr lang="en-US" sz="1300" b="1" dirty="0">
                <a:latin typeface="Consolas" panose="020B0609020204030204" pitchFamily="49" charset="0"/>
              </a:rPr>
              <a:t>   Palindrome </a:t>
            </a:r>
            <a:r>
              <a:rPr lang="en-US" sz="1300" b="1" dirty="0" err="1">
                <a:latin typeface="Consolas" panose="020B0609020204030204" pitchFamily="49" charset="0"/>
              </a:rPr>
              <a:t>myPalindrome</a:t>
            </a:r>
            <a:r>
              <a:rPr lang="en-US" sz="1300" b="1" dirty="0">
                <a:latin typeface="Consolas" panose="020B0609020204030204" pitchFamily="49" charset="0"/>
              </a:rPr>
              <a:t>(</a:t>
            </a:r>
            <a:r>
              <a:rPr lang="en-US" sz="1300" b="1" dirty="0" err="1">
                <a:latin typeface="Consolas" panose="020B0609020204030204" pitchFamily="49" charset="0"/>
              </a:rPr>
              <a:t>myString</a:t>
            </a:r>
            <a:r>
              <a:rPr lang="en-US" sz="1300" b="1" dirty="0">
                <a:latin typeface="Consolas" panose="020B0609020204030204" pitchFamily="49" charset="0"/>
              </a:rPr>
              <a:t>);</a:t>
            </a:r>
          </a:p>
          <a:p>
            <a:r>
              <a:rPr lang="en-US" sz="1300" b="1" dirty="0">
                <a:latin typeface="Consolas" panose="020B0609020204030204" pitchFamily="49" charset="0"/>
              </a:rPr>
              <a:t>   cout &lt;&lt; "\"" &lt;&lt; </a:t>
            </a:r>
            <a:r>
              <a:rPr lang="en-US" sz="1300" b="1" dirty="0" err="1">
                <a:latin typeface="Consolas" panose="020B0609020204030204" pitchFamily="49" charset="0"/>
              </a:rPr>
              <a:t>myString</a:t>
            </a:r>
            <a:r>
              <a:rPr lang="en-US" sz="1300" b="1" dirty="0">
                <a:latin typeface="Consolas" panose="020B0609020204030204" pitchFamily="49" charset="0"/>
              </a:rPr>
              <a:t> &lt;&lt; "\" is ";</a:t>
            </a:r>
          </a:p>
          <a:p>
            <a:r>
              <a:rPr lang="en-US" sz="1300" b="1" dirty="0">
                <a:latin typeface="Consolas" panose="020B0609020204030204" pitchFamily="49" charset="0"/>
              </a:rPr>
              <a:t>   if (!</a:t>
            </a:r>
            <a:r>
              <a:rPr lang="en-US" sz="1300" b="1" dirty="0" err="1">
                <a:latin typeface="Consolas" panose="020B0609020204030204" pitchFamily="49" charset="0"/>
              </a:rPr>
              <a:t>myPalindrome</a:t>
            </a:r>
            <a:r>
              <a:rPr lang="en-US" sz="1300" b="1" dirty="0">
                <a:latin typeface="Consolas" panose="020B0609020204030204" pitchFamily="49" charset="0"/>
              </a:rPr>
              <a:t>()) cout &lt;&lt; "not ";</a:t>
            </a:r>
          </a:p>
          <a:p>
            <a:r>
              <a:rPr lang="en-US" sz="1300" b="1" dirty="0">
                <a:latin typeface="Consolas" panose="020B0609020204030204" pitchFamily="49" charset="0"/>
              </a:rPr>
              <a:t>   cout &lt;&lt; "a palindrome";</a:t>
            </a:r>
          </a:p>
          <a:p>
            <a:r>
              <a:rPr lang="en-US" sz="1300" b="1" dirty="0">
                <a:latin typeface="Consolas" panose="020B0609020204030204" pitchFamily="49" charset="0"/>
              </a:rPr>
              <a:t>   return 0;</a:t>
            </a:r>
          </a:p>
          <a:p>
            <a:r>
              <a:rPr lang="en-US" sz="1300" b="1" dirty="0">
                <a:latin typeface="Consolas" panose="020B0609020204030204" pitchFamily="49" charset="0"/>
              </a:rPr>
              <a:t>}</a:t>
            </a:r>
          </a:p>
        </p:txBody>
      </p:sp>
      <p:sp>
        <p:nvSpPr>
          <p:cNvPr id="2" name="Title 1"/>
          <p:cNvSpPr>
            <a:spLocks noGrp="1"/>
          </p:cNvSpPr>
          <p:nvPr>
            <p:ph type="title"/>
          </p:nvPr>
        </p:nvSpPr>
        <p:spPr/>
        <p:txBody>
          <a:bodyPr/>
          <a:lstStyle/>
          <a:p>
            <a:r>
              <a:rPr lang="en-US" dirty="0"/>
              <a:t>Palindrome </a:t>
            </a:r>
            <a:r>
              <a:rPr lang="en-US" dirty="0" err="1"/>
              <a:t>Functor</a:t>
            </a:r>
            <a:endParaRPr lang="en-US" dirty="0"/>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22</a:t>
            </a:fld>
            <a:endParaRPr lang="en-US" dirty="0"/>
          </a:p>
        </p:txBody>
      </p:sp>
      <p:sp>
        <p:nvSpPr>
          <p:cNvPr id="5" name="TextBox 4"/>
          <p:cNvSpPr txBox="1"/>
          <p:nvPr/>
        </p:nvSpPr>
        <p:spPr>
          <a:xfrm>
            <a:off x="640080" y="1237167"/>
            <a:ext cx="5577841" cy="5693866"/>
          </a:xfrm>
          <a:prstGeom prst="rect">
            <a:avLst/>
          </a:prstGeom>
          <a:noFill/>
        </p:spPr>
        <p:txBody>
          <a:bodyPr wrap="square" rtlCol="0">
            <a:spAutoFit/>
          </a:bodyPr>
          <a:lstStyle/>
          <a:p>
            <a:r>
              <a:rPr lang="en-US" sz="1300" b="1" dirty="0">
                <a:latin typeface="Consolas" panose="020B0609020204030204" pitchFamily="49" charset="0"/>
              </a:rPr>
              <a:t>#include &lt;string&gt;</a:t>
            </a:r>
          </a:p>
          <a:p>
            <a:r>
              <a:rPr lang="en-US" sz="1300" b="1" dirty="0">
                <a:latin typeface="Consolas" panose="020B0609020204030204" pitchFamily="49" charset="0"/>
              </a:rPr>
              <a:t>#include &lt;stack&gt;</a:t>
            </a:r>
          </a:p>
          <a:p>
            <a:r>
              <a:rPr lang="en-US" sz="1300" b="1" dirty="0">
                <a:latin typeface="Consolas" panose="020B0609020204030204" pitchFamily="49" charset="0"/>
              </a:rPr>
              <a:t>using std::string;</a:t>
            </a:r>
          </a:p>
          <a:p>
            <a:endParaRPr lang="en-US" sz="1300" b="1" dirty="0">
              <a:latin typeface="Consolas" panose="020B0609020204030204" pitchFamily="49" charset="0"/>
            </a:endParaRPr>
          </a:p>
          <a:p>
            <a:r>
              <a:rPr lang="en-US" sz="1300" b="1" dirty="0">
                <a:latin typeface="Consolas" panose="020B0609020204030204" pitchFamily="49" charset="0"/>
              </a:rPr>
              <a:t>class Palindrome</a:t>
            </a:r>
          </a:p>
          <a:p>
            <a:r>
              <a:rPr lang="en-US" sz="1300" b="1" dirty="0">
                <a:latin typeface="Consolas" panose="020B0609020204030204" pitchFamily="49" charset="0"/>
              </a:rPr>
              <a:t>{</a:t>
            </a:r>
          </a:p>
          <a:p>
            <a:r>
              <a:rPr lang="en-US" sz="1300" b="1" dirty="0">
                <a:latin typeface="Consolas" panose="020B0609020204030204" pitchFamily="49" charset="0"/>
              </a:rPr>
              <a:t>private:</a:t>
            </a:r>
          </a:p>
          <a:p>
            <a:r>
              <a:rPr lang="en-US" sz="1300" b="1" dirty="0">
                <a:latin typeface="Consolas" panose="020B0609020204030204" pitchFamily="49" charset="0"/>
              </a:rPr>
              <a:t>   string palindrome;</a:t>
            </a:r>
          </a:p>
          <a:p>
            <a:r>
              <a:rPr lang="en-US" sz="1300" b="1" dirty="0">
                <a:latin typeface="Consolas" panose="020B0609020204030204" pitchFamily="49" charset="0"/>
              </a:rPr>
              <a:t>public:</a:t>
            </a:r>
          </a:p>
          <a:p>
            <a:r>
              <a:rPr lang="en-US" sz="1300" b="1" dirty="0">
                <a:latin typeface="Consolas" panose="020B0609020204030204" pitchFamily="49" charset="0"/>
              </a:rPr>
              <a:t>   Palindrome(const string&amp; str)</a:t>
            </a:r>
          </a:p>
          <a:p>
            <a:r>
              <a:rPr lang="en-US" sz="1300" b="1" dirty="0">
                <a:latin typeface="Consolas" panose="020B0609020204030204" pitchFamily="49" charset="0"/>
              </a:rPr>
              <a:t>            : palindrome(str) {}</a:t>
            </a:r>
          </a:p>
          <a:p>
            <a:r>
              <a:rPr lang="en-US" sz="1300" b="1" dirty="0">
                <a:latin typeface="Consolas" panose="020B0609020204030204" pitchFamily="49" charset="0"/>
              </a:rPr>
              <a:t>   bool operator()()</a:t>
            </a:r>
          </a:p>
          <a:p>
            <a:r>
              <a:rPr lang="en-US" sz="1300" b="1" dirty="0">
                <a:latin typeface="Consolas" panose="020B0609020204030204" pitchFamily="49" charset="0"/>
              </a:rPr>
              <a:t>   {</a:t>
            </a:r>
          </a:p>
          <a:p>
            <a:r>
              <a:rPr lang="en-US" sz="1300" b="1" dirty="0">
                <a:latin typeface="Consolas" panose="020B0609020204030204" pitchFamily="49" charset="0"/>
              </a:rPr>
              <a:t>      stack&lt;char&gt; </a:t>
            </a:r>
            <a:r>
              <a:rPr lang="en-US" sz="1300" b="1" dirty="0" err="1">
                <a:latin typeface="Consolas" panose="020B0609020204030204" pitchFamily="49" charset="0"/>
              </a:rPr>
              <a:t>myStack</a:t>
            </a:r>
            <a:r>
              <a:rPr lang="en-US" sz="1300" b="1" dirty="0">
                <a:latin typeface="Consolas" panose="020B0609020204030204" pitchFamily="49" charset="0"/>
              </a:rPr>
              <a:t>;</a:t>
            </a:r>
          </a:p>
          <a:p>
            <a:r>
              <a:rPr lang="en-US" sz="1300" b="1" dirty="0">
                <a:latin typeface="Consolas" panose="020B0609020204030204" pitchFamily="49" charset="0"/>
              </a:rPr>
              <a:t>      string reverse;</a:t>
            </a:r>
          </a:p>
          <a:p>
            <a:r>
              <a:rPr lang="en-US" sz="1300" b="1" dirty="0">
                <a:latin typeface="Consolas" panose="020B0609020204030204" pitchFamily="49" charset="0"/>
              </a:rPr>
              <a:t>      for (int </a:t>
            </a:r>
            <a:r>
              <a:rPr lang="en-US" sz="1300" b="1" dirty="0" err="1">
                <a:latin typeface="Consolas" panose="020B0609020204030204" pitchFamily="49" charset="0"/>
              </a:rPr>
              <a:t>i</a:t>
            </a:r>
            <a:r>
              <a:rPr lang="en-US" sz="1300" b="1" dirty="0">
                <a:latin typeface="Consolas" panose="020B0609020204030204" pitchFamily="49" charset="0"/>
              </a:rPr>
              <a:t> = 0; </a:t>
            </a:r>
            <a:r>
              <a:rPr lang="en-US" sz="1300" b="1" dirty="0" err="1">
                <a:latin typeface="Consolas" panose="020B0609020204030204" pitchFamily="49" charset="0"/>
              </a:rPr>
              <a:t>i</a:t>
            </a:r>
            <a:r>
              <a:rPr lang="en-US" sz="1300" b="1" dirty="0">
                <a:latin typeface="Consolas" panose="020B0609020204030204" pitchFamily="49" charset="0"/>
              </a:rPr>
              <a:t> &lt; </a:t>
            </a:r>
            <a:r>
              <a:rPr lang="en-US" sz="1300" b="1" dirty="0" err="1">
                <a:latin typeface="Consolas" panose="020B0609020204030204" pitchFamily="49" charset="0"/>
              </a:rPr>
              <a:t>palindrome.size</a:t>
            </a:r>
            <a:r>
              <a:rPr lang="en-US" sz="1300" b="1" dirty="0">
                <a:latin typeface="Consolas" panose="020B0609020204030204" pitchFamily="49" charset="0"/>
              </a:rPr>
              <a:t>(); ++</a:t>
            </a:r>
            <a:r>
              <a:rPr lang="en-US" sz="1300" b="1" dirty="0" err="1">
                <a:latin typeface="Consolas" panose="020B0609020204030204" pitchFamily="49" charset="0"/>
              </a:rPr>
              <a:t>i</a:t>
            </a:r>
            <a:r>
              <a:rPr lang="en-US" sz="1300" b="1" dirty="0">
                <a:latin typeface="Consolas" panose="020B0609020204030204" pitchFamily="49" charset="0"/>
              </a:rPr>
              <a:t>)</a:t>
            </a:r>
          </a:p>
          <a:p>
            <a:r>
              <a:rPr lang="en-US" sz="1300" b="1" dirty="0">
                <a:latin typeface="Consolas" panose="020B0609020204030204" pitchFamily="49" charset="0"/>
              </a:rPr>
              <a:t>      {</a:t>
            </a:r>
          </a:p>
          <a:p>
            <a:r>
              <a:rPr lang="en-US" sz="1300" b="1" dirty="0">
                <a:latin typeface="Consolas" panose="020B0609020204030204" pitchFamily="49" charset="0"/>
              </a:rPr>
              <a:t>         palindrome[</a:t>
            </a:r>
            <a:r>
              <a:rPr lang="en-US" sz="1300" b="1" dirty="0" err="1">
                <a:latin typeface="Consolas" panose="020B0609020204030204" pitchFamily="49" charset="0"/>
              </a:rPr>
              <a:t>i</a:t>
            </a:r>
            <a:r>
              <a:rPr lang="en-US" sz="1300" b="1" dirty="0">
                <a:latin typeface="Consolas" panose="020B0609020204030204" pitchFamily="49" charset="0"/>
              </a:rPr>
              <a:t>] = </a:t>
            </a:r>
            <a:r>
              <a:rPr lang="en-US" sz="1300" b="1" dirty="0" err="1">
                <a:latin typeface="Consolas" panose="020B0609020204030204" pitchFamily="49" charset="0"/>
              </a:rPr>
              <a:t>tolower</a:t>
            </a:r>
            <a:r>
              <a:rPr lang="en-US" sz="1300" b="1" dirty="0">
                <a:latin typeface="Consolas" panose="020B0609020204030204" pitchFamily="49" charset="0"/>
              </a:rPr>
              <a:t>(palindrome[</a:t>
            </a:r>
            <a:r>
              <a:rPr lang="en-US" sz="1300" b="1" dirty="0" err="1">
                <a:latin typeface="Consolas" panose="020B0609020204030204" pitchFamily="49" charset="0"/>
              </a:rPr>
              <a:t>i</a:t>
            </a:r>
            <a:r>
              <a:rPr lang="en-US" sz="1300" b="1" dirty="0">
                <a:latin typeface="Consolas" panose="020B0609020204030204" pitchFamily="49" charset="0"/>
              </a:rPr>
              <a:t>]);</a:t>
            </a:r>
          </a:p>
          <a:p>
            <a:r>
              <a:rPr lang="en-US" sz="1300" b="1" dirty="0">
                <a:latin typeface="Consolas" panose="020B0609020204030204" pitchFamily="49" charset="0"/>
              </a:rPr>
              <a:t>         </a:t>
            </a:r>
            <a:r>
              <a:rPr lang="en-US" sz="1300" b="1" dirty="0" err="1">
                <a:latin typeface="Consolas" panose="020B0609020204030204" pitchFamily="49" charset="0"/>
              </a:rPr>
              <a:t>myStack.push</a:t>
            </a:r>
            <a:r>
              <a:rPr lang="en-US" sz="1300" b="1" dirty="0">
                <a:latin typeface="Consolas" panose="020B0609020204030204" pitchFamily="49" charset="0"/>
              </a:rPr>
              <a:t>(palindrome[</a:t>
            </a:r>
            <a:r>
              <a:rPr lang="en-US" sz="1300" b="1" dirty="0" err="1">
                <a:latin typeface="Consolas" panose="020B0609020204030204" pitchFamily="49" charset="0"/>
              </a:rPr>
              <a:t>i</a:t>
            </a:r>
            <a:r>
              <a:rPr lang="en-US" sz="1300" b="1" dirty="0">
                <a:latin typeface="Consolas" panose="020B0609020204030204" pitchFamily="49" charset="0"/>
              </a:rPr>
              <a:t>]);</a:t>
            </a:r>
          </a:p>
          <a:p>
            <a:r>
              <a:rPr lang="en-US" sz="1300" b="1" dirty="0">
                <a:latin typeface="Consolas" panose="020B0609020204030204" pitchFamily="49" charset="0"/>
              </a:rPr>
              <a:t>      }</a:t>
            </a:r>
          </a:p>
          <a:p>
            <a:r>
              <a:rPr lang="en-US" sz="1300" b="1" dirty="0">
                <a:latin typeface="Consolas" panose="020B0609020204030204" pitchFamily="49" charset="0"/>
              </a:rPr>
              <a:t>      while (!</a:t>
            </a:r>
            <a:r>
              <a:rPr lang="en-US" sz="1300" b="1" dirty="0" err="1">
                <a:latin typeface="Consolas" panose="020B0609020204030204" pitchFamily="49" charset="0"/>
              </a:rPr>
              <a:t>myStack.empty</a:t>
            </a:r>
            <a:r>
              <a:rPr lang="en-US" sz="1300" b="1" dirty="0">
                <a:latin typeface="Consolas" panose="020B0609020204030204" pitchFamily="49" charset="0"/>
              </a:rPr>
              <a:t>())</a:t>
            </a:r>
          </a:p>
          <a:p>
            <a:r>
              <a:rPr lang="en-US" sz="1300" b="1" dirty="0">
                <a:latin typeface="Consolas" panose="020B0609020204030204" pitchFamily="49" charset="0"/>
              </a:rPr>
              <a:t>      {</a:t>
            </a:r>
          </a:p>
          <a:p>
            <a:r>
              <a:rPr lang="en-US" sz="1300" b="1" dirty="0">
                <a:latin typeface="Consolas" panose="020B0609020204030204" pitchFamily="49" charset="0"/>
              </a:rPr>
              <a:t>         reverse += </a:t>
            </a:r>
            <a:r>
              <a:rPr lang="en-US" sz="1300" b="1" dirty="0" err="1">
                <a:latin typeface="Consolas" panose="020B0609020204030204" pitchFamily="49" charset="0"/>
              </a:rPr>
              <a:t>myStack.top</a:t>
            </a:r>
            <a:r>
              <a:rPr lang="en-US" sz="1300" b="1" dirty="0">
                <a:latin typeface="Consolas" panose="020B0609020204030204" pitchFamily="49" charset="0"/>
              </a:rPr>
              <a:t>();</a:t>
            </a:r>
          </a:p>
          <a:p>
            <a:r>
              <a:rPr lang="en-US" sz="1300" b="1" dirty="0">
                <a:latin typeface="Consolas" panose="020B0609020204030204" pitchFamily="49" charset="0"/>
              </a:rPr>
              <a:t>         </a:t>
            </a:r>
            <a:r>
              <a:rPr lang="en-US" sz="1300" b="1" dirty="0" err="1">
                <a:latin typeface="Consolas" panose="020B0609020204030204" pitchFamily="49" charset="0"/>
              </a:rPr>
              <a:t>myStack.pop</a:t>
            </a:r>
            <a:r>
              <a:rPr lang="en-US" sz="1300" b="1" dirty="0">
                <a:latin typeface="Consolas" panose="020B0609020204030204" pitchFamily="49" charset="0"/>
              </a:rPr>
              <a:t>();</a:t>
            </a:r>
          </a:p>
          <a:p>
            <a:r>
              <a:rPr lang="en-US" sz="1300" b="1" dirty="0">
                <a:latin typeface="Consolas" panose="020B0609020204030204" pitchFamily="49" charset="0"/>
              </a:rPr>
              <a:t>      }</a:t>
            </a:r>
          </a:p>
          <a:p>
            <a:r>
              <a:rPr lang="en-US" sz="1300" b="1" dirty="0">
                <a:latin typeface="Consolas" panose="020B0609020204030204" pitchFamily="49" charset="0"/>
              </a:rPr>
              <a:t>      return reverse == palindrome;</a:t>
            </a:r>
          </a:p>
          <a:p>
            <a:r>
              <a:rPr lang="en-US" sz="1300" b="1" dirty="0">
                <a:latin typeface="Consolas" panose="020B0609020204030204" pitchFamily="49" charset="0"/>
              </a:rPr>
              <a:t>   }</a:t>
            </a:r>
          </a:p>
          <a:p>
            <a:r>
              <a:rPr lang="en-US" sz="1300" b="1" dirty="0">
                <a:latin typeface="Consolas" panose="020B0609020204030204" pitchFamily="49" charset="0"/>
              </a:rPr>
              <a:t>};</a:t>
            </a:r>
          </a:p>
        </p:txBody>
      </p:sp>
      <p:sp>
        <p:nvSpPr>
          <p:cNvPr id="8" name="Line Callout 1 7"/>
          <p:cNvSpPr/>
          <p:nvPr/>
        </p:nvSpPr>
        <p:spPr>
          <a:xfrm>
            <a:off x="6497063" y="4278474"/>
            <a:ext cx="3605936" cy="793197"/>
          </a:xfrm>
          <a:prstGeom prst="borderCallout1">
            <a:avLst>
              <a:gd name="adj1" fmla="val 50449"/>
              <a:gd name="adj2" fmla="val 1619"/>
              <a:gd name="adj3" fmla="val 84464"/>
              <a:gd name="adj4" fmla="val -5743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 Push lower case palindrome characters onto stack.</a:t>
            </a:r>
          </a:p>
        </p:txBody>
      </p:sp>
      <p:sp>
        <p:nvSpPr>
          <p:cNvPr id="9" name="Line Callout 1 8"/>
          <p:cNvSpPr/>
          <p:nvPr/>
        </p:nvSpPr>
        <p:spPr>
          <a:xfrm>
            <a:off x="6497063" y="5213996"/>
            <a:ext cx="3605936" cy="847547"/>
          </a:xfrm>
          <a:prstGeom prst="borderCallout1">
            <a:avLst>
              <a:gd name="adj1" fmla="val 50449"/>
              <a:gd name="adj2" fmla="val 1619"/>
              <a:gd name="adj3" fmla="val 71197"/>
              <a:gd name="adj4" fmla="val -7313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 Pop characters off stack and append in reverse order.</a:t>
            </a:r>
          </a:p>
        </p:txBody>
      </p:sp>
      <p:sp>
        <p:nvSpPr>
          <p:cNvPr id="10" name="Line Callout 1 9"/>
          <p:cNvSpPr/>
          <p:nvPr/>
        </p:nvSpPr>
        <p:spPr>
          <a:xfrm>
            <a:off x="6481972" y="6211187"/>
            <a:ext cx="3636119" cy="394524"/>
          </a:xfrm>
          <a:prstGeom prst="borderCallout1">
            <a:avLst>
              <a:gd name="adj1" fmla="val 57994"/>
              <a:gd name="adj2" fmla="val 156"/>
              <a:gd name="adj3" fmla="val 29941"/>
              <a:gd name="adj4" fmla="val -7334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 Compare strings.</a:t>
            </a:r>
          </a:p>
        </p:txBody>
      </p:sp>
      <p:sp>
        <p:nvSpPr>
          <p:cNvPr id="12" name="Line Callout 1 7">
            <a:extLst>
              <a:ext uri="{FF2B5EF4-FFF2-40B4-BE49-F238E27FC236}">
                <a16:creationId xmlns:a16="http://schemas.microsoft.com/office/drawing/2014/main" id="{C74701B9-4B40-4C35-AD4E-B93757DACA13}"/>
              </a:ext>
            </a:extLst>
          </p:cNvPr>
          <p:cNvSpPr/>
          <p:nvPr/>
        </p:nvSpPr>
        <p:spPr>
          <a:xfrm>
            <a:off x="2926081" y="1856644"/>
            <a:ext cx="2714206" cy="386348"/>
          </a:xfrm>
          <a:prstGeom prst="borderCallout1">
            <a:avLst>
              <a:gd name="adj1" fmla="val 92392"/>
              <a:gd name="adj2" fmla="val 52793"/>
              <a:gd name="adj3" fmla="val 443737"/>
              <a:gd name="adj4" fmla="val -1326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Palindrome </a:t>
            </a:r>
            <a:r>
              <a:rPr lang="en-US" sz="2000" dirty="0" err="1"/>
              <a:t>Functor</a:t>
            </a:r>
            <a:endParaRPr lang="en-US" sz="2000" dirty="0"/>
          </a:p>
        </p:txBody>
      </p:sp>
    </p:spTree>
    <p:extLst>
      <p:ext uri="{BB962C8B-B14F-4D97-AF65-F5344CB8AC3E}">
        <p14:creationId xmlns:p14="http://schemas.microsoft.com/office/powerpoint/2010/main" val="114441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9" grpId="0" animBg="1"/>
      <p:bldP spid="10"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a:t>
            </a:r>
          </a:p>
        </p:txBody>
      </p:sp>
      <p:sp>
        <p:nvSpPr>
          <p:cNvPr id="3" name="Content Placeholder 2"/>
          <p:cNvSpPr>
            <a:spLocks noGrp="1"/>
          </p:cNvSpPr>
          <p:nvPr>
            <p:ph sz="quarter" idx="1"/>
          </p:nvPr>
        </p:nvSpPr>
        <p:spPr/>
        <p:txBody>
          <a:bodyPr/>
          <a:lstStyle/>
          <a:p>
            <a:r>
              <a:rPr lang="en-US" dirty="0"/>
              <a:t>Test the </a:t>
            </a:r>
            <a:r>
              <a:rPr lang="en-US" dirty="0" err="1"/>
              <a:t>Palindrome_Finder</a:t>
            </a:r>
            <a:r>
              <a:rPr lang="en-US" dirty="0"/>
              <a:t> class using the following inputs (equivalent classes):</a:t>
            </a:r>
          </a:p>
          <a:p>
            <a:pPr lvl="1"/>
            <a:r>
              <a:rPr lang="en-US" dirty="0"/>
              <a:t>A single character (always a palindrome)</a:t>
            </a:r>
          </a:p>
          <a:p>
            <a:pPr lvl="1"/>
            <a:r>
              <a:rPr lang="en-US" dirty="0"/>
              <a:t>Multiple characters in one word</a:t>
            </a:r>
          </a:p>
          <a:p>
            <a:pPr lvl="1"/>
            <a:r>
              <a:rPr lang="en-US" dirty="0"/>
              <a:t>Multiple words</a:t>
            </a:r>
          </a:p>
          <a:p>
            <a:pPr lvl="1"/>
            <a:r>
              <a:rPr lang="en-US" dirty="0"/>
              <a:t>Different cases</a:t>
            </a:r>
          </a:p>
          <a:p>
            <a:pPr lvl="1"/>
            <a:r>
              <a:rPr lang="en-US" dirty="0"/>
              <a:t>Even-length strings</a:t>
            </a:r>
          </a:p>
          <a:p>
            <a:pPr lvl="1"/>
            <a:r>
              <a:rPr lang="en-US" dirty="0"/>
              <a:t>Odd-length strings</a:t>
            </a:r>
          </a:p>
          <a:p>
            <a:pPr lvl="1"/>
            <a:r>
              <a:rPr lang="en-US" dirty="0"/>
              <a:t>An empty string (considered a palindrome)</a:t>
            </a:r>
          </a:p>
          <a:p>
            <a:r>
              <a:rPr lang="en-US" dirty="0"/>
              <a:t>Other Questions</a:t>
            </a:r>
          </a:p>
          <a:p>
            <a:pPr lvl="1"/>
            <a:r>
              <a:rPr lang="en-US" dirty="0"/>
              <a:t>Null string?</a:t>
            </a:r>
          </a:p>
          <a:p>
            <a:pPr lvl="1"/>
            <a:r>
              <a:rPr lang="en-US" dirty="0"/>
              <a:t>Phrase palindromes?</a:t>
            </a:r>
          </a:p>
          <a:p>
            <a:pPr lvl="1"/>
            <a:r>
              <a:rPr lang="en-US" dirty="0"/>
              <a:t>Punctuation?</a:t>
            </a:r>
          </a:p>
          <a:p>
            <a:endParaRPr lang="en-US" dirty="0"/>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23</a:t>
            </a:fld>
            <a:endParaRPr lang="en-US" dirty="0"/>
          </a:p>
        </p:txBody>
      </p:sp>
    </p:spTree>
    <p:extLst>
      <p:ext uri="{BB962C8B-B14F-4D97-AF65-F5344CB8AC3E}">
        <p14:creationId xmlns:p14="http://schemas.microsoft.com/office/powerpoint/2010/main" val="202251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5.2, pgs. 315-325</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3200" dirty="0"/>
              <a:t>5.2 Stack Applications </a:t>
            </a:r>
          </a:p>
          <a:p>
            <a:pPr algn="ctr"/>
            <a:r>
              <a:rPr lang="en-US" sz="2400" dirty="0"/>
              <a:t>Balanced Parentheses</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24</a:t>
            </a:fld>
            <a:endParaRPr lang="en-US" dirty="0"/>
          </a:p>
        </p:txBody>
      </p:sp>
      <p:pic>
        <p:nvPicPr>
          <p:cNvPr id="9" name="Picture 8" descr="A picture containing woman, front, holding, standing&#10;&#10;Description automatically generated">
            <a:extLst>
              <a:ext uri="{FF2B5EF4-FFF2-40B4-BE49-F238E27FC236}">
                <a16:creationId xmlns:a16="http://schemas.microsoft.com/office/drawing/2014/main" id="{06EE37B5-FD9B-4B4D-B891-293D4C4A0B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6514" y="3776663"/>
            <a:ext cx="2619375" cy="1743075"/>
          </a:xfrm>
          <a:prstGeom prst="rect">
            <a:avLst/>
          </a:prstGeom>
        </p:spPr>
      </p:pic>
      <p:pic>
        <p:nvPicPr>
          <p:cNvPr id="11" name="Picture 10" descr="A drawing of a cartoon character&#10;&#10;Description automatically generated">
            <a:extLst>
              <a:ext uri="{FF2B5EF4-FFF2-40B4-BE49-F238E27FC236}">
                <a16:creationId xmlns:a16="http://schemas.microsoft.com/office/drawing/2014/main" id="{B8040F4B-3623-417E-BCCA-087604A0F0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2859" y="304800"/>
            <a:ext cx="1926682" cy="1884244"/>
          </a:xfrm>
          <a:prstGeom prst="rect">
            <a:avLst/>
          </a:prstGeom>
        </p:spPr>
      </p:pic>
      <p:pic>
        <p:nvPicPr>
          <p:cNvPr id="13" name="Picture 12" descr="A close up of a logo&#10;&#10;Description automatically generated">
            <a:extLst>
              <a:ext uri="{FF2B5EF4-FFF2-40B4-BE49-F238E27FC236}">
                <a16:creationId xmlns:a16="http://schemas.microsoft.com/office/drawing/2014/main" id="{5022CD24-30DC-42FD-B389-D5A620C4FA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9548" y="1474669"/>
            <a:ext cx="3327091" cy="3371850"/>
          </a:xfrm>
          <a:prstGeom prst="rect">
            <a:avLst/>
          </a:prstGeom>
        </p:spPr>
      </p:pic>
    </p:spTree>
    <p:extLst>
      <p:ext uri="{BB962C8B-B14F-4D97-AF65-F5344CB8AC3E}">
        <p14:creationId xmlns:p14="http://schemas.microsoft.com/office/powerpoint/2010/main" val="2641321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Balanced Expressions</a:t>
            </a:r>
          </a:p>
        </p:txBody>
      </p:sp>
      <p:sp>
        <p:nvSpPr>
          <p:cNvPr id="3" name="Content Placeholder 2"/>
          <p:cNvSpPr>
            <a:spLocks noGrp="1"/>
          </p:cNvSpPr>
          <p:nvPr>
            <p:ph sz="quarter" idx="1"/>
          </p:nvPr>
        </p:nvSpPr>
        <p:spPr/>
        <p:txBody>
          <a:bodyPr/>
          <a:lstStyle/>
          <a:p>
            <a:r>
              <a:rPr lang="en-US" dirty="0"/>
              <a:t>When analyzing arithmetic expressions, it is important to determine if an expression is balanced with respect to grouping items with brackets (parentheses).</a:t>
            </a:r>
          </a:p>
          <a:p>
            <a:pPr lvl="1">
              <a:tabLst>
                <a:tab pos="1033463" algn="l"/>
              </a:tabLst>
            </a:pPr>
            <a:r>
              <a:rPr lang="en-US" sz="1800" dirty="0"/>
              <a:t>( )	parentheses or "round brackets".</a:t>
            </a:r>
          </a:p>
          <a:p>
            <a:pPr lvl="1">
              <a:spcBef>
                <a:spcPts val="0"/>
              </a:spcBef>
              <a:tabLst>
                <a:tab pos="1033463" algn="l"/>
              </a:tabLst>
            </a:pPr>
            <a:r>
              <a:rPr lang="en-US" sz="1800" dirty="0"/>
              <a:t>[ ]	"square brackets" or "box brackets".</a:t>
            </a:r>
          </a:p>
          <a:p>
            <a:pPr lvl="1">
              <a:spcBef>
                <a:spcPts val="0"/>
              </a:spcBef>
              <a:tabLst>
                <a:tab pos="1033463" algn="l"/>
              </a:tabLst>
            </a:pPr>
            <a:r>
              <a:rPr lang="en-US" sz="1800" dirty="0"/>
              <a:t>{ }	braces or "curly brackets".</a:t>
            </a:r>
          </a:p>
          <a:p>
            <a:r>
              <a:rPr lang="en-US" dirty="0"/>
              <a:t>The expression below is balanced: </a:t>
            </a:r>
          </a:p>
          <a:p>
            <a:pPr marL="0" indent="0">
              <a:buNone/>
            </a:pPr>
            <a:r>
              <a:rPr lang="en-US" dirty="0"/>
              <a:t>	</a:t>
            </a:r>
            <a:r>
              <a:rPr lang="en-US" b="1" dirty="0">
                <a:latin typeface="Consolas" panose="020B0609020204030204" pitchFamily="49" charset="0"/>
              </a:rPr>
              <a:t>(w * (x + y) / z – (p / (r - q)))</a:t>
            </a:r>
          </a:p>
          <a:p>
            <a:r>
              <a:rPr lang="en-US" dirty="0"/>
              <a:t>The problem is complicated if braces or brackets are used in conjunction with parentheses.</a:t>
            </a:r>
          </a:p>
          <a:p>
            <a:r>
              <a:rPr lang="en-US" dirty="0"/>
              <a:t>The expression below is not balanced:</a:t>
            </a:r>
          </a:p>
          <a:p>
            <a:pPr marL="0" indent="0">
              <a:buNone/>
            </a:pPr>
            <a:r>
              <a:rPr lang="en-US" dirty="0"/>
              <a:t>	</a:t>
            </a:r>
            <a:r>
              <a:rPr lang="en-US" b="1" dirty="0">
                <a:latin typeface="Consolas" panose="020B0609020204030204" pitchFamily="49" charset="0"/>
              </a:rPr>
              <a:t>(w * [x + y) / z – [p / {r – q}])</a:t>
            </a:r>
          </a:p>
          <a:p>
            <a:r>
              <a:rPr lang="en-US" dirty="0"/>
              <a:t>An expression is balanced if each subexpression starts with an open bracket symbol, ends with a close bracket symbol, and the bracket symbols are pairs.</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25</a:t>
            </a:fld>
            <a:endParaRPr lang="en-US" dirty="0"/>
          </a:p>
        </p:txBody>
      </p:sp>
    </p:spTree>
    <p:extLst>
      <p:ext uri="{BB962C8B-B14F-4D97-AF65-F5344CB8AC3E}">
        <p14:creationId xmlns:p14="http://schemas.microsoft.com/office/powerpoint/2010/main" val="112117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9AF41-ABDE-4777-AE99-4CED8F23C80A}"/>
              </a:ext>
            </a:extLst>
          </p:cNvPr>
          <p:cNvSpPr>
            <a:spLocks noGrp="1"/>
          </p:cNvSpPr>
          <p:nvPr>
            <p:ph type="title"/>
          </p:nvPr>
        </p:nvSpPr>
        <p:spPr>
          <a:xfrm>
            <a:off x="1507998" y="170156"/>
            <a:ext cx="8256715" cy="731520"/>
          </a:xfrm>
        </p:spPr>
        <p:txBody>
          <a:bodyPr/>
          <a:lstStyle/>
          <a:p>
            <a:r>
              <a:rPr lang="en-US" dirty="0"/>
              <a:t>Design</a:t>
            </a:r>
          </a:p>
        </p:txBody>
      </p:sp>
      <p:sp>
        <p:nvSpPr>
          <p:cNvPr id="3" name="Content Placeholder 2">
            <a:extLst>
              <a:ext uri="{FF2B5EF4-FFF2-40B4-BE49-F238E27FC236}">
                <a16:creationId xmlns:a16="http://schemas.microsoft.com/office/drawing/2014/main" id="{1556BA8F-954F-46A6-A799-CE4FD1EDEAE1}"/>
              </a:ext>
            </a:extLst>
          </p:cNvPr>
          <p:cNvSpPr>
            <a:spLocks noGrp="1"/>
          </p:cNvSpPr>
          <p:nvPr>
            <p:ph sz="quarter" idx="1"/>
          </p:nvPr>
        </p:nvSpPr>
        <p:spPr>
          <a:xfrm>
            <a:off x="1295400" y="1981200"/>
            <a:ext cx="8610600" cy="4706644"/>
          </a:xfrm>
        </p:spPr>
        <p:txBody>
          <a:bodyPr/>
          <a:lstStyle/>
          <a:p>
            <a:pPr marL="0" indent="0" defTabSz="544513">
              <a:spcBef>
                <a:spcPts val="0"/>
              </a:spcBef>
              <a:spcAft>
                <a:spcPts val="200"/>
              </a:spcAft>
              <a:buNone/>
              <a:tabLst>
                <a:tab pos="457200" algn="l"/>
                <a:tab pos="690563" algn="l"/>
                <a:tab pos="914400" algn="l"/>
                <a:tab pos="1147763" algn="l"/>
                <a:tab pos="1371600" algn="l"/>
              </a:tabLst>
            </a:pPr>
            <a:r>
              <a:rPr lang="en-US" sz="2000" dirty="0"/>
              <a:t>1.	Create an empty stack of characters.</a:t>
            </a:r>
          </a:p>
          <a:p>
            <a:pPr marL="0" indent="0" defTabSz="544513">
              <a:spcBef>
                <a:spcPts val="0"/>
              </a:spcBef>
              <a:spcAft>
                <a:spcPts val="200"/>
              </a:spcAft>
              <a:buNone/>
              <a:tabLst>
                <a:tab pos="457200" algn="l"/>
                <a:tab pos="690563" algn="l"/>
                <a:tab pos="914400" algn="l"/>
                <a:tab pos="1147763" algn="l"/>
                <a:tab pos="1371600" algn="l"/>
              </a:tabLst>
            </a:pPr>
            <a:r>
              <a:rPr lang="en-US" sz="2000" dirty="0"/>
              <a:t>2.	Assume that the expression is balanced (balanced is </a:t>
            </a:r>
            <a:r>
              <a:rPr lang="en-US" sz="2000" b="1" dirty="0"/>
              <a:t>true</a:t>
            </a:r>
            <a:r>
              <a:rPr lang="en-US" sz="2000" dirty="0"/>
              <a:t>).</a:t>
            </a:r>
          </a:p>
          <a:p>
            <a:pPr marL="0" indent="0" defTabSz="544513">
              <a:spcBef>
                <a:spcPts val="0"/>
              </a:spcBef>
              <a:spcAft>
                <a:spcPts val="200"/>
              </a:spcAft>
              <a:buNone/>
              <a:tabLst>
                <a:tab pos="457200" algn="l"/>
                <a:tab pos="690563" algn="l"/>
                <a:tab pos="914400" algn="l"/>
                <a:tab pos="1147763" algn="l"/>
                <a:tab pos="1371600" algn="l"/>
              </a:tabLst>
            </a:pPr>
            <a:r>
              <a:rPr lang="en-US" sz="2000" dirty="0"/>
              <a:t>3.	Set index to 0.</a:t>
            </a:r>
          </a:p>
          <a:p>
            <a:pPr marL="0" indent="0" defTabSz="544513">
              <a:spcBef>
                <a:spcPts val="0"/>
              </a:spcBef>
              <a:spcAft>
                <a:spcPts val="200"/>
              </a:spcAft>
              <a:buNone/>
              <a:tabLst>
                <a:tab pos="457200" algn="l"/>
                <a:tab pos="690563" algn="l"/>
                <a:tab pos="914400" algn="l"/>
                <a:tab pos="1147763" algn="l"/>
                <a:tab pos="1371600" algn="l"/>
              </a:tabLst>
            </a:pPr>
            <a:r>
              <a:rPr lang="en-US" sz="2000" dirty="0"/>
              <a:t>4. 	</a:t>
            </a:r>
            <a:r>
              <a:rPr lang="en-US" sz="2000" b="1" dirty="0"/>
              <a:t>while </a:t>
            </a:r>
            <a:r>
              <a:rPr lang="en-US" sz="2000" dirty="0"/>
              <a:t>balanced is </a:t>
            </a:r>
            <a:r>
              <a:rPr lang="en-US" sz="2000" b="1" dirty="0"/>
              <a:t>true </a:t>
            </a:r>
            <a:r>
              <a:rPr lang="en-US" sz="2000" dirty="0"/>
              <a:t>and index &lt; the expression’s length</a:t>
            </a:r>
          </a:p>
          <a:p>
            <a:pPr marL="0" indent="0" defTabSz="544513">
              <a:spcBef>
                <a:spcPts val="0"/>
              </a:spcBef>
              <a:spcAft>
                <a:spcPts val="200"/>
              </a:spcAft>
              <a:buNone/>
              <a:tabLst>
                <a:tab pos="457200" algn="l"/>
                <a:tab pos="690563" algn="l"/>
                <a:tab pos="914400" algn="l"/>
                <a:tab pos="1147763" algn="l"/>
                <a:tab pos="1371600" algn="l"/>
              </a:tabLst>
            </a:pPr>
            <a:r>
              <a:rPr lang="en-US" sz="2000" dirty="0"/>
              <a:t>5. 		Get the next character in the data string.</a:t>
            </a:r>
          </a:p>
          <a:p>
            <a:pPr marL="0" indent="0" defTabSz="544513">
              <a:spcBef>
                <a:spcPts val="0"/>
              </a:spcBef>
              <a:spcAft>
                <a:spcPts val="200"/>
              </a:spcAft>
              <a:buNone/>
              <a:tabLst>
                <a:tab pos="457200" algn="l"/>
                <a:tab pos="690563" algn="l"/>
                <a:tab pos="914400" algn="l"/>
                <a:tab pos="1147763" algn="l"/>
                <a:tab pos="1371600" algn="l"/>
              </a:tabLst>
            </a:pPr>
            <a:r>
              <a:rPr lang="en-US" sz="2000" dirty="0"/>
              <a:t>6. 		</a:t>
            </a:r>
            <a:r>
              <a:rPr lang="en-US" sz="2000" b="1" dirty="0"/>
              <a:t>if </a:t>
            </a:r>
            <a:r>
              <a:rPr lang="en-US" sz="2000" dirty="0"/>
              <a:t>the next character is an opening parenthesis</a:t>
            </a:r>
          </a:p>
          <a:p>
            <a:pPr marL="0" indent="0" defTabSz="544513">
              <a:spcBef>
                <a:spcPts val="0"/>
              </a:spcBef>
              <a:spcAft>
                <a:spcPts val="200"/>
              </a:spcAft>
              <a:buNone/>
              <a:tabLst>
                <a:tab pos="457200" algn="l"/>
                <a:tab pos="690563" algn="l"/>
                <a:tab pos="914400" algn="l"/>
                <a:tab pos="1147763" algn="l"/>
                <a:tab pos="1371600" algn="l"/>
              </a:tabLst>
            </a:pPr>
            <a:r>
              <a:rPr lang="en-US" sz="2000" dirty="0"/>
              <a:t>7. 			Push it onto the stack.</a:t>
            </a:r>
          </a:p>
          <a:p>
            <a:pPr marL="0" indent="0" defTabSz="544513">
              <a:spcBef>
                <a:spcPts val="0"/>
              </a:spcBef>
              <a:spcAft>
                <a:spcPts val="200"/>
              </a:spcAft>
              <a:buNone/>
              <a:tabLst>
                <a:tab pos="457200" algn="l"/>
                <a:tab pos="690563" algn="l"/>
                <a:tab pos="914400" algn="l"/>
                <a:tab pos="1147763" algn="l"/>
                <a:tab pos="1371600" algn="l"/>
              </a:tabLst>
            </a:pPr>
            <a:r>
              <a:rPr lang="en-US" sz="2000" dirty="0"/>
              <a:t>8. 		</a:t>
            </a:r>
            <a:r>
              <a:rPr lang="en-US" sz="2000" b="1" dirty="0"/>
              <a:t>else if </a:t>
            </a:r>
            <a:r>
              <a:rPr lang="en-US" sz="2000" dirty="0"/>
              <a:t>the next character is a closing parenthesis</a:t>
            </a:r>
          </a:p>
          <a:p>
            <a:pPr marL="0" indent="0" defTabSz="544513">
              <a:spcBef>
                <a:spcPts val="0"/>
              </a:spcBef>
              <a:spcAft>
                <a:spcPts val="200"/>
              </a:spcAft>
              <a:buNone/>
              <a:tabLst>
                <a:tab pos="457200" algn="l"/>
                <a:tab pos="690563" algn="l"/>
                <a:tab pos="914400" algn="l"/>
                <a:tab pos="1147763" algn="l"/>
                <a:tab pos="1371600" algn="l"/>
              </a:tabLst>
            </a:pPr>
            <a:r>
              <a:rPr lang="en-US" sz="2000" dirty="0"/>
              <a:t>9. 			Pop the top of the stack.</a:t>
            </a:r>
          </a:p>
          <a:p>
            <a:pPr marL="0" indent="0" defTabSz="544513">
              <a:spcBef>
                <a:spcPts val="0"/>
              </a:spcBef>
              <a:spcAft>
                <a:spcPts val="200"/>
              </a:spcAft>
              <a:buNone/>
              <a:tabLst>
                <a:tab pos="457200" algn="l"/>
                <a:tab pos="690563" algn="l"/>
                <a:tab pos="914400" algn="l"/>
                <a:tab pos="1147763" algn="l"/>
                <a:tab pos="1371600" algn="l"/>
              </a:tabLst>
            </a:pPr>
            <a:r>
              <a:rPr lang="en-US" sz="2000" dirty="0"/>
              <a:t>10.	 		</a:t>
            </a:r>
            <a:r>
              <a:rPr lang="en-US" sz="2000" b="1" dirty="0"/>
              <a:t>if </a:t>
            </a:r>
            <a:r>
              <a:rPr lang="en-US" sz="2000" dirty="0"/>
              <a:t>stack was empty or top does not match the closing parenthesis</a:t>
            </a:r>
          </a:p>
          <a:p>
            <a:pPr marL="0" indent="0" defTabSz="544513">
              <a:spcBef>
                <a:spcPts val="0"/>
              </a:spcBef>
              <a:spcAft>
                <a:spcPts val="200"/>
              </a:spcAft>
              <a:buNone/>
              <a:tabLst>
                <a:tab pos="457200" algn="l"/>
                <a:tab pos="690563" algn="l"/>
                <a:tab pos="914400" algn="l"/>
                <a:tab pos="1147763" algn="l"/>
                <a:tab pos="1371600" algn="l"/>
              </a:tabLst>
            </a:pPr>
            <a:r>
              <a:rPr lang="en-US" sz="2000" dirty="0"/>
              <a:t>11. 				Set balanced to </a:t>
            </a:r>
            <a:r>
              <a:rPr lang="en-US" sz="2000" b="1" dirty="0"/>
              <a:t>false</a:t>
            </a:r>
            <a:r>
              <a:rPr lang="en-US" sz="2000" dirty="0"/>
              <a:t>.</a:t>
            </a:r>
          </a:p>
          <a:p>
            <a:pPr marL="0" indent="0" defTabSz="544513">
              <a:spcBef>
                <a:spcPts val="0"/>
              </a:spcBef>
              <a:spcAft>
                <a:spcPts val="200"/>
              </a:spcAft>
              <a:buNone/>
              <a:tabLst>
                <a:tab pos="457200" algn="l"/>
                <a:tab pos="690563" algn="l"/>
                <a:tab pos="914400" algn="l"/>
                <a:tab pos="1147763" algn="l"/>
                <a:tab pos="1371600" algn="l"/>
              </a:tabLst>
            </a:pPr>
            <a:r>
              <a:rPr lang="en-US" sz="2000" dirty="0"/>
              <a:t>12. 		Increment index.</a:t>
            </a:r>
          </a:p>
          <a:p>
            <a:pPr marL="0" indent="0" defTabSz="544513">
              <a:spcBef>
                <a:spcPts val="0"/>
              </a:spcBef>
              <a:spcAft>
                <a:spcPts val="200"/>
              </a:spcAft>
              <a:buNone/>
              <a:tabLst>
                <a:tab pos="457200" algn="l"/>
                <a:tab pos="690563" algn="l"/>
                <a:tab pos="914400" algn="l"/>
                <a:tab pos="1147763" algn="l"/>
                <a:tab pos="1371600" algn="l"/>
              </a:tabLst>
            </a:pPr>
            <a:r>
              <a:rPr lang="en-US" sz="2000" dirty="0"/>
              <a:t>13.	Return </a:t>
            </a:r>
            <a:r>
              <a:rPr lang="en-US" sz="2000" b="1" dirty="0"/>
              <a:t>true </a:t>
            </a:r>
            <a:r>
              <a:rPr lang="en-US" sz="2000" dirty="0"/>
              <a:t>if balanced is </a:t>
            </a:r>
            <a:r>
              <a:rPr lang="en-US" sz="2000" b="1" dirty="0"/>
              <a:t>true </a:t>
            </a:r>
            <a:r>
              <a:rPr lang="en-US" sz="2000" dirty="0"/>
              <a:t>and the stack is empty.</a:t>
            </a:r>
          </a:p>
        </p:txBody>
      </p:sp>
      <p:sp>
        <p:nvSpPr>
          <p:cNvPr id="4" name="Footer Placeholder 3">
            <a:extLst>
              <a:ext uri="{FF2B5EF4-FFF2-40B4-BE49-F238E27FC236}">
                <a16:creationId xmlns:a16="http://schemas.microsoft.com/office/drawing/2014/main" id="{67D07CBD-62B2-429C-9D60-ABA3D0FFA303}"/>
              </a:ext>
            </a:extLst>
          </p:cNvPr>
          <p:cNvSpPr>
            <a:spLocks noGrp="1"/>
          </p:cNvSpPr>
          <p:nvPr>
            <p:ph type="ftr" sz="quarter" idx="11"/>
          </p:nvPr>
        </p:nvSpPr>
        <p:spPr/>
        <p:txBody>
          <a:bodyPr/>
          <a:lstStyle/>
          <a:p>
            <a:pPr>
              <a:defRPr/>
            </a:pPr>
            <a:r>
              <a:rPr lang="en-US"/>
              <a:t>Stacks (17)</a:t>
            </a:r>
            <a:endParaRPr lang="en-US" dirty="0"/>
          </a:p>
        </p:txBody>
      </p:sp>
      <p:sp>
        <p:nvSpPr>
          <p:cNvPr id="5" name="Slide Number Placeholder 4">
            <a:extLst>
              <a:ext uri="{FF2B5EF4-FFF2-40B4-BE49-F238E27FC236}">
                <a16:creationId xmlns:a16="http://schemas.microsoft.com/office/drawing/2014/main" id="{F3466B7F-89B5-47A0-84F3-69F2F13971E0}"/>
              </a:ext>
            </a:extLst>
          </p:cNvPr>
          <p:cNvSpPr>
            <a:spLocks noGrp="1"/>
          </p:cNvSpPr>
          <p:nvPr>
            <p:ph type="sldNum" sz="quarter" idx="12"/>
          </p:nvPr>
        </p:nvSpPr>
        <p:spPr/>
        <p:txBody>
          <a:bodyPr/>
          <a:lstStyle/>
          <a:p>
            <a:pPr>
              <a:defRPr/>
            </a:pPr>
            <a:fld id="{0D7B5496-982B-480A-8085-B08F2CA91C21}" type="slidenum">
              <a:rPr lang="en-US" smtClean="0"/>
              <a:pPr>
                <a:defRPr/>
              </a:pPr>
              <a:t>26</a:t>
            </a:fld>
            <a:endParaRPr lang="en-US" dirty="0"/>
          </a:p>
        </p:txBody>
      </p:sp>
      <p:sp>
        <p:nvSpPr>
          <p:cNvPr id="6" name="Rectangle 5">
            <a:extLst>
              <a:ext uri="{FF2B5EF4-FFF2-40B4-BE49-F238E27FC236}">
                <a16:creationId xmlns:a16="http://schemas.microsoft.com/office/drawing/2014/main" id="{2F628C3F-988D-4013-ADE0-D584C8FFED86}"/>
              </a:ext>
            </a:extLst>
          </p:cNvPr>
          <p:cNvSpPr/>
          <p:nvPr/>
        </p:nvSpPr>
        <p:spPr>
          <a:xfrm>
            <a:off x="1305558" y="1447801"/>
            <a:ext cx="8256716" cy="461665"/>
          </a:xfrm>
          <a:prstGeom prst="rect">
            <a:avLst/>
          </a:prstGeom>
        </p:spPr>
        <p:txBody>
          <a:bodyPr wrap="square">
            <a:spAutoFit/>
          </a:bodyPr>
          <a:lstStyle/>
          <a:p>
            <a:r>
              <a:rPr lang="en-US" sz="2400" b="1" u="sng" dirty="0"/>
              <a:t>Algorithm for Function </a:t>
            </a:r>
            <a:r>
              <a:rPr lang="en-US" sz="2400" b="1" u="sng" dirty="0" err="1"/>
              <a:t>is_balanced</a:t>
            </a:r>
            <a:endParaRPr lang="en-US" sz="2400" b="1" u="sng" dirty="0"/>
          </a:p>
        </p:txBody>
      </p:sp>
    </p:spTree>
    <p:extLst>
      <p:ext uri="{BB962C8B-B14F-4D97-AF65-F5344CB8AC3E}">
        <p14:creationId xmlns:p14="http://schemas.microsoft.com/office/powerpoint/2010/main" val="31565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27</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0</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5172075"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grpSp>
        <p:nvGrpSpPr>
          <p:cNvPr id="61" name="Group 60">
            <a:extLst>
              <a:ext uri="{FF2B5EF4-FFF2-40B4-BE49-F238E27FC236}">
                <a16:creationId xmlns:a16="http://schemas.microsoft.com/office/drawing/2014/main" id="{4AE0FF29-110A-4E9E-90ED-7D748562D46F}"/>
              </a:ext>
            </a:extLst>
          </p:cNvPr>
          <p:cNvGrpSpPr/>
          <p:nvPr/>
        </p:nvGrpSpPr>
        <p:grpSpPr>
          <a:xfrm>
            <a:off x="2347914" y="3452062"/>
            <a:ext cx="2867819" cy="1577139"/>
            <a:chOff x="1433513" y="3452061"/>
            <a:chExt cx="2867819" cy="1577139"/>
          </a:xfrm>
        </p:grpSpPr>
        <p:cxnSp>
          <p:nvCxnSpPr>
            <p:cNvPr id="58" name="Straight Arrow Connector 57">
              <a:extLst>
                <a:ext uri="{FF2B5EF4-FFF2-40B4-BE49-F238E27FC236}">
                  <a16:creationId xmlns:a16="http://schemas.microsoft.com/office/drawing/2014/main" id="{F0FE5529-30E1-46EB-A251-9B2966D787EF}"/>
                </a:ext>
              </a:extLst>
            </p:cNvPr>
            <p:cNvCxnSpPr>
              <a:cxnSpLocks/>
              <a:stCxn id="55" idx="2"/>
            </p:cNvCxnSpPr>
            <p:nvPr/>
          </p:nvCxnSpPr>
          <p:spPr>
            <a:xfrm flipH="1">
              <a:off x="1743076" y="3452061"/>
              <a:ext cx="2558256" cy="1377084"/>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14335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54" name="TextBox 53">
            <a:extLst>
              <a:ext uri="{FF2B5EF4-FFF2-40B4-BE49-F238E27FC236}">
                <a16:creationId xmlns:a16="http://schemas.microsoft.com/office/drawing/2014/main" id="{C78899CA-74B4-43B9-A7FC-3C5DB6BEA3A8}"/>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152049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wipe(right)">
                                      <p:cBhvr>
                                        <p:cTn id="1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28</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1</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5467350"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sp>
        <p:nvSpPr>
          <p:cNvPr id="62" name="TextBox 61">
            <a:extLst>
              <a:ext uri="{FF2B5EF4-FFF2-40B4-BE49-F238E27FC236}">
                <a16:creationId xmlns:a16="http://schemas.microsoft.com/office/drawing/2014/main" id="{2EE4921E-F275-4664-BFC4-20562E1D5A52}"/>
              </a:ext>
            </a:extLst>
          </p:cNvPr>
          <p:cNvSpPr txBox="1">
            <a:spLocks noChangeArrowheads="1"/>
          </p:cNvSpPr>
          <p:nvPr/>
        </p:nvSpPr>
        <p:spPr bwMode="auto">
          <a:xfrm>
            <a:off x="23479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nvGrpSpPr>
          <p:cNvPr id="7" name="Group 6">
            <a:extLst>
              <a:ext uri="{FF2B5EF4-FFF2-40B4-BE49-F238E27FC236}">
                <a16:creationId xmlns:a16="http://schemas.microsoft.com/office/drawing/2014/main" id="{F7127939-A289-4B94-B005-870CBC25A588}"/>
              </a:ext>
            </a:extLst>
          </p:cNvPr>
          <p:cNvGrpSpPr/>
          <p:nvPr/>
        </p:nvGrpSpPr>
        <p:grpSpPr>
          <a:xfrm>
            <a:off x="5772150" y="3559175"/>
            <a:ext cx="1695450" cy="2023870"/>
            <a:chOff x="4857750" y="3559175"/>
            <a:chExt cx="1695450" cy="2023870"/>
          </a:xfrm>
        </p:grpSpPr>
        <p:sp>
          <p:nvSpPr>
            <p:cNvPr id="54" name="Down Arrow 52">
              <a:extLst>
                <a:ext uri="{FF2B5EF4-FFF2-40B4-BE49-F238E27FC236}">
                  <a16:creationId xmlns:a16="http://schemas.microsoft.com/office/drawing/2014/main" id="{0C84C91F-F3FC-4A5D-BADB-A3838CABB78D}"/>
                </a:ext>
              </a:extLst>
            </p:cNvPr>
            <p:cNvSpPr/>
            <p:nvPr/>
          </p:nvSpPr>
          <p:spPr>
            <a:xfrm rot="10800000">
              <a:off x="4857750"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178610BC-EAF9-4FD0-B39A-BBC9B7C21069}"/>
                </a:ext>
              </a:extLst>
            </p:cNvPr>
            <p:cNvSpPr/>
            <p:nvPr/>
          </p:nvSpPr>
          <p:spPr>
            <a:xfrm>
              <a:off x="6230676" y="5213713"/>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2</a:t>
              </a:r>
              <a:endParaRPr lang="en-US" dirty="0"/>
            </a:p>
          </p:txBody>
        </p:sp>
      </p:grpSp>
      <p:sp>
        <p:nvSpPr>
          <p:cNvPr id="58" name="TextBox 57">
            <a:extLst>
              <a:ext uri="{FF2B5EF4-FFF2-40B4-BE49-F238E27FC236}">
                <a16:creationId xmlns:a16="http://schemas.microsoft.com/office/drawing/2014/main" id="{A9899417-009F-41D7-B362-C0D1DB5CF237}"/>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316253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subTnLst>
                                    <p:set>
                                      <p:cBhvr override="childStyle">
                                        <p:cTn dur="1" fill="hold" display="0" masterRel="nextClick" afterEffect="1"/>
                                        <p:tgtEl>
                                          <p:spTgt spid="5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29</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3</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grpSp>
        <p:nvGrpSpPr>
          <p:cNvPr id="61" name="Group 60">
            <a:extLst>
              <a:ext uri="{FF2B5EF4-FFF2-40B4-BE49-F238E27FC236}">
                <a16:creationId xmlns:a16="http://schemas.microsoft.com/office/drawing/2014/main" id="{4AE0FF29-110A-4E9E-90ED-7D748562D46F}"/>
              </a:ext>
            </a:extLst>
          </p:cNvPr>
          <p:cNvGrpSpPr/>
          <p:nvPr/>
        </p:nvGrpSpPr>
        <p:grpSpPr>
          <a:xfrm>
            <a:off x="2347913" y="3452062"/>
            <a:ext cx="3729038" cy="1215249"/>
            <a:chOff x="1433513" y="3452061"/>
            <a:chExt cx="3729038" cy="1215249"/>
          </a:xfrm>
        </p:grpSpPr>
        <p:cxnSp>
          <p:nvCxnSpPr>
            <p:cNvPr id="58" name="Straight Arrow Connector 57">
              <a:extLst>
                <a:ext uri="{FF2B5EF4-FFF2-40B4-BE49-F238E27FC236}">
                  <a16:creationId xmlns:a16="http://schemas.microsoft.com/office/drawing/2014/main" id="{F0FE5529-30E1-46EB-A251-9B2966D787EF}"/>
                </a:ext>
              </a:extLst>
            </p:cNvPr>
            <p:cNvCxnSpPr>
              <a:cxnSpLocks/>
            </p:cNvCxnSpPr>
            <p:nvPr/>
          </p:nvCxnSpPr>
          <p:spPr>
            <a:xfrm flipH="1">
              <a:off x="1884362" y="3452061"/>
              <a:ext cx="3278189" cy="104373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1433513" y="426720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59" name="Down Arrow 52">
            <a:extLst>
              <a:ext uri="{FF2B5EF4-FFF2-40B4-BE49-F238E27FC236}">
                <a16:creationId xmlns:a16="http://schemas.microsoft.com/office/drawing/2014/main" id="{6A4C5CD1-6559-4810-94EB-ADB53F4B7B7B}"/>
              </a:ext>
            </a:extLst>
          </p:cNvPr>
          <p:cNvSpPr/>
          <p:nvPr/>
        </p:nvSpPr>
        <p:spPr>
          <a:xfrm rot="10800000">
            <a:off x="6076950"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TextBox 61">
            <a:extLst>
              <a:ext uri="{FF2B5EF4-FFF2-40B4-BE49-F238E27FC236}">
                <a16:creationId xmlns:a16="http://schemas.microsoft.com/office/drawing/2014/main" id="{2EE4921E-F275-4664-BFC4-20562E1D5A52}"/>
              </a:ext>
            </a:extLst>
          </p:cNvPr>
          <p:cNvSpPr txBox="1">
            <a:spLocks noChangeArrowheads="1"/>
          </p:cNvSpPr>
          <p:nvPr/>
        </p:nvSpPr>
        <p:spPr bwMode="auto">
          <a:xfrm>
            <a:off x="23479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3" name="TextBox 52">
            <a:extLst>
              <a:ext uri="{FF2B5EF4-FFF2-40B4-BE49-F238E27FC236}">
                <a16:creationId xmlns:a16="http://schemas.microsoft.com/office/drawing/2014/main" id="{F0BF3BE7-1F8F-400B-BD56-F464C7EDFB7E}"/>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150474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right)">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#17: Iterator end();</a:t>
            </a:r>
          </a:p>
        </p:txBody>
      </p:sp>
      <p:sp>
        <p:nvSpPr>
          <p:cNvPr id="3" name="Content Placeholder 2"/>
          <p:cNvSpPr>
            <a:spLocks noGrp="1"/>
          </p:cNvSpPr>
          <p:nvPr>
            <p:ph sz="quarter" idx="1"/>
          </p:nvPr>
        </p:nvSpPr>
        <p:spPr>
          <a:xfrm>
            <a:off x="566057" y="1295402"/>
            <a:ext cx="9786257" cy="3962399"/>
          </a:xfrm>
        </p:spPr>
        <p:txBody>
          <a:bodyPr/>
          <a:lstStyle/>
          <a:p>
            <a:r>
              <a:rPr lang="en-US" sz="2000" dirty="0"/>
              <a:t>How does STL guarantee that end will always point to one past the last element in container?</a:t>
            </a:r>
          </a:p>
          <a:p>
            <a:r>
              <a:rPr lang="en-US" sz="2000" dirty="0"/>
              <a:t>The STL does not guarantee this behavior!</a:t>
            </a:r>
          </a:p>
          <a:p>
            <a:pPr lvl="1"/>
            <a:r>
              <a:rPr lang="en-US" sz="1600" dirty="0"/>
              <a:t>What's one past the last element in a set or a map?</a:t>
            </a:r>
          </a:p>
          <a:p>
            <a:pPr lvl="1">
              <a:spcBef>
                <a:spcPts val="0"/>
              </a:spcBef>
            </a:pPr>
            <a:r>
              <a:rPr lang="en-US" sz="1600" dirty="0"/>
              <a:t>The "end is one past the last element" thing is just a logical concept.</a:t>
            </a:r>
          </a:p>
          <a:p>
            <a:pPr marL="319088" lvl="1" indent="-319088">
              <a:spcBef>
                <a:spcPts val="700"/>
              </a:spcBef>
              <a:buClr>
                <a:srgbClr val="333399"/>
              </a:buClr>
            </a:pPr>
            <a:r>
              <a:rPr lang="en-US" dirty="0"/>
              <a:t>Exactly how this behavior is achieved depends on the implementation.</a:t>
            </a:r>
          </a:p>
          <a:p>
            <a:pPr lvl="1"/>
            <a:r>
              <a:rPr lang="en-US" sz="1600" dirty="0"/>
              <a:t>Don't take it too literally.</a:t>
            </a:r>
          </a:p>
          <a:p>
            <a:pPr lvl="1">
              <a:spcBef>
                <a:spcPts val="0"/>
              </a:spcBef>
            </a:pPr>
            <a:r>
              <a:rPr lang="en-US" sz="1600" dirty="0"/>
              <a:t>end() might be implemented as you intuitively expect or not!</a:t>
            </a:r>
          </a:p>
          <a:p>
            <a:r>
              <a:rPr lang="en-US" sz="2000" dirty="0"/>
              <a:t>What do we know about the STL iterators?</a:t>
            </a:r>
          </a:p>
          <a:p>
            <a:pPr lvl="1"/>
            <a:r>
              <a:rPr lang="en-US" sz="1600" dirty="0"/>
              <a:t>begin() returns an iterator referring to the first element in the container.</a:t>
            </a:r>
          </a:p>
          <a:p>
            <a:pPr lvl="1">
              <a:spcBef>
                <a:spcPts val="0"/>
              </a:spcBef>
            </a:pPr>
            <a:r>
              <a:rPr lang="en-US" sz="1600" dirty="0"/>
              <a:t>If the container is empty, then begin() == end().</a:t>
            </a:r>
          </a:p>
          <a:p>
            <a:pPr lvl="1">
              <a:spcBef>
                <a:spcPts val="0"/>
              </a:spcBef>
            </a:pPr>
            <a:r>
              <a:rPr lang="en-US" sz="1600" dirty="0"/>
              <a:t>end() returns an iterator which is the "past-the-end" value for the container and is </a:t>
            </a:r>
            <a:r>
              <a:rPr lang="en-US" sz="1600" b="1" u="sng" dirty="0"/>
              <a:t>NOT</a:t>
            </a:r>
            <a:r>
              <a:rPr lang="en-US" sz="1600" dirty="0"/>
              <a:t> a member of the container.</a:t>
            </a:r>
            <a:endParaRPr lang="en-US" sz="1800" dirty="0"/>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3</a:t>
            </a:fld>
            <a:endParaRPr lang="en-US" dirty="0"/>
          </a:p>
        </p:txBody>
      </p:sp>
      <p:sp>
        <p:nvSpPr>
          <p:cNvPr id="7" name="TextBox 6"/>
          <p:cNvSpPr txBox="1"/>
          <p:nvPr/>
        </p:nvSpPr>
        <p:spPr>
          <a:xfrm>
            <a:off x="1233307" y="5505272"/>
            <a:ext cx="7772399" cy="1200329"/>
          </a:xfrm>
          <a:prstGeom prst="rect">
            <a:avLst/>
          </a:prstGeom>
          <a:noFill/>
        </p:spPr>
        <p:txBody>
          <a:bodyPr wrap="square" rtlCol="0">
            <a:spAutoFit/>
          </a:bodyPr>
          <a:lstStyle/>
          <a:p>
            <a:r>
              <a:rPr lang="da-DK" b="1" dirty="0">
                <a:solidFill>
                  <a:srgbClr val="FF0000"/>
                </a:solidFill>
                <a:latin typeface="Consolas" panose="020B0609020204030204" pitchFamily="49" charset="0"/>
                <a:cs typeface="Consolas" panose="020B0609020204030204" pitchFamily="49" charset="0"/>
              </a:rPr>
              <a:t>List&lt;int&gt;::Iterator iter = myList.begin();</a:t>
            </a:r>
          </a:p>
          <a:p>
            <a:r>
              <a:rPr lang="da-DK" b="1" dirty="0">
                <a:solidFill>
                  <a:srgbClr val="FF0000"/>
                </a:solidFill>
                <a:latin typeface="Consolas" panose="020B0609020204030204" pitchFamily="49" charset="0"/>
                <a:cs typeface="Consolas" panose="020B0609020204030204" pitchFamily="49" charset="0"/>
              </a:rPr>
              <a:t>List&lt;int&gt;::Iterator end_iter = myList.end();</a:t>
            </a:r>
          </a:p>
          <a:p>
            <a:r>
              <a:rPr lang="da-DK" b="1" dirty="0">
                <a:solidFill>
                  <a:srgbClr val="FF0000"/>
                </a:solidFill>
                <a:latin typeface="Consolas" panose="020B0609020204030204" pitchFamily="49" charset="0"/>
                <a:cs typeface="Consolas" panose="020B0609020204030204" pitchFamily="49" charset="0"/>
              </a:rPr>
              <a:t>if (iter == end_iter) cout &lt;&lt; " Empty";</a:t>
            </a:r>
          </a:p>
          <a:p>
            <a:r>
              <a:rPr lang="da-DK" b="1" dirty="0">
                <a:solidFill>
                  <a:srgbClr val="FF0000"/>
                </a:solidFill>
                <a:latin typeface="Consolas" panose="020B0609020204030204" pitchFamily="49" charset="0"/>
                <a:cs typeface="Consolas" panose="020B0609020204030204" pitchFamily="49" charset="0"/>
              </a:rPr>
              <a:t>for (; iter != end_iter; ++iter) cout &lt;&lt; " " &lt;&lt; *iter;</a:t>
            </a:r>
            <a:endParaRPr lang="en-US" b="1" dirty="0">
              <a:solidFill>
                <a:srgbClr val="FF0000"/>
              </a:solidFill>
              <a:latin typeface="Consolas" panose="020B0609020204030204" pitchFamily="49" charset="0"/>
              <a:cs typeface="Consolas" panose="020B0609020204030204" pitchFamily="49"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243699"/>
            <a:ext cx="2232660" cy="434340"/>
          </a:xfrm>
          <a:prstGeom prst="rect">
            <a:avLst/>
          </a:prstGeom>
        </p:spPr>
      </p:pic>
    </p:spTree>
    <p:extLst>
      <p:ext uri="{BB962C8B-B14F-4D97-AF65-F5344CB8AC3E}">
        <p14:creationId xmlns:p14="http://schemas.microsoft.com/office/powerpoint/2010/main" val="68184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4</a:t>
            </a:r>
          </a:p>
        </p:txBody>
      </p:sp>
      <p:grpSp>
        <p:nvGrpSpPr>
          <p:cNvPr id="7" name="Group 6">
            <a:extLst>
              <a:ext uri="{FF2B5EF4-FFF2-40B4-BE49-F238E27FC236}">
                <a16:creationId xmlns:a16="http://schemas.microsoft.com/office/drawing/2014/main" id="{B23C89C8-2EDE-4C4C-9BE3-FB4B91134210}"/>
              </a:ext>
            </a:extLst>
          </p:cNvPr>
          <p:cNvGrpSpPr/>
          <p:nvPr/>
        </p:nvGrpSpPr>
        <p:grpSpPr>
          <a:xfrm>
            <a:off x="6991350" y="3559176"/>
            <a:ext cx="476250" cy="2028787"/>
            <a:chOff x="6076950" y="3559175"/>
            <a:chExt cx="476250" cy="2028787"/>
          </a:xfrm>
        </p:grpSpPr>
        <p:sp>
          <p:nvSpPr>
            <p:cNvPr id="63" name="Down Arrow 52">
              <a:extLst>
                <a:ext uri="{FF2B5EF4-FFF2-40B4-BE49-F238E27FC236}">
                  <a16:creationId xmlns:a16="http://schemas.microsoft.com/office/drawing/2014/main" id="{5D0A04D7-9ACA-4442-B31D-CDAC5272BE50}"/>
                </a:ext>
              </a:extLst>
            </p:cNvPr>
            <p:cNvSpPr/>
            <p:nvPr/>
          </p:nvSpPr>
          <p:spPr>
            <a:xfrm rot="10800000">
              <a:off x="6076950"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a:extLst>
                <a:ext uri="{FF2B5EF4-FFF2-40B4-BE49-F238E27FC236}">
                  <a16:creationId xmlns:a16="http://schemas.microsoft.com/office/drawing/2014/main" id="{EF629D8B-5B0E-44B5-8135-2820A357F7D3}"/>
                </a:ext>
              </a:extLst>
            </p:cNvPr>
            <p:cNvSpPr/>
            <p:nvPr/>
          </p:nvSpPr>
          <p:spPr>
            <a:xfrm>
              <a:off x="6230676" y="5218630"/>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6</a:t>
              </a:r>
              <a:endParaRPr lang="en-US" dirty="0"/>
            </a:p>
          </p:txBody>
        </p:sp>
      </p:grpSp>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30</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3" name="Down Arrow 52"/>
          <p:cNvSpPr/>
          <p:nvPr/>
        </p:nvSpPr>
        <p:spPr>
          <a:xfrm rot="10800000">
            <a:off x="6386513"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grpSp>
        <p:nvGrpSpPr>
          <p:cNvPr id="61" name="Group 60">
            <a:extLst>
              <a:ext uri="{FF2B5EF4-FFF2-40B4-BE49-F238E27FC236}">
                <a16:creationId xmlns:a16="http://schemas.microsoft.com/office/drawing/2014/main" id="{4AE0FF29-110A-4E9E-90ED-7D748562D46F}"/>
              </a:ext>
            </a:extLst>
          </p:cNvPr>
          <p:cNvGrpSpPr/>
          <p:nvPr/>
        </p:nvGrpSpPr>
        <p:grpSpPr>
          <a:xfrm>
            <a:off x="4188619" y="3452061"/>
            <a:ext cx="3107530" cy="1015194"/>
            <a:chOff x="3274219" y="3452061"/>
            <a:chExt cx="3107530" cy="1015194"/>
          </a:xfrm>
        </p:grpSpPr>
        <p:cxnSp>
          <p:nvCxnSpPr>
            <p:cNvPr id="58" name="Straight Arrow Connector 57">
              <a:extLst>
                <a:ext uri="{FF2B5EF4-FFF2-40B4-BE49-F238E27FC236}">
                  <a16:creationId xmlns:a16="http://schemas.microsoft.com/office/drawing/2014/main" id="{F0FE5529-30E1-46EB-A251-9B2966D787EF}"/>
                </a:ext>
              </a:extLst>
            </p:cNvPr>
            <p:cNvCxnSpPr>
              <a:cxnSpLocks/>
            </p:cNvCxnSpPr>
            <p:nvPr/>
          </p:nvCxnSpPr>
          <p:spPr>
            <a:xfrm flipH="1">
              <a:off x="3657600" y="3452061"/>
              <a:ext cx="2724149" cy="81513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62" name="TextBox 61">
            <a:extLst>
              <a:ext uri="{FF2B5EF4-FFF2-40B4-BE49-F238E27FC236}">
                <a16:creationId xmlns:a16="http://schemas.microsoft.com/office/drawing/2014/main" id="{2EE4921E-F275-4664-BFC4-20562E1D5A52}"/>
              </a:ext>
            </a:extLst>
          </p:cNvPr>
          <p:cNvSpPr txBox="1">
            <a:spLocks noChangeArrowheads="1"/>
          </p:cNvSpPr>
          <p:nvPr/>
        </p:nvSpPr>
        <p:spPr bwMode="auto">
          <a:xfrm>
            <a:off x="23479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68" name="TextBox 67">
            <a:extLst>
              <a:ext uri="{FF2B5EF4-FFF2-40B4-BE49-F238E27FC236}">
                <a16:creationId xmlns:a16="http://schemas.microsoft.com/office/drawing/2014/main" id="{3FCB8E46-370D-4E86-B87E-0DDDD0FEC98C}"/>
              </a:ext>
            </a:extLst>
          </p:cNvPr>
          <p:cNvSpPr txBox="1">
            <a:spLocks noChangeArrowheads="1"/>
          </p:cNvSpPr>
          <p:nvPr/>
        </p:nvSpPr>
        <p:spPr bwMode="auto">
          <a:xfrm>
            <a:off x="2347913" y="426720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69" name="Rectangle 68">
            <a:extLst>
              <a:ext uri="{FF2B5EF4-FFF2-40B4-BE49-F238E27FC236}">
                <a16:creationId xmlns:a16="http://schemas.microsoft.com/office/drawing/2014/main" id="{6C4B188F-3C8A-4039-A577-7948A8EAAC96}"/>
              </a:ext>
            </a:extLst>
          </p:cNvPr>
          <p:cNvSpPr/>
          <p:nvPr/>
        </p:nvSpPr>
        <p:spPr>
          <a:xfrm>
            <a:off x="3604038" y="4555151"/>
            <a:ext cx="1981422" cy="10278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b="1" dirty="0">
                <a:latin typeface="+mj-lt"/>
              </a:rPr>
              <a:t>Matches! </a:t>
            </a:r>
            <a:br>
              <a:rPr lang="en-US" b="1" dirty="0">
                <a:latin typeface="+mj-lt"/>
              </a:rPr>
            </a:br>
            <a:r>
              <a:rPr lang="en-US" b="1" dirty="0">
                <a:latin typeface="+mj-lt"/>
                <a:cs typeface="Courier New" pitchFamily="49" charset="0"/>
              </a:rPr>
              <a:t>Balanced</a:t>
            </a:r>
            <a:r>
              <a:rPr lang="en-US" b="1" dirty="0">
                <a:latin typeface="+mj-lt"/>
              </a:rPr>
              <a:t> still </a:t>
            </a:r>
            <a:r>
              <a:rPr lang="en-US" b="1" dirty="0">
                <a:latin typeface="+mj-lt"/>
                <a:cs typeface="Courier New" pitchFamily="49" charset="0"/>
              </a:rPr>
              <a:t>true</a:t>
            </a:r>
          </a:p>
        </p:txBody>
      </p:sp>
      <p:grpSp>
        <p:nvGrpSpPr>
          <p:cNvPr id="12" name="Group 11">
            <a:extLst>
              <a:ext uri="{FF2B5EF4-FFF2-40B4-BE49-F238E27FC236}">
                <a16:creationId xmlns:a16="http://schemas.microsoft.com/office/drawing/2014/main" id="{D112B1EF-0128-4C00-8687-30DF955B2605}"/>
              </a:ext>
            </a:extLst>
          </p:cNvPr>
          <p:cNvGrpSpPr/>
          <p:nvPr/>
        </p:nvGrpSpPr>
        <p:grpSpPr>
          <a:xfrm>
            <a:off x="2268221" y="4067146"/>
            <a:ext cx="1907477" cy="577185"/>
            <a:chOff x="1353820" y="4067145"/>
            <a:chExt cx="1907477" cy="577185"/>
          </a:xfrm>
        </p:grpSpPr>
        <p:grpSp>
          <p:nvGrpSpPr>
            <p:cNvPr id="65" name="Group 64">
              <a:extLst>
                <a:ext uri="{FF2B5EF4-FFF2-40B4-BE49-F238E27FC236}">
                  <a16:creationId xmlns:a16="http://schemas.microsoft.com/office/drawing/2014/main" id="{6BBA70B4-70C6-498D-8733-08C9AE16B8A7}"/>
                </a:ext>
              </a:extLst>
            </p:cNvPr>
            <p:cNvGrpSpPr/>
            <p:nvPr/>
          </p:nvGrpSpPr>
          <p:grpSpPr>
            <a:xfrm>
              <a:off x="1884362" y="4067145"/>
              <a:ext cx="1376935" cy="400111"/>
              <a:chOff x="2206846" y="4067145"/>
              <a:chExt cx="1376935" cy="400111"/>
            </a:xfrm>
          </p:grpSpPr>
          <p:cxnSp>
            <p:nvCxnSpPr>
              <p:cNvPr id="66" name="Straight Arrow Connector 65">
                <a:extLst>
                  <a:ext uri="{FF2B5EF4-FFF2-40B4-BE49-F238E27FC236}">
                    <a16:creationId xmlns:a16="http://schemas.microsoft.com/office/drawing/2014/main" id="{D4119053-FE7D-47EB-AF7C-40CD6FA3D3B1}"/>
                  </a:ext>
                </a:extLst>
              </p:cNvPr>
              <p:cNvCxnSpPr>
                <a:cxnSpLocks/>
                <a:endCxn id="67" idx="1"/>
              </p:cNvCxnSpPr>
              <p:nvPr/>
            </p:nvCxnSpPr>
            <p:spPr>
              <a:xfrm flipV="1">
                <a:off x="2206846" y="4267200"/>
                <a:ext cx="1067373" cy="20005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3553AC5A-F581-4ECF-949F-DAB1DCEA977B}"/>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11" name="Rectangle 10">
              <a:extLst>
                <a:ext uri="{FF2B5EF4-FFF2-40B4-BE49-F238E27FC236}">
                  <a16:creationId xmlns:a16="http://schemas.microsoft.com/office/drawing/2014/main" id="{6DFEDC96-6D88-4874-869D-3535123C4E9C}"/>
                </a:ext>
              </a:extLst>
            </p:cNvPr>
            <p:cNvSpPr/>
            <p:nvPr/>
          </p:nvSpPr>
          <p:spPr>
            <a:xfrm>
              <a:off x="1353820" y="4339530"/>
              <a:ext cx="457200"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C09026EF-8A2B-4D84-8488-9BC16E327ACB}"/>
              </a:ext>
            </a:extLst>
          </p:cNvPr>
          <p:cNvGrpSpPr/>
          <p:nvPr/>
        </p:nvGrpSpPr>
        <p:grpSpPr>
          <a:xfrm>
            <a:off x="7145076" y="3559175"/>
            <a:ext cx="322524" cy="2034756"/>
            <a:chOff x="6230676" y="3559175"/>
            <a:chExt cx="322524" cy="2034756"/>
          </a:xfrm>
        </p:grpSpPr>
        <p:sp>
          <p:nvSpPr>
            <p:cNvPr id="59" name="Down Arrow 52">
              <a:extLst>
                <a:ext uri="{FF2B5EF4-FFF2-40B4-BE49-F238E27FC236}">
                  <a16:creationId xmlns:a16="http://schemas.microsoft.com/office/drawing/2014/main" id="{6A4C5CD1-6559-4810-94EB-ADB53F4B7B7B}"/>
                </a:ext>
              </a:extLst>
            </p:cNvPr>
            <p:cNvSpPr/>
            <p:nvPr/>
          </p:nvSpPr>
          <p:spPr>
            <a:xfrm rot="10800000">
              <a:off x="6381750"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a:extLst>
                <a:ext uri="{FF2B5EF4-FFF2-40B4-BE49-F238E27FC236}">
                  <a16:creationId xmlns:a16="http://schemas.microsoft.com/office/drawing/2014/main" id="{BBEACD65-FFB5-4072-9F92-5C8695A69E08}"/>
                </a:ext>
              </a:extLst>
            </p:cNvPr>
            <p:cNvSpPr/>
            <p:nvPr/>
          </p:nvSpPr>
          <p:spPr>
            <a:xfrm>
              <a:off x="6230676" y="5224599"/>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7</a:t>
              </a:r>
              <a:endParaRPr lang="en-US" dirty="0"/>
            </a:p>
          </p:txBody>
        </p:sp>
      </p:grpSp>
      <p:grpSp>
        <p:nvGrpSpPr>
          <p:cNvPr id="6" name="Group 5">
            <a:extLst>
              <a:ext uri="{FF2B5EF4-FFF2-40B4-BE49-F238E27FC236}">
                <a16:creationId xmlns:a16="http://schemas.microsoft.com/office/drawing/2014/main" id="{40838576-B161-43CD-B601-057633CBBD6A}"/>
              </a:ext>
            </a:extLst>
          </p:cNvPr>
          <p:cNvGrpSpPr/>
          <p:nvPr/>
        </p:nvGrpSpPr>
        <p:grpSpPr>
          <a:xfrm>
            <a:off x="6691314" y="3559175"/>
            <a:ext cx="798061" cy="2045642"/>
            <a:chOff x="5776913" y="3559175"/>
            <a:chExt cx="798061" cy="2045642"/>
          </a:xfrm>
        </p:grpSpPr>
        <p:sp>
          <p:nvSpPr>
            <p:cNvPr id="54" name="Down Arrow 52">
              <a:extLst>
                <a:ext uri="{FF2B5EF4-FFF2-40B4-BE49-F238E27FC236}">
                  <a16:creationId xmlns:a16="http://schemas.microsoft.com/office/drawing/2014/main" id="{0C84C91F-F3FC-4A5D-BADB-A3838CABB78D}"/>
                </a:ext>
              </a:extLst>
            </p:cNvPr>
            <p:cNvSpPr/>
            <p:nvPr/>
          </p:nvSpPr>
          <p:spPr>
            <a:xfrm rot="10800000">
              <a:off x="5776913"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Rectangle 63">
              <a:extLst>
                <a:ext uri="{FF2B5EF4-FFF2-40B4-BE49-F238E27FC236}">
                  <a16:creationId xmlns:a16="http://schemas.microsoft.com/office/drawing/2014/main" id="{8F64600C-B185-46E9-B9A0-49091064F975}"/>
                </a:ext>
              </a:extLst>
            </p:cNvPr>
            <p:cNvSpPr/>
            <p:nvPr/>
          </p:nvSpPr>
          <p:spPr>
            <a:xfrm>
              <a:off x="6252450" y="5235485"/>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5</a:t>
              </a:r>
              <a:endParaRPr lang="en-US" dirty="0"/>
            </a:p>
          </p:txBody>
        </p:sp>
      </p:grpSp>
      <p:sp>
        <p:nvSpPr>
          <p:cNvPr id="72" name="TextBox 71">
            <a:extLst>
              <a:ext uri="{FF2B5EF4-FFF2-40B4-BE49-F238E27FC236}">
                <a16:creationId xmlns:a16="http://schemas.microsoft.com/office/drawing/2014/main" id="{EE87144A-97CF-45E1-B4E2-594D320D8A66}"/>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186445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subTnLst>
                                    <p:set>
                                      <p:cBhvr override="childStyle">
                                        <p:cTn dur="1" fill="hold" display="0" masterRel="nextClick" afterEffect="1"/>
                                        <p:tgtEl>
                                          <p:spTgt spid="5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wipe(right)">
                                      <p:cBhvr>
                                        <p:cTn id="27" dur="500"/>
                                        <p:tgtEl>
                                          <p:spTgt spid="6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fade">
                                      <p:cBhvr>
                                        <p:cTn id="3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6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31</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8</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grpSp>
        <p:nvGrpSpPr>
          <p:cNvPr id="61" name="Group 60">
            <a:extLst>
              <a:ext uri="{FF2B5EF4-FFF2-40B4-BE49-F238E27FC236}">
                <a16:creationId xmlns:a16="http://schemas.microsoft.com/office/drawing/2014/main" id="{4AE0FF29-110A-4E9E-90ED-7D748562D46F}"/>
              </a:ext>
            </a:extLst>
          </p:cNvPr>
          <p:cNvGrpSpPr/>
          <p:nvPr/>
        </p:nvGrpSpPr>
        <p:grpSpPr>
          <a:xfrm>
            <a:off x="4188619" y="3452061"/>
            <a:ext cx="4036218" cy="1015194"/>
            <a:chOff x="3274219" y="3452061"/>
            <a:chExt cx="4036218" cy="1015194"/>
          </a:xfrm>
        </p:grpSpPr>
        <p:cxnSp>
          <p:nvCxnSpPr>
            <p:cNvPr id="58" name="Straight Arrow Connector 57">
              <a:extLst>
                <a:ext uri="{FF2B5EF4-FFF2-40B4-BE49-F238E27FC236}">
                  <a16:creationId xmlns:a16="http://schemas.microsoft.com/office/drawing/2014/main" id="{F0FE5529-30E1-46EB-A251-9B2966D787EF}"/>
                </a:ext>
              </a:extLst>
            </p:cNvPr>
            <p:cNvCxnSpPr>
              <a:cxnSpLocks/>
            </p:cNvCxnSpPr>
            <p:nvPr/>
          </p:nvCxnSpPr>
          <p:spPr>
            <a:xfrm flipH="1">
              <a:off x="3657601" y="3452061"/>
              <a:ext cx="3652836" cy="81513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AB138BE-9944-4D04-A67B-FD24178717B0}"/>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54" name="Down Arrow 52">
            <a:extLst>
              <a:ext uri="{FF2B5EF4-FFF2-40B4-BE49-F238E27FC236}">
                <a16:creationId xmlns:a16="http://schemas.microsoft.com/office/drawing/2014/main" id="{0C84C91F-F3FC-4A5D-BADB-A3838CABB78D}"/>
              </a:ext>
            </a:extLst>
          </p:cNvPr>
          <p:cNvSpPr/>
          <p:nvPr/>
        </p:nvSpPr>
        <p:spPr>
          <a:xfrm rot="10800000">
            <a:off x="7620001" y="3559176"/>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TextBox 61">
            <a:extLst>
              <a:ext uri="{FF2B5EF4-FFF2-40B4-BE49-F238E27FC236}">
                <a16:creationId xmlns:a16="http://schemas.microsoft.com/office/drawing/2014/main" id="{2EE4921E-F275-4664-BFC4-20562E1D5A52}"/>
              </a:ext>
            </a:extLst>
          </p:cNvPr>
          <p:cNvSpPr txBox="1">
            <a:spLocks noChangeArrowheads="1"/>
          </p:cNvSpPr>
          <p:nvPr/>
        </p:nvSpPr>
        <p:spPr bwMode="auto">
          <a:xfrm>
            <a:off x="2347913" y="4629090"/>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64" name="Rectangle 63">
            <a:extLst>
              <a:ext uri="{FF2B5EF4-FFF2-40B4-BE49-F238E27FC236}">
                <a16:creationId xmlns:a16="http://schemas.microsoft.com/office/drawing/2014/main" id="{F6C14316-CA68-46B1-9496-CAEAE0A7A4CE}"/>
              </a:ext>
            </a:extLst>
          </p:cNvPr>
          <p:cNvSpPr/>
          <p:nvPr/>
        </p:nvSpPr>
        <p:spPr>
          <a:xfrm>
            <a:off x="3579417" y="4555151"/>
            <a:ext cx="1981422" cy="10278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b="1" dirty="0">
                <a:latin typeface="+mj-lt"/>
              </a:rPr>
              <a:t>Matches! </a:t>
            </a:r>
            <a:br>
              <a:rPr lang="en-US" b="1" dirty="0">
                <a:latin typeface="+mj-lt"/>
              </a:rPr>
            </a:br>
            <a:r>
              <a:rPr lang="en-US" b="1" dirty="0">
                <a:latin typeface="+mj-lt"/>
                <a:cs typeface="Courier New" pitchFamily="49" charset="0"/>
              </a:rPr>
              <a:t>Balanced</a:t>
            </a:r>
            <a:r>
              <a:rPr lang="en-US" b="1" dirty="0">
                <a:latin typeface="+mj-lt"/>
              </a:rPr>
              <a:t> still </a:t>
            </a:r>
            <a:r>
              <a:rPr lang="en-US" b="1" dirty="0">
                <a:latin typeface="+mj-lt"/>
                <a:cs typeface="Courier New" pitchFamily="49" charset="0"/>
              </a:rPr>
              <a:t>true</a:t>
            </a:r>
          </a:p>
        </p:txBody>
      </p:sp>
      <p:grpSp>
        <p:nvGrpSpPr>
          <p:cNvPr id="8" name="Group 7">
            <a:extLst>
              <a:ext uri="{FF2B5EF4-FFF2-40B4-BE49-F238E27FC236}">
                <a16:creationId xmlns:a16="http://schemas.microsoft.com/office/drawing/2014/main" id="{E7FD32D2-5FD0-42EE-A4DE-DE6B438850DC}"/>
              </a:ext>
            </a:extLst>
          </p:cNvPr>
          <p:cNvGrpSpPr/>
          <p:nvPr/>
        </p:nvGrpSpPr>
        <p:grpSpPr>
          <a:xfrm>
            <a:off x="2286001" y="4067145"/>
            <a:ext cx="1889697" cy="936508"/>
            <a:chOff x="1371600" y="4067145"/>
            <a:chExt cx="1889697" cy="936508"/>
          </a:xfrm>
        </p:grpSpPr>
        <p:grpSp>
          <p:nvGrpSpPr>
            <p:cNvPr id="65" name="Group 64">
              <a:extLst>
                <a:ext uri="{FF2B5EF4-FFF2-40B4-BE49-F238E27FC236}">
                  <a16:creationId xmlns:a16="http://schemas.microsoft.com/office/drawing/2014/main" id="{6BBA70B4-70C6-498D-8733-08C9AE16B8A7}"/>
                </a:ext>
              </a:extLst>
            </p:cNvPr>
            <p:cNvGrpSpPr/>
            <p:nvPr/>
          </p:nvGrpSpPr>
          <p:grpSpPr>
            <a:xfrm>
              <a:off x="1743075" y="4067145"/>
              <a:ext cx="1518222" cy="744568"/>
              <a:chOff x="2065559" y="4067145"/>
              <a:chExt cx="1518222" cy="744568"/>
            </a:xfrm>
          </p:grpSpPr>
          <p:cxnSp>
            <p:nvCxnSpPr>
              <p:cNvPr id="66" name="Straight Arrow Connector 65">
                <a:extLst>
                  <a:ext uri="{FF2B5EF4-FFF2-40B4-BE49-F238E27FC236}">
                    <a16:creationId xmlns:a16="http://schemas.microsoft.com/office/drawing/2014/main" id="{D4119053-FE7D-47EB-AF7C-40CD6FA3D3B1}"/>
                  </a:ext>
                </a:extLst>
              </p:cNvPr>
              <p:cNvCxnSpPr>
                <a:cxnSpLocks/>
                <a:endCxn id="67" idx="1"/>
              </p:cNvCxnSpPr>
              <p:nvPr/>
            </p:nvCxnSpPr>
            <p:spPr>
              <a:xfrm flipV="1">
                <a:off x="2065559" y="4267200"/>
                <a:ext cx="1208660" cy="54451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3553AC5A-F581-4ECF-949F-DAB1DCEA977B}"/>
                  </a:ext>
                </a:extLst>
              </p:cNvPr>
              <p:cNvSpPr txBox="1">
                <a:spLocks noChangeArrowheads="1"/>
              </p:cNvSpPr>
              <p:nvPr/>
            </p:nvSpPr>
            <p:spPr bwMode="auto">
              <a:xfrm>
                <a:off x="3274219" y="4067145"/>
                <a:ext cx="309562"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grpSp>
        <p:sp>
          <p:nvSpPr>
            <p:cNvPr id="69" name="Rectangle 68">
              <a:extLst>
                <a:ext uri="{FF2B5EF4-FFF2-40B4-BE49-F238E27FC236}">
                  <a16:creationId xmlns:a16="http://schemas.microsoft.com/office/drawing/2014/main" id="{48783E84-A4E1-43E6-B8F4-178222C9E92B}"/>
                </a:ext>
              </a:extLst>
            </p:cNvPr>
            <p:cNvSpPr/>
            <p:nvPr/>
          </p:nvSpPr>
          <p:spPr>
            <a:xfrm>
              <a:off x="1371600" y="4698853"/>
              <a:ext cx="457200" cy="3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E9C1F278-1824-430D-BB8C-9DC8DC960473}"/>
              </a:ext>
            </a:extLst>
          </p:cNvPr>
          <p:cNvGrpSpPr/>
          <p:nvPr/>
        </p:nvGrpSpPr>
        <p:grpSpPr>
          <a:xfrm>
            <a:off x="7145076" y="3559175"/>
            <a:ext cx="946412" cy="2023870"/>
            <a:chOff x="6230676" y="3559175"/>
            <a:chExt cx="946412" cy="2023870"/>
          </a:xfrm>
        </p:grpSpPr>
        <p:sp>
          <p:nvSpPr>
            <p:cNvPr id="63" name="Down Arrow 52">
              <a:extLst>
                <a:ext uri="{FF2B5EF4-FFF2-40B4-BE49-F238E27FC236}">
                  <a16:creationId xmlns:a16="http://schemas.microsoft.com/office/drawing/2014/main" id="{5D0A04D7-9ACA-4442-B31D-CDAC5272BE50}"/>
                </a:ext>
              </a:extLst>
            </p:cNvPr>
            <p:cNvSpPr/>
            <p:nvPr/>
          </p:nvSpPr>
          <p:spPr>
            <a:xfrm rot="10800000">
              <a:off x="7005638"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Rectangle 67">
              <a:extLst>
                <a:ext uri="{FF2B5EF4-FFF2-40B4-BE49-F238E27FC236}">
                  <a16:creationId xmlns:a16="http://schemas.microsoft.com/office/drawing/2014/main" id="{821A5650-DE77-494E-B88B-8CE7529EFB0E}"/>
                </a:ext>
              </a:extLst>
            </p:cNvPr>
            <p:cNvSpPr/>
            <p:nvPr/>
          </p:nvSpPr>
          <p:spPr>
            <a:xfrm>
              <a:off x="6230676" y="5213713"/>
              <a:ext cx="322524"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9</a:t>
              </a:r>
              <a:endParaRPr lang="en-US" dirty="0"/>
            </a:p>
          </p:txBody>
        </p:sp>
      </p:grpSp>
      <p:grpSp>
        <p:nvGrpSpPr>
          <p:cNvPr id="7" name="Group 6">
            <a:extLst>
              <a:ext uri="{FF2B5EF4-FFF2-40B4-BE49-F238E27FC236}">
                <a16:creationId xmlns:a16="http://schemas.microsoft.com/office/drawing/2014/main" id="{B5778DE9-F1C4-4BD7-89AD-519868B15C4E}"/>
              </a:ext>
            </a:extLst>
          </p:cNvPr>
          <p:cNvGrpSpPr/>
          <p:nvPr/>
        </p:nvGrpSpPr>
        <p:grpSpPr>
          <a:xfrm>
            <a:off x="7159618" y="3559175"/>
            <a:ext cx="1236670" cy="2032316"/>
            <a:chOff x="6245218" y="3559175"/>
            <a:chExt cx="1236670" cy="2032316"/>
          </a:xfrm>
        </p:grpSpPr>
        <p:sp>
          <p:nvSpPr>
            <p:cNvPr id="59" name="Down Arrow 52">
              <a:extLst>
                <a:ext uri="{FF2B5EF4-FFF2-40B4-BE49-F238E27FC236}">
                  <a16:creationId xmlns:a16="http://schemas.microsoft.com/office/drawing/2014/main" id="{6A4C5CD1-6559-4810-94EB-ADB53F4B7B7B}"/>
                </a:ext>
              </a:extLst>
            </p:cNvPr>
            <p:cNvSpPr/>
            <p:nvPr/>
          </p:nvSpPr>
          <p:spPr>
            <a:xfrm rot="10800000">
              <a:off x="7310438"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a:extLst>
                <a:ext uri="{FF2B5EF4-FFF2-40B4-BE49-F238E27FC236}">
                  <a16:creationId xmlns:a16="http://schemas.microsoft.com/office/drawing/2014/main" id="{89261307-2CF4-45AB-A2AF-F48D905F26DD}"/>
                </a:ext>
              </a:extLst>
            </p:cNvPr>
            <p:cNvSpPr/>
            <p:nvPr/>
          </p:nvSpPr>
          <p:spPr>
            <a:xfrm>
              <a:off x="6245218" y="5222159"/>
              <a:ext cx="460382"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10</a:t>
              </a:r>
              <a:endParaRPr lang="en-US" dirty="0"/>
            </a:p>
          </p:txBody>
        </p:sp>
      </p:grpSp>
      <p:sp>
        <p:nvSpPr>
          <p:cNvPr id="71" name="TextBox 70">
            <a:extLst>
              <a:ext uri="{FF2B5EF4-FFF2-40B4-BE49-F238E27FC236}">
                <a16:creationId xmlns:a16="http://schemas.microsoft.com/office/drawing/2014/main" id="{17B229D7-1C25-4E04-9AAC-7EA0A3B03046}"/>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Tree>
    <p:extLst>
      <p:ext uri="{BB962C8B-B14F-4D97-AF65-F5344CB8AC3E}">
        <p14:creationId xmlns:p14="http://schemas.microsoft.com/office/powerpoint/2010/main" val="9091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subTnLst>
                                    <p:set>
                                      <p:cBhvr override="childStyle">
                                        <p:cTn dur="1" fill="hold" display="0" masterRel="nextClick" afterEffect="1"/>
                                        <p:tgtEl>
                                          <p:spTgt spid="5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right)">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a:extLst>
              <a:ext uri="{FF2B5EF4-FFF2-40B4-BE49-F238E27FC236}">
                <a16:creationId xmlns:a16="http://schemas.microsoft.com/office/drawing/2014/main" id="{F99101F8-FA2E-4AA1-B4F7-445FC15DE62C}"/>
              </a:ext>
            </a:extLst>
          </p:cNvPr>
          <p:cNvGraphicFramePr>
            <a:graphicFrameLocks noGrp="1"/>
          </p:cNvGraphicFramePr>
          <p:nvPr/>
        </p:nvGraphicFramePr>
        <p:xfrm>
          <a:off x="2159794" y="2821826"/>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85000"/>
                      </a:schemeClr>
                    </a:solidFill>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solidFill>
                      <a:schemeClr val="bg1">
                        <a:lumMod val="95000"/>
                      </a:schemeClr>
                    </a:solidFill>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7448545"/>
                  </a:ext>
                </a:extLst>
              </a:tr>
            </a:tbl>
          </a:graphicData>
        </a:graphic>
      </p:graphicFrame>
      <p:sp>
        <p:nvSpPr>
          <p:cNvPr id="2" name="Title 1"/>
          <p:cNvSpPr>
            <a:spLocks noGrp="1"/>
          </p:cNvSpPr>
          <p:nvPr>
            <p:ph type="title"/>
          </p:nvPr>
        </p:nvSpPr>
        <p:spPr/>
        <p:txBody>
          <a:bodyPr/>
          <a:lstStyle/>
          <a:p>
            <a:r>
              <a:rPr lang="en-US" dirty="0"/>
              <a:t>Balanced Parentheses Example</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32</a:t>
            </a:fld>
            <a:endParaRPr lang="en-US" dirty="0"/>
          </a:p>
        </p:txBody>
      </p:sp>
      <p:sp>
        <p:nvSpPr>
          <p:cNvPr id="5" name="TextBox 1"/>
          <p:cNvSpPr txBox="1">
            <a:spLocks noChangeArrowheads="1"/>
          </p:cNvSpPr>
          <p:nvPr/>
        </p:nvSpPr>
        <p:spPr bwMode="auto">
          <a:xfrm>
            <a:off x="2133600" y="1676400"/>
            <a:ext cx="1828800" cy="369888"/>
          </a:xfrm>
          <a:prstGeom prst="rect">
            <a:avLst/>
          </a:prstGeom>
          <a:noFill/>
          <a:ln w="9525">
            <a:noFill/>
            <a:miter lim="800000"/>
            <a:headEnd/>
            <a:tailEnd/>
          </a:ln>
        </p:spPr>
        <p:txBody>
          <a:bodyPr>
            <a:spAutoFit/>
          </a:bodyPr>
          <a:lstStyle/>
          <a:p>
            <a:r>
              <a:rPr lang="en-US"/>
              <a:t>Expression:</a:t>
            </a:r>
          </a:p>
        </p:txBody>
      </p:sp>
      <p:sp>
        <p:nvSpPr>
          <p:cNvPr id="15" name="TextBox 14"/>
          <p:cNvSpPr txBox="1">
            <a:spLocks noChangeArrowheads="1"/>
          </p:cNvSpPr>
          <p:nvPr/>
        </p:nvSpPr>
        <p:spPr bwMode="auto">
          <a:xfrm>
            <a:off x="5654675" y="4953001"/>
            <a:ext cx="2971800" cy="646113"/>
          </a:xfrm>
          <a:prstGeom prst="rect">
            <a:avLst/>
          </a:prstGeom>
          <a:noFill/>
          <a:ln w="9525">
            <a:noFill/>
            <a:miter lim="800000"/>
            <a:headEnd/>
            <a:tailEnd/>
          </a:ln>
        </p:spPr>
        <p:txBody>
          <a:bodyPr>
            <a:spAutoFit/>
          </a:bodyPr>
          <a:lstStyle/>
          <a:p>
            <a:r>
              <a:rPr lang="en-US" dirty="0">
                <a:latin typeface="Courier New" pitchFamily="49" charset="0"/>
                <a:cs typeface="Courier New" pitchFamily="49" charset="0"/>
              </a:rPr>
              <a:t>balanced : </a:t>
            </a:r>
            <a:r>
              <a:rPr lang="en-US" b="1" dirty="0">
                <a:latin typeface="Courier New" pitchFamily="49" charset="0"/>
                <a:cs typeface="Courier New" pitchFamily="49" charset="0"/>
              </a:rPr>
              <a:t>true</a:t>
            </a:r>
          </a:p>
          <a:p>
            <a:r>
              <a:rPr lang="en-US" dirty="0">
                <a:latin typeface="Courier New" pitchFamily="49" charset="0"/>
                <a:cs typeface="Courier New" pitchFamily="49" charset="0"/>
              </a:rPr>
              <a:t>index    : 10</a:t>
            </a:r>
          </a:p>
        </p:txBody>
      </p:sp>
      <p:grpSp>
        <p:nvGrpSpPr>
          <p:cNvPr id="16" name="Group 41"/>
          <p:cNvGrpSpPr>
            <a:grpSpLocks/>
          </p:cNvGrpSpPr>
          <p:nvPr/>
        </p:nvGrpSpPr>
        <p:grpSpPr bwMode="auto">
          <a:xfrm rot="5400000">
            <a:off x="6507958" y="1527970"/>
            <a:ext cx="547687" cy="3438525"/>
            <a:chOff x="1371600" y="3276600"/>
            <a:chExt cx="762000" cy="3200400"/>
          </a:xfrm>
          <a:solidFill>
            <a:schemeClr val="accent2">
              <a:lumMod val="20000"/>
              <a:lumOff val="80000"/>
            </a:schemeClr>
          </a:solidFill>
        </p:grpSpPr>
        <p:sp>
          <p:nvSpPr>
            <p:cNvPr id="17" name="Rectangle 16"/>
            <p:cNvSpPr/>
            <p:nvPr/>
          </p:nvSpPr>
          <p:spPr>
            <a:xfrm>
              <a:off x="1371600" y="3276600"/>
              <a:ext cx="762000" cy="32004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endParaRPr lang="en-US" sz="2000" b="1" dirty="0">
                <a:solidFill>
                  <a:schemeClr val="tx1"/>
                </a:solidFill>
                <a:latin typeface="Consolas" panose="020B0609020204030204" pitchFamily="49" charset="0"/>
                <a:cs typeface="Consolas" panose="020B0609020204030204" pitchFamily="49" charset="0"/>
              </a:endParaRPr>
            </a:p>
          </p:txBody>
        </p:sp>
        <p:cxnSp>
          <p:nvCxnSpPr>
            <p:cNvPr id="18" name="Straight Connector 17"/>
            <p:cNvCxnSpPr/>
            <p:nvPr/>
          </p:nvCxnSpPr>
          <p:spPr>
            <a:xfrm>
              <a:off x="1371601" y="358097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1" y="386910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71601" y="415722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601" y="444535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71601" y="4733477"/>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1" y="5020124"/>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1" y="5308249"/>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371601" y="559637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1601" y="5884498"/>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371601" y="6172623"/>
              <a:ext cx="762000" cy="0"/>
            </a:xfrm>
            <a:prstGeom prst="line">
              <a:avLst/>
            </a:prstGeom>
            <a:grpFill/>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11263"/>
          <p:cNvGrpSpPr>
            <a:grpSpLocks/>
          </p:cNvGrpSpPr>
          <p:nvPr/>
        </p:nvGrpSpPr>
        <p:grpSpPr bwMode="auto">
          <a:xfrm>
            <a:off x="5062539" y="2605089"/>
            <a:ext cx="3563937" cy="338137"/>
            <a:chOff x="4209196" y="2604697"/>
            <a:chExt cx="3563204" cy="338554"/>
          </a:xfrm>
        </p:grpSpPr>
        <p:sp>
          <p:nvSpPr>
            <p:cNvPr id="30" name="TextBox 57"/>
            <p:cNvSpPr txBox="1">
              <a:spLocks noChangeArrowheads="1"/>
            </p:cNvSpPr>
            <p:nvPr/>
          </p:nvSpPr>
          <p:spPr bwMode="auto">
            <a:xfrm>
              <a:off x="45184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a:t>
              </a:r>
            </a:p>
          </p:txBody>
        </p:sp>
        <p:sp>
          <p:nvSpPr>
            <p:cNvPr id="31" name="TextBox 58"/>
            <p:cNvSpPr txBox="1">
              <a:spLocks noChangeArrowheads="1"/>
            </p:cNvSpPr>
            <p:nvPr/>
          </p:nvSpPr>
          <p:spPr bwMode="auto">
            <a:xfrm>
              <a:off x="5446271"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4</a:t>
              </a:r>
            </a:p>
          </p:txBody>
        </p:sp>
        <p:sp>
          <p:nvSpPr>
            <p:cNvPr id="32" name="TextBox 59"/>
            <p:cNvSpPr txBox="1">
              <a:spLocks noChangeArrowheads="1"/>
            </p:cNvSpPr>
            <p:nvPr/>
          </p:nvSpPr>
          <p:spPr bwMode="auto">
            <a:xfrm>
              <a:off x="573766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5</a:t>
              </a:r>
            </a:p>
          </p:txBody>
        </p:sp>
        <p:sp>
          <p:nvSpPr>
            <p:cNvPr id="33" name="TextBox 60"/>
            <p:cNvSpPr txBox="1">
              <a:spLocks noChangeArrowheads="1"/>
            </p:cNvSpPr>
            <p:nvPr/>
          </p:nvSpPr>
          <p:spPr bwMode="auto">
            <a:xfrm>
              <a:off x="60469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6</a:t>
              </a:r>
            </a:p>
          </p:txBody>
        </p:sp>
        <p:sp>
          <p:nvSpPr>
            <p:cNvPr id="34" name="TextBox 61"/>
            <p:cNvSpPr txBox="1">
              <a:spLocks noChangeArrowheads="1"/>
            </p:cNvSpPr>
            <p:nvPr/>
          </p:nvSpPr>
          <p:spPr bwMode="auto">
            <a:xfrm>
              <a:off x="6374083"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7</a:t>
              </a:r>
            </a:p>
          </p:txBody>
        </p:sp>
        <p:sp>
          <p:nvSpPr>
            <p:cNvPr id="35" name="TextBox 62"/>
            <p:cNvSpPr txBox="1">
              <a:spLocks noChangeArrowheads="1"/>
            </p:cNvSpPr>
            <p:nvPr/>
          </p:nvSpPr>
          <p:spPr bwMode="auto">
            <a:xfrm>
              <a:off x="6683358"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8</a:t>
              </a:r>
            </a:p>
          </p:txBody>
        </p:sp>
        <p:sp>
          <p:nvSpPr>
            <p:cNvPr id="36" name="TextBox 63"/>
            <p:cNvSpPr txBox="1">
              <a:spLocks noChangeArrowheads="1"/>
            </p:cNvSpPr>
            <p:nvPr/>
          </p:nvSpPr>
          <p:spPr bwMode="auto">
            <a:xfrm>
              <a:off x="6992625"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9</a:t>
              </a:r>
            </a:p>
          </p:txBody>
        </p:sp>
        <p:sp>
          <p:nvSpPr>
            <p:cNvPr id="37" name="TextBox 64"/>
            <p:cNvSpPr txBox="1">
              <a:spLocks noChangeArrowheads="1"/>
            </p:cNvSpPr>
            <p:nvPr/>
          </p:nvSpPr>
          <p:spPr bwMode="auto">
            <a:xfrm>
              <a:off x="7301895" y="2604697"/>
              <a:ext cx="470505"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10</a:t>
              </a:r>
            </a:p>
          </p:txBody>
        </p:sp>
        <p:sp>
          <p:nvSpPr>
            <p:cNvPr id="38" name="TextBox 66"/>
            <p:cNvSpPr txBox="1">
              <a:spLocks noChangeArrowheads="1"/>
            </p:cNvSpPr>
            <p:nvPr/>
          </p:nvSpPr>
          <p:spPr bwMode="auto">
            <a:xfrm>
              <a:off x="5137004"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3</a:t>
              </a:r>
            </a:p>
          </p:txBody>
        </p:sp>
        <p:sp>
          <p:nvSpPr>
            <p:cNvPr id="39" name="TextBox 67"/>
            <p:cNvSpPr txBox="1">
              <a:spLocks noChangeArrowheads="1"/>
            </p:cNvSpPr>
            <p:nvPr/>
          </p:nvSpPr>
          <p:spPr bwMode="auto">
            <a:xfrm>
              <a:off x="4827730"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2</a:t>
              </a:r>
            </a:p>
          </p:txBody>
        </p:sp>
        <p:sp>
          <p:nvSpPr>
            <p:cNvPr id="40" name="TextBox 68"/>
            <p:cNvSpPr txBox="1">
              <a:spLocks noChangeArrowheads="1"/>
            </p:cNvSpPr>
            <p:nvPr/>
          </p:nvSpPr>
          <p:spPr bwMode="auto">
            <a:xfrm>
              <a:off x="4209196" y="2604697"/>
              <a:ext cx="309267" cy="338554"/>
            </a:xfrm>
            <a:prstGeom prst="rect">
              <a:avLst/>
            </a:prstGeom>
            <a:noFill/>
            <a:ln w="9525">
              <a:noFill/>
              <a:miter lim="800000"/>
              <a:headEnd/>
              <a:tailEnd/>
            </a:ln>
          </p:spPr>
          <p:txBody>
            <a:bodyPr>
              <a:spAutoFit/>
            </a:bodyPr>
            <a:lstStyle/>
            <a:p>
              <a:r>
                <a:rPr lang="en-US" sz="1600">
                  <a:latin typeface="Courier New" pitchFamily="49" charset="0"/>
                  <a:cs typeface="Courier New" pitchFamily="49" charset="0"/>
                </a:rPr>
                <a:t>0</a:t>
              </a:r>
            </a:p>
          </p:txBody>
        </p:sp>
      </p:grpSp>
      <p:grpSp>
        <p:nvGrpSpPr>
          <p:cNvPr id="41" name="Group 55"/>
          <p:cNvGrpSpPr>
            <a:grpSpLocks/>
          </p:cNvGrpSpPr>
          <p:nvPr/>
        </p:nvGrpSpPr>
        <p:grpSpPr bwMode="auto">
          <a:xfrm>
            <a:off x="5062539" y="3051954"/>
            <a:ext cx="3563937" cy="400110"/>
            <a:chOff x="4126411" y="3078004"/>
            <a:chExt cx="3563204" cy="400603"/>
          </a:xfrm>
        </p:grpSpPr>
        <p:sp>
          <p:nvSpPr>
            <p:cNvPr id="42" name="TextBox 69"/>
            <p:cNvSpPr txBox="1">
              <a:spLocks noChangeArrowheads="1"/>
            </p:cNvSpPr>
            <p:nvPr/>
          </p:nvSpPr>
          <p:spPr bwMode="auto">
            <a:xfrm>
              <a:off x="44356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a:t>
              </a:r>
            </a:p>
          </p:txBody>
        </p:sp>
        <p:sp>
          <p:nvSpPr>
            <p:cNvPr id="43" name="TextBox 70"/>
            <p:cNvSpPr txBox="1">
              <a:spLocks noChangeArrowheads="1"/>
            </p:cNvSpPr>
            <p:nvPr/>
          </p:nvSpPr>
          <p:spPr bwMode="auto">
            <a:xfrm>
              <a:off x="5363486"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x</a:t>
              </a:r>
            </a:p>
          </p:txBody>
        </p:sp>
        <p:sp>
          <p:nvSpPr>
            <p:cNvPr id="44" name="TextBox 71"/>
            <p:cNvSpPr txBox="1">
              <a:spLocks noChangeArrowheads="1"/>
            </p:cNvSpPr>
            <p:nvPr/>
          </p:nvSpPr>
          <p:spPr bwMode="auto">
            <a:xfrm>
              <a:off x="565487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5" name="TextBox 72"/>
            <p:cNvSpPr txBox="1">
              <a:spLocks noChangeArrowheads="1"/>
            </p:cNvSpPr>
            <p:nvPr/>
          </p:nvSpPr>
          <p:spPr bwMode="auto">
            <a:xfrm>
              <a:off x="59641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y</a:t>
              </a:r>
            </a:p>
          </p:txBody>
        </p:sp>
        <p:sp>
          <p:nvSpPr>
            <p:cNvPr id="46" name="TextBox 73"/>
            <p:cNvSpPr txBox="1">
              <a:spLocks noChangeArrowheads="1"/>
            </p:cNvSpPr>
            <p:nvPr/>
          </p:nvSpPr>
          <p:spPr bwMode="auto">
            <a:xfrm>
              <a:off x="6291298"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7" name="TextBox 74"/>
            <p:cNvSpPr txBox="1">
              <a:spLocks noChangeArrowheads="1"/>
            </p:cNvSpPr>
            <p:nvPr/>
          </p:nvSpPr>
          <p:spPr bwMode="auto">
            <a:xfrm>
              <a:off x="6600573"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48" name="TextBox 75"/>
            <p:cNvSpPr txBox="1">
              <a:spLocks noChangeArrowheads="1"/>
            </p:cNvSpPr>
            <p:nvPr/>
          </p:nvSpPr>
          <p:spPr bwMode="auto">
            <a:xfrm>
              <a:off x="6909840"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z</a:t>
              </a:r>
            </a:p>
          </p:txBody>
        </p:sp>
        <p:sp>
          <p:nvSpPr>
            <p:cNvPr id="49" name="TextBox 76"/>
            <p:cNvSpPr txBox="1">
              <a:spLocks noChangeArrowheads="1"/>
            </p:cNvSpPr>
            <p:nvPr/>
          </p:nvSpPr>
          <p:spPr bwMode="auto">
            <a:xfrm>
              <a:off x="7219110" y="3078004"/>
              <a:ext cx="470505"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0" name="TextBox 77"/>
            <p:cNvSpPr txBox="1">
              <a:spLocks noChangeArrowheads="1"/>
            </p:cNvSpPr>
            <p:nvPr/>
          </p:nvSpPr>
          <p:spPr bwMode="auto">
            <a:xfrm>
              <a:off x="5054219"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1" name="TextBox 78"/>
            <p:cNvSpPr txBox="1">
              <a:spLocks noChangeArrowheads="1"/>
            </p:cNvSpPr>
            <p:nvPr/>
          </p:nvSpPr>
          <p:spPr bwMode="auto">
            <a:xfrm>
              <a:off x="4744945"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sp>
          <p:nvSpPr>
            <p:cNvPr id="52" name="TextBox 79"/>
            <p:cNvSpPr txBox="1">
              <a:spLocks noChangeArrowheads="1"/>
            </p:cNvSpPr>
            <p:nvPr/>
          </p:nvSpPr>
          <p:spPr bwMode="auto">
            <a:xfrm>
              <a:off x="4126411" y="3078004"/>
              <a:ext cx="309267" cy="400603"/>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a:t>
              </a:r>
            </a:p>
          </p:txBody>
        </p:sp>
      </p:grpSp>
      <p:sp>
        <p:nvSpPr>
          <p:cNvPr id="55" name="TextBox 54"/>
          <p:cNvSpPr txBox="1">
            <a:spLocks noChangeArrowheads="1"/>
          </p:cNvSpPr>
          <p:nvPr/>
        </p:nvSpPr>
        <p:spPr bwMode="auto">
          <a:xfrm>
            <a:off x="5060951" y="3051951"/>
            <a:ext cx="309563" cy="400110"/>
          </a:xfrm>
          <a:prstGeom prst="rect">
            <a:avLst/>
          </a:prstGeom>
          <a:noFill/>
          <a:ln w="9525">
            <a:noFill/>
            <a:miter lim="800000"/>
            <a:headEnd/>
            <a:tailEnd/>
          </a:ln>
        </p:spPr>
        <p:txBody>
          <a:bodyPr>
            <a:spAutoFit/>
          </a:bodyPr>
          <a:lstStyle/>
          <a:p>
            <a:r>
              <a:rPr lang="en-US" sz="2000" b="1" dirty="0">
                <a:latin typeface="Consolas" panose="020B0609020204030204" pitchFamily="49" charset="0"/>
                <a:cs typeface="Consolas" panose="020B0609020204030204" pitchFamily="49" charset="0"/>
              </a:rPr>
              <a:t>(</a:t>
            </a:r>
          </a:p>
        </p:txBody>
      </p:sp>
      <p:sp>
        <p:nvSpPr>
          <p:cNvPr id="56" name="TextBox 65">
            <a:extLst>
              <a:ext uri="{FF2B5EF4-FFF2-40B4-BE49-F238E27FC236}">
                <a16:creationId xmlns:a16="http://schemas.microsoft.com/office/drawing/2014/main" id="{8167E69E-E114-4F05-9022-BED8C792FEE7}"/>
              </a:ext>
            </a:extLst>
          </p:cNvPr>
          <p:cNvSpPr txBox="1">
            <a:spLocks noChangeArrowheads="1"/>
          </p:cNvSpPr>
          <p:nvPr/>
        </p:nvSpPr>
        <p:spPr bwMode="auto">
          <a:xfrm>
            <a:off x="3679825" y="1666875"/>
            <a:ext cx="3257550" cy="400110"/>
          </a:xfrm>
          <a:prstGeom prst="rect">
            <a:avLst/>
          </a:prstGeom>
          <a:noFill/>
          <a:ln w="9525">
            <a:noFill/>
            <a:miter lim="800000"/>
            <a:headEnd/>
            <a:tailEnd/>
          </a:ln>
        </p:spPr>
        <p:txBody>
          <a:bodyPr>
            <a:spAutoFit/>
          </a:bodyPr>
          <a:lstStyle/>
          <a:p>
            <a:r>
              <a:rPr lang="en-US" sz="2000" b="1">
                <a:latin typeface="Consolas" panose="020B0609020204030204" pitchFamily="49" charset="0"/>
                <a:cs typeface="Consolas" panose="020B0609020204030204" pitchFamily="49" charset="0"/>
              </a:rPr>
              <a:t>(w * [x + y] / z)</a:t>
            </a:r>
          </a:p>
        </p:txBody>
      </p:sp>
      <p:sp>
        <p:nvSpPr>
          <p:cNvPr id="64" name="Rectangle 63">
            <a:extLst>
              <a:ext uri="{FF2B5EF4-FFF2-40B4-BE49-F238E27FC236}">
                <a16:creationId xmlns:a16="http://schemas.microsoft.com/office/drawing/2014/main" id="{F6C14316-CA68-46B1-9496-CAEAE0A7A4CE}"/>
              </a:ext>
            </a:extLst>
          </p:cNvPr>
          <p:cNvSpPr/>
          <p:nvPr/>
        </p:nvSpPr>
        <p:spPr>
          <a:xfrm>
            <a:off x="3579417" y="4555151"/>
            <a:ext cx="1981422" cy="10278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b="1" dirty="0">
                <a:latin typeface="+mj-lt"/>
              </a:rPr>
              <a:t>Balanced &amp;&amp; </a:t>
            </a:r>
            <a:r>
              <a:rPr lang="en-US" b="1" dirty="0" err="1">
                <a:latin typeface="+mj-lt"/>
              </a:rPr>
              <a:t>isEmpty</a:t>
            </a:r>
            <a:r>
              <a:rPr lang="en-US" b="1" dirty="0">
                <a:latin typeface="+mj-lt"/>
              </a:rPr>
              <a:t>()!</a:t>
            </a:r>
            <a:endParaRPr lang="en-US" b="1" dirty="0">
              <a:latin typeface="+mj-lt"/>
              <a:cs typeface="Courier New" pitchFamily="49" charset="0"/>
            </a:endParaRPr>
          </a:p>
        </p:txBody>
      </p:sp>
      <p:grpSp>
        <p:nvGrpSpPr>
          <p:cNvPr id="7" name="Group 6">
            <a:extLst>
              <a:ext uri="{FF2B5EF4-FFF2-40B4-BE49-F238E27FC236}">
                <a16:creationId xmlns:a16="http://schemas.microsoft.com/office/drawing/2014/main" id="{B5778DE9-F1C4-4BD7-89AD-519868B15C4E}"/>
              </a:ext>
            </a:extLst>
          </p:cNvPr>
          <p:cNvGrpSpPr/>
          <p:nvPr/>
        </p:nvGrpSpPr>
        <p:grpSpPr>
          <a:xfrm>
            <a:off x="7159618" y="3559175"/>
            <a:ext cx="1620496" cy="2032316"/>
            <a:chOff x="6245218" y="3559175"/>
            <a:chExt cx="1620496" cy="2032316"/>
          </a:xfrm>
        </p:grpSpPr>
        <p:sp>
          <p:nvSpPr>
            <p:cNvPr id="59" name="Down Arrow 52">
              <a:extLst>
                <a:ext uri="{FF2B5EF4-FFF2-40B4-BE49-F238E27FC236}">
                  <a16:creationId xmlns:a16="http://schemas.microsoft.com/office/drawing/2014/main" id="{6A4C5CD1-6559-4810-94EB-ADB53F4B7B7B}"/>
                </a:ext>
              </a:extLst>
            </p:cNvPr>
            <p:cNvSpPr/>
            <p:nvPr/>
          </p:nvSpPr>
          <p:spPr>
            <a:xfrm rot="10800000">
              <a:off x="7694264" y="3559175"/>
              <a:ext cx="171450" cy="474663"/>
            </a:xfrm>
            <a:prstGeom prst="downArrow">
              <a:avLst/>
            </a:prstGeom>
            <a:solidFill>
              <a:srgbClr val="FFC00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a:extLst>
                <a:ext uri="{FF2B5EF4-FFF2-40B4-BE49-F238E27FC236}">
                  <a16:creationId xmlns:a16="http://schemas.microsoft.com/office/drawing/2014/main" id="{89261307-2CF4-45AB-A2AF-F48D905F26DD}"/>
                </a:ext>
              </a:extLst>
            </p:cNvPr>
            <p:cNvSpPr/>
            <p:nvPr/>
          </p:nvSpPr>
          <p:spPr>
            <a:xfrm>
              <a:off x="6245218" y="5222159"/>
              <a:ext cx="460382" cy="369332"/>
            </a:xfrm>
            <a:prstGeom prst="rect">
              <a:avLst/>
            </a:prstGeom>
            <a:solidFill>
              <a:schemeClr val="bg1"/>
            </a:solidFill>
          </p:spPr>
          <p:txBody>
            <a:bodyPr wrap="none">
              <a:spAutoFit/>
            </a:bodyPr>
            <a:lstStyle/>
            <a:p>
              <a:r>
                <a:rPr lang="en-US" dirty="0">
                  <a:latin typeface="Courier New" pitchFamily="49" charset="0"/>
                  <a:cs typeface="Courier New" pitchFamily="49" charset="0"/>
                </a:rPr>
                <a:t>11</a:t>
              </a:r>
              <a:endParaRPr lang="en-US" dirty="0"/>
            </a:p>
          </p:txBody>
        </p:sp>
      </p:grpSp>
      <p:sp>
        <p:nvSpPr>
          <p:cNvPr id="71" name="TextBox 70">
            <a:extLst>
              <a:ext uri="{FF2B5EF4-FFF2-40B4-BE49-F238E27FC236}">
                <a16:creationId xmlns:a16="http://schemas.microsoft.com/office/drawing/2014/main" id="{17B229D7-1C25-4E04-9AAC-7EA0A3B03046}"/>
              </a:ext>
            </a:extLst>
          </p:cNvPr>
          <p:cNvSpPr txBox="1"/>
          <p:nvPr/>
        </p:nvSpPr>
        <p:spPr>
          <a:xfrm>
            <a:off x="1580570" y="5196596"/>
            <a:ext cx="1696031" cy="646331"/>
          </a:xfrm>
          <a:prstGeom prst="rect">
            <a:avLst/>
          </a:prstGeom>
          <a:noFill/>
        </p:spPr>
        <p:txBody>
          <a:bodyPr wrap="square">
            <a:spAutoFit/>
          </a:bodyPr>
          <a:lstStyle/>
          <a:p>
            <a:pPr algn="ctr"/>
            <a:r>
              <a:rPr lang="en-US" dirty="0">
                <a:latin typeface="Comic Sans MS" panose="030F0702030302020204" pitchFamily="66" charset="0"/>
              </a:rPr>
              <a:t>bracket stack</a:t>
            </a:r>
          </a:p>
          <a:p>
            <a:pPr algn="ctr"/>
            <a:r>
              <a:rPr lang="en-US" dirty="0">
                <a:latin typeface="Comic Sans MS" panose="030F0702030302020204" pitchFamily="66" charset="0"/>
              </a:rPr>
              <a:t>(chars)</a:t>
            </a:r>
            <a:endParaRPr lang="en-US" dirty="0"/>
          </a:p>
        </p:txBody>
      </p:sp>
      <p:sp>
        <p:nvSpPr>
          <p:cNvPr id="72" name="Rectangle 71">
            <a:extLst>
              <a:ext uri="{FF2B5EF4-FFF2-40B4-BE49-F238E27FC236}">
                <a16:creationId xmlns:a16="http://schemas.microsoft.com/office/drawing/2014/main" id="{05A6A8E8-E26C-41A7-94C3-DAD14F1EE611}"/>
              </a:ext>
            </a:extLst>
          </p:cNvPr>
          <p:cNvSpPr/>
          <p:nvPr/>
        </p:nvSpPr>
        <p:spPr>
          <a:xfrm>
            <a:off x="6531030" y="1581924"/>
            <a:ext cx="3720290" cy="614406"/>
          </a:xfrm>
          <a:prstGeom prst="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2000" b="1" dirty="0">
                <a:solidFill>
                  <a:schemeClr val="tx1"/>
                </a:solidFill>
                <a:latin typeface="+mj-lt"/>
                <a:sym typeface="Wingdings" panose="05000000000000000000" pitchFamily="2" charset="2"/>
              </a:rPr>
              <a:t> </a:t>
            </a:r>
            <a:r>
              <a:rPr lang="en-US" sz="2000" b="1" dirty="0">
                <a:solidFill>
                  <a:schemeClr val="tx1"/>
                </a:solidFill>
                <a:latin typeface="+mj-lt"/>
              </a:rPr>
              <a:t>Balanced Expression!</a:t>
            </a:r>
            <a:endParaRPr lang="en-US" sz="2000" b="1" dirty="0">
              <a:solidFill>
                <a:schemeClr val="tx1"/>
              </a:solidFill>
              <a:latin typeface="+mj-lt"/>
              <a:cs typeface="Courier New" pitchFamily="49" charset="0"/>
            </a:endParaRPr>
          </a:p>
        </p:txBody>
      </p:sp>
    </p:spTree>
    <p:extLst>
      <p:ext uri="{BB962C8B-B14F-4D97-AF65-F5344CB8AC3E}">
        <p14:creationId xmlns:p14="http://schemas.microsoft.com/office/powerpoint/2010/main" val="134955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500"/>
                                        <p:tgtEl>
                                          <p:spTgt spid="6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7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9EBAEBA-860E-4AFE-9528-13F8EC046D3B}"/>
              </a:ext>
            </a:extLst>
          </p:cNvPr>
          <p:cNvSpPr txBox="1"/>
          <p:nvPr/>
        </p:nvSpPr>
        <p:spPr>
          <a:xfrm>
            <a:off x="654654" y="3486047"/>
            <a:ext cx="9171432" cy="2800767"/>
          </a:xfrm>
          <a:prstGeom prst="rect">
            <a:avLst/>
          </a:prstGeom>
          <a:noFill/>
        </p:spPr>
        <p:txBody>
          <a:bodyPr wrap="square" rtlCol="0">
            <a:spAutoFit/>
          </a:bodyPr>
          <a:lstStyle/>
          <a:p>
            <a:r>
              <a:rPr lang="en-US" sz="1600" b="1" dirty="0">
                <a:latin typeface="Consolas" panose="020B0609020204030204" pitchFamily="49" charset="0"/>
                <a:cs typeface="Consolas" panose="020B0609020204030204" pitchFamily="49" charset="0"/>
              </a:rPr>
              <a:t>/** Function to determine if open parentheses */</a:t>
            </a:r>
          </a:p>
          <a:p>
            <a:r>
              <a:rPr lang="en-US" sz="1600" b="1" dirty="0">
                <a:latin typeface="Consolas" panose="020B0609020204030204" pitchFamily="49" charset="0"/>
                <a:cs typeface="Consolas" panose="020B0609020204030204" pitchFamily="49" charset="0"/>
              </a:rPr>
              <a:t>bool </a:t>
            </a:r>
            <a:r>
              <a:rPr lang="en-US" sz="1600" b="1" dirty="0" err="1">
                <a:latin typeface="Consolas" panose="020B0609020204030204" pitchFamily="49" charset="0"/>
                <a:cs typeface="Consolas" panose="020B0609020204030204" pitchFamily="49" charset="0"/>
              </a:rPr>
              <a:t>is_open</a:t>
            </a:r>
            <a:r>
              <a:rPr lang="en-US" sz="1600" b="1" dirty="0">
                <a:latin typeface="Consolas" panose="020B0609020204030204" pitchFamily="49" charset="0"/>
                <a:cs typeface="Consolas" panose="020B0609020204030204" pitchFamily="49" charset="0"/>
              </a:rPr>
              <a:t>(char </a:t>
            </a:r>
            <a:r>
              <a:rPr lang="en-US" sz="1600" b="1" dirty="0" err="1">
                <a:latin typeface="Consolas" panose="020B0609020204030204" pitchFamily="49" charset="0"/>
                <a:cs typeface="Consolas" panose="020B0609020204030204" pitchFamily="49" charset="0"/>
              </a:rPr>
              <a:t>ch</a:t>
            </a:r>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   return </a:t>
            </a:r>
            <a:r>
              <a:rPr lang="en-US" sz="1600" b="1" dirty="0" err="1">
                <a:latin typeface="Consolas" panose="020B0609020204030204" pitchFamily="49" charset="0"/>
                <a:cs typeface="Consolas" panose="020B0609020204030204" pitchFamily="49" charset="0"/>
              </a:rPr>
              <a:t>OPEN.find</a:t>
            </a:r>
            <a:r>
              <a:rPr lang="en-US" sz="1600" b="1" dirty="0">
                <a:latin typeface="Consolas" panose="020B0609020204030204" pitchFamily="49" charset="0"/>
                <a:cs typeface="Consolas" panose="020B0609020204030204" pitchFamily="49" charset="0"/>
              </a:rPr>
              <a:t>(</a:t>
            </a:r>
            <a:r>
              <a:rPr lang="en-US" sz="1600" b="1" dirty="0" err="1">
                <a:latin typeface="Consolas" panose="020B0609020204030204" pitchFamily="49" charset="0"/>
                <a:cs typeface="Consolas" panose="020B0609020204030204" pitchFamily="49" charset="0"/>
              </a:rPr>
              <a:t>ch</a:t>
            </a:r>
            <a:r>
              <a:rPr lang="en-US" sz="1600" b="1" dirty="0">
                <a:latin typeface="Consolas" panose="020B0609020204030204" pitchFamily="49" charset="0"/>
                <a:cs typeface="Consolas" panose="020B0609020204030204" pitchFamily="49" charset="0"/>
              </a:rPr>
              <a:t>) != string::</a:t>
            </a:r>
            <a:r>
              <a:rPr lang="en-US" sz="1600" b="1" dirty="0" err="1">
                <a:latin typeface="Consolas" panose="020B0609020204030204" pitchFamily="49" charset="0"/>
                <a:cs typeface="Consolas" panose="020B0609020204030204" pitchFamily="49" charset="0"/>
              </a:rPr>
              <a:t>npos</a:t>
            </a:r>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a:t>
            </a:r>
          </a:p>
          <a:p>
            <a:endParaRPr lang="en-US" sz="1600" b="1" dirty="0">
              <a:latin typeface="Consolas" panose="020B0609020204030204" pitchFamily="49" charset="0"/>
              <a:cs typeface="Consolas" panose="020B0609020204030204" pitchFamily="49" charset="0"/>
            </a:endParaRPr>
          </a:p>
          <a:p>
            <a:r>
              <a:rPr lang="en-US" sz="1600" b="1" dirty="0">
                <a:latin typeface="Consolas" panose="020B0609020204030204" pitchFamily="49" charset="0"/>
                <a:cs typeface="Consolas" panose="020B0609020204030204" pitchFamily="49" charset="0"/>
              </a:rPr>
              <a:t>/** Function to determine if closing parentheses */</a:t>
            </a:r>
          </a:p>
          <a:p>
            <a:r>
              <a:rPr lang="en-US" sz="1600" b="1" dirty="0">
                <a:latin typeface="Consolas" panose="020B0609020204030204" pitchFamily="49" charset="0"/>
                <a:cs typeface="Consolas" panose="020B0609020204030204" pitchFamily="49" charset="0"/>
              </a:rPr>
              <a:t>bool </a:t>
            </a:r>
            <a:r>
              <a:rPr lang="en-US" sz="1600" b="1" dirty="0" err="1">
                <a:latin typeface="Consolas" panose="020B0609020204030204" pitchFamily="49" charset="0"/>
                <a:cs typeface="Consolas" panose="020B0609020204030204" pitchFamily="49" charset="0"/>
              </a:rPr>
              <a:t>is_close</a:t>
            </a:r>
            <a:r>
              <a:rPr lang="en-US" sz="1600" b="1" dirty="0">
                <a:latin typeface="Consolas" panose="020B0609020204030204" pitchFamily="49" charset="0"/>
                <a:cs typeface="Consolas" panose="020B0609020204030204" pitchFamily="49" charset="0"/>
              </a:rPr>
              <a:t>(char </a:t>
            </a:r>
            <a:r>
              <a:rPr lang="en-US" sz="1600" b="1" dirty="0" err="1">
                <a:latin typeface="Consolas" panose="020B0609020204030204" pitchFamily="49" charset="0"/>
                <a:cs typeface="Consolas" panose="020B0609020204030204" pitchFamily="49" charset="0"/>
              </a:rPr>
              <a:t>ch</a:t>
            </a:r>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   return </a:t>
            </a:r>
            <a:r>
              <a:rPr lang="en-US" sz="1600" b="1" dirty="0" err="1">
                <a:latin typeface="Consolas" panose="020B0609020204030204" pitchFamily="49" charset="0"/>
                <a:cs typeface="Consolas" panose="020B0609020204030204" pitchFamily="49" charset="0"/>
              </a:rPr>
              <a:t>CLOSE.find</a:t>
            </a:r>
            <a:r>
              <a:rPr lang="en-US" sz="1600" b="1" dirty="0">
                <a:latin typeface="Consolas" panose="020B0609020204030204" pitchFamily="49" charset="0"/>
                <a:cs typeface="Consolas" panose="020B0609020204030204" pitchFamily="49" charset="0"/>
              </a:rPr>
              <a:t>(</a:t>
            </a:r>
            <a:r>
              <a:rPr lang="en-US" sz="1600" b="1" dirty="0" err="1">
                <a:latin typeface="Consolas" panose="020B0609020204030204" pitchFamily="49" charset="0"/>
                <a:cs typeface="Consolas" panose="020B0609020204030204" pitchFamily="49" charset="0"/>
              </a:rPr>
              <a:t>ch</a:t>
            </a:r>
            <a:r>
              <a:rPr lang="en-US" sz="1600" b="1" dirty="0">
                <a:latin typeface="Consolas" panose="020B0609020204030204" pitchFamily="49" charset="0"/>
                <a:cs typeface="Consolas" panose="020B0609020204030204" pitchFamily="49" charset="0"/>
              </a:rPr>
              <a:t>) != string::</a:t>
            </a:r>
            <a:r>
              <a:rPr lang="en-US" sz="1600" b="1" dirty="0" err="1">
                <a:latin typeface="Consolas" panose="020B0609020204030204" pitchFamily="49" charset="0"/>
                <a:cs typeface="Consolas" panose="020B0609020204030204" pitchFamily="49" charset="0"/>
              </a:rPr>
              <a:t>npos</a:t>
            </a:r>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a:t>
            </a:r>
          </a:p>
        </p:txBody>
      </p:sp>
      <p:sp>
        <p:nvSpPr>
          <p:cNvPr id="2" name="Title 1"/>
          <p:cNvSpPr>
            <a:spLocks noGrp="1"/>
          </p:cNvSpPr>
          <p:nvPr>
            <p:ph type="title"/>
          </p:nvPr>
        </p:nvSpPr>
        <p:spPr/>
        <p:txBody>
          <a:bodyPr/>
          <a:lstStyle/>
          <a:p>
            <a:r>
              <a:rPr lang="en-US" dirty="0"/>
              <a:t>Implementation</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33</a:t>
            </a:fld>
            <a:endParaRPr lang="en-US" dirty="0"/>
          </a:p>
        </p:txBody>
      </p:sp>
      <p:sp>
        <p:nvSpPr>
          <p:cNvPr id="6" name="TextBox 5">
            <a:extLst>
              <a:ext uri="{FF2B5EF4-FFF2-40B4-BE49-F238E27FC236}">
                <a16:creationId xmlns:a16="http://schemas.microsoft.com/office/drawing/2014/main" id="{49BD3E93-46DC-44DD-AD93-AAB53C973DF3}"/>
              </a:ext>
            </a:extLst>
          </p:cNvPr>
          <p:cNvSpPr txBox="1"/>
          <p:nvPr/>
        </p:nvSpPr>
        <p:spPr>
          <a:xfrm>
            <a:off x="658368" y="1295401"/>
            <a:ext cx="9171432" cy="2062103"/>
          </a:xfrm>
          <a:prstGeom prst="rect">
            <a:avLst/>
          </a:prstGeom>
          <a:noFill/>
        </p:spPr>
        <p:txBody>
          <a:bodyPr wrap="square" rtlCol="0">
            <a:spAutoFit/>
          </a:bodyPr>
          <a:lstStyle/>
          <a:p>
            <a:r>
              <a:rPr lang="en-US" sz="1600" b="1" dirty="0">
                <a:latin typeface="Consolas" panose="020B0609020204030204" pitchFamily="49" charset="0"/>
                <a:cs typeface="Consolas" panose="020B0609020204030204" pitchFamily="49" charset="0"/>
              </a:rPr>
              <a:t>/** Program to check an expression for balanced parentheses. */</a:t>
            </a:r>
          </a:p>
          <a:p>
            <a:r>
              <a:rPr lang="en-US" sz="1600" b="1" dirty="0">
                <a:latin typeface="Consolas" panose="020B0609020204030204" pitchFamily="49" charset="0"/>
                <a:cs typeface="Consolas" panose="020B0609020204030204" pitchFamily="49" charset="0"/>
              </a:rPr>
              <a:t>#include &lt;iostream&gt;</a:t>
            </a:r>
          </a:p>
          <a:p>
            <a:r>
              <a:rPr lang="en-US" sz="1600" b="1" dirty="0">
                <a:latin typeface="Consolas" panose="020B0609020204030204" pitchFamily="49" charset="0"/>
                <a:cs typeface="Consolas" panose="020B0609020204030204" pitchFamily="49" charset="0"/>
              </a:rPr>
              <a:t>#include &lt;string&gt;</a:t>
            </a:r>
          </a:p>
          <a:p>
            <a:r>
              <a:rPr lang="en-US" sz="1600" b="1" dirty="0">
                <a:latin typeface="Consolas" panose="020B0609020204030204" pitchFamily="49" charset="0"/>
                <a:cs typeface="Consolas" panose="020B0609020204030204" pitchFamily="49" charset="0"/>
              </a:rPr>
              <a:t>#include &lt;stack&gt;</a:t>
            </a:r>
          </a:p>
          <a:p>
            <a:r>
              <a:rPr lang="en-US" sz="1600" b="1" dirty="0">
                <a:latin typeface="Consolas" panose="020B0609020204030204" pitchFamily="49" charset="0"/>
                <a:cs typeface="Consolas" panose="020B0609020204030204" pitchFamily="49" charset="0"/>
              </a:rPr>
              <a:t>using namespace std;</a:t>
            </a:r>
          </a:p>
          <a:p>
            <a:endParaRPr lang="en-US" sz="1600" b="1" dirty="0">
              <a:latin typeface="Consolas" panose="020B0609020204030204" pitchFamily="49" charset="0"/>
              <a:cs typeface="Consolas" panose="020B0609020204030204" pitchFamily="49" charset="0"/>
            </a:endParaRPr>
          </a:p>
          <a:p>
            <a:r>
              <a:rPr lang="en-US" sz="1600" b="1" dirty="0">
                <a:latin typeface="Consolas" panose="020B0609020204030204" pitchFamily="49" charset="0"/>
                <a:cs typeface="Consolas" panose="020B0609020204030204" pitchFamily="49" charset="0"/>
              </a:rPr>
              <a:t>const string OPEN =  "([{";	// set of opening parentheses</a:t>
            </a:r>
          </a:p>
          <a:p>
            <a:r>
              <a:rPr lang="en-US" sz="1600" b="1" dirty="0">
                <a:latin typeface="Consolas" panose="020B0609020204030204" pitchFamily="49" charset="0"/>
                <a:cs typeface="Consolas" panose="020B0609020204030204" pitchFamily="49" charset="0"/>
              </a:rPr>
              <a:t>const string CLOSE = ")]}";	// corresponding closing parentheses.</a:t>
            </a:r>
          </a:p>
        </p:txBody>
      </p:sp>
      <p:sp>
        <p:nvSpPr>
          <p:cNvPr id="7" name="Line Callout 1 6">
            <a:extLst>
              <a:ext uri="{FF2B5EF4-FFF2-40B4-BE49-F238E27FC236}">
                <a16:creationId xmlns:a16="http://schemas.microsoft.com/office/drawing/2014/main" id="{E23CAA6D-2652-4513-9CC2-B16C00FBD658}"/>
              </a:ext>
            </a:extLst>
          </p:cNvPr>
          <p:cNvSpPr/>
          <p:nvPr/>
        </p:nvSpPr>
        <p:spPr>
          <a:xfrm>
            <a:off x="7187878" y="3738256"/>
            <a:ext cx="2983568" cy="1516650"/>
          </a:xfrm>
          <a:prstGeom prst="borderCallout1">
            <a:avLst>
              <a:gd name="adj1" fmla="val 50449"/>
              <a:gd name="adj2" fmla="val 1619"/>
              <a:gd name="adj3" fmla="val 43845"/>
              <a:gd name="adj4" fmla="val -6253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t>npos</a:t>
            </a:r>
            <a:r>
              <a:rPr lang="en-US" dirty="0"/>
              <a:t> is a static member constant value with the greatest possible value for an element of type </a:t>
            </a:r>
            <a:r>
              <a:rPr lang="en-US" dirty="0" err="1"/>
              <a:t>size_t</a:t>
            </a:r>
            <a:r>
              <a:rPr lang="en-US" dirty="0"/>
              <a:t>.</a:t>
            </a:r>
          </a:p>
        </p:txBody>
      </p:sp>
    </p:spTree>
    <p:extLst>
      <p:ext uri="{BB962C8B-B14F-4D97-AF65-F5344CB8AC3E}">
        <p14:creationId xmlns:p14="http://schemas.microsoft.com/office/powerpoint/2010/main" val="379806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34</a:t>
            </a:fld>
            <a:endParaRPr lang="en-US" dirty="0"/>
          </a:p>
        </p:txBody>
      </p:sp>
      <p:sp>
        <p:nvSpPr>
          <p:cNvPr id="6" name="TextBox 5">
            <a:extLst>
              <a:ext uri="{FF2B5EF4-FFF2-40B4-BE49-F238E27FC236}">
                <a16:creationId xmlns:a16="http://schemas.microsoft.com/office/drawing/2014/main" id="{49BD3E93-46DC-44DD-AD93-AAB53C973DF3}"/>
              </a:ext>
            </a:extLst>
          </p:cNvPr>
          <p:cNvSpPr txBox="1"/>
          <p:nvPr/>
        </p:nvSpPr>
        <p:spPr>
          <a:xfrm>
            <a:off x="640080" y="1244600"/>
            <a:ext cx="7894321" cy="5693866"/>
          </a:xfrm>
          <a:prstGeom prst="rect">
            <a:avLst/>
          </a:prstGeom>
          <a:noFill/>
        </p:spPr>
        <p:txBody>
          <a:bodyPr wrap="square" rtlCol="0">
            <a:spAutoFit/>
          </a:bodyPr>
          <a:lstStyle/>
          <a:p>
            <a:r>
              <a:rPr lang="en-US" sz="1400" b="1" dirty="0">
                <a:latin typeface="Consolas" panose="020B0609020204030204" pitchFamily="49" charset="0"/>
                <a:cs typeface="Consolas" panose="020B0609020204030204" pitchFamily="49" charset="0"/>
              </a:rPr>
              <a:t>bool </a:t>
            </a:r>
            <a:r>
              <a:rPr lang="en-US" sz="1400" b="1" dirty="0" err="1">
                <a:latin typeface="Consolas" panose="020B0609020204030204" pitchFamily="49" charset="0"/>
                <a:cs typeface="Consolas" panose="020B0609020204030204" pitchFamily="49" charset="0"/>
              </a:rPr>
              <a:t>is_balanced</a:t>
            </a:r>
            <a:r>
              <a:rPr lang="en-US" sz="1400" b="1" dirty="0">
                <a:latin typeface="Consolas" panose="020B0609020204030204" pitchFamily="49" charset="0"/>
                <a:cs typeface="Consolas" panose="020B0609020204030204" pitchFamily="49" charset="0"/>
              </a:rPr>
              <a:t>(const string&amp; expression)</a:t>
            </a:r>
          </a:p>
          <a:p>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stack&lt;char&gt; s;</a:t>
            </a:r>
          </a:p>
          <a:p>
            <a:r>
              <a:rPr lang="en-US" sz="1400" b="1" dirty="0">
                <a:latin typeface="Consolas" panose="020B0609020204030204" pitchFamily="49" charset="0"/>
                <a:cs typeface="Consolas" panose="020B0609020204030204" pitchFamily="49" charset="0"/>
              </a:rPr>
              <a:t>   bool balanced = true;</a:t>
            </a:r>
          </a:p>
          <a:p>
            <a:r>
              <a:rPr lang="en-US" sz="1400" b="1" dirty="0">
                <a:latin typeface="Consolas" panose="020B0609020204030204" pitchFamily="49" charset="0"/>
                <a:cs typeface="Consolas" panose="020B0609020204030204" pitchFamily="49" charset="0"/>
              </a:rPr>
              <a:t>   string::</a:t>
            </a:r>
            <a:r>
              <a:rPr lang="en-US" sz="1400" b="1" dirty="0" err="1">
                <a:latin typeface="Consolas" panose="020B0609020204030204" pitchFamily="49" charset="0"/>
                <a:cs typeface="Consolas" panose="020B0609020204030204" pitchFamily="49" charset="0"/>
              </a:rPr>
              <a:t>const_iterator</a:t>
            </a:r>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iter</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expression.begin</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while (balanced &amp;&amp; (</a:t>
            </a:r>
            <a:r>
              <a:rPr lang="en-US" sz="1400" b="1" dirty="0" err="1">
                <a:latin typeface="Consolas" panose="020B0609020204030204" pitchFamily="49" charset="0"/>
                <a:cs typeface="Consolas" panose="020B0609020204030204" pitchFamily="49" charset="0"/>
              </a:rPr>
              <a:t>iter</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expression.end</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iter</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p>
          <a:p>
            <a:r>
              <a:rPr lang="en-US" sz="1400" b="1" dirty="0">
                <a:latin typeface="Consolas" panose="020B0609020204030204" pitchFamily="49" charset="0"/>
                <a:cs typeface="Consolas" panose="020B0609020204030204" pitchFamily="49" charset="0"/>
              </a:rPr>
              <a:t>   return balanced &amp;&amp; </a:t>
            </a:r>
            <a:r>
              <a:rPr lang="en-US" sz="1400" b="1" dirty="0" err="1">
                <a:latin typeface="Consolas" panose="020B0609020204030204" pitchFamily="49" charset="0"/>
                <a:cs typeface="Consolas" panose="020B0609020204030204" pitchFamily="49" charset="0"/>
              </a:rPr>
              <a:t>s.empty</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a:t>
            </a:r>
          </a:p>
        </p:txBody>
      </p:sp>
      <p:sp>
        <p:nvSpPr>
          <p:cNvPr id="7" name="TextBox 6">
            <a:extLst>
              <a:ext uri="{FF2B5EF4-FFF2-40B4-BE49-F238E27FC236}">
                <a16:creationId xmlns:a16="http://schemas.microsoft.com/office/drawing/2014/main" id="{49BD3E93-46DC-44DD-AD93-AAB53C973DF3}"/>
              </a:ext>
            </a:extLst>
          </p:cNvPr>
          <p:cNvSpPr txBox="1"/>
          <p:nvPr/>
        </p:nvSpPr>
        <p:spPr>
          <a:xfrm>
            <a:off x="1502535" y="2736762"/>
            <a:ext cx="7025641" cy="3323987"/>
          </a:xfrm>
          <a:prstGeom prst="rect">
            <a:avLst/>
          </a:prstGeom>
          <a:noFill/>
        </p:spPr>
        <p:txBody>
          <a:bodyPr wrap="square" rtlCol="0">
            <a:spAutoFit/>
          </a:bodyPr>
          <a:lstStyle/>
          <a:p>
            <a:r>
              <a:rPr lang="en-US" sz="1400" b="1" dirty="0">
                <a:latin typeface="Consolas" panose="020B0609020204030204" pitchFamily="49" charset="0"/>
                <a:cs typeface="Consolas" panose="020B0609020204030204" pitchFamily="49" charset="0"/>
              </a:rPr>
              <a:t>char </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iter</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if (</a:t>
            </a:r>
            <a:r>
              <a:rPr lang="en-US" sz="1400" b="1" dirty="0" err="1">
                <a:latin typeface="Consolas" panose="020B0609020204030204" pitchFamily="49" charset="0"/>
                <a:cs typeface="Consolas" panose="020B0609020204030204" pitchFamily="49" charset="0"/>
              </a:rPr>
              <a:t>is_open</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s.push</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else</a:t>
            </a:r>
          </a:p>
          <a:p>
            <a:r>
              <a:rPr lang="en-US" sz="1400" b="1" dirty="0">
                <a:latin typeface="Consolas" panose="020B0609020204030204" pitchFamily="49" charset="0"/>
                <a:cs typeface="Consolas" panose="020B0609020204030204" pitchFamily="49" charset="0"/>
              </a:rPr>
              <a:t>{</a:t>
            </a: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endParaRPr lang="en-US" sz="1400" b="1" dirty="0">
              <a:latin typeface="Consolas" panose="020B0609020204030204" pitchFamily="49" charset="0"/>
              <a:cs typeface="Consolas" panose="020B0609020204030204" pitchFamily="49" charset="0"/>
            </a:endParaRPr>
          </a:p>
          <a:p>
            <a:r>
              <a:rPr lang="en-US" sz="1400" b="1" dirty="0">
                <a:latin typeface="Consolas" panose="020B0609020204030204" pitchFamily="49" charset="0"/>
                <a:cs typeface="Consolas" panose="020B0609020204030204" pitchFamily="49" charset="0"/>
              </a:rPr>
              <a:t>}</a:t>
            </a:r>
          </a:p>
        </p:txBody>
      </p:sp>
      <p:sp>
        <p:nvSpPr>
          <p:cNvPr id="8" name="TextBox 7">
            <a:extLst>
              <a:ext uri="{FF2B5EF4-FFF2-40B4-BE49-F238E27FC236}">
                <a16:creationId xmlns:a16="http://schemas.microsoft.com/office/drawing/2014/main" id="{49BD3E93-46DC-44DD-AD93-AAB53C973DF3}"/>
              </a:ext>
            </a:extLst>
          </p:cNvPr>
          <p:cNvSpPr txBox="1"/>
          <p:nvPr/>
        </p:nvSpPr>
        <p:spPr>
          <a:xfrm>
            <a:off x="1502749" y="3594279"/>
            <a:ext cx="7025641" cy="2246769"/>
          </a:xfrm>
          <a:prstGeom prst="rect">
            <a:avLst/>
          </a:prstGeom>
          <a:noFill/>
        </p:spPr>
        <p:txBody>
          <a:bodyPr wrap="square" rtlCol="0">
            <a:spAutoFit/>
          </a:bodyPr>
          <a:lstStyle/>
          <a:p>
            <a:r>
              <a:rPr lang="en-US" sz="1400" b="1" dirty="0">
                <a:latin typeface="Consolas" panose="020B0609020204030204" pitchFamily="49" charset="0"/>
                <a:cs typeface="Consolas" panose="020B0609020204030204" pitchFamily="49" charset="0"/>
              </a:rPr>
              <a:t>   if (</a:t>
            </a:r>
            <a:r>
              <a:rPr lang="en-US" sz="1400" b="1" dirty="0" err="1">
                <a:latin typeface="Consolas" panose="020B0609020204030204" pitchFamily="49" charset="0"/>
                <a:cs typeface="Consolas" panose="020B0609020204030204" pitchFamily="49" charset="0"/>
              </a:rPr>
              <a:t>is_close</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p>
          <a:p>
            <a:r>
              <a:rPr lang="en-US" sz="1400" b="1" dirty="0">
                <a:latin typeface="Consolas" panose="020B0609020204030204" pitchFamily="49" charset="0"/>
                <a:cs typeface="Consolas" panose="020B0609020204030204" pitchFamily="49" charset="0"/>
              </a:rPr>
              <a:t>      if (</a:t>
            </a:r>
            <a:r>
              <a:rPr lang="en-US" sz="1400" b="1" dirty="0" err="1">
                <a:latin typeface="Consolas" panose="020B0609020204030204" pitchFamily="49" charset="0"/>
                <a:cs typeface="Consolas" panose="020B0609020204030204" pitchFamily="49" charset="0"/>
              </a:rPr>
              <a:t>s.empty</a:t>
            </a:r>
            <a:r>
              <a:rPr lang="en-US" sz="1400" b="1" dirty="0">
                <a:latin typeface="Consolas" panose="020B0609020204030204" pitchFamily="49" charset="0"/>
                <a:cs typeface="Consolas" panose="020B0609020204030204" pitchFamily="49" charset="0"/>
              </a:rPr>
              <a:t>()) balanced = false;</a:t>
            </a:r>
          </a:p>
          <a:p>
            <a:r>
              <a:rPr lang="en-US" sz="1400" b="1" dirty="0">
                <a:latin typeface="Consolas" panose="020B0609020204030204" pitchFamily="49" charset="0"/>
                <a:cs typeface="Consolas" panose="020B0609020204030204" pitchFamily="49" charset="0"/>
              </a:rPr>
              <a:t>      else</a:t>
            </a:r>
          </a:p>
          <a:p>
            <a:r>
              <a:rPr lang="en-US" sz="1400" b="1" dirty="0">
                <a:latin typeface="Consolas" panose="020B0609020204030204" pitchFamily="49" charset="0"/>
                <a:cs typeface="Consolas" panose="020B0609020204030204" pitchFamily="49" charset="0"/>
              </a:rPr>
              <a:t>      {</a:t>
            </a:r>
          </a:p>
          <a:p>
            <a:r>
              <a:rPr lang="en-US" sz="1400" b="1" dirty="0">
                <a:latin typeface="Consolas" panose="020B0609020204030204" pitchFamily="49" charset="0"/>
                <a:cs typeface="Consolas" panose="020B0609020204030204" pitchFamily="49" charset="0"/>
              </a:rPr>
              <a:t>         char </a:t>
            </a:r>
            <a:r>
              <a:rPr lang="en-US" sz="1400" b="1" dirty="0" err="1">
                <a:latin typeface="Consolas" panose="020B0609020204030204" pitchFamily="49" charset="0"/>
                <a:cs typeface="Consolas" panose="020B0609020204030204" pitchFamily="49" charset="0"/>
              </a:rPr>
              <a:t>top_ch</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s.top</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s.pop</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balanced = (</a:t>
            </a:r>
            <a:r>
              <a:rPr lang="en-US" sz="1400" b="1" dirty="0" err="1">
                <a:latin typeface="Consolas" panose="020B0609020204030204" pitchFamily="49" charset="0"/>
                <a:cs typeface="Consolas" panose="020B0609020204030204" pitchFamily="49" charset="0"/>
              </a:rPr>
              <a:t>OPEN.find</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top_ch</a:t>
            </a:r>
            <a:r>
              <a:rPr lang="en-US" sz="1400" b="1" dirty="0">
                <a:latin typeface="Consolas" panose="020B0609020204030204" pitchFamily="49" charset="0"/>
                <a:cs typeface="Consolas" panose="020B0609020204030204" pitchFamily="49" charset="0"/>
              </a:rPr>
              <a:t>) == </a:t>
            </a:r>
            <a:r>
              <a:rPr lang="en-US" sz="1400" b="1" dirty="0" err="1">
                <a:latin typeface="Consolas" panose="020B0609020204030204" pitchFamily="49" charset="0"/>
                <a:cs typeface="Consolas" panose="020B0609020204030204" pitchFamily="49" charset="0"/>
              </a:rPr>
              <a:t>CLOSE.find</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next_ch</a:t>
            </a:r>
            <a:r>
              <a:rPr lang="en-US" sz="1400" b="1" dirty="0">
                <a:latin typeface="Consolas" panose="020B0609020204030204" pitchFamily="49" charset="0"/>
                <a:cs typeface="Consolas" panose="020B0609020204030204" pitchFamily="49" charset="0"/>
              </a:rPr>
              <a:t>));</a:t>
            </a:r>
          </a:p>
          <a:p>
            <a:r>
              <a:rPr lang="en-US" sz="1400" b="1" dirty="0">
                <a:latin typeface="Consolas" panose="020B0609020204030204" pitchFamily="49" charset="0"/>
                <a:cs typeface="Consolas" panose="020B0609020204030204" pitchFamily="49" charset="0"/>
              </a:rPr>
              <a:t>      }</a:t>
            </a:r>
          </a:p>
          <a:p>
            <a:r>
              <a:rPr lang="en-US" sz="1400" b="1" dirty="0">
                <a:latin typeface="Consolas" panose="020B0609020204030204" pitchFamily="49" charset="0"/>
                <a:cs typeface="Consolas" panose="020B0609020204030204" pitchFamily="49" charset="0"/>
              </a:rPr>
              <a:t>   }</a:t>
            </a:r>
          </a:p>
        </p:txBody>
      </p:sp>
      <p:sp>
        <p:nvSpPr>
          <p:cNvPr id="9" name="Line Callout 1 8"/>
          <p:cNvSpPr/>
          <p:nvPr/>
        </p:nvSpPr>
        <p:spPr>
          <a:xfrm>
            <a:off x="7844832" y="1470190"/>
            <a:ext cx="2514600" cy="1192847"/>
          </a:xfrm>
          <a:prstGeom prst="borderCallout1">
            <a:avLst>
              <a:gd name="adj1" fmla="val 46822"/>
              <a:gd name="adj2" fmla="val 630"/>
              <a:gd name="adj3" fmla="val -178"/>
              <a:gd name="adj4" fmla="val -1179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Input: Reference to expression string</a:t>
            </a:r>
          </a:p>
          <a:p>
            <a:pPr algn="ctr"/>
            <a:r>
              <a:rPr lang="en-US" dirty="0"/>
              <a:t>Output: true if balance, else false</a:t>
            </a:r>
          </a:p>
        </p:txBody>
      </p:sp>
      <p:sp>
        <p:nvSpPr>
          <p:cNvPr id="10" name="Line Callout 1 9"/>
          <p:cNvSpPr/>
          <p:nvPr/>
        </p:nvSpPr>
        <p:spPr>
          <a:xfrm>
            <a:off x="7844832" y="2893536"/>
            <a:ext cx="2514600" cy="755860"/>
          </a:xfrm>
          <a:prstGeom prst="borderCallout1">
            <a:avLst>
              <a:gd name="adj1" fmla="val 46822"/>
              <a:gd name="adj2" fmla="val 630"/>
              <a:gd name="adj3" fmla="val -77481"/>
              <a:gd name="adj4" fmla="val -759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 iterator to process expression</a:t>
            </a:r>
          </a:p>
        </p:txBody>
      </p:sp>
      <p:sp>
        <p:nvSpPr>
          <p:cNvPr id="11" name="Line Callout 1 10"/>
          <p:cNvSpPr/>
          <p:nvPr/>
        </p:nvSpPr>
        <p:spPr>
          <a:xfrm>
            <a:off x="7844832" y="3980878"/>
            <a:ext cx="2514600" cy="755860"/>
          </a:xfrm>
          <a:prstGeom prst="borderCallout1">
            <a:avLst>
              <a:gd name="adj1" fmla="val 46822"/>
              <a:gd name="adj2" fmla="val 630"/>
              <a:gd name="adj3" fmla="val -105742"/>
              <a:gd name="adj4" fmla="val -957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Push opening parenthesis' on stack</a:t>
            </a:r>
          </a:p>
        </p:txBody>
      </p:sp>
      <p:sp>
        <p:nvSpPr>
          <p:cNvPr id="12" name="Line Callout 1 11"/>
          <p:cNvSpPr/>
          <p:nvPr/>
        </p:nvSpPr>
        <p:spPr>
          <a:xfrm>
            <a:off x="6625632" y="5700442"/>
            <a:ext cx="3733800" cy="1051226"/>
          </a:xfrm>
          <a:prstGeom prst="borderCallout1">
            <a:avLst>
              <a:gd name="adj1" fmla="val 52107"/>
              <a:gd name="adj2" fmla="val -244"/>
              <a:gd name="adj3" fmla="val -31989"/>
              <a:gd name="adj4" fmla="val -325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Compare top-of-stack open index with </a:t>
            </a:r>
            <a:r>
              <a:rPr lang="en-US" dirty="0" err="1"/>
              <a:t>next_ch</a:t>
            </a:r>
            <a:r>
              <a:rPr lang="en-US" dirty="0"/>
              <a:t> closing index.</a:t>
            </a:r>
          </a:p>
          <a:p>
            <a:pPr algn="ctr"/>
            <a:r>
              <a:rPr lang="en-US" dirty="0"/>
              <a:t>if different, set balanced false.</a:t>
            </a:r>
          </a:p>
        </p:txBody>
      </p:sp>
    </p:spTree>
    <p:extLst>
      <p:ext uri="{BB962C8B-B14F-4D97-AF65-F5344CB8AC3E}">
        <p14:creationId xmlns:p14="http://schemas.microsoft.com/office/powerpoint/2010/main" val="172617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animBg="1"/>
      <p:bldP spid="11"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35</a:t>
            </a:fld>
            <a:endParaRPr lang="en-US" dirty="0"/>
          </a:p>
        </p:txBody>
      </p:sp>
      <p:sp>
        <p:nvSpPr>
          <p:cNvPr id="7" name="TextBox 6">
            <a:extLst>
              <a:ext uri="{FF2B5EF4-FFF2-40B4-BE49-F238E27FC236}">
                <a16:creationId xmlns:a16="http://schemas.microsoft.com/office/drawing/2014/main" id="{2E2B1B88-8411-40A5-B855-EF7C2AF1632F}"/>
              </a:ext>
            </a:extLst>
          </p:cNvPr>
          <p:cNvSpPr txBox="1"/>
          <p:nvPr/>
        </p:nvSpPr>
        <p:spPr>
          <a:xfrm>
            <a:off x="1508761" y="1425680"/>
            <a:ext cx="7790793" cy="5262979"/>
          </a:xfrm>
          <a:prstGeom prst="rect">
            <a:avLst/>
          </a:prstGeom>
          <a:noFill/>
        </p:spPr>
        <p:txBody>
          <a:bodyPr wrap="square" rtlCol="0">
            <a:spAutoFit/>
          </a:bodyPr>
          <a:lstStyle/>
          <a:p>
            <a:r>
              <a:rPr lang="en-US" sz="1600" b="1" dirty="0">
                <a:latin typeface="Consolas" panose="020B0609020204030204" pitchFamily="49" charset="0"/>
                <a:cs typeface="Consolas" panose="020B0609020204030204" pitchFamily="49" charset="0"/>
              </a:rPr>
              <a:t>/** Main function to test </a:t>
            </a:r>
            <a:r>
              <a:rPr lang="en-US" sz="1600" b="1" dirty="0" err="1">
                <a:latin typeface="Consolas" panose="020B0609020204030204" pitchFamily="49" charset="0"/>
                <a:cs typeface="Consolas" panose="020B0609020204030204" pitchFamily="49" charset="0"/>
              </a:rPr>
              <a:t>is_balanced</a:t>
            </a:r>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int main()</a:t>
            </a:r>
          </a:p>
          <a:p>
            <a:r>
              <a:rPr lang="en-US" sz="1600" b="1" dirty="0">
                <a:latin typeface="Consolas" panose="020B0609020204030204" pitchFamily="49" charset="0"/>
                <a:cs typeface="Consolas" panose="020B0609020204030204" pitchFamily="49" charset="0"/>
              </a:rPr>
              <a:t>{</a:t>
            </a:r>
          </a:p>
          <a:p>
            <a:r>
              <a:rPr lang="en-US" sz="1600" b="1" dirty="0">
                <a:latin typeface="Consolas" panose="020B0609020204030204" pitchFamily="49" charset="0"/>
                <a:cs typeface="Consolas" panose="020B0609020204030204" pitchFamily="49" charset="0"/>
              </a:rPr>
              <a:t>   string expression;</a:t>
            </a:r>
          </a:p>
          <a:p>
            <a:r>
              <a:rPr lang="en-US" sz="1600" b="1" dirty="0">
                <a:latin typeface="Consolas" panose="020B0609020204030204" pitchFamily="49" charset="0"/>
                <a:cs typeface="Consolas" panose="020B0609020204030204" pitchFamily="49" charset="0"/>
              </a:rPr>
              <a:t>   cout &lt;&lt; endl &lt;&lt; "Enter an expression: ";</a:t>
            </a:r>
          </a:p>
          <a:p>
            <a:r>
              <a:rPr lang="en-US" sz="1600" b="1" dirty="0">
                <a:latin typeface="Consolas" panose="020B0609020204030204" pitchFamily="49" charset="0"/>
                <a:cs typeface="Consolas" panose="020B0609020204030204" pitchFamily="49" charset="0"/>
              </a:rPr>
              <a:t>   while (</a:t>
            </a:r>
            <a:r>
              <a:rPr lang="en-US" sz="1600" b="1" dirty="0" err="1">
                <a:latin typeface="Consolas" panose="020B0609020204030204" pitchFamily="49" charset="0"/>
                <a:cs typeface="Consolas" panose="020B0609020204030204" pitchFamily="49" charset="0"/>
              </a:rPr>
              <a:t>getline</a:t>
            </a:r>
            <a:r>
              <a:rPr lang="en-US" sz="1600" b="1" dirty="0">
                <a:latin typeface="Consolas" panose="020B0609020204030204" pitchFamily="49" charset="0"/>
                <a:cs typeface="Consolas" panose="020B0609020204030204" pitchFamily="49" charset="0"/>
              </a:rPr>
              <a:t>(</a:t>
            </a:r>
            <a:r>
              <a:rPr lang="en-US" sz="1600" b="1" dirty="0" err="1">
                <a:latin typeface="Consolas" panose="020B0609020204030204" pitchFamily="49" charset="0"/>
                <a:cs typeface="Consolas" panose="020B0609020204030204" pitchFamily="49" charset="0"/>
              </a:rPr>
              <a:t>cin</a:t>
            </a:r>
            <a:r>
              <a:rPr lang="en-US" sz="1600" b="1" dirty="0">
                <a:latin typeface="Consolas" panose="020B0609020204030204" pitchFamily="49" charset="0"/>
                <a:cs typeface="Consolas" panose="020B0609020204030204" pitchFamily="49" charset="0"/>
              </a:rPr>
              <a:t>, expression))</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if (expression == "") break;</a:t>
            </a:r>
          </a:p>
          <a:p>
            <a:r>
              <a:rPr lang="en-US" sz="1600" b="1" dirty="0">
                <a:latin typeface="Consolas" panose="020B0609020204030204" pitchFamily="49" charset="0"/>
                <a:cs typeface="Consolas" panose="020B0609020204030204" pitchFamily="49" charset="0"/>
              </a:rPr>
              <a:t>      cout &lt;&lt; expression;</a:t>
            </a:r>
          </a:p>
          <a:p>
            <a:r>
              <a:rPr lang="en-US" sz="1600" b="1" dirty="0">
                <a:latin typeface="Consolas" panose="020B0609020204030204" pitchFamily="49" charset="0"/>
                <a:cs typeface="Consolas" panose="020B0609020204030204" pitchFamily="49" charset="0"/>
              </a:rPr>
              <a:t>      if (</a:t>
            </a:r>
            <a:r>
              <a:rPr lang="en-US" sz="1600" b="1" dirty="0" err="1">
                <a:latin typeface="Consolas" panose="020B0609020204030204" pitchFamily="49" charset="0"/>
                <a:cs typeface="Consolas" panose="020B0609020204030204" pitchFamily="49" charset="0"/>
              </a:rPr>
              <a:t>is_balanced</a:t>
            </a:r>
            <a:r>
              <a:rPr lang="en-US" sz="1600" b="1" dirty="0">
                <a:latin typeface="Consolas" panose="020B0609020204030204" pitchFamily="49" charset="0"/>
                <a:cs typeface="Consolas" panose="020B0609020204030204" pitchFamily="49" charset="0"/>
              </a:rPr>
              <a:t>(expression))</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cout &lt;&lt; " is balanced" &lt;&lt; endl;</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else</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cout &lt;&lt; " is not balanced" &lt;&lt; endl;</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cout &lt;&lt; endl &lt;&lt; "Enter another expression: ";</a:t>
            </a:r>
          </a:p>
          <a:p>
            <a:r>
              <a:rPr lang="en-US" sz="1600" b="1" dirty="0">
                <a:latin typeface="Consolas" panose="020B0609020204030204" pitchFamily="49" charset="0"/>
                <a:cs typeface="Consolas" panose="020B0609020204030204" pitchFamily="49" charset="0"/>
              </a:rPr>
              <a:t>   }</a:t>
            </a:r>
          </a:p>
          <a:p>
            <a:r>
              <a:rPr lang="en-US" sz="1600" b="1" dirty="0">
                <a:latin typeface="Consolas" panose="020B0609020204030204" pitchFamily="49" charset="0"/>
                <a:cs typeface="Consolas" panose="020B0609020204030204" pitchFamily="49" charset="0"/>
              </a:rPr>
              <a:t>   return 0;</a:t>
            </a:r>
          </a:p>
          <a:p>
            <a:r>
              <a:rPr lang="en-US" sz="1600" b="1"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8662737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a:t>
            </a:r>
          </a:p>
        </p:txBody>
      </p:sp>
      <p:sp>
        <p:nvSpPr>
          <p:cNvPr id="3" name="Content Placeholder 2"/>
          <p:cNvSpPr>
            <a:spLocks noGrp="1"/>
          </p:cNvSpPr>
          <p:nvPr>
            <p:ph sz="quarter" idx="1"/>
          </p:nvPr>
        </p:nvSpPr>
        <p:spPr/>
        <p:txBody>
          <a:bodyPr/>
          <a:lstStyle/>
          <a:p>
            <a:r>
              <a:rPr lang="en-US" dirty="0"/>
              <a:t>Use equivalent classes to provide a variety of input expressions displaying the result true or false.</a:t>
            </a:r>
          </a:p>
          <a:p>
            <a:pPr lvl="1"/>
            <a:r>
              <a:rPr lang="en-US" dirty="0"/>
              <a:t>Try several levels of nested parentheses.</a:t>
            </a:r>
          </a:p>
          <a:p>
            <a:pPr lvl="1"/>
            <a:r>
              <a:rPr lang="en-US" dirty="0"/>
              <a:t>Try nested parentheses with corresponding parentheses not of the same type.</a:t>
            </a:r>
          </a:p>
          <a:p>
            <a:pPr lvl="1"/>
            <a:r>
              <a:rPr lang="en-US" dirty="0"/>
              <a:t>Try unbalanced parentheses.</a:t>
            </a:r>
          </a:p>
          <a:p>
            <a:pPr lvl="1"/>
            <a:r>
              <a:rPr lang="en-US" dirty="0"/>
              <a:t>Try no parentheses at all!</a:t>
            </a:r>
          </a:p>
          <a:p>
            <a:r>
              <a:rPr lang="en-US" dirty="0"/>
              <a:t>PITFALL: </a:t>
            </a:r>
          </a:p>
          <a:p>
            <a:pPr lvl="1"/>
            <a:r>
              <a:rPr lang="en-US" dirty="0"/>
              <a:t>If you attempt to pop an empty stack your program will probably halt and report a run-time error.</a:t>
            </a:r>
          </a:p>
          <a:p>
            <a:pPr lvl="1"/>
            <a:r>
              <a:rPr lang="en-US" dirty="0"/>
              <a:t>The nature of the error message will depend on the compiler and operating system.</a:t>
            </a:r>
          </a:p>
          <a:p>
            <a:pPr lvl="1"/>
            <a:r>
              <a:rPr lang="en-US" dirty="0"/>
              <a:t>It is possible that no error is reported at all. You can guard against this error by testing for a nonempty stack before calling top or pop.</a:t>
            </a:r>
          </a:p>
          <a:p>
            <a:endParaRPr lang="en-US" dirty="0"/>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36</a:t>
            </a:fld>
            <a:endParaRPr lang="en-US" dirty="0"/>
          </a:p>
        </p:txBody>
      </p:sp>
    </p:spTree>
    <p:extLst>
      <p:ext uri="{BB962C8B-B14F-4D97-AF65-F5344CB8AC3E}">
        <p14:creationId xmlns:p14="http://schemas.microsoft.com/office/powerpoint/2010/main" val="187459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A496F0-CF68-4BB3-9354-B54DD9C500A2}"/>
              </a:ext>
            </a:extLst>
          </p:cNvPr>
          <p:cNvSpPr txBox="1"/>
          <p:nvPr/>
        </p:nvSpPr>
        <p:spPr>
          <a:xfrm>
            <a:off x="914400" y="228601"/>
            <a:ext cx="9067800" cy="461665"/>
          </a:xfrm>
          <a:prstGeom prst="rect">
            <a:avLst/>
          </a:prstGeom>
          <a:noFill/>
        </p:spPr>
        <p:txBody>
          <a:bodyPr wrap="square" rtlCol="0">
            <a:spAutoFit/>
          </a:bodyPr>
          <a:lstStyle/>
          <a:p>
            <a:pPr algn="ctr"/>
            <a:r>
              <a:rPr lang="fr-FR" sz="2400" b="1" dirty="0">
                <a:latin typeface="Consolas" panose="020B0609020204030204" pitchFamily="49" charset="0"/>
                <a:cs typeface="Consolas" panose="020B0609020204030204" pitchFamily="49" charset="0"/>
              </a:rPr>
              <a:t>[ ( 3 + 4 ) * [ { 3 - 2 } - ( 2 / 2 ) ] + 24 ] / 3</a:t>
            </a:r>
            <a:endParaRPr lang="en-US" sz="2400" b="1" dirty="0">
              <a:latin typeface="Consolas" panose="020B0609020204030204" pitchFamily="49" charset="0"/>
              <a:cs typeface="Consolas" panose="020B0609020204030204" pitchFamily="49" charset="0"/>
            </a:endParaRPr>
          </a:p>
        </p:txBody>
      </p:sp>
      <p:graphicFrame>
        <p:nvGraphicFramePr>
          <p:cNvPr id="4" name="Table 3">
            <a:extLst>
              <a:ext uri="{FF2B5EF4-FFF2-40B4-BE49-F238E27FC236}">
                <a16:creationId xmlns:a16="http://schemas.microsoft.com/office/drawing/2014/main" id="{E053C08C-F688-4120-8322-20404F6F7AD0}"/>
              </a:ext>
            </a:extLst>
          </p:cNvPr>
          <p:cNvGraphicFramePr>
            <a:graphicFrameLocks noGrp="1"/>
          </p:cNvGraphicFramePr>
          <p:nvPr/>
        </p:nvGraphicFramePr>
        <p:xfrm>
          <a:off x="2549525" y="8382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5" name="Table 4">
            <a:extLst>
              <a:ext uri="{FF2B5EF4-FFF2-40B4-BE49-F238E27FC236}">
                <a16:creationId xmlns:a16="http://schemas.microsoft.com/office/drawing/2014/main" id="{F36723E1-E513-4DF6-BDF6-17C7B8FEBE69}"/>
              </a:ext>
            </a:extLst>
          </p:cNvPr>
          <p:cNvGraphicFramePr>
            <a:graphicFrameLocks noGrp="1"/>
          </p:cNvGraphicFramePr>
          <p:nvPr/>
        </p:nvGraphicFramePr>
        <p:xfrm>
          <a:off x="3422650" y="8414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6" name="Table 5">
            <a:extLst>
              <a:ext uri="{FF2B5EF4-FFF2-40B4-BE49-F238E27FC236}">
                <a16:creationId xmlns:a16="http://schemas.microsoft.com/office/drawing/2014/main" id="{A249A29D-1349-4B80-AF8A-B78F8C362F5F}"/>
              </a:ext>
            </a:extLst>
          </p:cNvPr>
          <p:cNvGraphicFramePr>
            <a:graphicFrameLocks noGrp="1"/>
          </p:cNvGraphicFramePr>
          <p:nvPr/>
        </p:nvGraphicFramePr>
        <p:xfrm>
          <a:off x="4295775" y="8382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7" name="Table 6">
            <a:extLst>
              <a:ext uri="{FF2B5EF4-FFF2-40B4-BE49-F238E27FC236}">
                <a16:creationId xmlns:a16="http://schemas.microsoft.com/office/drawing/2014/main" id="{BF238F13-16B1-40D3-9543-64C760885232}"/>
              </a:ext>
            </a:extLst>
          </p:cNvPr>
          <p:cNvGraphicFramePr>
            <a:graphicFrameLocks noGrp="1"/>
          </p:cNvGraphicFramePr>
          <p:nvPr/>
        </p:nvGraphicFramePr>
        <p:xfrm>
          <a:off x="5168900" y="8414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8" name="Table 7">
            <a:extLst>
              <a:ext uri="{FF2B5EF4-FFF2-40B4-BE49-F238E27FC236}">
                <a16:creationId xmlns:a16="http://schemas.microsoft.com/office/drawing/2014/main" id="{BF299580-523B-4760-98EF-00C6A03DE27F}"/>
              </a:ext>
            </a:extLst>
          </p:cNvPr>
          <p:cNvGraphicFramePr>
            <a:graphicFrameLocks noGrp="1"/>
          </p:cNvGraphicFramePr>
          <p:nvPr/>
        </p:nvGraphicFramePr>
        <p:xfrm>
          <a:off x="6042025" y="8382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9" name="Table 8">
            <a:extLst>
              <a:ext uri="{FF2B5EF4-FFF2-40B4-BE49-F238E27FC236}">
                <a16:creationId xmlns:a16="http://schemas.microsoft.com/office/drawing/2014/main" id="{0B32DA6D-2811-49B1-88A6-35D9822C19A4}"/>
              </a:ext>
            </a:extLst>
          </p:cNvPr>
          <p:cNvGraphicFramePr>
            <a:graphicFrameLocks noGrp="1"/>
          </p:cNvGraphicFramePr>
          <p:nvPr/>
        </p:nvGraphicFramePr>
        <p:xfrm>
          <a:off x="6915150" y="8414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sp>
        <p:nvSpPr>
          <p:cNvPr id="20" name="TextBox 19">
            <a:extLst>
              <a:ext uri="{FF2B5EF4-FFF2-40B4-BE49-F238E27FC236}">
                <a16:creationId xmlns:a16="http://schemas.microsoft.com/office/drawing/2014/main" id="{6C09692C-C7DA-43DE-A1F4-0A21FC1139E4}"/>
              </a:ext>
            </a:extLst>
          </p:cNvPr>
          <p:cNvSpPr txBox="1"/>
          <p:nvPr/>
        </p:nvSpPr>
        <p:spPr>
          <a:xfrm>
            <a:off x="1400176" y="3424536"/>
            <a:ext cx="8001000" cy="461665"/>
          </a:xfrm>
          <a:prstGeom prst="rect">
            <a:avLst/>
          </a:prstGeom>
          <a:noFill/>
        </p:spPr>
        <p:txBody>
          <a:bodyPr wrap="square" rtlCol="0">
            <a:spAutoFit/>
          </a:bodyPr>
          <a:lstStyle/>
          <a:p>
            <a:pPr algn="ctr"/>
            <a:r>
              <a:rPr lang="fr-FR" sz="2400" b="1" dirty="0">
                <a:latin typeface="Consolas" panose="020B0609020204030204" pitchFamily="49" charset="0"/>
                <a:cs typeface="Consolas" panose="020B0609020204030204" pitchFamily="49" charset="0"/>
              </a:rPr>
              <a:t>3 % { 7 - ( 2 / [ ( 5 – 81 ) ] } + 1 )</a:t>
            </a:r>
            <a:endParaRPr lang="en-US" sz="2400" b="1" dirty="0">
              <a:latin typeface="Consolas" panose="020B0609020204030204" pitchFamily="49" charset="0"/>
              <a:cs typeface="Consolas" panose="020B0609020204030204" pitchFamily="49" charset="0"/>
            </a:endParaRPr>
          </a:p>
        </p:txBody>
      </p:sp>
      <p:graphicFrame>
        <p:nvGraphicFramePr>
          <p:cNvPr id="21" name="Table 20">
            <a:extLst>
              <a:ext uri="{FF2B5EF4-FFF2-40B4-BE49-F238E27FC236}">
                <a16:creationId xmlns:a16="http://schemas.microsoft.com/office/drawing/2014/main" id="{7A3F7B8D-6F94-4AFB-8212-EE00E77BCB04}"/>
              </a:ext>
            </a:extLst>
          </p:cNvPr>
          <p:cNvGraphicFramePr>
            <a:graphicFrameLocks noGrp="1"/>
          </p:cNvGraphicFramePr>
          <p:nvPr/>
        </p:nvGraphicFramePr>
        <p:xfrm>
          <a:off x="7788275" y="8382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22" name="Table 21">
            <a:extLst>
              <a:ext uri="{FF2B5EF4-FFF2-40B4-BE49-F238E27FC236}">
                <a16:creationId xmlns:a16="http://schemas.microsoft.com/office/drawing/2014/main" id="{50C47EE9-3BF7-4166-B919-9B5141406353}"/>
              </a:ext>
            </a:extLst>
          </p:cNvPr>
          <p:cNvGraphicFramePr>
            <a:graphicFrameLocks noGrp="1"/>
          </p:cNvGraphicFramePr>
          <p:nvPr/>
        </p:nvGraphicFramePr>
        <p:xfrm>
          <a:off x="8661402" y="8414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23" name="Table 22">
            <a:extLst>
              <a:ext uri="{FF2B5EF4-FFF2-40B4-BE49-F238E27FC236}">
                <a16:creationId xmlns:a16="http://schemas.microsoft.com/office/drawing/2014/main" id="{3F334E58-9C82-4C94-8A10-FC262C643067}"/>
              </a:ext>
            </a:extLst>
          </p:cNvPr>
          <p:cNvGraphicFramePr>
            <a:graphicFrameLocks noGrp="1"/>
          </p:cNvGraphicFramePr>
          <p:nvPr/>
        </p:nvGraphicFramePr>
        <p:xfrm>
          <a:off x="1676400" y="43466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24" name="Table 23">
            <a:extLst>
              <a:ext uri="{FF2B5EF4-FFF2-40B4-BE49-F238E27FC236}">
                <a16:creationId xmlns:a16="http://schemas.microsoft.com/office/drawing/2014/main" id="{FAB73003-E38F-49FD-937A-BBBA8B46DE0F}"/>
              </a:ext>
            </a:extLst>
          </p:cNvPr>
          <p:cNvGraphicFramePr>
            <a:graphicFrameLocks noGrp="1"/>
          </p:cNvGraphicFramePr>
          <p:nvPr/>
        </p:nvGraphicFramePr>
        <p:xfrm>
          <a:off x="2549525" y="43434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25" name="Table 24">
            <a:extLst>
              <a:ext uri="{FF2B5EF4-FFF2-40B4-BE49-F238E27FC236}">
                <a16:creationId xmlns:a16="http://schemas.microsoft.com/office/drawing/2014/main" id="{07D8A29F-3851-4231-9FA7-3C8BB4B90902}"/>
              </a:ext>
            </a:extLst>
          </p:cNvPr>
          <p:cNvGraphicFramePr>
            <a:graphicFrameLocks noGrp="1"/>
          </p:cNvGraphicFramePr>
          <p:nvPr/>
        </p:nvGraphicFramePr>
        <p:xfrm>
          <a:off x="3422650" y="43466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26" name="Table 25">
            <a:extLst>
              <a:ext uri="{FF2B5EF4-FFF2-40B4-BE49-F238E27FC236}">
                <a16:creationId xmlns:a16="http://schemas.microsoft.com/office/drawing/2014/main" id="{3F5F8B58-F5FD-4DD5-81CF-25991CF4D31F}"/>
              </a:ext>
            </a:extLst>
          </p:cNvPr>
          <p:cNvGraphicFramePr>
            <a:graphicFrameLocks noGrp="1"/>
          </p:cNvGraphicFramePr>
          <p:nvPr/>
        </p:nvGraphicFramePr>
        <p:xfrm>
          <a:off x="4295775" y="43434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27" name="Table 26">
            <a:extLst>
              <a:ext uri="{FF2B5EF4-FFF2-40B4-BE49-F238E27FC236}">
                <a16:creationId xmlns:a16="http://schemas.microsoft.com/office/drawing/2014/main" id="{6348BE75-6A2B-4F7A-BBB3-A71F7A565CA4}"/>
              </a:ext>
            </a:extLst>
          </p:cNvPr>
          <p:cNvGraphicFramePr>
            <a:graphicFrameLocks noGrp="1"/>
          </p:cNvGraphicFramePr>
          <p:nvPr/>
        </p:nvGraphicFramePr>
        <p:xfrm>
          <a:off x="5168900" y="43466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28" name="Table 27">
            <a:extLst>
              <a:ext uri="{FF2B5EF4-FFF2-40B4-BE49-F238E27FC236}">
                <a16:creationId xmlns:a16="http://schemas.microsoft.com/office/drawing/2014/main" id="{938F7B2F-865D-4DC6-94F1-B392B45B8152}"/>
              </a:ext>
            </a:extLst>
          </p:cNvPr>
          <p:cNvGraphicFramePr>
            <a:graphicFrameLocks noGrp="1"/>
          </p:cNvGraphicFramePr>
          <p:nvPr/>
        </p:nvGraphicFramePr>
        <p:xfrm>
          <a:off x="6042025" y="43434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29" name="Table 28">
            <a:extLst>
              <a:ext uri="{FF2B5EF4-FFF2-40B4-BE49-F238E27FC236}">
                <a16:creationId xmlns:a16="http://schemas.microsoft.com/office/drawing/2014/main" id="{B7E6D038-5290-4438-A6CB-03D9271E5720}"/>
              </a:ext>
            </a:extLst>
          </p:cNvPr>
          <p:cNvGraphicFramePr>
            <a:graphicFrameLocks noGrp="1"/>
          </p:cNvGraphicFramePr>
          <p:nvPr/>
        </p:nvGraphicFramePr>
        <p:xfrm>
          <a:off x="6915150" y="43466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30" name="Table 29">
            <a:extLst>
              <a:ext uri="{FF2B5EF4-FFF2-40B4-BE49-F238E27FC236}">
                <a16:creationId xmlns:a16="http://schemas.microsoft.com/office/drawing/2014/main" id="{70A7AC46-8DF0-4229-9DDF-124909C3A2C6}"/>
              </a:ext>
            </a:extLst>
          </p:cNvPr>
          <p:cNvGraphicFramePr>
            <a:graphicFrameLocks noGrp="1"/>
          </p:cNvGraphicFramePr>
          <p:nvPr/>
        </p:nvGraphicFramePr>
        <p:xfrm>
          <a:off x="7788275" y="4343400"/>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31" name="Table 30">
            <a:extLst>
              <a:ext uri="{FF2B5EF4-FFF2-40B4-BE49-F238E27FC236}">
                <a16:creationId xmlns:a16="http://schemas.microsoft.com/office/drawing/2014/main" id="{13373423-BF2C-4CCE-A2C3-4E0D28473603}"/>
              </a:ext>
            </a:extLst>
          </p:cNvPr>
          <p:cNvGraphicFramePr>
            <a:graphicFrameLocks noGrp="1"/>
          </p:cNvGraphicFramePr>
          <p:nvPr/>
        </p:nvGraphicFramePr>
        <p:xfrm>
          <a:off x="8661402" y="43466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graphicFrame>
        <p:nvGraphicFramePr>
          <p:cNvPr id="3" name="Table 2">
            <a:extLst>
              <a:ext uri="{FF2B5EF4-FFF2-40B4-BE49-F238E27FC236}">
                <a16:creationId xmlns:a16="http://schemas.microsoft.com/office/drawing/2014/main" id="{33C2B055-27E1-4C4C-829E-3CFDC02BF72D}"/>
              </a:ext>
            </a:extLst>
          </p:cNvPr>
          <p:cNvGraphicFramePr>
            <a:graphicFrameLocks noGrp="1"/>
          </p:cNvGraphicFramePr>
          <p:nvPr/>
        </p:nvGraphicFramePr>
        <p:xfrm>
          <a:off x="1676400" y="841443"/>
          <a:ext cx="685800" cy="222504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4174082141"/>
                    </a:ext>
                  </a:extLst>
                </a:gridCol>
              </a:tblGrid>
              <a:tr h="370840">
                <a:tc>
                  <a:txBody>
                    <a:bodyPr/>
                    <a:lstStyle/>
                    <a:p>
                      <a:pPr algn="ctr"/>
                      <a:endParaRPr lang="en-US"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598114"/>
                  </a:ext>
                </a:extLst>
              </a:tr>
              <a:tr h="370840">
                <a:tc>
                  <a:txBody>
                    <a:bodyPr/>
                    <a:lstStyle/>
                    <a:p>
                      <a:pPr algn="ctr"/>
                      <a:endParaRPr lang="en-US"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781384593"/>
                  </a:ext>
                </a:extLst>
              </a:tr>
              <a:tr h="370840">
                <a:tc>
                  <a:txBody>
                    <a:bodyPr/>
                    <a:lstStyle/>
                    <a:p>
                      <a:pPr algn="ctr"/>
                      <a:endParaRPr lang="en-US"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550445467"/>
                  </a:ext>
                </a:extLst>
              </a:tr>
              <a:tr h="370840">
                <a:tc>
                  <a:txBody>
                    <a:bodyPr/>
                    <a:lstStyle/>
                    <a:p>
                      <a:pPr algn="ctr"/>
                      <a:endParaRPr lang="en-US"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3279022544"/>
                  </a:ext>
                </a:extLst>
              </a:tr>
              <a:tr h="370840">
                <a:tc>
                  <a:txBody>
                    <a:bodyPr/>
                    <a:lstStyle/>
                    <a:p>
                      <a:pPr algn="ctr"/>
                      <a:endParaRPr lang="en-US"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635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991419716"/>
                  </a:ext>
                </a:extLst>
              </a:tr>
              <a:tr h="370840">
                <a:tc>
                  <a:txBody>
                    <a:bodyPr/>
                    <a:lstStyle/>
                    <a:p>
                      <a:pPr algn="ctr"/>
                      <a:endParaRPr lang="en-US"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lg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48545"/>
                  </a:ext>
                </a:extLst>
              </a:tr>
            </a:tbl>
          </a:graphicData>
        </a:graphic>
      </p:graphicFrame>
      <p:sp>
        <p:nvSpPr>
          <p:cNvPr id="10" name="Rectangle 9">
            <a:extLst>
              <a:ext uri="{FF2B5EF4-FFF2-40B4-BE49-F238E27FC236}">
                <a16:creationId xmlns:a16="http://schemas.microsoft.com/office/drawing/2014/main" id="{CB919868-C7FD-46BC-B561-DA72E2B2A0B8}"/>
              </a:ext>
            </a:extLst>
          </p:cNvPr>
          <p:cNvSpPr/>
          <p:nvPr/>
        </p:nvSpPr>
        <p:spPr>
          <a:xfrm>
            <a:off x="1875671" y="758212"/>
            <a:ext cx="287259" cy="461665"/>
          </a:xfrm>
          <a:prstGeom prst="rect">
            <a:avLst/>
          </a:prstGeom>
        </p:spPr>
        <p:txBody>
          <a:bodyPr wrap="none">
            <a:spAutoFit/>
          </a:bodyPr>
          <a:lstStyle/>
          <a:p>
            <a:pPr algn="ctr"/>
            <a:r>
              <a:rPr lang="en-US" sz="2400" b="1" dirty="0"/>
              <a:t>[</a:t>
            </a:r>
          </a:p>
        </p:txBody>
      </p:sp>
      <p:grpSp>
        <p:nvGrpSpPr>
          <p:cNvPr id="11" name="Group 10">
            <a:extLst>
              <a:ext uri="{FF2B5EF4-FFF2-40B4-BE49-F238E27FC236}">
                <a16:creationId xmlns:a16="http://schemas.microsoft.com/office/drawing/2014/main" id="{D350011D-2668-41EE-A637-73C90AE309BC}"/>
              </a:ext>
            </a:extLst>
          </p:cNvPr>
          <p:cNvGrpSpPr/>
          <p:nvPr/>
        </p:nvGrpSpPr>
        <p:grpSpPr>
          <a:xfrm>
            <a:off x="2747309" y="758211"/>
            <a:ext cx="298620" cy="826770"/>
            <a:chOff x="1832909" y="758211"/>
            <a:chExt cx="298620" cy="826770"/>
          </a:xfrm>
        </p:grpSpPr>
        <p:sp>
          <p:nvSpPr>
            <p:cNvPr id="33" name="Rectangle 32">
              <a:extLst>
                <a:ext uri="{FF2B5EF4-FFF2-40B4-BE49-F238E27FC236}">
                  <a16:creationId xmlns:a16="http://schemas.microsoft.com/office/drawing/2014/main" id="{8CA3FDEF-B0BE-4FE3-B432-8A86AA42E92A}"/>
                </a:ext>
              </a:extLst>
            </p:cNvPr>
            <p:cNvSpPr/>
            <p:nvPr/>
          </p:nvSpPr>
          <p:spPr>
            <a:xfrm>
              <a:off x="1832909" y="758211"/>
              <a:ext cx="287259" cy="461665"/>
            </a:xfrm>
            <a:prstGeom prst="rect">
              <a:avLst/>
            </a:prstGeom>
          </p:spPr>
          <p:txBody>
            <a:bodyPr wrap="none">
              <a:spAutoFit/>
            </a:bodyPr>
            <a:lstStyle/>
            <a:p>
              <a:pPr algn="ctr"/>
              <a:r>
                <a:rPr lang="en-US" sz="2400" b="1" dirty="0"/>
                <a:t>[</a:t>
              </a:r>
            </a:p>
          </p:txBody>
        </p:sp>
        <p:sp>
          <p:nvSpPr>
            <p:cNvPr id="34" name="Rectangle 33">
              <a:extLst>
                <a:ext uri="{FF2B5EF4-FFF2-40B4-BE49-F238E27FC236}">
                  <a16:creationId xmlns:a16="http://schemas.microsoft.com/office/drawing/2014/main" id="{8A64B8DB-04F2-4DE8-9964-BF54D31EB091}"/>
                </a:ext>
              </a:extLst>
            </p:cNvPr>
            <p:cNvSpPr/>
            <p:nvPr/>
          </p:nvSpPr>
          <p:spPr>
            <a:xfrm>
              <a:off x="1844270" y="1123316"/>
              <a:ext cx="287259" cy="461665"/>
            </a:xfrm>
            <a:prstGeom prst="rect">
              <a:avLst/>
            </a:prstGeom>
          </p:spPr>
          <p:txBody>
            <a:bodyPr wrap="none">
              <a:spAutoFit/>
            </a:bodyPr>
            <a:lstStyle/>
            <a:p>
              <a:pPr algn="ctr"/>
              <a:r>
                <a:rPr lang="en-US" sz="2400" b="1" dirty="0"/>
                <a:t>(</a:t>
              </a:r>
            </a:p>
          </p:txBody>
        </p:sp>
      </p:grpSp>
      <p:sp>
        <p:nvSpPr>
          <p:cNvPr id="35" name="Rectangle 34">
            <a:extLst>
              <a:ext uri="{FF2B5EF4-FFF2-40B4-BE49-F238E27FC236}">
                <a16:creationId xmlns:a16="http://schemas.microsoft.com/office/drawing/2014/main" id="{9AE7DD9C-0253-4F6B-B544-DCEFBD3D325B}"/>
              </a:ext>
            </a:extLst>
          </p:cNvPr>
          <p:cNvSpPr/>
          <p:nvPr/>
        </p:nvSpPr>
        <p:spPr>
          <a:xfrm>
            <a:off x="3618949" y="758212"/>
            <a:ext cx="287259" cy="461665"/>
          </a:xfrm>
          <a:prstGeom prst="rect">
            <a:avLst/>
          </a:prstGeom>
        </p:spPr>
        <p:txBody>
          <a:bodyPr wrap="none">
            <a:spAutoFit/>
          </a:bodyPr>
          <a:lstStyle/>
          <a:p>
            <a:pPr algn="ctr"/>
            <a:r>
              <a:rPr lang="en-US" sz="2400" b="1" dirty="0"/>
              <a:t>[</a:t>
            </a:r>
          </a:p>
        </p:txBody>
      </p:sp>
      <p:grpSp>
        <p:nvGrpSpPr>
          <p:cNvPr id="12" name="Group 11">
            <a:extLst>
              <a:ext uri="{FF2B5EF4-FFF2-40B4-BE49-F238E27FC236}">
                <a16:creationId xmlns:a16="http://schemas.microsoft.com/office/drawing/2014/main" id="{68B53934-A27A-4742-B182-0F15AE285278}"/>
              </a:ext>
            </a:extLst>
          </p:cNvPr>
          <p:cNvGrpSpPr/>
          <p:nvPr/>
        </p:nvGrpSpPr>
        <p:grpSpPr>
          <a:xfrm>
            <a:off x="4490588" y="758211"/>
            <a:ext cx="287259" cy="826770"/>
            <a:chOff x="3576187" y="758211"/>
            <a:chExt cx="287259" cy="826770"/>
          </a:xfrm>
        </p:grpSpPr>
        <p:sp>
          <p:nvSpPr>
            <p:cNvPr id="38" name="Rectangle 37">
              <a:extLst>
                <a:ext uri="{FF2B5EF4-FFF2-40B4-BE49-F238E27FC236}">
                  <a16:creationId xmlns:a16="http://schemas.microsoft.com/office/drawing/2014/main" id="{195CD614-C05E-4F4D-AE00-94FD99E61565}"/>
                </a:ext>
              </a:extLst>
            </p:cNvPr>
            <p:cNvSpPr/>
            <p:nvPr/>
          </p:nvSpPr>
          <p:spPr>
            <a:xfrm>
              <a:off x="3576187" y="758211"/>
              <a:ext cx="287259" cy="461665"/>
            </a:xfrm>
            <a:prstGeom prst="rect">
              <a:avLst/>
            </a:prstGeom>
          </p:spPr>
          <p:txBody>
            <a:bodyPr wrap="none">
              <a:spAutoFit/>
            </a:bodyPr>
            <a:lstStyle/>
            <a:p>
              <a:pPr algn="ctr"/>
              <a:r>
                <a:rPr lang="en-US" sz="2400" b="1" dirty="0"/>
                <a:t>[</a:t>
              </a:r>
            </a:p>
          </p:txBody>
        </p:sp>
        <p:sp>
          <p:nvSpPr>
            <p:cNvPr id="39" name="Rectangle 38">
              <a:extLst>
                <a:ext uri="{FF2B5EF4-FFF2-40B4-BE49-F238E27FC236}">
                  <a16:creationId xmlns:a16="http://schemas.microsoft.com/office/drawing/2014/main" id="{649DF306-D6D8-4418-BD81-815CE445E00F}"/>
                </a:ext>
              </a:extLst>
            </p:cNvPr>
            <p:cNvSpPr/>
            <p:nvPr/>
          </p:nvSpPr>
          <p:spPr>
            <a:xfrm>
              <a:off x="3576187" y="1123316"/>
              <a:ext cx="287259" cy="461665"/>
            </a:xfrm>
            <a:prstGeom prst="rect">
              <a:avLst/>
            </a:prstGeom>
          </p:spPr>
          <p:txBody>
            <a:bodyPr wrap="none">
              <a:spAutoFit/>
            </a:bodyPr>
            <a:lstStyle/>
            <a:p>
              <a:pPr algn="ctr"/>
              <a:r>
                <a:rPr lang="en-US" sz="2400" b="1" dirty="0"/>
                <a:t>[</a:t>
              </a:r>
            </a:p>
          </p:txBody>
        </p:sp>
      </p:grpSp>
      <p:grpSp>
        <p:nvGrpSpPr>
          <p:cNvPr id="13" name="Group 12">
            <a:extLst>
              <a:ext uri="{FF2B5EF4-FFF2-40B4-BE49-F238E27FC236}">
                <a16:creationId xmlns:a16="http://schemas.microsoft.com/office/drawing/2014/main" id="{519A4165-8E7E-440C-B6CF-F872B8656B48}"/>
              </a:ext>
            </a:extLst>
          </p:cNvPr>
          <p:cNvGrpSpPr/>
          <p:nvPr/>
        </p:nvGrpSpPr>
        <p:grpSpPr>
          <a:xfrm>
            <a:off x="5362226" y="758212"/>
            <a:ext cx="304892" cy="1208249"/>
            <a:chOff x="4447826" y="758211"/>
            <a:chExt cx="304892" cy="1208249"/>
          </a:xfrm>
        </p:grpSpPr>
        <p:sp>
          <p:nvSpPr>
            <p:cNvPr id="36" name="Rectangle 35">
              <a:extLst>
                <a:ext uri="{FF2B5EF4-FFF2-40B4-BE49-F238E27FC236}">
                  <a16:creationId xmlns:a16="http://schemas.microsoft.com/office/drawing/2014/main" id="{B602A299-B23C-43C0-AA95-31664C6C7456}"/>
                </a:ext>
              </a:extLst>
            </p:cNvPr>
            <p:cNvSpPr/>
            <p:nvPr/>
          </p:nvSpPr>
          <p:spPr>
            <a:xfrm>
              <a:off x="4447826" y="1123316"/>
              <a:ext cx="287259" cy="461665"/>
            </a:xfrm>
            <a:prstGeom prst="rect">
              <a:avLst/>
            </a:prstGeom>
          </p:spPr>
          <p:txBody>
            <a:bodyPr wrap="none">
              <a:spAutoFit/>
            </a:bodyPr>
            <a:lstStyle/>
            <a:p>
              <a:pPr algn="ctr"/>
              <a:r>
                <a:rPr lang="en-US" sz="2400" b="1" dirty="0"/>
                <a:t>[</a:t>
              </a:r>
            </a:p>
          </p:txBody>
        </p:sp>
        <p:sp>
          <p:nvSpPr>
            <p:cNvPr id="37" name="Rectangle 36">
              <a:extLst>
                <a:ext uri="{FF2B5EF4-FFF2-40B4-BE49-F238E27FC236}">
                  <a16:creationId xmlns:a16="http://schemas.microsoft.com/office/drawing/2014/main" id="{AFBE5C1F-B9A7-47CD-86D7-5D6F6A8943CD}"/>
                </a:ext>
              </a:extLst>
            </p:cNvPr>
            <p:cNvSpPr/>
            <p:nvPr/>
          </p:nvSpPr>
          <p:spPr>
            <a:xfrm>
              <a:off x="4447826" y="1504795"/>
              <a:ext cx="304892" cy="461665"/>
            </a:xfrm>
            <a:prstGeom prst="rect">
              <a:avLst/>
            </a:prstGeom>
          </p:spPr>
          <p:txBody>
            <a:bodyPr wrap="none">
              <a:spAutoFit/>
            </a:bodyPr>
            <a:lstStyle/>
            <a:p>
              <a:pPr algn="ctr"/>
              <a:r>
                <a:rPr lang="en-US" sz="2400" b="1" dirty="0"/>
                <a:t>{</a:t>
              </a:r>
            </a:p>
          </p:txBody>
        </p:sp>
        <p:sp>
          <p:nvSpPr>
            <p:cNvPr id="43" name="Rectangle 42">
              <a:extLst>
                <a:ext uri="{FF2B5EF4-FFF2-40B4-BE49-F238E27FC236}">
                  <a16:creationId xmlns:a16="http://schemas.microsoft.com/office/drawing/2014/main" id="{287452FA-F492-4FA7-928F-71F50BFC87CB}"/>
                </a:ext>
              </a:extLst>
            </p:cNvPr>
            <p:cNvSpPr/>
            <p:nvPr/>
          </p:nvSpPr>
          <p:spPr>
            <a:xfrm>
              <a:off x="4447826" y="758211"/>
              <a:ext cx="287259" cy="461665"/>
            </a:xfrm>
            <a:prstGeom prst="rect">
              <a:avLst/>
            </a:prstGeom>
          </p:spPr>
          <p:txBody>
            <a:bodyPr wrap="none">
              <a:spAutoFit/>
            </a:bodyPr>
            <a:lstStyle/>
            <a:p>
              <a:pPr algn="ctr"/>
              <a:r>
                <a:rPr lang="en-US" sz="2400" b="1" dirty="0"/>
                <a:t>[</a:t>
              </a:r>
            </a:p>
          </p:txBody>
        </p:sp>
      </p:grpSp>
      <p:grpSp>
        <p:nvGrpSpPr>
          <p:cNvPr id="14" name="Group 13">
            <a:extLst>
              <a:ext uri="{FF2B5EF4-FFF2-40B4-BE49-F238E27FC236}">
                <a16:creationId xmlns:a16="http://schemas.microsoft.com/office/drawing/2014/main" id="{13F1FDB3-AFC8-428A-8076-C5DD82CA4179}"/>
              </a:ext>
            </a:extLst>
          </p:cNvPr>
          <p:cNvGrpSpPr/>
          <p:nvPr/>
        </p:nvGrpSpPr>
        <p:grpSpPr>
          <a:xfrm>
            <a:off x="6233866" y="758211"/>
            <a:ext cx="287259" cy="826770"/>
            <a:chOff x="5319465" y="758211"/>
            <a:chExt cx="287259" cy="826770"/>
          </a:xfrm>
        </p:grpSpPr>
        <p:sp>
          <p:nvSpPr>
            <p:cNvPr id="44" name="Rectangle 43">
              <a:extLst>
                <a:ext uri="{FF2B5EF4-FFF2-40B4-BE49-F238E27FC236}">
                  <a16:creationId xmlns:a16="http://schemas.microsoft.com/office/drawing/2014/main" id="{476E857E-36A0-4860-AACD-A36A5BE727BC}"/>
                </a:ext>
              </a:extLst>
            </p:cNvPr>
            <p:cNvSpPr/>
            <p:nvPr/>
          </p:nvSpPr>
          <p:spPr>
            <a:xfrm>
              <a:off x="5319465" y="1123316"/>
              <a:ext cx="287259" cy="461665"/>
            </a:xfrm>
            <a:prstGeom prst="rect">
              <a:avLst/>
            </a:prstGeom>
          </p:spPr>
          <p:txBody>
            <a:bodyPr wrap="none">
              <a:spAutoFit/>
            </a:bodyPr>
            <a:lstStyle/>
            <a:p>
              <a:pPr algn="ctr"/>
              <a:r>
                <a:rPr lang="en-US" sz="2400" b="1" dirty="0"/>
                <a:t>[</a:t>
              </a:r>
            </a:p>
          </p:txBody>
        </p:sp>
        <p:sp>
          <p:nvSpPr>
            <p:cNvPr id="45" name="Rectangle 44">
              <a:extLst>
                <a:ext uri="{FF2B5EF4-FFF2-40B4-BE49-F238E27FC236}">
                  <a16:creationId xmlns:a16="http://schemas.microsoft.com/office/drawing/2014/main" id="{5D141247-709C-4BA4-A571-93B41C5C1168}"/>
                </a:ext>
              </a:extLst>
            </p:cNvPr>
            <p:cNvSpPr/>
            <p:nvPr/>
          </p:nvSpPr>
          <p:spPr>
            <a:xfrm>
              <a:off x="5319465" y="758211"/>
              <a:ext cx="287259" cy="461665"/>
            </a:xfrm>
            <a:prstGeom prst="rect">
              <a:avLst/>
            </a:prstGeom>
          </p:spPr>
          <p:txBody>
            <a:bodyPr wrap="none">
              <a:spAutoFit/>
            </a:bodyPr>
            <a:lstStyle/>
            <a:p>
              <a:pPr algn="ctr"/>
              <a:r>
                <a:rPr lang="en-US" sz="2400" b="1" dirty="0"/>
                <a:t>[</a:t>
              </a:r>
            </a:p>
          </p:txBody>
        </p:sp>
      </p:grpSp>
      <p:grpSp>
        <p:nvGrpSpPr>
          <p:cNvPr id="15" name="Group 14">
            <a:extLst>
              <a:ext uri="{FF2B5EF4-FFF2-40B4-BE49-F238E27FC236}">
                <a16:creationId xmlns:a16="http://schemas.microsoft.com/office/drawing/2014/main" id="{1C9A9069-9869-42F8-9A37-AE1EB0912D8D}"/>
              </a:ext>
            </a:extLst>
          </p:cNvPr>
          <p:cNvGrpSpPr/>
          <p:nvPr/>
        </p:nvGrpSpPr>
        <p:grpSpPr>
          <a:xfrm>
            <a:off x="7105505" y="758212"/>
            <a:ext cx="287259" cy="1208249"/>
            <a:chOff x="6191104" y="758211"/>
            <a:chExt cx="287259" cy="1208249"/>
          </a:xfrm>
        </p:grpSpPr>
        <p:sp>
          <p:nvSpPr>
            <p:cNvPr id="41" name="Rectangle 40">
              <a:extLst>
                <a:ext uri="{FF2B5EF4-FFF2-40B4-BE49-F238E27FC236}">
                  <a16:creationId xmlns:a16="http://schemas.microsoft.com/office/drawing/2014/main" id="{814C5A68-0B8D-4756-9E85-FC38E32A8B51}"/>
                </a:ext>
              </a:extLst>
            </p:cNvPr>
            <p:cNvSpPr/>
            <p:nvPr/>
          </p:nvSpPr>
          <p:spPr>
            <a:xfrm>
              <a:off x="6191104" y="1123316"/>
              <a:ext cx="287259" cy="461665"/>
            </a:xfrm>
            <a:prstGeom prst="rect">
              <a:avLst/>
            </a:prstGeom>
          </p:spPr>
          <p:txBody>
            <a:bodyPr wrap="none">
              <a:spAutoFit/>
            </a:bodyPr>
            <a:lstStyle/>
            <a:p>
              <a:pPr algn="ctr"/>
              <a:r>
                <a:rPr lang="en-US" sz="2400" b="1" dirty="0"/>
                <a:t>[</a:t>
              </a:r>
            </a:p>
          </p:txBody>
        </p:sp>
        <p:sp>
          <p:nvSpPr>
            <p:cNvPr id="42" name="Rectangle 41">
              <a:extLst>
                <a:ext uri="{FF2B5EF4-FFF2-40B4-BE49-F238E27FC236}">
                  <a16:creationId xmlns:a16="http://schemas.microsoft.com/office/drawing/2014/main" id="{6417043B-1CEF-4EEB-8BC9-BD3A23944A67}"/>
                </a:ext>
              </a:extLst>
            </p:cNvPr>
            <p:cNvSpPr/>
            <p:nvPr/>
          </p:nvSpPr>
          <p:spPr>
            <a:xfrm>
              <a:off x="6191104" y="1504795"/>
              <a:ext cx="287259" cy="461665"/>
            </a:xfrm>
            <a:prstGeom prst="rect">
              <a:avLst/>
            </a:prstGeom>
          </p:spPr>
          <p:txBody>
            <a:bodyPr wrap="none">
              <a:spAutoFit/>
            </a:bodyPr>
            <a:lstStyle/>
            <a:p>
              <a:pPr algn="ctr"/>
              <a:r>
                <a:rPr lang="en-US" sz="2400" b="1" dirty="0"/>
                <a:t>(</a:t>
              </a:r>
            </a:p>
          </p:txBody>
        </p:sp>
        <p:sp>
          <p:nvSpPr>
            <p:cNvPr id="46" name="Rectangle 45">
              <a:extLst>
                <a:ext uri="{FF2B5EF4-FFF2-40B4-BE49-F238E27FC236}">
                  <a16:creationId xmlns:a16="http://schemas.microsoft.com/office/drawing/2014/main" id="{DF08A5FE-1C47-4EBB-8FF2-28506E6CDA08}"/>
                </a:ext>
              </a:extLst>
            </p:cNvPr>
            <p:cNvSpPr/>
            <p:nvPr/>
          </p:nvSpPr>
          <p:spPr>
            <a:xfrm>
              <a:off x="6191104" y="758211"/>
              <a:ext cx="287259" cy="461665"/>
            </a:xfrm>
            <a:prstGeom prst="rect">
              <a:avLst/>
            </a:prstGeom>
          </p:spPr>
          <p:txBody>
            <a:bodyPr wrap="none">
              <a:spAutoFit/>
            </a:bodyPr>
            <a:lstStyle/>
            <a:p>
              <a:pPr algn="ctr"/>
              <a:r>
                <a:rPr lang="en-US" sz="2400" b="1" dirty="0"/>
                <a:t>[</a:t>
              </a:r>
            </a:p>
          </p:txBody>
        </p:sp>
      </p:grpSp>
      <p:grpSp>
        <p:nvGrpSpPr>
          <p:cNvPr id="16" name="Group 15">
            <a:extLst>
              <a:ext uri="{FF2B5EF4-FFF2-40B4-BE49-F238E27FC236}">
                <a16:creationId xmlns:a16="http://schemas.microsoft.com/office/drawing/2014/main" id="{BE7CA5BA-5E73-43E1-8AB6-20BBA070F1E5}"/>
              </a:ext>
            </a:extLst>
          </p:cNvPr>
          <p:cNvGrpSpPr/>
          <p:nvPr/>
        </p:nvGrpSpPr>
        <p:grpSpPr>
          <a:xfrm>
            <a:off x="7977144" y="758211"/>
            <a:ext cx="287259" cy="826770"/>
            <a:chOff x="7062743" y="758211"/>
            <a:chExt cx="287259" cy="826770"/>
          </a:xfrm>
        </p:grpSpPr>
        <p:sp>
          <p:nvSpPr>
            <p:cNvPr id="40" name="Rectangle 39">
              <a:extLst>
                <a:ext uri="{FF2B5EF4-FFF2-40B4-BE49-F238E27FC236}">
                  <a16:creationId xmlns:a16="http://schemas.microsoft.com/office/drawing/2014/main" id="{E70C3A53-DEA3-4EBF-A84B-99551923D412}"/>
                </a:ext>
              </a:extLst>
            </p:cNvPr>
            <p:cNvSpPr/>
            <p:nvPr/>
          </p:nvSpPr>
          <p:spPr>
            <a:xfrm>
              <a:off x="7062743" y="758211"/>
              <a:ext cx="287259" cy="461665"/>
            </a:xfrm>
            <a:prstGeom prst="rect">
              <a:avLst/>
            </a:prstGeom>
          </p:spPr>
          <p:txBody>
            <a:bodyPr wrap="none">
              <a:spAutoFit/>
            </a:bodyPr>
            <a:lstStyle/>
            <a:p>
              <a:pPr algn="ctr"/>
              <a:r>
                <a:rPr lang="en-US" sz="2400" b="1" dirty="0"/>
                <a:t>[</a:t>
              </a:r>
            </a:p>
          </p:txBody>
        </p:sp>
        <p:sp>
          <p:nvSpPr>
            <p:cNvPr id="47" name="Rectangle 46">
              <a:extLst>
                <a:ext uri="{FF2B5EF4-FFF2-40B4-BE49-F238E27FC236}">
                  <a16:creationId xmlns:a16="http://schemas.microsoft.com/office/drawing/2014/main" id="{632B65BA-1D63-46CE-8EB3-0D6269418F96}"/>
                </a:ext>
              </a:extLst>
            </p:cNvPr>
            <p:cNvSpPr/>
            <p:nvPr/>
          </p:nvSpPr>
          <p:spPr>
            <a:xfrm>
              <a:off x="7062743" y="1123316"/>
              <a:ext cx="287259" cy="461665"/>
            </a:xfrm>
            <a:prstGeom prst="rect">
              <a:avLst/>
            </a:prstGeom>
          </p:spPr>
          <p:txBody>
            <a:bodyPr wrap="none">
              <a:spAutoFit/>
            </a:bodyPr>
            <a:lstStyle/>
            <a:p>
              <a:pPr algn="ctr"/>
              <a:r>
                <a:rPr lang="en-US" sz="2400" b="1" dirty="0"/>
                <a:t>[</a:t>
              </a:r>
            </a:p>
          </p:txBody>
        </p:sp>
      </p:grpSp>
      <p:sp>
        <p:nvSpPr>
          <p:cNvPr id="48" name="Rectangle 47">
            <a:extLst>
              <a:ext uri="{FF2B5EF4-FFF2-40B4-BE49-F238E27FC236}">
                <a16:creationId xmlns:a16="http://schemas.microsoft.com/office/drawing/2014/main" id="{925D80F0-6CA0-4EEC-A6C2-5723711268FB}"/>
              </a:ext>
            </a:extLst>
          </p:cNvPr>
          <p:cNvSpPr/>
          <p:nvPr/>
        </p:nvSpPr>
        <p:spPr>
          <a:xfrm>
            <a:off x="8848784" y="758212"/>
            <a:ext cx="287259" cy="461665"/>
          </a:xfrm>
          <a:prstGeom prst="rect">
            <a:avLst/>
          </a:prstGeom>
        </p:spPr>
        <p:txBody>
          <a:bodyPr wrap="none">
            <a:spAutoFit/>
          </a:bodyPr>
          <a:lstStyle/>
          <a:p>
            <a:pPr algn="ctr"/>
            <a:r>
              <a:rPr lang="en-US" sz="2400" b="1" dirty="0"/>
              <a:t>[</a:t>
            </a:r>
          </a:p>
        </p:txBody>
      </p:sp>
      <p:sp>
        <p:nvSpPr>
          <p:cNvPr id="49" name="Rectangle 48">
            <a:extLst>
              <a:ext uri="{FF2B5EF4-FFF2-40B4-BE49-F238E27FC236}">
                <a16:creationId xmlns:a16="http://schemas.microsoft.com/office/drawing/2014/main" id="{CCE4BF29-C8AE-4B8A-A0A7-13DA79D48A41}"/>
              </a:ext>
            </a:extLst>
          </p:cNvPr>
          <p:cNvSpPr/>
          <p:nvPr/>
        </p:nvSpPr>
        <p:spPr>
          <a:xfrm>
            <a:off x="1866853" y="4254844"/>
            <a:ext cx="304892" cy="461665"/>
          </a:xfrm>
          <a:prstGeom prst="rect">
            <a:avLst/>
          </a:prstGeom>
        </p:spPr>
        <p:txBody>
          <a:bodyPr wrap="none">
            <a:spAutoFit/>
          </a:bodyPr>
          <a:lstStyle/>
          <a:p>
            <a:pPr algn="ctr"/>
            <a:r>
              <a:rPr lang="en-US" sz="2400" b="1" dirty="0"/>
              <a:t>{</a:t>
            </a:r>
          </a:p>
        </p:txBody>
      </p:sp>
      <p:grpSp>
        <p:nvGrpSpPr>
          <p:cNvPr id="50" name="Group 49">
            <a:extLst>
              <a:ext uri="{FF2B5EF4-FFF2-40B4-BE49-F238E27FC236}">
                <a16:creationId xmlns:a16="http://schemas.microsoft.com/office/drawing/2014/main" id="{33AE6585-99B3-4C46-9C1A-D0647DF78CD4}"/>
              </a:ext>
            </a:extLst>
          </p:cNvPr>
          <p:cNvGrpSpPr/>
          <p:nvPr/>
        </p:nvGrpSpPr>
        <p:grpSpPr>
          <a:xfrm>
            <a:off x="2731164" y="4254843"/>
            <a:ext cx="307436" cy="826770"/>
            <a:chOff x="1824093" y="758211"/>
            <a:chExt cx="307436" cy="826770"/>
          </a:xfrm>
        </p:grpSpPr>
        <p:sp>
          <p:nvSpPr>
            <p:cNvPr id="51" name="Rectangle 50">
              <a:extLst>
                <a:ext uri="{FF2B5EF4-FFF2-40B4-BE49-F238E27FC236}">
                  <a16:creationId xmlns:a16="http://schemas.microsoft.com/office/drawing/2014/main" id="{1E2117D2-905F-4405-8ECC-50F533575133}"/>
                </a:ext>
              </a:extLst>
            </p:cNvPr>
            <p:cNvSpPr/>
            <p:nvPr/>
          </p:nvSpPr>
          <p:spPr>
            <a:xfrm>
              <a:off x="1824093" y="758211"/>
              <a:ext cx="304892" cy="461665"/>
            </a:xfrm>
            <a:prstGeom prst="rect">
              <a:avLst/>
            </a:prstGeom>
          </p:spPr>
          <p:txBody>
            <a:bodyPr wrap="none">
              <a:spAutoFit/>
            </a:bodyPr>
            <a:lstStyle/>
            <a:p>
              <a:pPr algn="ctr"/>
              <a:r>
                <a:rPr lang="en-US" sz="2400" b="1" dirty="0"/>
                <a:t>{</a:t>
              </a:r>
            </a:p>
          </p:txBody>
        </p:sp>
        <p:sp>
          <p:nvSpPr>
            <p:cNvPr id="52" name="Rectangle 51">
              <a:extLst>
                <a:ext uri="{FF2B5EF4-FFF2-40B4-BE49-F238E27FC236}">
                  <a16:creationId xmlns:a16="http://schemas.microsoft.com/office/drawing/2014/main" id="{5377ABD9-B968-4E26-AEDA-7959E833DFB4}"/>
                </a:ext>
              </a:extLst>
            </p:cNvPr>
            <p:cNvSpPr/>
            <p:nvPr/>
          </p:nvSpPr>
          <p:spPr>
            <a:xfrm>
              <a:off x="1844270" y="1123316"/>
              <a:ext cx="287259" cy="461665"/>
            </a:xfrm>
            <a:prstGeom prst="rect">
              <a:avLst/>
            </a:prstGeom>
          </p:spPr>
          <p:txBody>
            <a:bodyPr wrap="none">
              <a:spAutoFit/>
            </a:bodyPr>
            <a:lstStyle/>
            <a:p>
              <a:pPr algn="ctr"/>
              <a:r>
                <a:rPr lang="en-US" sz="2400" b="1" dirty="0"/>
                <a:t>(</a:t>
              </a:r>
            </a:p>
          </p:txBody>
        </p:sp>
      </p:grpSp>
      <p:grpSp>
        <p:nvGrpSpPr>
          <p:cNvPr id="17" name="Group 16">
            <a:extLst>
              <a:ext uri="{FF2B5EF4-FFF2-40B4-BE49-F238E27FC236}">
                <a16:creationId xmlns:a16="http://schemas.microsoft.com/office/drawing/2014/main" id="{34CCCA77-E8ED-4520-9931-E7FC2CD19445}"/>
              </a:ext>
            </a:extLst>
          </p:cNvPr>
          <p:cNvGrpSpPr/>
          <p:nvPr/>
        </p:nvGrpSpPr>
        <p:grpSpPr>
          <a:xfrm>
            <a:off x="3564451" y="4254843"/>
            <a:ext cx="307436" cy="1214672"/>
            <a:chOff x="2650051" y="4244252"/>
            <a:chExt cx="307436" cy="1214672"/>
          </a:xfrm>
        </p:grpSpPr>
        <p:grpSp>
          <p:nvGrpSpPr>
            <p:cNvPr id="53" name="Group 52">
              <a:extLst>
                <a:ext uri="{FF2B5EF4-FFF2-40B4-BE49-F238E27FC236}">
                  <a16:creationId xmlns:a16="http://schemas.microsoft.com/office/drawing/2014/main" id="{03A19904-3DE6-4E5E-8434-A5672FE63B28}"/>
                </a:ext>
              </a:extLst>
            </p:cNvPr>
            <p:cNvGrpSpPr/>
            <p:nvPr/>
          </p:nvGrpSpPr>
          <p:grpSpPr>
            <a:xfrm>
              <a:off x="2650051" y="4244252"/>
              <a:ext cx="307436" cy="826770"/>
              <a:chOff x="1824093" y="758211"/>
              <a:chExt cx="307436" cy="826770"/>
            </a:xfrm>
          </p:grpSpPr>
          <p:sp>
            <p:nvSpPr>
              <p:cNvPr id="54" name="Rectangle 53">
                <a:extLst>
                  <a:ext uri="{FF2B5EF4-FFF2-40B4-BE49-F238E27FC236}">
                    <a16:creationId xmlns:a16="http://schemas.microsoft.com/office/drawing/2014/main" id="{78603C25-5CDC-4657-B5AD-9C828CE3091E}"/>
                  </a:ext>
                </a:extLst>
              </p:cNvPr>
              <p:cNvSpPr/>
              <p:nvPr/>
            </p:nvSpPr>
            <p:spPr>
              <a:xfrm>
                <a:off x="1824093" y="758211"/>
                <a:ext cx="304892" cy="461665"/>
              </a:xfrm>
              <a:prstGeom prst="rect">
                <a:avLst/>
              </a:prstGeom>
            </p:spPr>
            <p:txBody>
              <a:bodyPr wrap="none">
                <a:spAutoFit/>
              </a:bodyPr>
              <a:lstStyle/>
              <a:p>
                <a:pPr algn="ctr"/>
                <a:r>
                  <a:rPr lang="en-US" sz="2400" b="1" dirty="0"/>
                  <a:t>{</a:t>
                </a:r>
              </a:p>
            </p:txBody>
          </p:sp>
          <p:sp>
            <p:nvSpPr>
              <p:cNvPr id="55" name="Rectangle 54">
                <a:extLst>
                  <a:ext uri="{FF2B5EF4-FFF2-40B4-BE49-F238E27FC236}">
                    <a16:creationId xmlns:a16="http://schemas.microsoft.com/office/drawing/2014/main" id="{25F513A7-B69C-42DC-B3AA-EE06A03FC47D}"/>
                  </a:ext>
                </a:extLst>
              </p:cNvPr>
              <p:cNvSpPr/>
              <p:nvPr/>
            </p:nvSpPr>
            <p:spPr>
              <a:xfrm>
                <a:off x="1844270" y="1123316"/>
                <a:ext cx="287259" cy="461665"/>
              </a:xfrm>
              <a:prstGeom prst="rect">
                <a:avLst/>
              </a:prstGeom>
            </p:spPr>
            <p:txBody>
              <a:bodyPr wrap="none">
                <a:spAutoFit/>
              </a:bodyPr>
              <a:lstStyle/>
              <a:p>
                <a:pPr algn="ctr"/>
                <a:r>
                  <a:rPr lang="en-US" sz="2400" b="1" dirty="0"/>
                  <a:t>(</a:t>
                </a:r>
              </a:p>
            </p:txBody>
          </p:sp>
        </p:grpSp>
        <p:sp>
          <p:nvSpPr>
            <p:cNvPr id="56" name="Rectangle 55">
              <a:extLst>
                <a:ext uri="{FF2B5EF4-FFF2-40B4-BE49-F238E27FC236}">
                  <a16:creationId xmlns:a16="http://schemas.microsoft.com/office/drawing/2014/main" id="{4FFC439B-7DD7-4CFE-B9D0-E2E769EBB3CE}"/>
                </a:ext>
              </a:extLst>
            </p:cNvPr>
            <p:cNvSpPr/>
            <p:nvPr/>
          </p:nvSpPr>
          <p:spPr>
            <a:xfrm>
              <a:off x="2658868" y="4997259"/>
              <a:ext cx="287258" cy="461665"/>
            </a:xfrm>
            <a:prstGeom prst="rect">
              <a:avLst/>
            </a:prstGeom>
          </p:spPr>
          <p:txBody>
            <a:bodyPr wrap="none">
              <a:spAutoFit/>
            </a:bodyPr>
            <a:lstStyle/>
            <a:p>
              <a:pPr algn="ctr"/>
              <a:r>
                <a:rPr lang="en-US" sz="2400" b="1" dirty="0"/>
                <a:t>[</a:t>
              </a:r>
            </a:p>
          </p:txBody>
        </p:sp>
      </p:grpSp>
      <p:grpSp>
        <p:nvGrpSpPr>
          <p:cNvPr id="18" name="Group 17">
            <a:extLst>
              <a:ext uri="{FF2B5EF4-FFF2-40B4-BE49-F238E27FC236}">
                <a16:creationId xmlns:a16="http://schemas.microsoft.com/office/drawing/2014/main" id="{743A1199-8813-47DE-82CF-67FF178F66CF}"/>
              </a:ext>
            </a:extLst>
          </p:cNvPr>
          <p:cNvGrpSpPr/>
          <p:nvPr/>
        </p:nvGrpSpPr>
        <p:grpSpPr>
          <a:xfrm>
            <a:off x="4458256" y="4254843"/>
            <a:ext cx="307436" cy="1583798"/>
            <a:chOff x="3543856" y="4242486"/>
            <a:chExt cx="307436" cy="1583798"/>
          </a:xfrm>
        </p:grpSpPr>
        <p:grpSp>
          <p:nvGrpSpPr>
            <p:cNvPr id="57" name="Group 56">
              <a:extLst>
                <a:ext uri="{FF2B5EF4-FFF2-40B4-BE49-F238E27FC236}">
                  <a16:creationId xmlns:a16="http://schemas.microsoft.com/office/drawing/2014/main" id="{A563BA49-CB54-464C-88B7-E429D7F55042}"/>
                </a:ext>
              </a:extLst>
            </p:cNvPr>
            <p:cNvGrpSpPr/>
            <p:nvPr/>
          </p:nvGrpSpPr>
          <p:grpSpPr>
            <a:xfrm>
              <a:off x="3543856" y="4242486"/>
              <a:ext cx="307436" cy="826770"/>
              <a:chOff x="1824093" y="758211"/>
              <a:chExt cx="307436" cy="826770"/>
            </a:xfrm>
          </p:grpSpPr>
          <p:sp>
            <p:nvSpPr>
              <p:cNvPr id="58" name="Rectangle 57">
                <a:extLst>
                  <a:ext uri="{FF2B5EF4-FFF2-40B4-BE49-F238E27FC236}">
                    <a16:creationId xmlns:a16="http://schemas.microsoft.com/office/drawing/2014/main" id="{07CFA3D1-7A82-4F52-A271-273D963517AD}"/>
                  </a:ext>
                </a:extLst>
              </p:cNvPr>
              <p:cNvSpPr/>
              <p:nvPr/>
            </p:nvSpPr>
            <p:spPr>
              <a:xfrm>
                <a:off x="1824093" y="758211"/>
                <a:ext cx="304892" cy="461665"/>
              </a:xfrm>
              <a:prstGeom prst="rect">
                <a:avLst/>
              </a:prstGeom>
            </p:spPr>
            <p:txBody>
              <a:bodyPr wrap="none">
                <a:spAutoFit/>
              </a:bodyPr>
              <a:lstStyle/>
              <a:p>
                <a:pPr algn="ctr"/>
                <a:r>
                  <a:rPr lang="en-US" sz="2400" b="1" dirty="0"/>
                  <a:t>{</a:t>
                </a:r>
              </a:p>
            </p:txBody>
          </p:sp>
          <p:sp>
            <p:nvSpPr>
              <p:cNvPr id="59" name="Rectangle 58">
                <a:extLst>
                  <a:ext uri="{FF2B5EF4-FFF2-40B4-BE49-F238E27FC236}">
                    <a16:creationId xmlns:a16="http://schemas.microsoft.com/office/drawing/2014/main" id="{1297AADB-8B74-4379-8E0B-E690D9AC1C72}"/>
                  </a:ext>
                </a:extLst>
              </p:cNvPr>
              <p:cNvSpPr/>
              <p:nvPr/>
            </p:nvSpPr>
            <p:spPr>
              <a:xfrm>
                <a:off x="1844270" y="1123316"/>
                <a:ext cx="287259" cy="461665"/>
              </a:xfrm>
              <a:prstGeom prst="rect">
                <a:avLst/>
              </a:prstGeom>
            </p:spPr>
            <p:txBody>
              <a:bodyPr wrap="none">
                <a:spAutoFit/>
              </a:bodyPr>
              <a:lstStyle/>
              <a:p>
                <a:pPr algn="ctr"/>
                <a:r>
                  <a:rPr lang="en-US" sz="2400" b="1" dirty="0"/>
                  <a:t>(</a:t>
                </a:r>
              </a:p>
            </p:txBody>
          </p:sp>
        </p:grpSp>
        <p:sp>
          <p:nvSpPr>
            <p:cNvPr id="60" name="Rectangle 59">
              <a:extLst>
                <a:ext uri="{FF2B5EF4-FFF2-40B4-BE49-F238E27FC236}">
                  <a16:creationId xmlns:a16="http://schemas.microsoft.com/office/drawing/2014/main" id="{8DC359A1-51E2-497F-AD3C-40F80E2F13D2}"/>
                </a:ext>
              </a:extLst>
            </p:cNvPr>
            <p:cNvSpPr/>
            <p:nvPr/>
          </p:nvSpPr>
          <p:spPr>
            <a:xfrm>
              <a:off x="3543856" y="4995493"/>
              <a:ext cx="287258" cy="461665"/>
            </a:xfrm>
            <a:prstGeom prst="rect">
              <a:avLst/>
            </a:prstGeom>
          </p:spPr>
          <p:txBody>
            <a:bodyPr wrap="none">
              <a:spAutoFit/>
            </a:bodyPr>
            <a:lstStyle/>
            <a:p>
              <a:pPr algn="ctr"/>
              <a:r>
                <a:rPr lang="en-US" sz="2400" b="1" dirty="0"/>
                <a:t>[</a:t>
              </a:r>
            </a:p>
          </p:txBody>
        </p:sp>
        <p:sp>
          <p:nvSpPr>
            <p:cNvPr id="61" name="Rectangle 60">
              <a:extLst>
                <a:ext uri="{FF2B5EF4-FFF2-40B4-BE49-F238E27FC236}">
                  <a16:creationId xmlns:a16="http://schemas.microsoft.com/office/drawing/2014/main" id="{5442251B-9839-4EA9-9248-259BDF38051B}"/>
                </a:ext>
              </a:extLst>
            </p:cNvPr>
            <p:cNvSpPr/>
            <p:nvPr/>
          </p:nvSpPr>
          <p:spPr>
            <a:xfrm>
              <a:off x="3543856" y="5364619"/>
              <a:ext cx="287259" cy="461665"/>
            </a:xfrm>
            <a:prstGeom prst="rect">
              <a:avLst/>
            </a:prstGeom>
          </p:spPr>
          <p:txBody>
            <a:bodyPr wrap="none">
              <a:spAutoFit/>
            </a:bodyPr>
            <a:lstStyle/>
            <a:p>
              <a:pPr algn="ctr"/>
              <a:r>
                <a:rPr lang="en-US" sz="2400" b="1" dirty="0"/>
                <a:t>(</a:t>
              </a:r>
            </a:p>
          </p:txBody>
        </p:sp>
      </p:grpSp>
      <p:grpSp>
        <p:nvGrpSpPr>
          <p:cNvPr id="62" name="Group 61">
            <a:extLst>
              <a:ext uri="{FF2B5EF4-FFF2-40B4-BE49-F238E27FC236}">
                <a16:creationId xmlns:a16="http://schemas.microsoft.com/office/drawing/2014/main" id="{D8D67019-564F-47D3-845E-DE4FAB5976CE}"/>
              </a:ext>
            </a:extLst>
          </p:cNvPr>
          <p:cNvGrpSpPr/>
          <p:nvPr/>
        </p:nvGrpSpPr>
        <p:grpSpPr>
          <a:xfrm>
            <a:off x="5368435" y="4254843"/>
            <a:ext cx="307436" cy="1214672"/>
            <a:chOff x="3543856" y="4242486"/>
            <a:chExt cx="307436" cy="1214672"/>
          </a:xfrm>
        </p:grpSpPr>
        <p:grpSp>
          <p:nvGrpSpPr>
            <p:cNvPr id="63" name="Group 62">
              <a:extLst>
                <a:ext uri="{FF2B5EF4-FFF2-40B4-BE49-F238E27FC236}">
                  <a16:creationId xmlns:a16="http://schemas.microsoft.com/office/drawing/2014/main" id="{11035143-9FBA-452A-9D21-5383588A3939}"/>
                </a:ext>
              </a:extLst>
            </p:cNvPr>
            <p:cNvGrpSpPr/>
            <p:nvPr/>
          </p:nvGrpSpPr>
          <p:grpSpPr>
            <a:xfrm>
              <a:off x="3543856" y="4242486"/>
              <a:ext cx="307436" cy="826770"/>
              <a:chOff x="1824093" y="758211"/>
              <a:chExt cx="307436" cy="826770"/>
            </a:xfrm>
          </p:grpSpPr>
          <p:sp>
            <p:nvSpPr>
              <p:cNvPr id="66" name="Rectangle 65">
                <a:extLst>
                  <a:ext uri="{FF2B5EF4-FFF2-40B4-BE49-F238E27FC236}">
                    <a16:creationId xmlns:a16="http://schemas.microsoft.com/office/drawing/2014/main" id="{2002BE8E-F881-48F9-870D-3F0675E4FB81}"/>
                  </a:ext>
                </a:extLst>
              </p:cNvPr>
              <p:cNvSpPr/>
              <p:nvPr/>
            </p:nvSpPr>
            <p:spPr>
              <a:xfrm>
                <a:off x="1824093" y="758211"/>
                <a:ext cx="304892" cy="461665"/>
              </a:xfrm>
              <a:prstGeom prst="rect">
                <a:avLst/>
              </a:prstGeom>
            </p:spPr>
            <p:txBody>
              <a:bodyPr wrap="none">
                <a:spAutoFit/>
              </a:bodyPr>
              <a:lstStyle/>
              <a:p>
                <a:pPr algn="ctr"/>
                <a:r>
                  <a:rPr lang="en-US" sz="2400" b="1" dirty="0"/>
                  <a:t>{</a:t>
                </a:r>
              </a:p>
            </p:txBody>
          </p:sp>
          <p:sp>
            <p:nvSpPr>
              <p:cNvPr id="67" name="Rectangle 66">
                <a:extLst>
                  <a:ext uri="{FF2B5EF4-FFF2-40B4-BE49-F238E27FC236}">
                    <a16:creationId xmlns:a16="http://schemas.microsoft.com/office/drawing/2014/main" id="{10BF44CD-7C3D-4B0D-B16F-F8502D06FB25}"/>
                  </a:ext>
                </a:extLst>
              </p:cNvPr>
              <p:cNvSpPr/>
              <p:nvPr/>
            </p:nvSpPr>
            <p:spPr>
              <a:xfrm>
                <a:off x="1844270" y="1123316"/>
                <a:ext cx="287259" cy="461665"/>
              </a:xfrm>
              <a:prstGeom prst="rect">
                <a:avLst/>
              </a:prstGeom>
            </p:spPr>
            <p:txBody>
              <a:bodyPr wrap="none">
                <a:spAutoFit/>
              </a:bodyPr>
              <a:lstStyle/>
              <a:p>
                <a:pPr algn="ctr"/>
                <a:r>
                  <a:rPr lang="en-US" sz="2400" b="1" dirty="0"/>
                  <a:t>(</a:t>
                </a:r>
              </a:p>
            </p:txBody>
          </p:sp>
        </p:grpSp>
        <p:sp>
          <p:nvSpPr>
            <p:cNvPr id="64" name="Rectangle 63">
              <a:extLst>
                <a:ext uri="{FF2B5EF4-FFF2-40B4-BE49-F238E27FC236}">
                  <a16:creationId xmlns:a16="http://schemas.microsoft.com/office/drawing/2014/main" id="{30DD935C-BAE3-417E-9097-A012E52288FE}"/>
                </a:ext>
              </a:extLst>
            </p:cNvPr>
            <p:cNvSpPr/>
            <p:nvPr/>
          </p:nvSpPr>
          <p:spPr>
            <a:xfrm>
              <a:off x="3543856" y="4995493"/>
              <a:ext cx="287258" cy="461665"/>
            </a:xfrm>
            <a:prstGeom prst="rect">
              <a:avLst/>
            </a:prstGeom>
          </p:spPr>
          <p:txBody>
            <a:bodyPr wrap="none">
              <a:spAutoFit/>
            </a:bodyPr>
            <a:lstStyle/>
            <a:p>
              <a:pPr algn="ctr"/>
              <a:r>
                <a:rPr lang="en-US" sz="2400" b="1" dirty="0"/>
                <a:t>[</a:t>
              </a:r>
            </a:p>
          </p:txBody>
        </p:sp>
      </p:grpSp>
      <p:grpSp>
        <p:nvGrpSpPr>
          <p:cNvPr id="69" name="Group 68">
            <a:extLst>
              <a:ext uri="{FF2B5EF4-FFF2-40B4-BE49-F238E27FC236}">
                <a16:creationId xmlns:a16="http://schemas.microsoft.com/office/drawing/2014/main" id="{49A4ED29-2DC2-4D4C-A230-28FB5AF6A739}"/>
              </a:ext>
            </a:extLst>
          </p:cNvPr>
          <p:cNvGrpSpPr/>
          <p:nvPr/>
        </p:nvGrpSpPr>
        <p:grpSpPr>
          <a:xfrm>
            <a:off x="6231349" y="4254843"/>
            <a:ext cx="307436" cy="826770"/>
            <a:chOff x="1824093" y="758211"/>
            <a:chExt cx="307436" cy="826770"/>
          </a:xfrm>
        </p:grpSpPr>
        <p:sp>
          <p:nvSpPr>
            <p:cNvPr id="71" name="Rectangle 70">
              <a:extLst>
                <a:ext uri="{FF2B5EF4-FFF2-40B4-BE49-F238E27FC236}">
                  <a16:creationId xmlns:a16="http://schemas.microsoft.com/office/drawing/2014/main" id="{36041EE3-6904-4DF5-A662-C1BD5EB21BA8}"/>
                </a:ext>
              </a:extLst>
            </p:cNvPr>
            <p:cNvSpPr/>
            <p:nvPr/>
          </p:nvSpPr>
          <p:spPr>
            <a:xfrm>
              <a:off x="1824093" y="758211"/>
              <a:ext cx="304892" cy="461665"/>
            </a:xfrm>
            <a:prstGeom prst="rect">
              <a:avLst/>
            </a:prstGeom>
          </p:spPr>
          <p:txBody>
            <a:bodyPr wrap="none">
              <a:spAutoFit/>
            </a:bodyPr>
            <a:lstStyle/>
            <a:p>
              <a:pPr algn="ctr"/>
              <a:r>
                <a:rPr lang="en-US" sz="2400" b="1" dirty="0"/>
                <a:t>{</a:t>
              </a:r>
            </a:p>
          </p:txBody>
        </p:sp>
        <p:sp>
          <p:nvSpPr>
            <p:cNvPr id="72" name="Rectangle 71">
              <a:extLst>
                <a:ext uri="{FF2B5EF4-FFF2-40B4-BE49-F238E27FC236}">
                  <a16:creationId xmlns:a16="http://schemas.microsoft.com/office/drawing/2014/main" id="{51E9D1F6-0379-4E11-80E4-6640E3DAB816}"/>
                </a:ext>
              </a:extLst>
            </p:cNvPr>
            <p:cNvSpPr/>
            <p:nvPr/>
          </p:nvSpPr>
          <p:spPr>
            <a:xfrm>
              <a:off x="1844270" y="1123316"/>
              <a:ext cx="287259" cy="461665"/>
            </a:xfrm>
            <a:prstGeom prst="rect">
              <a:avLst/>
            </a:prstGeom>
          </p:spPr>
          <p:txBody>
            <a:bodyPr wrap="none">
              <a:spAutoFit/>
            </a:bodyPr>
            <a:lstStyle/>
            <a:p>
              <a:pPr algn="ctr"/>
              <a:r>
                <a:rPr lang="en-US" sz="2400" b="1" dirty="0"/>
                <a:t>(</a:t>
              </a:r>
            </a:p>
          </p:txBody>
        </p:sp>
      </p:grpSp>
      <p:cxnSp>
        <p:nvCxnSpPr>
          <p:cNvPr id="73" name="Straight Arrow Connector 72">
            <a:extLst>
              <a:ext uri="{FF2B5EF4-FFF2-40B4-BE49-F238E27FC236}">
                <a16:creationId xmlns:a16="http://schemas.microsoft.com/office/drawing/2014/main" id="{02D10173-47EF-4100-86AB-4B8ACB7E34D9}"/>
              </a:ext>
            </a:extLst>
          </p:cNvPr>
          <p:cNvCxnSpPr>
            <a:cxnSpLocks/>
            <a:endCxn id="72" idx="3"/>
          </p:cNvCxnSpPr>
          <p:nvPr/>
        </p:nvCxnSpPr>
        <p:spPr>
          <a:xfrm flipH="1">
            <a:off x="6538785" y="3886201"/>
            <a:ext cx="853978" cy="96458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CB5524C6-3DB1-4E87-8C82-5D6A8882EC19}"/>
              </a:ext>
            </a:extLst>
          </p:cNvPr>
          <p:cNvSpPr/>
          <p:nvPr/>
        </p:nvSpPr>
        <p:spPr>
          <a:xfrm>
            <a:off x="8812428" y="711713"/>
            <a:ext cx="354584" cy="461665"/>
          </a:xfrm>
          <a:prstGeom prst="rect">
            <a:avLst/>
          </a:prstGeom>
          <a:solidFill>
            <a:schemeClr val="bg1"/>
          </a:solidFill>
        </p:spPr>
        <p:txBody>
          <a:bodyPr wrap="none">
            <a:spAutoFit/>
          </a:bodyPr>
          <a:lstStyle/>
          <a:p>
            <a:pPr algn="ctr"/>
            <a:r>
              <a:rPr lang="en-US" sz="2400" b="1" dirty="0"/>
              <a:t>  </a:t>
            </a:r>
          </a:p>
        </p:txBody>
      </p:sp>
    </p:spTree>
    <p:extLst>
      <p:ext uri="{BB962C8B-B14F-4D97-AF65-F5344CB8AC3E}">
        <p14:creationId xmlns:p14="http://schemas.microsoft.com/office/powerpoint/2010/main" val="281285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500"/>
                                        <p:tgtEl>
                                          <p:spTgt spid="48"/>
                                        </p:tgtEl>
                                      </p:cBhvr>
                                    </p:animEffect>
                                  </p:childTnLst>
                                  <p:subTnLst>
                                    <p:set>
                                      <p:cBhvr override="childStyle">
                                        <p:cTn dur="1" fill="hold" display="0" masterRel="nextClick" afterEffect="1"/>
                                        <p:tgtEl>
                                          <p:spTgt spid="48"/>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fade">
                                      <p:cBhvr>
                                        <p:cTn id="52" dur="500"/>
                                        <p:tgtEl>
                                          <p:spTgt spid="70"/>
                                        </p:tgtEl>
                                      </p:cBhvr>
                                    </p:animEffect>
                                  </p:childTnLst>
                                  <p:subTnLst>
                                    <p:set>
                                      <p:cBhvr override="childStyle">
                                        <p:cTn dur="1" fill="hold" display="0" masterRel="nextClick" afterEffect="1"/>
                                        <p:tgtEl>
                                          <p:spTgt spid="70"/>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fade">
                                      <p:cBhvr>
                                        <p:cTn id="62" dur="500"/>
                                        <p:tgtEl>
                                          <p:spTgt spid="5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62"/>
                                        </p:tgtEl>
                                        <p:attrNameLst>
                                          <p:attrName>style.visibility</p:attrName>
                                        </p:attrNameLst>
                                      </p:cBhvr>
                                      <p:to>
                                        <p:strVal val="visible"/>
                                      </p:to>
                                    </p:set>
                                    <p:animEffect transition="in" filter="fade">
                                      <p:cBhvr>
                                        <p:cTn id="77" dur="500"/>
                                        <p:tgtEl>
                                          <p:spTgt spid="6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fade">
                                      <p:cBhvr>
                                        <p:cTn id="82" dur="500"/>
                                        <p:tgtEl>
                                          <p:spTgt spid="6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2" fill="hold" nodeType="clickEffect">
                                  <p:stCondLst>
                                    <p:cond delay="0"/>
                                  </p:stCondLst>
                                  <p:childTnLst>
                                    <p:set>
                                      <p:cBhvr>
                                        <p:cTn id="86" dur="1" fill="hold">
                                          <p:stCondLst>
                                            <p:cond delay="0"/>
                                          </p:stCondLst>
                                        </p:cTn>
                                        <p:tgtEl>
                                          <p:spTgt spid="73"/>
                                        </p:tgtEl>
                                        <p:attrNameLst>
                                          <p:attrName>style.visibility</p:attrName>
                                        </p:attrNameLst>
                                      </p:cBhvr>
                                      <p:to>
                                        <p:strVal val="visible"/>
                                      </p:to>
                                    </p:set>
                                    <p:animEffect transition="in" filter="wipe(right)">
                                      <p:cBhvr>
                                        <p:cTn id="8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5" grpId="0"/>
      <p:bldP spid="48" grpId="0"/>
      <p:bldP spid="49" grpId="0"/>
      <p:bldP spid="7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5.3, pgs. 325-331</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5.3 Implementing a Stack</a:t>
            </a:r>
          </a:p>
          <a:p>
            <a:pPr algn="ctr"/>
            <a:r>
              <a:rPr lang="en-US" sz="2000" dirty="0"/>
              <a:t>Adapter Classes and the Delegation Pattern</a:t>
            </a:r>
          </a:p>
          <a:p>
            <a:pPr algn="ctr"/>
            <a:r>
              <a:rPr lang="en-US" sz="2000" dirty="0"/>
              <a:t>Revisiting the Definition File </a:t>
            </a:r>
            <a:r>
              <a:rPr lang="en-US" sz="2000" dirty="0" err="1"/>
              <a:t>stack.h</a:t>
            </a:r>
            <a:endParaRPr lang="en-US" sz="2000" dirty="0"/>
          </a:p>
          <a:p>
            <a:pPr algn="ctr"/>
            <a:r>
              <a:rPr lang="en-US" sz="2000" dirty="0"/>
              <a:t>Implementing a Stack as a Linked Data Structure</a:t>
            </a:r>
          </a:p>
          <a:p>
            <a:pPr algn="ctr"/>
            <a:r>
              <a:rPr lang="en-US" sz="2000" dirty="0"/>
              <a:t>Comparison of Stack Implementations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209800"/>
            <a:ext cx="2914650" cy="1562100"/>
          </a:xfrm>
          <a:prstGeom prst="rect">
            <a:avLst/>
          </a:prstGeom>
        </p:spPr>
      </p:pic>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38</a:t>
            </a:fld>
            <a:endParaRPr lang="en-US" dirty="0"/>
          </a:p>
        </p:txBody>
      </p:sp>
    </p:spTree>
    <p:extLst>
      <p:ext uri="{BB962C8B-B14F-4D97-AF65-F5344CB8AC3E}">
        <p14:creationId xmlns:p14="http://schemas.microsoft.com/office/powerpoint/2010/main" val="500820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A6432-591F-48CF-BDDB-97DDFE9D747F}"/>
              </a:ext>
            </a:extLst>
          </p:cNvPr>
          <p:cNvSpPr>
            <a:spLocks noGrp="1"/>
          </p:cNvSpPr>
          <p:nvPr>
            <p:ph type="title"/>
          </p:nvPr>
        </p:nvSpPr>
        <p:spPr/>
        <p:txBody>
          <a:bodyPr/>
          <a:lstStyle/>
          <a:p>
            <a:r>
              <a:rPr lang="en-US" dirty="0"/>
              <a:t>Adapter Classes and Delegation</a:t>
            </a:r>
          </a:p>
        </p:txBody>
      </p:sp>
      <p:sp>
        <p:nvSpPr>
          <p:cNvPr id="3" name="Content Placeholder 2">
            <a:extLst>
              <a:ext uri="{FF2B5EF4-FFF2-40B4-BE49-F238E27FC236}">
                <a16:creationId xmlns:a16="http://schemas.microsoft.com/office/drawing/2014/main" id="{3041252C-EC5B-4FF5-AB0B-FE7A95E3B993}"/>
              </a:ext>
            </a:extLst>
          </p:cNvPr>
          <p:cNvSpPr>
            <a:spLocks noGrp="1"/>
          </p:cNvSpPr>
          <p:nvPr>
            <p:ph sz="quarter" idx="1"/>
          </p:nvPr>
        </p:nvSpPr>
        <p:spPr>
          <a:xfrm>
            <a:off x="532435" y="1295402"/>
            <a:ext cx="9978067" cy="1904999"/>
          </a:xfrm>
        </p:spPr>
        <p:txBody>
          <a:bodyPr/>
          <a:lstStyle/>
          <a:p>
            <a:r>
              <a:rPr lang="en-US" sz="2000" dirty="0"/>
              <a:t>In software engineering, the </a:t>
            </a:r>
            <a:r>
              <a:rPr lang="en-US" sz="2000" b="1" dirty="0">
                <a:solidFill>
                  <a:srgbClr val="FF0000"/>
                </a:solidFill>
              </a:rPr>
              <a:t>adapter pattern </a:t>
            </a:r>
            <a:r>
              <a:rPr lang="en-US" sz="2000" dirty="0"/>
              <a:t>(also known as </a:t>
            </a:r>
            <a:r>
              <a:rPr lang="en-US" sz="2000" b="1" dirty="0">
                <a:solidFill>
                  <a:srgbClr val="FF0000"/>
                </a:solidFill>
              </a:rPr>
              <a:t>wrapper</a:t>
            </a:r>
            <a:r>
              <a:rPr lang="en-US" sz="2000" dirty="0"/>
              <a:t>) allows an interface of an existing class (server or target) to be used by another interface (client.)</a:t>
            </a:r>
          </a:p>
          <a:p>
            <a:pPr lvl="1"/>
            <a:r>
              <a:rPr lang="en-US" sz="1600" dirty="0"/>
              <a:t>Make existing classes work with other classes without modifying their source code. </a:t>
            </a:r>
          </a:p>
          <a:p>
            <a:pPr lvl="1"/>
            <a:r>
              <a:rPr lang="en-US" sz="1600" dirty="0"/>
              <a:t>Publicly inherit the interface of the abstract class and privately inherit the implementation of the legacy component.</a:t>
            </a:r>
          </a:p>
        </p:txBody>
      </p:sp>
      <p:sp>
        <p:nvSpPr>
          <p:cNvPr id="4" name="Footer Placeholder 3">
            <a:extLst>
              <a:ext uri="{FF2B5EF4-FFF2-40B4-BE49-F238E27FC236}">
                <a16:creationId xmlns:a16="http://schemas.microsoft.com/office/drawing/2014/main" id="{509DF4FB-F6CB-435A-A78A-65812E5329DE}"/>
              </a:ext>
            </a:extLst>
          </p:cNvPr>
          <p:cNvSpPr>
            <a:spLocks noGrp="1"/>
          </p:cNvSpPr>
          <p:nvPr>
            <p:ph type="ftr" sz="quarter" idx="11"/>
          </p:nvPr>
        </p:nvSpPr>
        <p:spPr/>
        <p:txBody>
          <a:bodyPr/>
          <a:lstStyle/>
          <a:p>
            <a:pPr>
              <a:defRPr/>
            </a:pPr>
            <a:r>
              <a:rPr lang="en-US"/>
              <a:t>Stacks (17)</a:t>
            </a:r>
            <a:endParaRPr lang="en-US" dirty="0"/>
          </a:p>
        </p:txBody>
      </p:sp>
      <p:sp>
        <p:nvSpPr>
          <p:cNvPr id="5" name="Slide Number Placeholder 4">
            <a:extLst>
              <a:ext uri="{FF2B5EF4-FFF2-40B4-BE49-F238E27FC236}">
                <a16:creationId xmlns:a16="http://schemas.microsoft.com/office/drawing/2014/main" id="{8B447578-3C52-4DDC-8227-0881C10FAA39}"/>
              </a:ext>
            </a:extLst>
          </p:cNvPr>
          <p:cNvSpPr>
            <a:spLocks noGrp="1"/>
          </p:cNvSpPr>
          <p:nvPr>
            <p:ph type="sldNum" sz="quarter" idx="12"/>
          </p:nvPr>
        </p:nvSpPr>
        <p:spPr/>
        <p:txBody>
          <a:bodyPr/>
          <a:lstStyle/>
          <a:p>
            <a:pPr>
              <a:defRPr/>
            </a:pPr>
            <a:fld id="{0D7B5496-982B-480A-8085-B08F2CA91C21}" type="slidenum">
              <a:rPr lang="en-US" smtClean="0"/>
              <a:pPr>
                <a:defRPr/>
              </a:pPr>
              <a:t>39</a:t>
            </a:fld>
            <a:endParaRPr lang="en-US" dirty="0"/>
          </a:p>
        </p:txBody>
      </p:sp>
      <p:sp>
        <p:nvSpPr>
          <p:cNvPr id="6" name="Content Placeholder 2">
            <a:extLst>
              <a:ext uri="{FF2B5EF4-FFF2-40B4-BE49-F238E27FC236}">
                <a16:creationId xmlns:a16="http://schemas.microsoft.com/office/drawing/2014/main" id="{9849CBFD-B788-4AF2-BFBF-9B0ED70AF956}"/>
              </a:ext>
            </a:extLst>
          </p:cNvPr>
          <p:cNvSpPr txBox="1">
            <a:spLocks/>
          </p:cNvSpPr>
          <p:nvPr/>
        </p:nvSpPr>
        <p:spPr bwMode="auto">
          <a:xfrm>
            <a:off x="534859" y="5334000"/>
            <a:ext cx="9978067" cy="129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The adapter classes solve problems like:</a:t>
            </a:r>
          </a:p>
          <a:p>
            <a:pPr lvl="1"/>
            <a:r>
              <a:rPr lang="en-US" sz="1600" dirty="0"/>
              <a:t>How can a class be reused that does not have an interface that a client requires?</a:t>
            </a:r>
          </a:p>
          <a:p>
            <a:pPr lvl="1"/>
            <a:r>
              <a:rPr lang="en-US" sz="1600" dirty="0"/>
              <a:t>How can classes that have incompatible interfaces work together?</a:t>
            </a:r>
          </a:p>
          <a:p>
            <a:pPr lvl="1"/>
            <a:r>
              <a:rPr lang="en-US" sz="1600" dirty="0"/>
              <a:t>How can an alternative interface be provided for a class?</a:t>
            </a:r>
            <a:endParaRPr lang="en-US" dirty="0"/>
          </a:p>
        </p:txBody>
      </p:sp>
      <p:pic>
        <p:nvPicPr>
          <p:cNvPr id="8" name="Picture 7" descr="A picture containing electronics, monitor, sitting, white&#10;&#10;Description automatically generated">
            <a:extLst>
              <a:ext uri="{FF2B5EF4-FFF2-40B4-BE49-F238E27FC236}">
                <a16:creationId xmlns:a16="http://schemas.microsoft.com/office/drawing/2014/main" id="{B777B9AA-A007-4528-8D94-7E0E8A1A65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876" y="3269459"/>
            <a:ext cx="1835942" cy="1835942"/>
          </a:xfrm>
          <a:prstGeom prst="rect">
            <a:avLst/>
          </a:prstGeom>
        </p:spPr>
      </p:pic>
      <p:pic>
        <p:nvPicPr>
          <p:cNvPr id="10" name="Picture 9" descr="A close up of a logo&#10;&#10;Description automatically generated">
            <a:extLst>
              <a:ext uri="{FF2B5EF4-FFF2-40B4-BE49-F238E27FC236}">
                <a16:creationId xmlns:a16="http://schemas.microsoft.com/office/drawing/2014/main" id="{2D9996C5-D095-4F57-80FC-A4F8E00D4C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824" y="3253268"/>
            <a:ext cx="2362200" cy="1875566"/>
          </a:xfrm>
          <a:prstGeom prst="rect">
            <a:avLst/>
          </a:prstGeom>
        </p:spPr>
      </p:pic>
      <p:sp>
        <p:nvSpPr>
          <p:cNvPr id="11" name="Speech Bubble: Rectangle with Corners Rounded 10">
            <a:extLst>
              <a:ext uri="{FF2B5EF4-FFF2-40B4-BE49-F238E27FC236}">
                <a16:creationId xmlns:a16="http://schemas.microsoft.com/office/drawing/2014/main" id="{2512039D-1A85-4C9F-9138-81DAA1F98118}"/>
              </a:ext>
            </a:extLst>
          </p:cNvPr>
          <p:cNvSpPr/>
          <p:nvPr/>
        </p:nvSpPr>
        <p:spPr>
          <a:xfrm>
            <a:off x="4943475" y="3581400"/>
            <a:ext cx="1066800" cy="533400"/>
          </a:xfrm>
          <a:prstGeom prst="wedgeRoundRectCallout">
            <a:avLst>
              <a:gd name="adj1" fmla="val -111774"/>
              <a:gd name="adj2" fmla="val 520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12" name="Speech Bubble: Rectangle with Corners Rounded 11">
            <a:extLst>
              <a:ext uri="{FF2B5EF4-FFF2-40B4-BE49-F238E27FC236}">
                <a16:creationId xmlns:a16="http://schemas.microsoft.com/office/drawing/2014/main" id="{4FFE40E2-31F4-4577-BA2C-56E4FD0F5638}"/>
              </a:ext>
            </a:extLst>
          </p:cNvPr>
          <p:cNvSpPr/>
          <p:nvPr/>
        </p:nvSpPr>
        <p:spPr>
          <a:xfrm>
            <a:off x="1727073" y="4057448"/>
            <a:ext cx="1066800" cy="533400"/>
          </a:xfrm>
          <a:prstGeom prst="wedgeRoundRectCallout">
            <a:avLst>
              <a:gd name="adj1" fmla="val 69062"/>
              <a:gd name="adj2" fmla="val -1068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Target</a:t>
            </a:r>
          </a:p>
        </p:txBody>
      </p:sp>
    </p:spTree>
    <p:extLst>
      <p:ext uri="{BB962C8B-B14F-4D97-AF65-F5344CB8AC3E}">
        <p14:creationId xmlns:p14="http://schemas.microsoft.com/office/powerpoint/2010/main" val="319173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4.9, pgs. 292-295</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4.9 Standard Library Containers</a:t>
            </a:r>
          </a:p>
          <a:p>
            <a:pPr algn="ctr"/>
            <a:endParaRPr lang="en-US" sz="2000" dirty="0"/>
          </a:p>
          <a:p>
            <a:pPr algn="ctr"/>
            <a:r>
              <a:rPr lang="en-US" sz="2000" dirty="0"/>
              <a:t>Common Features of Containers</a:t>
            </a:r>
          </a:p>
          <a:p>
            <a:pPr algn="ctr"/>
            <a:r>
              <a:rPr lang="en-US" sz="2000" dirty="0"/>
              <a:t>Sequences</a:t>
            </a:r>
          </a:p>
          <a:p>
            <a:pPr algn="ctr"/>
            <a:r>
              <a:rPr lang="en-US" sz="2000" dirty="0"/>
              <a:t>Associative Containers</a:t>
            </a:r>
          </a:p>
          <a:p>
            <a:pPr algn="ctr"/>
            <a:r>
              <a:rPr lang="en-US" sz="2000" dirty="0"/>
              <a:t>Vector Implementation Revisited </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4</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1" y="2672326"/>
            <a:ext cx="2995037" cy="1318328"/>
          </a:xfrm>
          <a:prstGeom prst="rect">
            <a:avLst/>
          </a:prstGeom>
        </p:spPr>
      </p:pic>
    </p:spTree>
    <p:extLst>
      <p:ext uri="{BB962C8B-B14F-4D97-AF65-F5344CB8AC3E}">
        <p14:creationId xmlns:p14="http://schemas.microsoft.com/office/powerpoint/2010/main" val="131520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Stack ADT</a:t>
            </a:r>
          </a:p>
        </p:txBody>
      </p:sp>
      <p:sp>
        <p:nvSpPr>
          <p:cNvPr id="3" name="Content Placeholder 2"/>
          <p:cNvSpPr>
            <a:spLocks noGrp="1"/>
          </p:cNvSpPr>
          <p:nvPr>
            <p:ph sz="quarter" idx="1"/>
          </p:nvPr>
        </p:nvSpPr>
        <p:spPr>
          <a:xfrm>
            <a:off x="544010" y="1295401"/>
            <a:ext cx="9978066" cy="3117057"/>
          </a:xfrm>
        </p:spPr>
        <p:txBody>
          <a:bodyPr/>
          <a:lstStyle/>
          <a:p>
            <a:r>
              <a:rPr lang="en-US" dirty="0"/>
              <a:t>A </a:t>
            </a:r>
            <a:r>
              <a:rPr lang="en-US" b="1" dirty="0">
                <a:solidFill>
                  <a:srgbClr val="FF0000"/>
                </a:solidFill>
              </a:rPr>
              <a:t>stack</a:t>
            </a:r>
            <a:r>
              <a:rPr lang="en-US" dirty="0"/>
              <a:t> is similar to a </a:t>
            </a:r>
            <a:r>
              <a:rPr lang="en-US" b="1" dirty="0">
                <a:solidFill>
                  <a:srgbClr val="FF0000"/>
                </a:solidFill>
                <a:latin typeface="Consolas" panose="020B0609020204030204" pitchFamily="49" charset="0"/>
                <a:cs typeface="Consolas" panose="020B0609020204030204" pitchFamily="49" charset="0"/>
              </a:rPr>
              <a:t>restricted list</a:t>
            </a:r>
            <a:r>
              <a:rPr lang="en-US" dirty="0"/>
              <a:t>.</a:t>
            </a:r>
            <a:endParaRPr lang="en-US" b="1" dirty="0">
              <a:solidFill>
                <a:srgbClr val="FF0000"/>
              </a:solidFill>
              <a:latin typeface="Consolas" panose="020B0609020204030204" pitchFamily="49" charset="0"/>
              <a:cs typeface="Consolas" panose="020B0609020204030204" pitchFamily="49" charset="0"/>
            </a:endParaRPr>
          </a:p>
          <a:p>
            <a:r>
              <a:rPr lang="en-US" dirty="0"/>
              <a:t>The standard library defines the stack as a template class that takes any of the sequential containers (</a:t>
            </a:r>
            <a:r>
              <a:rPr lang="en-US" b="1" dirty="0">
                <a:solidFill>
                  <a:srgbClr val="FF0000"/>
                </a:solidFill>
                <a:latin typeface="Consolas" panose="020B0609020204030204" pitchFamily="49" charset="0"/>
                <a:cs typeface="Consolas" panose="020B0609020204030204" pitchFamily="49" charset="0"/>
              </a:rPr>
              <a:t>vector</a:t>
            </a:r>
            <a:r>
              <a:rPr lang="en-US" dirty="0"/>
              <a:t>, </a:t>
            </a:r>
            <a:r>
              <a:rPr lang="en-US" b="1" dirty="0">
                <a:solidFill>
                  <a:srgbClr val="FF0000"/>
                </a:solidFill>
                <a:latin typeface="Consolas" panose="020B0609020204030204" pitchFamily="49" charset="0"/>
                <a:cs typeface="Consolas" panose="020B0609020204030204" pitchFamily="49" charset="0"/>
              </a:rPr>
              <a:t>list</a:t>
            </a:r>
            <a:r>
              <a:rPr lang="en-US" dirty="0"/>
              <a:t>, or </a:t>
            </a:r>
            <a:r>
              <a:rPr lang="en-US" b="1" dirty="0">
                <a:solidFill>
                  <a:srgbClr val="FF0000"/>
                </a:solidFill>
                <a:latin typeface="Consolas" panose="020B0609020204030204" pitchFamily="49" charset="0"/>
                <a:cs typeface="Consolas" panose="020B0609020204030204" pitchFamily="49" charset="0"/>
              </a:rPr>
              <a:t>deque</a:t>
            </a:r>
            <a:r>
              <a:rPr lang="en-US" dirty="0"/>
              <a:t>).</a:t>
            </a:r>
          </a:p>
          <a:p>
            <a:r>
              <a:rPr lang="en-US" dirty="0"/>
              <a:t>Implementations use sequential containers: </a:t>
            </a:r>
          </a:p>
          <a:p>
            <a:pPr lvl="1"/>
            <a:r>
              <a:rPr lang="en-US" dirty="0"/>
              <a:t>A contiguous container (such as a vector), </a:t>
            </a:r>
          </a:p>
          <a:p>
            <a:pPr lvl="1"/>
            <a:r>
              <a:rPr lang="en-US" dirty="0"/>
              <a:t>A linked container (such as special-purpose single-linked list.) </a:t>
            </a:r>
          </a:p>
          <a:p>
            <a:endParaRPr lang="en-US" dirty="0"/>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40</a:t>
            </a:fld>
            <a:endParaRPr lang="en-US" dirty="0"/>
          </a:p>
        </p:txBody>
      </p:sp>
      <p:pic>
        <p:nvPicPr>
          <p:cNvPr id="6" name="Picture 2"/>
          <p:cNvPicPr>
            <a:picLocks noChangeAspect="1" noChangeArrowheads="1"/>
          </p:cNvPicPr>
          <p:nvPr/>
        </p:nvPicPr>
        <p:blipFill>
          <a:blip r:embed="rId2"/>
          <a:srcRect/>
          <a:stretch>
            <a:fillRect/>
          </a:stretch>
        </p:blipFill>
        <p:spPr bwMode="auto">
          <a:xfrm>
            <a:off x="1524001" y="4419601"/>
            <a:ext cx="8277225" cy="2371725"/>
          </a:xfrm>
          <a:prstGeom prst="rect">
            <a:avLst/>
          </a:prstGeom>
          <a:noFill/>
          <a:ln w="9525">
            <a:noFill/>
            <a:miter lim="800000"/>
            <a:headEnd/>
            <a:tailEnd/>
          </a:ln>
        </p:spPr>
      </p:pic>
      <p:sp>
        <p:nvSpPr>
          <p:cNvPr id="7" name="Rounded Rectangular Callout 6"/>
          <p:cNvSpPr/>
          <p:nvPr/>
        </p:nvSpPr>
        <p:spPr>
          <a:xfrm>
            <a:off x="1752600" y="6019800"/>
            <a:ext cx="2895600" cy="609600"/>
          </a:xfrm>
          <a:prstGeom prst="wedgeRoundRectCallout">
            <a:avLst>
              <a:gd name="adj1" fmla="val 48774"/>
              <a:gd name="adj2" fmla="val -2058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Stack has-a container</a:t>
            </a:r>
          </a:p>
        </p:txBody>
      </p:sp>
    </p:spTree>
    <p:extLst>
      <p:ext uri="{BB962C8B-B14F-4D97-AF65-F5344CB8AC3E}">
        <p14:creationId xmlns:p14="http://schemas.microsoft.com/office/powerpoint/2010/main" val="54780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Stack</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41</a:t>
            </a:fld>
            <a:endParaRPr lang="en-US" dirty="0"/>
          </a:p>
        </p:txBody>
      </p:sp>
      <p:sp>
        <p:nvSpPr>
          <p:cNvPr id="5" name="TextBox 4"/>
          <p:cNvSpPr txBox="1"/>
          <p:nvPr/>
        </p:nvSpPr>
        <p:spPr>
          <a:xfrm>
            <a:off x="640080" y="1447801"/>
            <a:ext cx="6918960" cy="5262979"/>
          </a:xfrm>
          <a:prstGeom prst="rect">
            <a:avLst/>
          </a:prstGeom>
          <a:noFill/>
        </p:spPr>
        <p:txBody>
          <a:bodyPr wrap="square" rtlCol="0">
            <a:spAutoFit/>
          </a:bodyPr>
          <a:lstStyle/>
          <a:p>
            <a:r>
              <a:rPr lang="en-US" sz="1400" b="1" dirty="0">
                <a:latin typeface="Consolas" panose="020B0609020204030204" pitchFamily="49" charset="0"/>
              </a:rPr>
              <a:t>#</a:t>
            </a:r>
            <a:r>
              <a:rPr lang="en-US" sz="1400" b="1" dirty="0" err="1">
                <a:latin typeface="Consolas" panose="020B0609020204030204" pitchFamily="49" charset="0"/>
              </a:rPr>
              <a:t>ifndef</a:t>
            </a:r>
            <a:r>
              <a:rPr lang="en-US" sz="1400" b="1" dirty="0">
                <a:latin typeface="Consolas" panose="020B0609020204030204" pitchFamily="49" charset="0"/>
              </a:rPr>
              <a:t> MY_STACK_H_</a:t>
            </a:r>
          </a:p>
          <a:p>
            <a:r>
              <a:rPr lang="en-US" sz="1400" b="1" dirty="0">
                <a:latin typeface="Consolas" panose="020B0609020204030204" pitchFamily="49" charset="0"/>
              </a:rPr>
              <a:t>#define MY_STACK_H_</a:t>
            </a:r>
          </a:p>
          <a:p>
            <a:r>
              <a:rPr lang="en-US" sz="1400" b="1" dirty="0">
                <a:latin typeface="Consolas" panose="020B0609020204030204" pitchFamily="49" charset="0"/>
              </a:rPr>
              <a:t>#include &lt;vector&gt;</a:t>
            </a:r>
          </a:p>
          <a:p>
            <a:endParaRPr lang="en-US" sz="1400" b="1" dirty="0">
              <a:latin typeface="Consolas" panose="020B0609020204030204" pitchFamily="49" charset="0"/>
            </a:endParaRPr>
          </a:p>
          <a:p>
            <a:r>
              <a:rPr lang="en-US" sz="1400" b="1" dirty="0">
                <a:latin typeface="Consolas" panose="020B0609020204030204" pitchFamily="49" charset="0"/>
              </a:rPr>
              <a:t>template &lt;</a:t>
            </a:r>
            <a:r>
              <a:rPr lang="en-US" sz="1400" b="1" dirty="0" err="1">
                <a:latin typeface="Consolas" panose="020B0609020204030204" pitchFamily="49" charset="0"/>
              </a:rPr>
              <a:t>typename</a:t>
            </a:r>
            <a:r>
              <a:rPr lang="en-US" sz="1400" b="1" dirty="0">
                <a:latin typeface="Consolas" panose="020B0609020204030204" pitchFamily="49" charset="0"/>
              </a:rPr>
              <a:t> T&gt;</a:t>
            </a:r>
          </a:p>
          <a:p>
            <a:r>
              <a:rPr lang="en-US" sz="1400" b="1" dirty="0">
                <a:latin typeface="Consolas" panose="020B0609020204030204" pitchFamily="49" charset="0"/>
              </a:rPr>
              <a:t>class Stack</a:t>
            </a:r>
          </a:p>
          <a:p>
            <a:r>
              <a:rPr lang="en-US" sz="1400" b="1" dirty="0">
                <a:latin typeface="Consolas" panose="020B0609020204030204" pitchFamily="49" charset="0"/>
              </a:rPr>
              <a:t>{</a:t>
            </a:r>
          </a:p>
          <a:p>
            <a:r>
              <a:rPr lang="en-US" sz="1400" b="1" dirty="0">
                <a:latin typeface="Consolas" panose="020B0609020204030204" pitchFamily="49" charset="0"/>
              </a:rPr>
              <a:t>private:</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std::vector&lt;T&gt; </a:t>
            </a:r>
            <a:r>
              <a:rPr lang="en-US" sz="1400" b="1" dirty="0" err="1">
                <a:solidFill>
                  <a:srgbClr val="FF0000"/>
                </a:solidFill>
                <a:latin typeface="Consolas" panose="020B0609020204030204" pitchFamily="49" charset="0"/>
              </a:rPr>
              <a:t>myStack</a:t>
            </a:r>
            <a:r>
              <a:rPr lang="en-US" sz="1400" b="1" dirty="0">
                <a:solidFill>
                  <a:srgbClr val="FF0000"/>
                </a:solidFill>
                <a:latin typeface="Consolas" panose="020B0609020204030204" pitchFamily="49" charset="0"/>
              </a:rPr>
              <a:t>;</a:t>
            </a:r>
          </a:p>
          <a:p>
            <a:r>
              <a:rPr lang="en-US" sz="1400" b="1" dirty="0">
                <a:latin typeface="Consolas" panose="020B0609020204030204" pitchFamily="49" charset="0"/>
              </a:rPr>
              <a:t>public:</a:t>
            </a:r>
          </a:p>
          <a:p>
            <a:r>
              <a:rPr lang="en-US" sz="1400" b="1" dirty="0">
                <a:latin typeface="Consolas" panose="020B0609020204030204" pitchFamily="49" charset="0"/>
              </a:rPr>
              <a:t>   /** Construct an empty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Stack() {}</a:t>
            </a:r>
          </a:p>
          <a:p>
            <a:r>
              <a:rPr lang="en-US" sz="1400" b="1" dirty="0">
                <a:latin typeface="Consolas" panose="020B0609020204030204" pitchFamily="49" charset="0"/>
              </a:rPr>
              <a:t>   /** Push item on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void push(const T&amp; item) { </a:t>
            </a:r>
            <a:r>
              <a:rPr lang="en-US" sz="1400" b="1" dirty="0" err="1">
                <a:solidFill>
                  <a:srgbClr val="FF0000"/>
                </a:solidFill>
                <a:latin typeface="Consolas" panose="020B0609020204030204" pitchFamily="49" charset="0"/>
              </a:rPr>
              <a:t>myStack.push_back</a:t>
            </a:r>
            <a:r>
              <a:rPr lang="en-US" sz="1400" b="1" dirty="0">
                <a:solidFill>
                  <a:srgbClr val="FF0000"/>
                </a:solidFill>
                <a:latin typeface="Consolas" panose="020B0609020204030204" pitchFamily="49" charset="0"/>
              </a:rPr>
              <a:t>(item); }</a:t>
            </a:r>
          </a:p>
          <a:p>
            <a:r>
              <a:rPr lang="en-US" sz="1400" b="1" dirty="0">
                <a:latin typeface="Consolas" panose="020B0609020204030204" pitchFamily="49" charset="0"/>
              </a:rPr>
              <a:t>   /** Return top of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T&amp; top() { return </a:t>
            </a:r>
            <a:r>
              <a:rPr lang="en-US" sz="1400" b="1" dirty="0" err="1">
                <a:solidFill>
                  <a:srgbClr val="FF0000"/>
                </a:solidFill>
                <a:latin typeface="Consolas" panose="020B0609020204030204" pitchFamily="49" charset="0"/>
              </a:rPr>
              <a:t>myStack.back</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Pop top of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void pop() { </a:t>
            </a:r>
            <a:r>
              <a:rPr lang="en-US" sz="1400" b="1" dirty="0" err="1">
                <a:solidFill>
                  <a:srgbClr val="FF0000"/>
                </a:solidFill>
                <a:latin typeface="Consolas" panose="020B0609020204030204" pitchFamily="49" charset="0"/>
              </a:rPr>
              <a:t>myStack.pop_back</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Return TRUE if stack is empty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bool empty() const { return </a:t>
            </a:r>
            <a:r>
              <a:rPr lang="en-US" sz="1400" b="1" dirty="0" err="1">
                <a:solidFill>
                  <a:srgbClr val="FF0000"/>
                </a:solidFill>
                <a:latin typeface="Consolas" panose="020B0609020204030204" pitchFamily="49" charset="0"/>
              </a:rPr>
              <a:t>myStack.size</a:t>
            </a:r>
            <a:r>
              <a:rPr lang="en-US" sz="1400" b="1" dirty="0">
                <a:solidFill>
                  <a:srgbClr val="FF0000"/>
                </a:solidFill>
                <a:latin typeface="Consolas" panose="020B0609020204030204" pitchFamily="49" charset="0"/>
              </a:rPr>
              <a:t>() == 0; }</a:t>
            </a:r>
          </a:p>
          <a:p>
            <a:r>
              <a:rPr lang="en-US" sz="1400" b="1" dirty="0">
                <a:latin typeface="Consolas" panose="020B0609020204030204" pitchFamily="49" charset="0"/>
              </a:rPr>
              <a:t>   /** Return number of stack entries */</a:t>
            </a:r>
          </a:p>
          <a:p>
            <a:r>
              <a:rPr lang="en-US" sz="1400" b="1" dirty="0">
                <a:latin typeface="Consolas" panose="020B0609020204030204" pitchFamily="49" charset="0"/>
              </a:rPr>
              <a:t>   </a:t>
            </a:r>
            <a:r>
              <a:rPr lang="en-US" sz="1400" b="1" dirty="0" err="1">
                <a:solidFill>
                  <a:srgbClr val="FF0000"/>
                </a:solidFill>
                <a:latin typeface="Consolas" panose="020B0609020204030204" pitchFamily="49" charset="0"/>
              </a:rPr>
              <a:t>size_t</a:t>
            </a:r>
            <a:r>
              <a:rPr lang="en-US" sz="1400" b="1" dirty="0">
                <a:solidFill>
                  <a:srgbClr val="FF0000"/>
                </a:solidFill>
                <a:latin typeface="Consolas" panose="020B0609020204030204" pitchFamily="49" charset="0"/>
              </a:rPr>
              <a:t> size() const { </a:t>
            </a:r>
            <a:r>
              <a:rPr lang="en-US" sz="1400" b="1" dirty="0" err="1">
                <a:solidFill>
                  <a:srgbClr val="FF0000"/>
                </a:solidFill>
                <a:latin typeface="Consolas" panose="020B0609020204030204" pitchFamily="49" charset="0"/>
              </a:rPr>
              <a:t>myStack.size</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a:t>
            </a:r>
          </a:p>
          <a:p>
            <a:r>
              <a:rPr lang="en-US" sz="1400" b="1" dirty="0">
                <a:latin typeface="Consolas" panose="020B0609020204030204" pitchFamily="49" charset="0"/>
              </a:rPr>
              <a:t>#</a:t>
            </a:r>
            <a:r>
              <a:rPr lang="en-US" sz="1400" b="1" dirty="0" err="1">
                <a:latin typeface="Consolas" panose="020B0609020204030204" pitchFamily="49" charset="0"/>
              </a:rPr>
              <a:t>endif</a:t>
            </a:r>
            <a:r>
              <a:rPr lang="en-US" sz="1400" b="1" dirty="0">
                <a:latin typeface="Consolas" panose="020B0609020204030204" pitchFamily="49" charset="0"/>
              </a:rPr>
              <a:t> // MY_STACK_H_</a:t>
            </a:r>
          </a:p>
        </p:txBody>
      </p:sp>
      <p:sp>
        <p:nvSpPr>
          <p:cNvPr id="7" name="Line Callout 1 6"/>
          <p:cNvSpPr/>
          <p:nvPr/>
        </p:nvSpPr>
        <p:spPr>
          <a:xfrm>
            <a:off x="5522489" y="1905001"/>
            <a:ext cx="5002144" cy="1565633"/>
          </a:xfrm>
          <a:prstGeom prst="borderCallout1">
            <a:avLst>
              <a:gd name="adj1" fmla="val 50449"/>
              <a:gd name="adj2" fmla="val 1619"/>
              <a:gd name="adj3" fmla="val 91537"/>
              <a:gd name="adj4" fmla="val -4350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All sequential containers provide the functions empty, size, back (equivalent to stack::top), </a:t>
            </a:r>
            <a:r>
              <a:rPr lang="en-US" sz="1600" dirty="0" err="1"/>
              <a:t>push_back</a:t>
            </a:r>
            <a:r>
              <a:rPr lang="en-US" sz="1600" dirty="0"/>
              <a:t> (equivalent to stack::push) and </a:t>
            </a:r>
            <a:r>
              <a:rPr lang="en-US" sz="1600" dirty="0" err="1"/>
              <a:t>pop_back</a:t>
            </a:r>
            <a:r>
              <a:rPr lang="en-US" sz="1600" dirty="0"/>
              <a:t> (equivalent to stack::pop), so we could use any of these containers.</a:t>
            </a:r>
          </a:p>
        </p:txBody>
      </p:sp>
      <p:sp>
        <p:nvSpPr>
          <p:cNvPr id="8" name="Line Callout 1 7"/>
          <p:cNvSpPr/>
          <p:nvPr/>
        </p:nvSpPr>
        <p:spPr>
          <a:xfrm>
            <a:off x="7199585" y="3657600"/>
            <a:ext cx="3325048" cy="1752600"/>
          </a:xfrm>
          <a:prstGeom prst="borderCallout1">
            <a:avLst>
              <a:gd name="adj1" fmla="val 50449"/>
              <a:gd name="adj2" fmla="val 1619"/>
              <a:gd name="adj3" fmla="val 106887"/>
              <a:gd name="adj4" fmla="val -5918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A stack is an </a:t>
            </a:r>
            <a:r>
              <a:rPr lang="en-US" sz="1600" b="1" u="sng" dirty="0"/>
              <a:t>adapter class </a:t>
            </a:r>
            <a:r>
              <a:rPr lang="en-US" sz="1600" dirty="0"/>
              <a:t>because it adapts the functions available in another class to the interface its clients expect by giving different names to essentially the same operations.</a:t>
            </a:r>
          </a:p>
        </p:txBody>
      </p:sp>
      <p:sp>
        <p:nvSpPr>
          <p:cNvPr id="9" name="Line Callout 1 8"/>
          <p:cNvSpPr/>
          <p:nvPr/>
        </p:nvSpPr>
        <p:spPr>
          <a:xfrm>
            <a:off x="5522489" y="1320818"/>
            <a:ext cx="5002144" cy="507982"/>
          </a:xfrm>
          <a:prstGeom prst="borderCallout1">
            <a:avLst>
              <a:gd name="adj1" fmla="val 50449"/>
              <a:gd name="adj2" fmla="val 1619"/>
              <a:gd name="adj3" fmla="val 360163"/>
              <a:gd name="adj4" fmla="val -6898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 Let's use a vector for our stack.</a:t>
            </a:r>
          </a:p>
          <a:p>
            <a:pPr algn="ctr">
              <a:defRPr/>
            </a:pPr>
            <a:r>
              <a:rPr lang="en-US" sz="1600" dirty="0"/>
              <a:t>(stack has-a vector)</a:t>
            </a:r>
          </a:p>
        </p:txBody>
      </p:sp>
      <p:sp>
        <p:nvSpPr>
          <p:cNvPr id="10" name="Line Callout 1 9"/>
          <p:cNvSpPr/>
          <p:nvPr/>
        </p:nvSpPr>
        <p:spPr>
          <a:xfrm>
            <a:off x="6468533" y="5491579"/>
            <a:ext cx="4056100" cy="1219200"/>
          </a:xfrm>
          <a:prstGeom prst="borderCallout1">
            <a:avLst>
              <a:gd name="adj1" fmla="val 50449"/>
              <a:gd name="adj2" fmla="val 1619"/>
              <a:gd name="adj3" fmla="val 52127"/>
              <a:gd name="adj4" fmla="val -3743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The stack class uses the </a:t>
            </a:r>
            <a:r>
              <a:rPr lang="en-US" sz="1600" b="1" u="sng" dirty="0"/>
              <a:t>delegation</a:t>
            </a:r>
            <a:r>
              <a:rPr lang="en-US" sz="1600" dirty="0"/>
              <a:t> pattern by making the functions in the underlying container class do its work.</a:t>
            </a:r>
          </a:p>
        </p:txBody>
      </p:sp>
    </p:spTree>
    <p:extLst>
      <p:ext uri="{BB962C8B-B14F-4D97-AF65-F5344CB8AC3E}">
        <p14:creationId xmlns:p14="http://schemas.microsoft.com/office/powerpoint/2010/main" val="326795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 Stack</a:t>
            </a:r>
          </a:p>
        </p:txBody>
      </p:sp>
      <p:sp>
        <p:nvSpPr>
          <p:cNvPr id="3" name="Content Placeholder 2"/>
          <p:cNvSpPr>
            <a:spLocks noGrp="1"/>
          </p:cNvSpPr>
          <p:nvPr>
            <p:ph sz="quarter" idx="1"/>
          </p:nvPr>
        </p:nvSpPr>
        <p:spPr>
          <a:xfrm>
            <a:off x="561577" y="1295402"/>
            <a:ext cx="9978067" cy="457199"/>
          </a:xfrm>
        </p:spPr>
        <p:txBody>
          <a:bodyPr/>
          <a:lstStyle/>
          <a:p>
            <a:r>
              <a:rPr lang="en-US" dirty="0"/>
              <a:t>We can also implement a stack using a linked list of nodes</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42</a:t>
            </a:fld>
            <a:endParaRPr lang="en-US" dirty="0"/>
          </a:p>
        </p:txBody>
      </p:sp>
      <p:pic>
        <p:nvPicPr>
          <p:cNvPr id="6" name="Picture 2"/>
          <p:cNvPicPr>
            <a:picLocks noChangeAspect="1" noChangeArrowheads="1"/>
          </p:cNvPicPr>
          <p:nvPr/>
        </p:nvPicPr>
        <p:blipFill>
          <a:blip r:embed="rId2"/>
          <a:srcRect/>
          <a:stretch>
            <a:fillRect/>
          </a:stretch>
        </p:blipFill>
        <p:spPr bwMode="auto">
          <a:xfrm>
            <a:off x="1400176" y="1828800"/>
            <a:ext cx="8277225" cy="1752600"/>
          </a:xfrm>
          <a:prstGeom prst="rect">
            <a:avLst/>
          </a:prstGeom>
          <a:noFill/>
          <a:ln w="9525">
            <a:noFill/>
            <a:miter lim="800000"/>
            <a:headEnd/>
            <a:tailEnd/>
          </a:ln>
        </p:spPr>
      </p:pic>
      <p:sp>
        <p:nvSpPr>
          <p:cNvPr id="7" name="Content Placeholder 2"/>
          <p:cNvSpPr txBox="1">
            <a:spLocks/>
          </p:cNvSpPr>
          <p:nvPr/>
        </p:nvSpPr>
        <p:spPr bwMode="auto">
          <a:xfrm>
            <a:off x="555585" y="3657600"/>
            <a:ext cx="9978067"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200" b="1" dirty="0">
                <a:solidFill>
                  <a:srgbClr val="FF0000"/>
                </a:solidFill>
                <a:latin typeface="Consolas" panose="020B0609020204030204" pitchFamily="49" charset="0"/>
                <a:cs typeface="Consolas" panose="020B0609020204030204" pitchFamily="49" charset="0"/>
              </a:rPr>
              <a:t>push() </a:t>
            </a:r>
            <a:r>
              <a:rPr lang="en-US" sz="2200" dirty="0"/>
              <a:t>inserts a node at the head of the list.</a:t>
            </a:r>
          </a:p>
          <a:p>
            <a:pPr lvl="1"/>
            <a:r>
              <a:rPr lang="en-US" b="1" dirty="0" err="1">
                <a:latin typeface="Consolas" panose="020B0609020204030204" pitchFamily="49" charset="0"/>
                <a:cs typeface="Consolas" panose="020B0609020204030204" pitchFamily="49" charset="0"/>
              </a:rPr>
              <a:t>top_of_stack</a:t>
            </a:r>
            <a:r>
              <a:rPr lang="en-US" b="1" dirty="0">
                <a:latin typeface="Consolas" panose="020B0609020204030204" pitchFamily="49" charset="0"/>
                <a:cs typeface="Consolas" panose="020B0609020204030204" pitchFamily="49" charset="0"/>
              </a:rPr>
              <a:t> = new Node(item, </a:t>
            </a:r>
            <a:r>
              <a:rPr lang="en-US" b="1" dirty="0" err="1">
                <a:latin typeface="Consolas" panose="020B0609020204030204" pitchFamily="49" charset="0"/>
                <a:cs typeface="Consolas" panose="020B0609020204030204" pitchFamily="49" charset="0"/>
              </a:rPr>
              <a:t>top_of_stack</a:t>
            </a:r>
            <a:r>
              <a:rPr lang="en-US" b="1" dirty="0">
                <a:latin typeface="Consolas" panose="020B0609020204030204" pitchFamily="49" charset="0"/>
                <a:cs typeface="Consolas" panose="020B0609020204030204" pitchFamily="49" charset="0"/>
              </a:rPr>
              <a:t>);</a:t>
            </a:r>
            <a:r>
              <a:rPr lang="en-US" dirty="0"/>
              <a:t>  </a:t>
            </a:r>
          </a:p>
          <a:p>
            <a:pPr lvl="1"/>
            <a:r>
              <a:rPr lang="en-US" b="1" dirty="0" err="1">
                <a:latin typeface="Consolas" panose="020B0609020204030204" pitchFamily="49" charset="0"/>
                <a:cs typeface="Consolas" panose="020B0609020204030204" pitchFamily="49" charset="0"/>
              </a:rPr>
              <a:t>top_of_stack</a:t>
            </a:r>
            <a:r>
              <a:rPr lang="en-US" b="1" dirty="0">
                <a:latin typeface="Consolas" panose="020B0609020204030204" pitchFamily="49" charset="0"/>
                <a:cs typeface="Consolas" panose="020B0609020204030204" pitchFamily="49" charset="0"/>
              </a:rPr>
              <a:t>-&gt;next </a:t>
            </a:r>
            <a:r>
              <a:rPr lang="en-US" dirty="0"/>
              <a:t>references the old top of  stack </a:t>
            </a:r>
          </a:p>
          <a:p>
            <a:r>
              <a:rPr lang="en-US" sz="2200" b="1" dirty="0">
                <a:solidFill>
                  <a:srgbClr val="FF0000"/>
                </a:solidFill>
                <a:latin typeface="Consolas" panose="020B0609020204030204" pitchFamily="49" charset="0"/>
                <a:cs typeface="Consolas" panose="020B0609020204030204" pitchFamily="49" charset="0"/>
              </a:rPr>
              <a:t>top() </a:t>
            </a:r>
            <a:r>
              <a:rPr lang="en-US" sz="2200" dirty="0"/>
              <a:t>returns </a:t>
            </a:r>
            <a:r>
              <a:rPr lang="en-US" sz="2000" b="1" dirty="0" err="1">
                <a:latin typeface="Consolas" panose="020B0609020204030204" pitchFamily="49" charset="0"/>
                <a:cs typeface="Consolas" panose="020B0609020204030204" pitchFamily="49" charset="0"/>
              </a:rPr>
              <a:t>top_of_stack</a:t>
            </a:r>
            <a:r>
              <a:rPr lang="en-US" sz="2000" b="1" dirty="0">
                <a:latin typeface="Consolas" panose="020B0609020204030204" pitchFamily="49" charset="0"/>
                <a:cs typeface="Consolas" panose="020B0609020204030204" pitchFamily="49" charset="0"/>
              </a:rPr>
              <a:t>-&gt;data</a:t>
            </a:r>
            <a:r>
              <a:rPr lang="en-US" sz="2000" dirty="0">
                <a:latin typeface="+mj-lt"/>
                <a:cs typeface="Consolas" panose="020B0609020204030204" pitchFamily="49" charset="0"/>
              </a:rPr>
              <a:t>.</a:t>
            </a:r>
          </a:p>
          <a:p>
            <a:r>
              <a:rPr lang="en-US" sz="2200" b="1" dirty="0">
                <a:solidFill>
                  <a:srgbClr val="FF0000"/>
                </a:solidFill>
                <a:latin typeface="Consolas" panose="020B0609020204030204" pitchFamily="49" charset="0"/>
                <a:cs typeface="Consolas" panose="020B0609020204030204" pitchFamily="49" charset="0"/>
              </a:rPr>
              <a:t>pop()</a:t>
            </a:r>
            <a:r>
              <a:rPr lang="en-US" sz="2200" dirty="0"/>
              <a:t> resets </a:t>
            </a:r>
            <a:r>
              <a:rPr lang="en-US" sz="2200" b="1" dirty="0" err="1">
                <a:latin typeface="Consolas" panose="020B0609020204030204" pitchFamily="49" charset="0"/>
                <a:cs typeface="Consolas" panose="020B0609020204030204" pitchFamily="49" charset="0"/>
              </a:rPr>
              <a:t>top_of_stack</a:t>
            </a:r>
            <a:r>
              <a:rPr lang="en-US" sz="2200" b="1" dirty="0">
                <a:latin typeface="Consolas" panose="020B0609020204030204" pitchFamily="49" charset="0"/>
                <a:cs typeface="Consolas" panose="020B0609020204030204" pitchFamily="49" charset="0"/>
              </a:rPr>
              <a:t> </a:t>
            </a:r>
            <a:r>
              <a:rPr lang="en-US" sz="2200" dirty="0"/>
              <a:t>to the value stored in the next field of the list head and then deletes the old top of the stack (pointed to by </a:t>
            </a:r>
            <a:r>
              <a:rPr lang="en-US" sz="2200" dirty="0" err="1"/>
              <a:t>old_top</a:t>
            </a:r>
            <a:r>
              <a:rPr lang="en-US" sz="2200" dirty="0"/>
              <a:t>).</a:t>
            </a:r>
          </a:p>
          <a:p>
            <a:r>
              <a:rPr lang="en-US" sz="2200" dirty="0"/>
              <a:t>When the stack is empty, </a:t>
            </a:r>
            <a:r>
              <a:rPr lang="en-US" sz="2200" b="1" dirty="0" err="1">
                <a:latin typeface="Consolas" panose="020B0609020204030204" pitchFamily="49" charset="0"/>
                <a:cs typeface="Consolas" panose="020B0609020204030204" pitchFamily="49" charset="0"/>
              </a:rPr>
              <a:t>top_of_stack</a:t>
            </a:r>
            <a:r>
              <a:rPr lang="en-US" sz="2200" dirty="0"/>
              <a:t> == </a:t>
            </a:r>
            <a:r>
              <a:rPr lang="en-US" sz="2200" b="1" dirty="0">
                <a:latin typeface="Consolas" panose="020B0609020204030204" pitchFamily="49" charset="0"/>
                <a:cs typeface="Consolas" panose="020B0609020204030204" pitchFamily="49" charset="0"/>
              </a:rPr>
              <a:t>NULL</a:t>
            </a:r>
            <a:r>
              <a:rPr lang="en-US" sz="2200" dirty="0"/>
              <a:t>.</a:t>
            </a:r>
          </a:p>
        </p:txBody>
      </p:sp>
    </p:spTree>
    <p:extLst>
      <p:ext uri="{BB962C8B-B14F-4D97-AF65-F5344CB8AC3E}">
        <p14:creationId xmlns:p14="http://schemas.microsoft.com/office/powerpoint/2010/main" val="177296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500"/>
                                        <p:tgtEl>
                                          <p:spTgt spid="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500"/>
                                        <p:tgtEl>
                                          <p:spTgt spid="7">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Effect transition="in" filter="fade">
                                      <p:cBhvr>
                                        <p:cTn id="33"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 Stack</a:t>
            </a:r>
          </a:p>
        </p:txBody>
      </p:sp>
      <p:sp>
        <p:nvSpPr>
          <p:cNvPr id="3" name="Footer Placeholder 2"/>
          <p:cNvSpPr>
            <a:spLocks noGrp="1"/>
          </p:cNvSpPr>
          <p:nvPr>
            <p:ph type="ftr" sz="quarter" idx="11"/>
          </p:nvPr>
        </p:nvSpPr>
        <p:spPr/>
        <p:txBody>
          <a:bodyPr/>
          <a:lstStyle/>
          <a:p>
            <a:pPr>
              <a:defRPr/>
            </a:pPr>
            <a:r>
              <a:rPr lang="en-US"/>
              <a:t>Stacks (17)</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43</a:t>
            </a:fld>
            <a:endParaRPr lang="en-US" dirty="0"/>
          </a:p>
        </p:txBody>
      </p:sp>
      <p:sp>
        <p:nvSpPr>
          <p:cNvPr id="5" name="TextBox 4"/>
          <p:cNvSpPr txBox="1"/>
          <p:nvPr/>
        </p:nvSpPr>
        <p:spPr>
          <a:xfrm>
            <a:off x="658368" y="1447801"/>
            <a:ext cx="6900672" cy="5262979"/>
          </a:xfrm>
          <a:prstGeom prst="rect">
            <a:avLst/>
          </a:prstGeom>
          <a:noFill/>
        </p:spPr>
        <p:txBody>
          <a:bodyPr wrap="square" rtlCol="0">
            <a:spAutoFit/>
          </a:bodyPr>
          <a:lstStyle/>
          <a:p>
            <a:r>
              <a:rPr lang="en-US" sz="1400" b="1" dirty="0">
                <a:latin typeface="Consolas" panose="020B0609020204030204" pitchFamily="49" charset="0"/>
              </a:rPr>
              <a:t>#</a:t>
            </a:r>
            <a:r>
              <a:rPr lang="en-US" sz="1400" b="1" dirty="0" err="1">
                <a:latin typeface="Consolas" panose="020B0609020204030204" pitchFamily="49" charset="0"/>
              </a:rPr>
              <a:t>ifndef</a:t>
            </a:r>
            <a:r>
              <a:rPr lang="en-US" sz="1400" b="1" dirty="0">
                <a:latin typeface="Consolas" panose="020B0609020204030204" pitchFamily="49" charset="0"/>
              </a:rPr>
              <a:t> MY_STACK_H_</a:t>
            </a:r>
          </a:p>
          <a:p>
            <a:r>
              <a:rPr lang="en-US" sz="1400" b="1" dirty="0">
                <a:latin typeface="Consolas" panose="020B0609020204030204" pitchFamily="49" charset="0"/>
              </a:rPr>
              <a:t>#define MY_STACK_H_</a:t>
            </a:r>
          </a:p>
          <a:p>
            <a:r>
              <a:rPr lang="en-US" sz="1400" b="1" dirty="0">
                <a:latin typeface="Consolas" panose="020B0609020204030204" pitchFamily="49" charset="0"/>
              </a:rPr>
              <a:t>#include &lt;list&gt;</a:t>
            </a:r>
          </a:p>
          <a:p>
            <a:endParaRPr lang="en-US" sz="1400" b="1" dirty="0">
              <a:latin typeface="Consolas" panose="020B0609020204030204" pitchFamily="49" charset="0"/>
            </a:endParaRPr>
          </a:p>
          <a:p>
            <a:r>
              <a:rPr lang="en-US" sz="1400" b="1" dirty="0">
                <a:latin typeface="Consolas" panose="020B0609020204030204" pitchFamily="49" charset="0"/>
              </a:rPr>
              <a:t>template &lt;</a:t>
            </a:r>
            <a:r>
              <a:rPr lang="en-US" sz="1400" b="1" dirty="0" err="1">
                <a:latin typeface="Consolas" panose="020B0609020204030204" pitchFamily="49" charset="0"/>
              </a:rPr>
              <a:t>typename</a:t>
            </a:r>
            <a:r>
              <a:rPr lang="en-US" sz="1400" b="1" dirty="0">
                <a:latin typeface="Consolas" panose="020B0609020204030204" pitchFamily="49" charset="0"/>
              </a:rPr>
              <a:t> T&gt;</a:t>
            </a:r>
          </a:p>
          <a:p>
            <a:r>
              <a:rPr lang="en-US" sz="1400" b="1" dirty="0">
                <a:latin typeface="Consolas" panose="020B0609020204030204" pitchFamily="49" charset="0"/>
              </a:rPr>
              <a:t>class Stack</a:t>
            </a:r>
          </a:p>
          <a:p>
            <a:r>
              <a:rPr lang="en-US" sz="1400" b="1" dirty="0">
                <a:latin typeface="Consolas" panose="020B0609020204030204" pitchFamily="49" charset="0"/>
              </a:rPr>
              <a:t>{</a:t>
            </a:r>
          </a:p>
          <a:p>
            <a:r>
              <a:rPr lang="en-US" sz="1400" b="1" dirty="0">
                <a:latin typeface="Consolas" panose="020B0609020204030204" pitchFamily="49" charset="0"/>
              </a:rPr>
              <a:t>private:</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std::list&lt;T&gt; </a:t>
            </a:r>
            <a:r>
              <a:rPr lang="en-US" sz="1400" b="1" dirty="0" err="1">
                <a:solidFill>
                  <a:srgbClr val="FF0000"/>
                </a:solidFill>
                <a:latin typeface="Consolas" panose="020B0609020204030204" pitchFamily="49" charset="0"/>
              </a:rPr>
              <a:t>myStack</a:t>
            </a:r>
            <a:r>
              <a:rPr lang="en-US" sz="1400" b="1" dirty="0">
                <a:solidFill>
                  <a:srgbClr val="FF0000"/>
                </a:solidFill>
                <a:latin typeface="Consolas" panose="020B0609020204030204" pitchFamily="49" charset="0"/>
              </a:rPr>
              <a:t>;</a:t>
            </a:r>
          </a:p>
          <a:p>
            <a:r>
              <a:rPr lang="en-US" sz="1400" b="1" dirty="0">
                <a:latin typeface="Consolas" panose="020B0609020204030204" pitchFamily="49" charset="0"/>
              </a:rPr>
              <a:t>public:</a:t>
            </a:r>
          </a:p>
          <a:p>
            <a:r>
              <a:rPr lang="en-US" sz="1400" b="1" dirty="0">
                <a:latin typeface="Consolas" panose="020B0609020204030204" pitchFamily="49" charset="0"/>
              </a:rPr>
              <a:t>   /** Construct an empty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Stack() {}</a:t>
            </a:r>
          </a:p>
          <a:p>
            <a:r>
              <a:rPr lang="en-US" sz="1400" b="1" dirty="0">
                <a:latin typeface="Consolas" panose="020B0609020204030204" pitchFamily="49" charset="0"/>
              </a:rPr>
              <a:t>   /** Push item on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void push(const T&amp; item) { </a:t>
            </a:r>
            <a:r>
              <a:rPr lang="en-US" sz="1400" b="1" dirty="0" err="1">
                <a:solidFill>
                  <a:srgbClr val="FF0000"/>
                </a:solidFill>
                <a:latin typeface="Consolas" panose="020B0609020204030204" pitchFamily="49" charset="0"/>
              </a:rPr>
              <a:t>myStack.push_back</a:t>
            </a:r>
            <a:r>
              <a:rPr lang="en-US" sz="1400" b="1" dirty="0">
                <a:solidFill>
                  <a:srgbClr val="FF0000"/>
                </a:solidFill>
                <a:latin typeface="Consolas" panose="020B0609020204030204" pitchFamily="49" charset="0"/>
              </a:rPr>
              <a:t>(item); }</a:t>
            </a:r>
          </a:p>
          <a:p>
            <a:r>
              <a:rPr lang="en-US" sz="1400" b="1" dirty="0">
                <a:latin typeface="Consolas" panose="020B0609020204030204" pitchFamily="49" charset="0"/>
              </a:rPr>
              <a:t>   /** Return top of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T&amp; top() { return </a:t>
            </a:r>
            <a:r>
              <a:rPr lang="en-US" sz="1400" b="1" dirty="0" err="1">
                <a:solidFill>
                  <a:srgbClr val="FF0000"/>
                </a:solidFill>
                <a:latin typeface="Consolas" panose="020B0609020204030204" pitchFamily="49" charset="0"/>
              </a:rPr>
              <a:t>myStack.back</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Pop top of stack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void pop() { </a:t>
            </a:r>
            <a:r>
              <a:rPr lang="en-US" sz="1400" b="1" dirty="0" err="1">
                <a:solidFill>
                  <a:srgbClr val="FF0000"/>
                </a:solidFill>
                <a:latin typeface="Consolas" panose="020B0609020204030204" pitchFamily="49" charset="0"/>
              </a:rPr>
              <a:t>myStack.pop_back</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Return TRUE if stack is empty */</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bool empty() const { return </a:t>
            </a:r>
            <a:r>
              <a:rPr lang="en-US" sz="1400" b="1" dirty="0" err="1">
                <a:solidFill>
                  <a:srgbClr val="FF0000"/>
                </a:solidFill>
                <a:latin typeface="Consolas" panose="020B0609020204030204" pitchFamily="49" charset="0"/>
              </a:rPr>
              <a:t>myStack.empty</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   /** Return number of stack entries */</a:t>
            </a:r>
          </a:p>
          <a:p>
            <a:r>
              <a:rPr lang="en-US" sz="1400" b="1" dirty="0">
                <a:latin typeface="Consolas" panose="020B0609020204030204" pitchFamily="49" charset="0"/>
              </a:rPr>
              <a:t>   </a:t>
            </a:r>
            <a:r>
              <a:rPr lang="en-US" sz="1400" b="1" dirty="0" err="1">
                <a:solidFill>
                  <a:srgbClr val="FF0000"/>
                </a:solidFill>
                <a:latin typeface="Consolas" panose="020B0609020204030204" pitchFamily="49" charset="0"/>
              </a:rPr>
              <a:t>size_t</a:t>
            </a:r>
            <a:r>
              <a:rPr lang="en-US" sz="1400" b="1" dirty="0">
                <a:solidFill>
                  <a:srgbClr val="FF0000"/>
                </a:solidFill>
                <a:latin typeface="Consolas" panose="020B0609020204030204" pitchFamily="49" charset="0"/>
              </a:rPr>
              <a:t> size() const { </a:t>
            </a:r>
            <a:r>
              <a:rPr lang="en-US" sz="1400" b="1" dirty="0" err="1">
                <a:solidFill>
                  <a:srgbClr val="FF0000"/>
                </a:solidFill>
                <a:latin typeface="Consolas" panose="020B0609020204030204" pitchFamily="49" charset="0"/>
              </a:rPr>
              <a:t>myStack.size</a:t>
            </a:r>
            <a:r>
              <a:rPr lang="en-US" sz="1400" b="1" dirty="0">
                <a:solidFill>
                  <a:srgbClr val="FF0000"/>
                </a:solidFill>
                <a:latin typeface="Consolas" panose="020B0609020204030204" pitchFamily="49" charset="0"/>
              </a:rPr>
              <a:t>(); }</a:t>
            </a:r>
          </a:p>
          <a:p>
            <a:r>
              <a:rPr lang="en-US" sz="1400" b="1" dirty="0">
                <a:latin typeface="Consolas" panose="020B0609020204030204" pitchFamily="49" charset="0"/>
              </a:rPr>
              <a:t>};</a:t>
            </a:r>
          </a:p>
          <a:p>
            <a:r>
              <a:rPr lang="en-US" sz="1400" b="1" dirty="0">
                <a:latin typeface="Consolas" panose="020B0609020204030204" pitchFamily="49" charset="0"/>
              </a:rPr>
              <a:t>#</a:t>
            </a:r>
            <a:r>
              <a:rPr lang="en-US" sz="1400" b="1" dirty="0" err="1">
                <a:latin typeface="Consolas" panose="020B0609020204030204" pitchFamily="49" charset="0"/>
              </a:rPr>
              <a:t>endif</a:t>
            </a:r>
            <a:r>
              <a:rPr lang="en-US" sz="1400" b="1" dirty="0">
                <a:latin typeface="Consolas" panose="020B0609020204030204" pitchFamily="49" charset="0"/>
              </a:rPr>
              <a:t> // MY_STACK_H_</a:t>
            </a:r>
          </a:p>
        </p:txBody>
      </p:sp>
      <p:sp>
        <p:nvSpPr>
          <p:cNvPr id="8" name="Line Callout 1 7"/>
          <p:cNvSpPr/>
          <p:nvPr/>
        </p:nvSpPr>
        <p:spPr>
          <a:xfrm>
            <a:off x="6557059" y="3657600"/>
            <a:ext cx="3860156" cy="1879582"/>
          </a:xfrm>
          <a:prstGeom prst="borderCallout1">
            <a:avLst>
              <a:gd name="adj1" fmla="val 50449"/>
              <a:gd name="adj2" fmla="val 1619"/>
              <a:gd name="adj3" fmla="val 61912"/>
              <a:gd name="adj4" fmla="val -4944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A stack is an </a:t>
            </a:r>
            <a:r>
              <a:rPr lang="en-US" sz="1600" b="1" u="sng" dirty="0"/>
              <a:t>adapter class </a:t>
            </a:r>
            <a:r>
              <a:rPr lang="en-US" sz="1600" b="1" dirty="0"/>
              <a:t>for linked lists </a:t>
            </a:r>
            <a:r>
              <a:rPr lang="en-US" sz="1600" dirty="0"/>
              <a:t>because it adapts the functions available in another class to the interface its clients expect by giving different names to essentially the same operations.</a:t>
            </a:r>
          </a:p>
        </p:txBody>
      </p:sp>
      <p:sp>
        <p:nvSpPr>
          <p:cNvPr id="11" name="Line Callout 1 8">
            <a:extLst>
              <a:ext uri="{FF2B5EF4-FFF2-40B4-BE49-F238E27FC236}">
                <a16:creationId xmlns:a16="http://schemas.microsoft.com/office/drawing/2014/main" id="{B333844A-5866-4508-94A4-CCB3538BB6AB}"/>
              </a:ext>
            </a:extLst>
          </p:cNvPr>
          <p:cNvSpPr/>
          <p:nvPr/>
        </p:nvSpPr>
        <p:spPr>
          <a:xfrm>
            <a:off x="6352971" y="1505002"/>
            <a:ext cx="4064244" cy="507982"/>
          </a:xfrm>
          <a:prstGeom prst="borderCallout1">
            <a:avLst>
              <a:gd name="adj1" fmla="val 50449"/>
              <a:gd name="adj2" fmla="val 1619"/>
              <a:gd name="adj3" fmla="val 357434"/>
              <a:gd name="adj4" fmla="val -7880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list&lt;</a:t>
            </a:r>
            <a:r>
              <a:rPr lang="en-US" sz="1600" dirty="0" err="1"/>
              <a:t>Item_Type</a:t>
            </a:r>
            <a:r>
              <a:rPr lang="en-US" sz="1600" dirty="0"/>
              <a:t>&gt; for stack&lt;</a:t>
            </a:r>
            <a:r>
              <a:rPr lang="en-US" sz="1600" dirty="0" err="1"/>
              <a:t>Item_Type</a:t>
            </a:r>
            <a:r>
              <a:rPr lang="en-US" sz="1600" dirty="0"/>
              <a:t>&gt; </a:t>
            </a:r>
          </a:p>
        </p:txBody>
      </p:sp>
    </p:spTree>
    <p:extLst>
      <p:ext uri="{BB962C8B-B14F-4D97-AF65-F5344CB8AC3E}">
        <p14:creationId xmlns:p14="http://schemas.microsoft.com/office/powerpoint/2010/main" val="305036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All stack operations using a sequential container (such as a vector, linked list, or deque) are </a:t>
            </a:r>
            <a:r>
              <a:rPr lang="en-US" b="1" i="1" dirty="0"/>
              <a:t>O</a:t>
            </a:r>
            <a:r>
              <a:rPr lang="en-US" dirty="0"/>
              <a:t>(1).</a:t>
            </a:r>
          </a:p>
          <a:p>
            <a:pPr lvl="1"/>
            <a:r>
              <a:rPr lang="en-US" sz="1800" dirty="0"/>
              <a:t>By delegating the operations to an underlying sequential container, we avoid having to implement these operations ourselves. </a:t>
            </a:r>
          </a:p>
          <a:p>
            <a:pPr lvl="1"/>
            <a:r>
              <a:rPr lang="en-US" sz="1800" dirty="0"/>
              <a:t>By using the functions push_back, </a:t>
            </a:r>
            <a:r>
              <a:rPr lang="en-US" sz="1800" dirty="0" err="1"/>
              <a:t>pop_back</a:t>
            </a:r>
            <a:r>
              <a:rPr lang="en-US" sz="1800" dirty="0"/>
              <a:t>, and back, we are assured of constant time (</a:t>
            </a:r>
            <a:r>
              <a:rPr lang="en-US" sz="1800" b="1" i="1" dirty="0"/>
              <a:t>O</a:t>
            </a:r>
            <a:r>
              <a:rPr lang="en-US" sz="1800" dirty="0"/>
              <a:t>(1)) performance.</a:t>
            </a:r>
          </a:p>
          <a:p>
            <a:r>
              <a:rPr lang="en-US" dirty="0"/>
              <a:t>Linked list implementation:</a:t>
            </a:r>
          </a:p>
          <a:p>
            <a:pPr lvl="1"/>
            <a:r>
              <a:rPr lang="en-US" sz="1800" dirty="0"/>
              <a:t>Will use exactly the needed storage for the stack (but additional storage needed for the links.)</a:t>
            </a:r>
          </a:p>
          <a:p>
            <a:pPr lvl="1"/>
            <a:r>
              <a:rPr lang="en-US" sz="1800" dirty="0"/>
              <a:t>Constructing a copy of the stacked item (or reference) is probably a wash.</a:t>
            </a:r>
          </a:p>
          <a:p>
            <a:pPr lvl="1"/>
            <a:r>
              <a:rPr lang="en-US" sz="1800" dirty="0"/>
              <a:t>Because all insertions and deletions are at one end, the flexibility provided by a double-linked data structure is under-utilized.</a:t>
            </a:r>
          </a:p>
          <a:p>
            <a:r>
              <a:rPr lang="en-US" dirty="0"/>
              <a:t>Vector implementation:</a:t>
            </a:r>
          </a:p>
          <a:p>
            <a:pPr lvl="1"/>
            <a:r>
              <a:rPr lang="en-US" sz="1800" dirty="0"/>
              <a:t>To achieve the amortized constant performance for push_back, the vector and deque allocate additional space.</a:t>
            </a:r>
          </a:p>
          <a:p>
            <a:pPr lvl="1"/>
            <a:r>
              <a:rPr lang="en-US" sz="1800" dirty="0"/>
              <a:t>Random access in stack is possible.</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44</a:t>
            </a:fld>
            <a:endParaRPr lang="en-US" dirty="0"/>
          </a:p>
        </p:txBody>
      </p:sp>
      <p:sp>
        <p:nvSpPr>
          <p:cNvPr id="7" name="Title 6">
            <a:extLst>
              <a:ext uri="{FF2B5EF4-FFF2-40B4-BE49-F238E27FC236}">
                <a16:creationId xmlns:a16="http://schemas.microsoft.com/office/drawing/2014/main" id="{75BB11DD-97D1-48B7-9ED4-FE60E68607EB}"/>
              </a:ext>
            </a:extLst>
          </p:cNvPr>
          <p:cNvSpPr>
            <a:spLocks noGrp="1"/>
          </p:cNvSpPr>
          <p:nvPr>
            <p:ph type="title"/>
          </p:nvPr>
        </p:nvSpPr>
        <p:spPr/>
        <p:txBody>
          <a:bodyPr/>
          <a:lstStyle/>
          <a:p>
            <a:r>
              <a:rPr lang="en-US" dirty="0"/>
              <a:t>Comparing Stack Implementations</a:t>
            </a:r>
          </a:p>
        </p:txBody>
      </p:sp>
    </p:spTree>
    <p:extLst>
      <p:ext uri="{BB962C8B-B14F-4D97-AF65-F5344CB8AC3E}">
        <p14:creationId xmlns:p14="http://schemas.microsoft.com/office/powerpoint/2010/main" val="252283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C5BBE-C0EE-40E6-96AD-F370E899F132}"/>
              </a:ext>
            </a:extLst>
          </p:cNvPr>
          <p:cNvSpPr>
            <a:spLocks noGrp="1"/>
          </p:cNvSpPr>
          <p:nvPr>
            <p:ph type="title"/>
          </p:nvPr>
        </p:nvSpPr>
        <p:spPr/>
        <p:txBody>
          <a:bodyPr/>
          <a:lstStyle/>
          <a:p>
            <a:r>
              <a:rPr lang="en-US" dirty="0"/>
              <a:t>Stack Errors</a:t>
            </a:r>
          </a:p>
        </p:txBody>
      </p:sp>
      <p:sp>
        <p:nvSpPr>
          <p:cNvPr id="3" name="Content Placeholder 2">
            <a:extLst>
              <a:ext uri="{FF2B5EF4-FFF2-40B4-BE49-F238E27FC236}">
                <a16:creationId xmlns:a16="http://schemas.microsoft.com/office/drawing/2014/main" id="{F344B1EB-7C55-4E98-9696-0F20165DC84B}"/>
              </a:ext>
            </a:extLst>
          </p:cNvPr>
          <p:cNvSpPr>
            <a:spLocks noGrp="1"/>
          </p:cNvSpPr>
          <p:nvPr>
            <p:ph sz="quarter" idx="1"/>
          </p:nvPr>
        </p:nvSpPr>
        <p:spPr/>
        <p:txBody>
          <a:bodyPr/>
          <a:lstStyle/>
          <a:p>
            <a:r>
              <a:rPr lang="en-US" dirty="0"/>
              <a:t>Stack underflow.</a:t>
            </a:r>
          </a:p>
          <a:p>
            <a:pPr lvl="1"/>
            <a:r>
              <a:rPr lang="en-US" dirty="0"/>
              <a:t>Pop(), Top()</a:t>
            </a:r>
          </a:p>
          <a:p>
            <a:r>
              <a:rPr lang="en-US" dirty="0"/>
              <a:t>Stack overflow.</a:t>
            </a:r>
          </a:p>
          <a:p>
            <a:pPr lvl="1"/>
            <a:r>
              <a:rPr lang="en-US" dirty="0"/>
              <a:t>Push()</a:t>
            </a:r>
          </a:p>
          <a:p>
            <a:r>
              <a:rPr lang="en-US" dirty="0"/>
              <a:t>Stack error handling.</a:t>
            </a:r>
          </a:p>
          <a:p>
            <a:pPr lvl="1"/>
            <a:r>
              <a:rPr lang="en-US" dirty="0"/>
              <a:t>Try-catch throw correct errors</a:t>
            </a:r>
          </a:p>
          <a:p>
            <a:r>
              <a:rPr lang="en-US" dirty="0"/>
              <a:t>Testing Equivalence Classes</a:t>
            </a:r>
          </a:p>
          <a:p>
            <a:pPr lvl="1"/>
            <a:r>
              <a:rPr lang="en-US" dirty="0"/>
              <a:t>Test top, pop, push, empty for each:</a:t>
            </a:r>
          </a:p>
          <a:p>
            <a:pPr lvl="2"/>
            <a:r>
              <a:rPr lang="en-US" dirty="0"/>
              <a:t>Empty stack</a:t>
            </a:r>
          </a:p>
          <a:p>
            <a:pPr lvl="2"/>
            <a:r>
              <a:rPr lang="en-US" dirty="0"/>
              <a:t>Stack with one element</a:t>
            </a:r>
          </a:p>
          <a:p>
            <a:pPr lvl="2"/>
            <a:r>
              <a:rPr lang="en-US" dirty="0"/>
              <a:t>Stack with some elements, probably call pop/push twice or more often</a:t>
            </a:r>
          </a:p>
          <a:p>
            <a:pPr lvl="2"/>
            <a:r>
              <a:rPr lang="en-US" dirty="0"/>
              <a:t>Stack full</a:t>
            </a:r>
          </a:p>
          <a:p>
            <a:pPr lvl="2"/>
            <a:r>
              <a:rPr lang="en-US" dirty="0"/>
              <a:t>Push N distinct elements, pop N times and ensure the same elements are retrieved in reverse order</a:t>
            </a:r>
          </a:p>
        </p:txBody>
      </p:sp>
      <p:sp>
        <p:nvSpPr>
          <p:cNvPr id="4" name="Footer Placeholder 3">
            <a:extLst>
              <a:ext uri="{FF2B5EF4-FFF2-40B4-BE49-F238E27FC236}">
                <a16:creationId xmlns:a16="http://schemas.microsoft.com/office/drawing/2014/main" id="{AF23A68B-C1C9-4D7B-9D44-FF326BF8FEAB}"/>
              </a:ext>
            </a:extLst>
          </p:cNvPr>
          <p:cNvSpPr>
            <a:spLocks noGrp="1"/>
          </p:cNvSpPr>
          <p:nvPr>
            <p:ph type="ftr" sz="quarter" idx="11"/>
          </p:nvPr>
        </p:nvSpPr>
        <p:spPr/>
        <p:txBody>
          <a:bodyPr/>
          <a:lstStyle/>
          <a:p>
            <a:pPr>
              <a:defRPr/>
            </a:pPr>
            <a:r>
              <a:rPr lang="en-US"/>
              <a:t>Stacks (17)</a:t>
            </a:r>
            <a:endParaRPr lang="en-US" dirty="0"/>
          </a:p>
        </p:txBody>
      </p:sp>
      <p:sp>
        <p:nvSpPr>
          <p:cNvPr id="5" name="Slide Number Placeholder 4">
            <a:extLst>
              <a:ext uri="{FF2B5EF4-FFF2-40B4-BE49-F238E27FC236}">
                <a16:creationId xmlns:a16="http://schemas.microsoft.com/office/drawing/2014/main" id="{78A3DA0B-29FE-4503-A142-8BB63D9DC954}"/>
              </a:ext>
            </a:extLst>
          </p:cNvPr>
          <p:cNvSpPr>
            <a:spLocks noGrp="1"/>
          </p:cNvSpPr>
          <p:nvPr>
            <p:ph type="sldNum" sz="quarter" idx="12"/>
          </p:nvPr>
        </p:nvSpPr>
        <p:spPr/>
        <p:txBody>
          <a:bodyPr/>
          <a:lstStyle/>
          <a:p>
            <a:pPr>
              <a:defRPr/>
            </a:pPr>
            <a:fld id="{0D7B5496-982B-480A-8085-B08F2CA91C21}" type="slidenum">
              <a:rPr lang="en-US" smtClean="0"/>
              <a:pPr>
                <a:defRPr/>
              </a:pPr>
              <a:t>45</a:t>
            </a:fld>
            <a:endParaRPr lang="en-US" dirty="0"/>
          </a:p>
        </p:txBody>
      </p:sp>
    </p:spTree>
    <p:extLst>
      <p:ext uri="{BB962C8B-B14F-4D97-AF65-F5344CB8AC3E}">
        <p14:creationId xmlns:p14="http://schemas.microsoft.com/office/powerpoint/2010/main" val="2601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796607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Library Containers</a:t>
            </a:r>
          </a:p>
        </p:txBody>
      </p:sp>
      <p:sp>
        <p:nvSpPr>
          <p:cNvPr id="3" name="Content Placeholder 2"/>
          <p:cNvSpPr>
            <a:spLocks noGrp="1"/>
          </p:cNvSpPr>
          <p:nvPr>
            <p:ph sz="quarter" idx="1"/>
          </p:nvPr>
        </p:nvSpPr>
        <p:spPr>
          <a:xfrm>
            <a:off x="555585" y="1295401"/>
            <a:ext cx="9896354" cy="2057400"/>
          </a:xfrm>
        </p:spPr>
        <p:txBody>
          <a:bodyPr/>
          <a:lstStyle/>
          <a:p>
            <a:r>
              <a:rPr lang="en-US" sz="2000" dirty="0"/>
              <a:t>The C++ standard uses the term </a:t>
            </a:r>
            <a:r>
              <a:rPr lang="en-US" sz="2000" b="1" dirty="0">
                <a:solidFill>
                  <a:srgbClr val="FF0000"/>
                </a:solidFill>
              </a:rPr>
              <a:t>container</a:t>
            </a:r>
            <a:r>
              <a:rPr lang="en-US" sz="2000" dirty="0">
                <a:solidFill>
                  <a:srgbClr val="FF0000"/>
                </a:solidFill>
              </a:rPr>
              <a:t> </a:t>
            </a:r>
            <a:r>
              <a:rPr lang="en-US" sz="2000" dirty="0"/>
              <a:t>to represent a class that can contain objects.</a:t>
            </a:r>
          </a:p>
          <a:p>
            <a:r>
              <a:rPr lang="en-US" sz="2000" dirty="0"/>
              <a:t>The term </a:t>
            </a:r>
            <a:r>
              <a:rPr lang="en-US" sz="2000" b="1" i="1" dirty="0">
                <a:solidFill>
                  <a:srgbClr val="FF0000"/>
                </a:solidFill>
              </a:rPr>
              <a:t>concept</a:t>
            </a:r>
            <a:r>
              <a:rPr lang="en-US" sz="2000" i="1" dirty="0"/>
              <a:t> </a:t>
            </a:r>
            <a:r>
              <a:rPr lang="en-US" sz="2000" dirty="0"/>
              <a:t>is used to represent the set of common requirements for a container:</a:t>
            </a:r>
            <a:endParaRPr lang="en-US" sz="1800" dirty="0">
              <a:solidFill>
                <a:srgbClr val="FF0000"/>
              </a:solidFill>
              <a:latin typeface="Consolas" panose="020B0609020204030204" pitchFamily="49" charset="0"/>
            </a:endParaRPr>
          </a:p>
          <a:p>
            <a:pPr lvl="1"/>
            <a:r>
              <a:rPr lang="en-US" sz="1600" dirty="0"/>
              <a:t>C++ defines a common interface for all containers and then splits the set of containers into </a:t>
            </a:r>
            <a:r>
              <a:rPr lang="en-US" sz="1600" b="1" dirty="0">
                <a:solidFill>
                  <a:srgbClr val="FF0000"/>
                </a:solidFill>
              </a:rPr>
              <a:t>sequential containers </a:t>
            </a:r>
            <a:r>
              <a:rPr lang="en-US" sz="1600" dirty="0"/>
              <a:t>and </a:t>
            </a:r>
            <a:r>
              <a:rPr lang="en-US" sz="1600" b="1" dirty="0">
                <a:solidFill>
                  <a:srgbClr val="FF0000"/>
                </a:solidFill>
              </a:rPr>
              <a:t>associative containers</a:t>
            </a:r>
            <a:r>
              <a:rPr lang="en-US" sz="1600" dirty="0"/>
              <a:t>.</a:t>
            </a:r>
            <a:endParaRPr lang="en-US" dirty="0"/>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5</a:t>
            </a:fld>
            <a:endParaRPr lang="en-US" dirty="0"/>
          </a:p>
        </p:txBody>
      </p:sp>
      <p:sp>
        <p:nvSpPr>
          <p:cNvPr id="7" name="Content Placeholder 2">
            <a:extLst>
              <a:ext uri="{FF2B5EF4-FFF2-40B4-BE49-F238E27FC236}">
                <a16:creationId xmlns:a16="http://schemas.microsoft.com/office/drawing/2014/main" id="{6A72CA02-47BB-43A5-88B5-6C8CF07850D7}"/>
              </a:ext>
            </a:extLst>
          </p:cNvPr>
          <p:cNvSpPr txBox="1">
            <a:spLocks/>
          </p:cNvSpPr>
          <p:nvPr/>
        </p:nvSpPr>
        <p:spPr bwMode="auto">
          <a:xfrm>
            <a:off x="555585" y="3352802"/>
            <a:ext cx="9896354" cy="33350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Common requirements unique to these subsets are also defined and the individual containers have their own additional requirements.</a:t>
            </a:r>
          </a:p>
          <a:p>
            <a:pPr lvl="1">
              <a:defRPr/>
            </a:pPr>
            <a:r>
              <a:rPr lang="en-US" sz="1600" dirty="0"/>
              <a:t>Although a </a:t>
            </a:r>
            <a:r>
              <a:rPr lang="en-US" sz="1600" b="1" dirty="0">
                <a:solidFill>
                  <a:srgbClr val="FF0000"/>
                </a:solidFill>
              </a:rPr>
              <a:t>list</a:t>
            </a:r>
            <a:r>
              <a:rPr lang="en-US" sz="1600" dirty="0">
                <a:solidFill>
                  <a:srgbClr val="FF0000"/>
                </a:solidFill>
              </a:rPr>
              <a:t> </a:t>
            </a:r>
            <a:r>
              <a:rPr lang="en-US" sz="1600" dirty="0"/>
              <a:t>and a </a:t>
            </a:r>
            <a:r>
              <a:rPr lang="en-US" sz="1600" b="1" dirty="0">
                <a:solidFill>
                  <a:srgbClr val="FF0000"/>
                </a:solidFill>
              </a:rPr>
              <a:t>vector</a:t>
            </a:r>
            <a:r>
              <a:rPr lang="en-US" sz="1600" dirty="0">
                <a:solidFill>
                  <a:srgbClr val="FF0000"/>
                </a:solidFill>
              </a:rPr>
              <a:t> </a:t>
            </a:r>
            <a:r>
              <a:rPr lang="en-US" sz="1600" dirty="0"/>
              <a:t>have several member functions in common, they are not polymorphically, but can be used interchangeably by generic algorithms.</a:t>
            </a:r>
          </a:p>
          <a:p>
            <a:pPr>
              <a:defRPr/>
            </a:pPr>
            <a:r>
              <a:rPr lang="en-US" sz="2000" dirty="0"/>
              <a:t>In a </a:t>
            </a:r>
            <a:r>
              <a:rPr lang="en-US" sz="2000" b="1" dirty="0">
                <a:solidFill>
                  <a:srgbClr val="FF0000"/>
                </a:solidFill>
              </a:rPr>
              <a:t>sequential container</a:t>
            </a:r>
            <a:r>
              <a:rPr lang="en-US" sz="2000" dirty="0"/>
              <a:t>, at any given time each element has a particular position relative to the other items in the container.</a:t>
            </a:r>
          </a:p>
          <a:p>
            <a:pPr lvl="1">
              <a:defRPr/>
            </a:pPr>
            <a:r>
              <a:rPr lang="en-US" sz="1600" dirty="0"/>
              <a:t>items in a sequence (</a:t>
            </a:r>
            <a:r>
              <a:rPr lang="en-US" sz="1600" dirty="0" err="1"/>
              <a:t>ie</a:t>
            </a:r>
            <a:r>
              <a:rPr lang="en-US" sz="1600" dirty="0"/>
              <a:t>., a vector or a list) follow some linear arrangement.</a:t>
            </a:r>
          </a:p>
          <a:p>
            <a:pPr>
              <a:defRPr/>
            </a:pPr>
            <a:r>
              <a:rPr lang="en-US" sz="2000" dirty="0"/>
              <a:t>In an </a:t>
            </a:r>
            <a:r>
              <a:rPr lang="en-US" sz="2000" b="1" dirty="0">
                <a:solidFill>
                  <a:srgbClr val="FF0000"/>
                </a:solidFill>
              </a:rPr>
              <a:t>associative container</a:t>
            </a:r>
            <a:r>
              <a:rPr lang="en-US" sz="2000" dirty="0"/>
              <a:t>, on the other hand, there is no particular position for each item in the container.</a:t>
            </a:r>
          </a:p>
          <a:p>
            <a:pPr lvl="1">
              <a:defRPr/>
            </a:pPr>
            <a:r>
              <a:rPr lang="en-US" sz="1600" dirty="0"/>
              <a:t>An item is accessed by its value, rather than by its position.</a:t>
            </a:r>
          </a:p>
          <a:p>
            <a:pPr>
              <a:defRPr/>
            </a:pPr>
            <a:endParaRPr lang="en-US" sz="2000" dirty="0"/>
          </a:p>
          <a:p>
            <a:pPr>
              <a:defRPr/>
            </a:pPr>
            <a:endParaRPr lang="en-US" sz="2000" dirty="0"/>
          </a:p>
        </p:txBody>
      </p:sp>
      <p:pic>
        <p:nvPicPr>
          <p:cNvPr id="8" name="Picture 2">
            <a:extLst>
              <a:ext uri="{FF2B5EF4-FFF2-40B4-BE49-F238E27FC236}">
                <a16:creationId xmlns:a16="http://schemas.microsoft.com/office/drawing/2014/main" id="{9175EFA2-2D8A-4B76-9E70-94192A784FAF}"/>
              </a:ext>
            </a:extLst>
          </p:cNvPr>
          <p:cNvPicPr>
            <a:picLocks noChangeAspect="1" noChangeArrowheads="1"/>
          </p:cNvPicPr>
          <p:nvPr/>
        </p:nvPicPr>
        <p:blipFill>
          <a:blip r:embed="rId2"/>
          <a:srcRect/>
          <a:stretch>
            <a:fillRect/>
          </a:stretch>
        </p:blipFill>
        <p:spPr bwMode="auto">
          <a:xfrm>
            <a:off x="1284161" y="3581401"/>
            <a:ext cx="8601075" cy="3124199"/>
          </a:xfrm>
          <a:prstGeom prst="rect">
            <a:avLst/>
          </a:prstGeom>
          <a:noFill/>
          <a:ln w="9525">
            <a:noFill/>
            <a:miter lim="800000"/>
            <a:headEnd/>
            <a:tailEnd/>
          </a:ln>
        </p:spPr>
      </p:pic>
    </p:spTree>
    <p:extLst>
      <p:ext uri="{BB962C8B-B14F-4D97-AF65-F5344CB8AC3E}">
        <p14:creationId xmlns:p14="http://schemas.microsoft.com/office/powerpoint/2010/main" val="327631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500"/>
                                        <p:tgtEl>
                                          <p:spTgt spid="7">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5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fade">
                                      <p:cBhvr>
                                        <p:cTn id="33" dur="500"/>
                                        <p:tgtEl>
                                          <p:spTgt spid="7">
                                            <p:txEl>
                                              <p:pRg st="2" end="2"/>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fade">
                                      <p:cBhvr>
                                        <p:cTn id="36" dur="500"/>
                                        <p:tgtEl>
                                          <p:spTgt spid="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Effect transition="in" filter="fade">
                                      <p:cBhvr>
                                        <p:cTn id="41" dur="500"/>
                                        <p:tgtEl>
                                          <p:spTgt spid="7">
                                            <p:txEl>
                                              <p:pRg st="4" end="4"/>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xEl>
                                              <p:pRg st="5" end="5"/>
                                            </p:txEl>
                                          </p:spTgt>
                                        </p:tgtEl>
                                        <p:attrNameLst>
                                          <p:attrName>style.visibility</p:attrName>
                                        </p:attrNameLst>
                                      </p:cBhvr>
                                      <p:to>
                                        <p:strVal val="visible"/>
                                      </p:to>
                                    </p:set>
                                    <p:animEffect transition="in" filter="fade">
                                      <p:cBhvr>
                                        <p:cTn id="4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4.10, pgs. 297-307</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4.10 Standard Library Algorithms and Function Objects</a:t>
            </a:r>
          </a:p>
          <a:p>
            <a:pPr algn="ctr"/>
            <a:endParaRPr lang="en-US" sz="2400" dirty="0"/>
          </a:p>
          <a:p>
            <a:pPr algn="ctr"/>
            <a:r>
              <a:rPr lang="en-US" sz="2000" dirty="0"/>
              <a:t>The find Function</a:t>
            </a:r>
          </a:p>
          <a:p>
            <a:pPr algn="ctr"/>
            <a:r>
              <a:rPr lang="en-US" sz="2000" dirty="0"/>
              <a:t>The Algorithm Library</a:t>
            </a:r>
          </a:p>
          <a:p>
            <a:pPr algn="ctr"/>
            <a:r>
              <a:rPr lang="en-US" sz="2000" dirty="0"/>
              <a:t>The swap Function</a:t>
            </a:r>
          </a:p>
          <a:p>
            <a:pPr algn="ctr"/>
            <a:r>
              <a:rPr lang="en-US" sz="2000" dirty="0"/>
              <a:t>Function Objects</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6</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1" y="2672326"/>
            <a:ext cx="2995037" cy="1318328"/>
          </a:xfrm>
          <a:prstGeom prst="rect">
            <a:avLst/>
          </a:prstGeom>
        </p:spPr>
      </p:pic>
    </p:spTree>
    <p:extLst>
      <p:ext uri="{BB962C8B-B14F-4D97-AF65-F5344CB8AC3E}">
        <p14:creationId xmlns:p14="http://schemas.microsoft.com/office/powerpoint/2010/main" val="2503991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Algorithm Library</a:t>
            </a:r>
          </a:p>
        </p:txBody>
      </p:sp>
      <p:sp>
        <p:nvSpPr>
          <p:cNvPr id="3" name="Content Placeholder 2"/>
          <p:cNvSpPr>
            <a:spLocks noGrp="1"/>
          </p:cNvSpPr>
          <p:nvPr>
            <p:ph sz="quarter" idx="1"/>
          </p:nvPr>
        </p:nvSpPr>
        <p:spPr/>
        <p:txBody>
          <a:bodyPr/>
          <a:lstStyle/>
          <a:p>
            <a:pPr>
              <a:spcBef>
                <a:spcPts val="0"/>
              </a:spcBef>
              <a:spcAft>
                <a:spcPts val="600"/>
              </a:spcAft>
            </a:pPr>
            <a:r>
              <a:rPr lang="en-US" sz="2000" dirty="0"/>
              <a:t>The standard library contains many useful template functions defined in the header </a:t>
            </a:r>
            <a:r>
              <a:rPr lang="en-US" sz="2000" b="1" dirty="0">
                <a:solidFill>
                  <a:srgbClr val="FF0000"/>
                </a:solidFill>
                <a:latin typeface="Consolas" panose="020B0609020204030204" pitchFamily="49" charset="0"/>
              </a:rPr>
              <a:t>&lt;</a:t>
            </a:r>
            <a:r>
              <a:rPr lang="en-US" sz="2000" b="1" dirty="0">
                <a:solidFill>
                  <a:srgbClr val="FF0000"/>
                </a:solidFill>
                <a:latin typeface="Consolas" panose="020B0609020204030204" pitchFamily="49" charset="0"/>
                <a:cs typeface="Courier New" pitchFamily="49" charset="0"/>
              </a:rPr>
              <a:t>algorithm</a:t>
            </a:r>
            <a:r>
              <a:rPr lang="en-US" sz="2000" b="1" dirty="0">
                <a:solidFill>
                  <a:srgbClr val="FF0000"/>
                </a:solidFill>
                <a:latin typeface="Consolas" panose="020B0609020204030204" pitchFamily="49" charset="0"/>
              </a:rPr>
              <a:t>&gt;</a:t>
            </a:r>
            <a:r>
              <a:rPr lang="en-US" sz="2000" dirty="0"/>
              <a:t>, that use a pair of iterators to define the sequence of input values.</a:t>
            </a:r>
          </a:p>
          <a:p>
            <a:pPr>
              <a:spcBef>
                <a:spcPts val="0"/>
              </a:spcBef>
              <a:spcAft>
                <a:spcPts val="600"/>
              </a:spcAft>
            </a:pPr>
            <a:r>
              <a:rPr lang="en-US" sz="2000" dirty="0"/>
              <a:t>Some of them also take </a:t>
            </a:r>
            <a:r>
              <a:rPr lang="en-US" sz="2000" b="1" dirty="0">
                <a:solidFill>
                  <a:srgbClr val="FF0000"/>
                </a:solidFill>
              </a:rPr>
              <a:t>function objects </a:t>
            </a:r>
            <a:r>
              <a:rPr lang="en-US" sz="2000" dirty="0"/>
              <a:t>(known as </a:t>
            </a:r>
            <a:r>
              <a:rPr lang="en-US" sz="2000" b="1" dirty="0" err="1">
                <a:solidFill>
                  <a:srgbClr val="FF0000"/>
                </a:solidFill>
              </a:rPr>
              <a:t>functors</a:t>
            </a:r>
            <a:r>
              <a:rPr lang="en-US" sz="2000" dirty="0"/>
              <a:t>) as parameters.</a:t>
            </a:r>
          </a:p>
          <a:p>
            <a:pPr>
              <a:spcBef>
                <a:spcPts val="0"/>
              </a:spcBef>
              <a:spcAft>
                <a:spcPts val="600"/>
              </a:spcAft>
            </a:pPr>
            <a:r>
              <a:rPr lang="en-US" sz="2000" dirty="0"/>
              <a:t>The template functions perform fairly standard operations on containers, such as </a:t>
            </a:r>
          </a:p>
          <a:p>
            <a:pPr lvl="1">
              <a:spcBef>
                <a:spcPts val="0"/>
              </a:spcBef>
              <a:spcAft>
                <a:spcPts val="0"/>
              </a:spcAft>
            </a:pPr>
            <a:r>
              <a:rPr lang="en-US" sz="1800" dirty="0"/>
              <a:t>Applying the same function to each element (</a:t>
            </a:r>
            <a:r>
              <a:rPr lang="en-US" sz="1800" b="1" dirty="0" err="1">
                <a:solidFill>
                  <a:srgbClr val="FF0000"/>
                </a:solidFill>
                <a:latin typeface="Consolas" panose="020B0609020204030204" pitchFamily="49" charset="0"/>
                <a:cs typeface="Courier New" pitchFamily="49" charset="0"/>
              </a:rPr>
              <a:t>for_each</a:t>
            </a:r>
            <a:r>
              <a:rPr lang="en-US" sz="1800" dirty="0"/>
              <a:t>)</a:t>
            </a:r>
          </a:p>
          <a:p>
            <a:pPr lvl="1">
              <a:spcBef>
                <a:spcPts val="600"/>
              </a:spcBef>
              <a:spcAft>
                <a:spcPts val="0"/>
              </a:spcAft>
            </a:pPr>
            <a:r>
              <a:rPr lang="en-US" sz="1800" dirty="0"/>
              <a:t>Copying values from one container to another (</a:t>
            </a:r>
            <a:r>
              <a:rPr lang="en-US" sz="1800" b="1" dirty="0">
                <a:solidFill>
                  <a:srgbClr val="FF0000"/>
                </a:solidFill>
                <a:latin typeface="Consolas" panose="020B0609020204030204" pitchFamily="49" charset="0"/>
                <a:cs typeface="Courier New" pitchFamily="49" charset="0"/>
              </a:rPr>
              <a:t>copy</a:t>
            </a:r>
            <a:r>
              <a:rPr lang="en-US" sz="1800" dirty="0"/>
              <a:t>) </a:t>
            </a:r>
          </a:p>
          <a:p>
            <a:pPr lvl="1">
              <a:spcBef>
                <a:spcPts val="600"/>
              </a:spcBef>
              <a:spcAft>
                <a:spcPts val="0"/>
              </a:spcAft>
            </a:pPr>
            <a:r>
              <a:rPr lang="en-US" sz="1800" dirty="0"/>
              <a:t>Searching a container for a target value (</a:t>
            </a:r>
            <a:r>
              <a:rPr lang="en-US" sz="1800" b="1" dirty="0">
                <a:solidFill>
                  <a:srgbClr val="FF0000"/>
                </a:solidFill>
                <a:latin typeface="Consolas" panose="020B0609020204030204" pitchFamily="49" charset="0"/>
                <a:cs typeface="Courier New" pitchFamily="49" charset="0"/>
              </a:rPr>
              <a:t>find</a:t>
            </a:r>
            <a:r>
              <a:rPr lang="en-US" sz="1800" dirty="0"/>
              <a:t>, </a:t>
            </a:r>
            <a:r>
              <a:rPr lang="en-US" sz="1800" b="1" dirty="0" err="1">
                <a:solidFill>
                  <a:srgbClr val="FF0000"/>
                </a:solidFill>
                <a:latin typeface="Consolas" panose="020B0609020204030204" pitchFamily="49" charset="0"/>
                <a:cs typeface="Courier New" pitchFamily="49" charset="0"/>
              </a:rPr>
              <a:t>find_if</a:t>
            </a:r>
            <a:r>
              <a:rPr lang="en-US" sz="1800" dirty="0"/>
              <a:t>) </a:t>
            </a:r>
          </a:p>
          <a:p>
            <a:pPr lvl="1">
              <a:spcBef>
                <a:spcPts val="600"/>
              </a:spcBef>
              <a:spcAft>
                <a:spcPts val="0"/>
              </a:spcAft>
            </a:pPr>
            <a:r>
              <a:rPr lang="en-US" sz="1800" dirty="0"/>
              <a:t>Sorting a container (</a:t>
            </a:r>
            <a:r>
              <a:rPr lang="en-US" sz="1800" b="1" dirty="0">
                <a:solidFill>
                  <a:srgbClr val="FF0000"/>
                </a:solidFill>
                <a:latin typeface="Consolas" panose="020B0609020204030204" pitchFamily="49" charset="0"/>
                <a:cs typeface="Courier New" pitchFamily="49" charset="0"/>
              </a:rPr>
              <a:t>sort</a:t>
            </a:r>
            <a:r>
              <a:rPr lang="en-US" sz="1800" dirty="0"/>
              <a:t>)</a:t>
            </a:r>
          </a:p>
          <a:p>
            <a:pPr lvl="1">
              <a:spcBef>
                <a:spcPts val="600"/>
              </a:spcBef>
              <a:spcAft>
                <a:spcPts val="0"/>
              </a:spcAft>
            </a:pPr>
            <a:r>
              <a:rPr lang="en-US" sz="1800" dirty="0"/>
              <a:t>Summing container values (</a:t>
            </a:r>
            <a:r>
              <a:rPr lang="en-US" sz="1800" b="1" dirty="0">
                <a:solidFill>
                  <a:srgbClr val="FF0000"/>
                </a:solidFill>
                <a:latin typeface="Consolas" panose="020B0609020204030204" pitchFamily="49" charset="0"/>
                <a:cs typeface="Courier New" pitchFamily="49" charset="0"/>
              </a:rPr>
              <a:t>accumulate</a:t>
            </a:r>
            <a:r>
              <a:rPr lang="en-US" sz="1800" dirty="0"/>
              <a:t>)</a:t>
            </a:r>
          </a:p>
          <a:p>
            <a:pPr lvl="1">
              <a:spcBef>
                <a:spcPts val="600"/>
              </a:spcBef>
              <a:spcAft>
                <a:spcPts val="0"/>
              </a:spcAft>
            </a:pPr>
            <a:r>
              <a:rPr lang="en-US" sz="1800" dirty="0"/>
              <a:t>Apply function to container objects (</a:t>
            </a:r>
            <a:r>
              <a:rPr lang="en-US" sz="1800" b="1" dirty="0">
                <a:solidFill>
                  <a:srgbClr val="FF0000"/>
                </a:solidFill>
                <a:latin typeface="Consolas" panose="020B0609020204030204" pitchFamily="49" charset="0"/>
                <a:cs typeface="Courier New" pitchFamily="49" charset="0"/>
              </a:rPr>
              <a:t>transform</a:t>
            </a:r>
            <a:r>
              <a:rPr lang="en-US" sz="1800" dirty="0"/>
              <a:t>)</a:t>
            </a:r>
          </a:p>
        </p:txBody>
      </p:sp>
      <p:sp>
        <p:nvSpPr>
          <p:cNvPr id="4" name="Footer Placeholder 3"/>
          <p:cNvSpPr>
            <a:spLocks noGrp="1"/>
          </p:cNvSpPr>
          <p:nvPr>
            <p:ph type="ftr" sz="quarter" idx="11"/>
          </p:nvPr>
        </p:nvSpPr>
        <p:spPr/>
        <p:txBody>
          <a:bodyPr/>
          <a:lstStyle/>
          <a:p>
            <a:pPr>
              <a:defRPr/>
            </a:pPr>
            <a:r>
              <a:rPr lang="en-US"/>
              <a:t>Stacks (17)</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7</a:t>
            </a:fld>
            <a:endParaRPr lang="en-US" dirty="0"/>
          </a:p>
        </p:txBody>
      </p:sp>
      <p:grpSp>
        <p:nvGrpSpPr>
          <p:cNvPr id="8" name="Group 7">
            <a:extLst>
              <a:ext uri="{FF2B5EF4-FFF2-40B4-BE49-F238E27FC236}">
                <a16:creationId xmlns:a16="http://schemas.microsoft.com/office/drawing/2014/main" id="{3BF7B4A2-4988-4D56-B736-2B8DF7FC7F88}"/>
              </a:ext>
            </a:extLst>
          </p:cNvPr>
          <p:cNvGrpSpPr/>
          <p:nvPr/>
        </p:nvGrpSpPr>
        <p:grpSpPr>
          <a:xfrm>
            <a:off x="642310" y="5029745"/>
            <a:ext cx="9688180" cy="1539395"/>
            <a:chOff x="476656" y="5573756"/>
            <a:chExt cx="8892026" cy="1539395"/>
          </a:xfrm>
        </p:grpSpPr>
        <p:sp>
          <p:nvSpPr>
            <p:cNvPr id="6" name="Content Placeholder 2">
              <a:extLst>
                <a:ext uri="{FF2B5EF4-FFF2-40B4-BE49-F238E27FC236}">
                  <a16:creationId xmlns:a16="http://schemas.microsoft.com/office/drawing/2014/main" id="{CC182992-CB49-4B63-B394-DD8B022DC258}"/>
                </a:ext>
              </a:extLst>
            </p:cNvPr>
            <p:cNvSpPr txBox="1">
              <a:spLocks/>
            </p:cNvSpPr>
            <p:nvPr/>
          </p:nvSpPr>
          <p:spPr>
            <a:xfrm>
              <a:off x="476656" y="5573756"/>
              <a:ext cx="8153400" cy="369844"/>
            </a:xfrm>
            <a:prstGeom prst="rect">
              <a:avLst/>
            </a:prstGeom>
          </p:spPr>
          <p:txBody>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80000"/>
                </a:lnSpc>
              </a:pPr>
              <a:r>
                <a:rPr lang="en-US" sz="2000" dirty="0"/>
                <a:t>This fragment uses std::find with vector and iterator:</a:t>
              </a:r>
              <a:endParaRPr lang="en-US" sz="1600" dirty="0">
                <a:latin typeface="Courier New" pitchFamily="49" charset="0"/>
                <a:cs typeface="Courier New" pitchFamily="49" charset="0"/>
              </a:endParaRPr>
            </a:p>
            <a:p>
              <a:pPr>
                <a:lnSpc>
                  <a:spcPct val="80000"/>
                </a:lnSpc>
              </a:pPr>
              <a:endParaRPr lang="en-US" sz="2000" dirty="0">
                <a:latin typeface="Consolas" panose="020B0609020204030204" pitchFamily="49" charset="0"/>
              </a:endParaRPr>
            </a:p>
          </p:txBody>
        </p:sp>
        <p:sp>
          <p:nvSpPr>
            <p:cNvPr id="7" name="TextBox 6">
              <a:extLst>
                <a:ext uri="{FF2B5EF4-FFF2-40B4-BE49-F238E27FC236}">
                  <a16:creationId xmlns:a16="http://schemas.microsoft.com/office/drawing/2014/main" id="{C66A8D55-25D0-445A-B41A-1F9A7A891892}"/>
                </a:ext>
              </a:extLst>
            </p:cNvPr>
            <p:cNvSpPr txBox="1"/>
            <p:nvPr/>
          </p:nvSpPr>
          <p:spPr>
            <a:xfrm>
              <a:off x="914400" y="5943600"/>
              <a:ext cx="8454282" cy="1169551"/>
            </a:xfrm>
            <a:prstGeom prst="rect">
              <a:avLst/>
            </a:prstGeom>
            <a:solidFill>
              <a:schemeClr val="bg1"/>
            </a:solidFill>
          </p:spPr>
          <p:txBody>
            <a:bodyPr wrap="square" rtlCol="0">
              <a:spAutoFit/>
            </a:bodyPr>
            <a:lstStyle/>
            <a:p>
              <a:r>
                <a:rPr lang="en-US" sz="1400" b="1" dirty="0">
                  <a:latin typeface="Consolas" panose="020B0609020204030204" pitchFamily="49" charset="0"/>
                  <a:cs typeface="Consolas" panose="020B0609020204030204" pitchFamily="49" charset="0"/>
                </a:rPr>
                <a:t>vector&lt;int&gt; </a:t>
              </a:r>
              <a:r>
                <a:rPr lang="en-US" sz="1400" b="1" dirty="0" err="1">
                  <a:latin typeface="Consolas" panose="020B0609020204030204" pitchFamily="49" charset="0"/>
                  <a:cs typeface="Consolas" panose="020B0609020204030204" pitchFamily="49" charset="0"/>
                </a:rPr>
                <a:t>myvector</a:t>
              </a:r>
              <a:r>
                <a:rPr lang="en-US" sz="1400" b="1" dirty="0">
                  <a:latin typeface="Consolas" panose="020B0609020204030204" pitchFamily="49" charset="0"/>
                  <a:cs typeface="Consolas" panose="020B0609020204030204" pitchFamily="49" charset="0"/>
                </a:rPr>
                <a:t> = { 10, 20, 30, 40, 50 };</a:t>
              </a:r>
            </a:p>
            <a:p>
              <a:r>
                <a:rPr lang="en-US" sz="1400" b="1" dirty="0">
                  <a:latin typeface="Consolas" panose="020B0609020204030204" pitchFamily="49" charset="0"/>
                  <a:cs typeface="Consolas" panose="020B0609020204030204" pitchFamily="49" charset="0"/>
                </a:rPr>
                <a:t>vector&lt;int&gt;::iterator it;</a:t>
              </a:r>
            </a:p>
            <a:p>
              <a:r>
                <a:rPr lang="en-US" sz="1400" b="1" dirty="0">
                  <a:latin typeface="Consolas" panose="020B0609020204030204" pitchFamily="49" charset="0"/>
                  <a:cs typeface="Consolas" panose="020B0609020204030204" pitchFamily="49" charset="0"/>
                </a:rPr>
                <a:t>it = </a:t>
              </a:r>
              <a:r>
                <a:rPr lang="en-US" sz="1400" b="1" dirty="0">
                  <a:solidFill>
                    <a:srgbClr val="FF0000"/>
                  </a:solidFill>
                  <a:latin typeface="Consolas" panose="020B0609020204030204" pitchFamily="49" charset="0"/>
                  <a:cs typeface="Consolas" panose="020B0609020204030204" pitchFamily="49" charset="0"/>
                </a:rPr>
                <a:t>find</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myvector.begin</a:t>
              </a:r>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myvector.end</a:t>
              </a:r>
              <a:r>
                <a:rPr lang="en-US" sz="1400" b="1" dirty="0">
                  <a:latin typeface="Consolas" panose="020B0609020204030204" pitchFamily="49" charset="0"/>
                  <a:cs typeface="Consolas" panose="020B0609020204030204" pitchFamily="49" charset="0"/>
                </a:rPr>
                <a:t>(), 30);</a:t>
              </a:r>
            </a:p>
            <a:p>
              <a:r>
                <a:rPr lang="en-US" sz="1400" b="1" dirty="0">
                  <a:latin typeface="Consolas" panose="020B0609020204030204" pitchFamily="49" charset="0"/>
                  <a:cs typeface="Consolas" panose="020B0609020204030204" pitchFamily="49" charset="0"/>
                </a:rPr>
                <a:t>if (it != </a:t>
              </a:r>
              <a:r>
                <a:rPr lang="en-US" sz="1400" b="1" dirty="0" err="1">
                  <a:latin typeface="Consolas" panose="020B0609020204030204" pitchFamily="49" charset="0"/>
                  <a:cs typeface="Consolas" panose="020B0609020204030204" pitchFamily="49" charset="0"/>
                </a:rPr>
                <a:t>myvector.end</a:t>
              </a:r>
              <a:r>
                <a:rPr lang="en-US" sz="1400" b="1" dirty="0">
                  <a:latin typeface="Consolas" panose="020B0609020204030204" pitchFamily="49" charset="0"/>
                  <a:cs typeface="Consolas" panose="020B0609020204030204" pitchFamily="49" charset="0"/>
                </a:rPr>
                <a:t>()) cout &lt;&lt; "Element found in </a:t>
              </a:r>
              <a:r>
                <a:rPr lang="en-US" sz="1400" b="1" dirty="0" err="1">
                  <a:latin typeface="Consolas" panose="020B0609020204030204" pitchFamily="49" charset="0"/>
                  <a:cs typeface="Consolas" panose="020B0609020204030204" pitchFamily="49" charset="0"/>
                </a:rPr>
                <a:t>myvector</a:t>
              </a:r>
              <a:r>
                <a:rPr lang="en-US" sz="1400" b="1" dirty="0">
                  <a:latin typeface="Consolas" panose="020B0609020204030204" pitchFamily="49" charset="0"/>
                  <a:cs typeface="Consolas" panose="020B0609020204030204" pitchFamily="49" charset="0"/>
                </a:rPr>
                <a:t>: " &lt;&lt; *it &lt;&lt; endl;</a:t>
              </a:r>
            </a:p>
            <a:p>
              <a:r>
                <a:rPr lang="en-US" sz="1400" b="1" dirty="0">
                  <a:latin typeface="Consolas" panose="020B0609020204030204" pitchFamily="49" charset="0"/>
                  <a:cs typeface="Consolas" panose="020B0609020204030204" pitchFamily="49" charset="0"/>
                </a:rPr>
                <a:t>else cout &lt;&lt; "Element not found in </a:t>
              </a:r>
              <a:r>
                <a:rPr lang="en-US" sz="1400" b="1" dirty="0" err="1">
                  <a:latin typeface="Consolas" panose="020B0609020204030204" pitchFamily="49" charset="0"/>
                  <a:cs typeface="Consolas" panose="020B0609020204030204" pitchFamily="49" charset="0"/>
                </a:rPr>
                <a:t>myvector</a:t>
              </a:r>
              <a:r>
                <a:rPr lang="en-US" sz="1400" b="1" dirty="0">
                  <a:latin typeface="Consolas" panose="020B0609020204030204" pitchFamily="49" charset="0"/>
                  <a:cs typeface="Consolas" panose="020B0609020204030204" pitchFamily="49" charset="0"/>
                </a:rPr>
                <a:t>" &lt;&lt; endl;</a:t>
              </a:r>
            </a:p>
          </p:txBody>
        </p:sp>
      </p:grpSp>
    </p:spTree>
    <p:extLst>
      <p:ext uri="{BB962C8B-B14F-4D97-AF65-F5344CB8AC3E}">
        <p14:creationId xmlns:p14="http://schemas.microsoft.com/office/powerpoint/2010/main" val="36389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95400" y="152401"/>
          <a:ext cx="8382000" cy="6435619"/>
        </p:xfrm>
        <a:graphic>
          <a:graphicData uri="http://schemas.openxmlformats.org/drawingml/2006/table">
            <a:tbl>
              <a:tblPr/>
              <a:tblGrid>
                <a:gridCol w="4107180">
                  <a:extLst>
                    <a:ext uri="{9D8B030D-6E8A-4147-A177-3AD203B41FA5}">
                      <a16:colId xmlns:a16="http://schemas.microsoft.com/office/drawing/2014/main" val="20000"/>
                    </a:ext>
                  </a:extLst>
                </a:gridCol>
                <a:gridCol w="4274820">
                  <a:extLst>
                    <a:ext uri="{9D8B030D-6E8A-4147-A177-3AD203B41FA5}">
                      <a16:colId xmlns:a16="http://schemas.microsoft.com/office/drawing/2014/main" val="20001"/>
                    </a:ext>
                  </a:extLst>
                </a:gridCol>
              </a:tblGrid>
              <a:tr h="312271">
                <a:tc>
                  <a:txBody>
                    <a:bodyPr/>
                    <a:lstStyle/>
                    <a:p>
                      <a:pPr algn="ctr" fontAlgn="t"/>
                      <a:r>
                        <a:rPr lang="en-US" sz="1400" b="1" dirty="0">
                          <a:solidFill>
                            <a:schemeClr val="bg1"/>
                          </a:solidFill>
                          <a:effectLst/>
                          <a:latin typeface="Consolas" panose="020B0609020204030204" pitchFamily="49" charset="0"/>
                        </a:rPr>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400" b="1" dirty="0">
                          <a:solidFill>
                            <a:schemeClr val="bg1"/>
                          </a:solidFill>
                          <a:effectLst/>
                          <a:latin typeface="Consolas" panose="020B0609020204030204" pitchFamily="49" charset="0"/>
                        </a:rPr>
                        <a:t>Behavior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030494">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F&gt;</a:t>
                      </a:r>
                    </a:p>
                    <a:p>
                      <a:pPr algn="l" fontAlgn="t"/>
                      <a:r>
                        <a:rPr lang="en-US" sz="1400" b="1" dirty="0">
                          <a:effectLst/>
                          <a:latin typeface="Consolas" panose="020B0609020204030204" pitchFamily="49" charset="0"/>
                        </a:rPr>
                        <a:t>F </a:t>
                      </a:r>
                      <a:r>
                        <a:rPr lang="en-US" sz="1400" b="1" dirty="0" err="1">
                          <a:solidFill>
                            <a:srgbClr val="FF0000"/>
                          </a:solidFill>
                          <a:effectLst/>
                          <a:latin typeface="Consolas" panose="020B0609020204030204" pitchFamily="49" charset="0"/>
                        </a:rPr>
                        <a:t>for_each</a:t>
                      </a:r>
                      <a:r>
                        <a:rPr lang="en-US" sz="1400" b="1" dirty="0">
                          <a:effectLst/>
                          <a:latin typeface="Consolas" panose="020B0609020204030204" pitchFamily="49" charset="0"/>
                        </a:rPr>
                        <a:t>(II first, II last, F fun)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Applies the function fun to each object in the sequence. The function fun is not supposed to modify its argument. The iterator argument II is required to be an input iterator. This means that the sequence is traversed only once.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13784">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FI&gt;</a:t>
                      </a:r>
                    </a:p>
                    <a:p>
                      <a:pPr algn="l" fontAlgn="t"/>
                      <a:r>
                        <a:rPr lang="en-US" sz="1400" b="1" dirty="0">
                          <a:effectLst/>
                          <a:latin typeface="Consolas" panose="020B0609020204030204" pitchFamily="49" charset="0"/>
                        </a:rPr>
                        <a:t>FI </a:t>
                      </a:r>
                      <a:r>
                        <a:rPr lang="en-US" sz="1400" b="1" dirty="0" err="1">
                          <a:solidFill>
                            <a:srgbClr val="FF0000"/>
                          </a:solidFill>
                          <a:effectLst/>
                          <a:latin typeface="Consolas" panose="020B0609020204030204" pitchFamily="49" charset="0"/>
                        </a:rPr>
                        <a:t>min_element</a:t>
                      </a:r>
                      <a:r>
                        <a:rPr lang="en-US" sz="1400" b="1" dirty="0">
                          <a:effectLst/>
                          <a:latin typeface="Consolas" panose="020B0609020204030204" pitchFamily="49" charset="0"/>
                        </a:rPr>
                        <a:t>(FI first, FI last)</a:t>
                      </a:r>
                    </a:p>
                    <a:p>
                      <a:pPr algn="l" fontAlgn="t"/>
                      <a:endParaRPr lang="en-US" sz="1400" b="1" dirty="0">
                        <a:effectLst/>
                        <a:latin typeface="Consolas" panose="020B0609020204030204" pitchFamily="49" charset="0"/>
                      </a:endParaRPr>
                    </a:p>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FI&gt;</a:t>
                      </a:r>
                    </a:p>
                    <a:p>
                      <a:pPr algn="l" fontAlgn="t"/>
                      <a:r>
                        <a:rPr lang="en-US" sz="1400" b="1" dirty="0">
                          <a:effectLst/>
                          <a:latin typeface="Consolas" panose="020B0609020204030204" pitchFamily="49" charset="0"/>
                        </a:rPr>
                        <a:t>FI </a:t>
                      </a:r>
                      <a:r>
                        <a:rPr lang="en-US" sz="1400" b="1" dirty="0" err="1">
                          <a:solidFill>
                            <a:srgbClr val="FF0000"/>
                          </a:solidFill>
                          <a:effectLst/>
                          <a:latin typeface="Consolas" panose="020B0609020204030204" pitchFamily="49" charset="0"/>
                        </a:rPr>
                        <a:t>max_element</a:t>
                      </a:r>
                      <a:r>
                        <a:rPr lang="en-US" sz="1400" b="1" dirty="0">
                          <a:effectLst/>
                          <a:latin typeface="Consolas" panose="020B0609020204030204" pitchFamily="49" charset="0"/>
                        </a:rPr>
                        <a:t>(FI first, FI 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Finds the min/max element in the sequence FI;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FI is a forward iterator.  </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OI&gt;</a:t>
                      </a:r>
                    </a:p>
                    <a:p>
                      <a:pPr algn="l" fontAlgn="t"/>
                      <a:r>
                        <a:rPr lang="en-US" sz="1400" b="1" dirty="0">
                          <a:effectLst/>
                          <a:latin typeface="Consolas" panose="020B0609020204030204" pitchFamily="49" charset="0"/>
                        </a:rPr>
                        <a:t>OI </a:t>
                      </a:r>
                      <a:r>
                        <a:rPr lang="en-US" sz="1400" b="1" dirty="0">
                          <a:solidFill>
                            <a:srgbClr val="FF0000"/>
                          </a:solidFill>
                          <a:effectLst/>
                          <a:latin typeface="Consolas" panose="020B0609020204030204" pitchFamily="49" charset="0"/>
                        </a:rPr>
                        <a:t>copy</a:t>
                      </a:r>
                      <a:r>
                        <a:rPr lang="en-US" sz="1400" b="1" dirty="0">
                          <a:effectLst/>
                          <a:latin typeface="Consolas" panose="020B0609020204030204" pitchFamily="49" charset="0"/>
                        </a:rPr>
                        <a:t>(II first, II last, OI result)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Copies the sequence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into result..(result  + (last - first)). II is an input iterator, and OI is an output iterator.</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T&gt;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swap</a:t>
                      </a:r>
                      <a:r>
                        <a:rPr lang="en-US" sz="1400" b="1" dirty="0">
                          <a:effectLst/>
                          <a:latin typeface="Consolas" panose="020B0609020204030204" pitchFamily="49" charset="0"/>
                        </a:rPr>
                        <a:t>(T&amp; a, T&amp; 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Exchanges the contents of a and 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BI&gt;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reverse</a:t>
                      </a:r>
                      <a:r>
                        <a:rPr lang="en-US" sz="1400" b="1" dirty="0">
                          <a:effectLst/>
                          <a:latin typeface="Consolas" panose="020B0609020204030204" pitchFamily="49" charset="0"/>
                        </a:rPr>
                        <a:t>(BI first, BI last)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Reverses the sequence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BI is a bidirectional iterator.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RI&gt;</a:t>
                      </a:r>
                    </a:p>
                    <a:p>
                      <a:pPr algn="l" fontAlgn="t"/>
                      <a:r>
                        <a:rPr lang="en-US" sz="1400" b="1" dirty="0">
                          <a:effectLst/>
                          <a:latin typeface="Consolas" panose="020B0609020204030204" pitchFamily="49" charset="0"/>
                        </a:rPr>
                        <a:t>void </a:t>
                      </a:r>
                      <a:r>
                        <a:rPr lang="en-US" sz="1400" b="1" dirty="0" err="1">
                          <a:solidFill>
                            <a:srgbClr val="FF0000"/>
                          </a:solidFill>
                          <a:effectLst/>
                          <a:latin typeface="Consolas" panose="020B0609020204030204" pitchFamily="49" charset="0"/>
                        </a:rPr>
                        <a:t>random_shuffle</a:t>
                      </a:r>
                      <a:r>
                        <a:rPr lang="en-US" sz="1400" b="1" dirty="0">
                          <a:effectLst/>
                          <a:latin typeface="Consolas" panose="020B0609020204030204" pitchFamily="49" charset="0"/>
                        </a:rPr>
                        <a:t>(RI first, RI 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Randomly rearranges the contents of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RI is  a random-access iterator.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T&gt;</a:t>
                      </a:r>
                    </a:p>
                    <a:p>
                      <a:pPr algn="l" fontAlgn="t"/>
                      <a:r>
                        <a:rPr lang="en-US" sz="1400" b="1" dirty="0">
                          <a:effectLst/>
                          <a:latin typeface="Consolas" panose="020B0609020204030204" pitchFamily="49" charset="0"/>
                        </a:rPr>
                        <a:t>T </a:t>
                      </a:r>
                      <a:r>
                        <a:rPr lang="en-US" sz="1400" b="1" dirty="0">
                          <a:solidFill>
                            <a:srgbClr val="FF0000"/>
                          </a:solidFill>
                          <a:effectLst/>
                          <a:latin typeface="Consolas" panose="020B0609020204030204" pitchFamily="49" charset="0"/>
                        </a:rPr>
                        <a:t>accumulate</a:t>
                      </a:r>
                      <a:r>
                        <a:rPr lang="en-US" sz="1400" b="1" dirty="0">
                          <a:effectLst/>
                          <a:latin typeface="Consolas" panose="020B0609020204030204" pitchFamily="49" charset="0"/>
                        </a:rPr>
                        <a:t>(II first, II last, T </a:t>
                      </a:r>
                      <a:r>
                        <a:rPr lang="en-US" sz="1400" b="1" dirty="0" err="1">
                          <a:effectLst/>
                          <a:latin typeface="Consolas" panose="020B0609020204030204" pitchFamily="49" charset="0"/>
                        </a:rPr>
                        <a:t>init</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Computes </a:t>
                      </a:r>
                      <a:r>
                        <a:rPr lang="en-US" sz="1200" b="1" dirty="0" err="1">
                          <a:effectLst/>
                          <a:latin typeface="Consolas" panose="020B0609020204030204" pitchFamily="49" charset="0"/>
                        </a:rPr>
                        <a:t>init</a:t>
                      </a:r>
                      <a:r>
                        <a:rPr lang="en-US" sz="1200" b="1" dirty="0">
                          <a:effectLst/>
                          <a:latin typeface="Consolas" panose="020B0609020204030204" pitchFamily="49" charset="0"/>
                        </a:rPr>
                        <a:t> plus the sum of the elements in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Note that this function is defined in the header &lt;numeric&gt;.</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T&gt;</a:t>
                      </a:r>
                    </a:p>
                    <a:p>
                      <a:pPr algn="l" fontAlgn="t"/>
                      <a:r>
                        <a:rPr lang="en-US" sz="1400" b="1" dirty="0">
                          <a:effectLst/>
                          <a:latin typeface="Consolas" panose="020B0609020204030204" pitchFamily="49" charset="0"/>
                        </a:rPr>
                        <a:t>II </a:t>
                      </a:r>
                      <a:r>
                        <a:rPr lang="en-US" sz="1400" b="1" dirty="0">
                          <a:solidFill>
                            <a:srgbClr val="FF0000"/>
                          </a:solidFill>
                          <a:effectLst/>
                          <a:latin typeface="Consolas" panose="020B0609020204030204" pitchFamily="49" charset="0"/>
                        </a:rPr>
                        <a:t>find</a:t>
                      </a:r>
                      <a:r>
                        <a:rPr lang="en-US" sz="1400" b="1" dirty="0">
                          <a:effectLst/>
                          <a:latin typeface="Consolas" panose="020B0609020204030204" pitchFamily="49" charset="0"/>
                        </a:rPr>
                        <a:t>(II first, II last, T target)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Finds the first occurrence of target in the sequence. If not  found, last is returned.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871363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95400" y="152400"/>
          <a:ext cx="8382000" cy="6332520"/>
        </p:xfrm>
        <a:graphic>
          <a:graphicData uri="http://schemas.openxmlformats.org/drawingml/2006/table">
            <a:tbl>
              <a:tblPr/>
              <a:tblGrid>
                <a:gridCol w="4107180">
                  <a:extLst>
                    <a:ext uri="{9D8B030D-6E8A-4147-A177-3AD203B41FA5}">
                      <a16:colId xmlns:a16="http://schemas.microsoft.com/office/drawing/2014/main" val="20000"/>
                    </a:ext>
                  </a:extLst>
                </a:gridCol>
                <a:gridCol w="4274820">
                  <a:extLst>
                    <a:ext uri="{9D8B030D-6E8A-4147-A177-3AD203B41FA5}">
                      <a16:colId xmlns:a16="http://schemas.microsoft.com/office/drawing/2014/main" val="20001"/>
                    </a:ext>
                  </a:extLst>
                </a:gridCol>
              </a:tblGrid>
              <a:tr h="312271">
                <a:tc>
                  <a:txBody>
                    <a:bodyPr/>
                    <a:lstStyle/>
                    <a:p>
                      <a:pPr algn="ctr" fontAlgn="t"/>
                      <a:r>
                        <a:rPr lang="en-US" sz="1400" b="1" dirty="0">
                          <a:solidFill>
                            <a:schemeClr val="bg1"/>
                          </a:solidFill>
                          <a:effectLst/>
                          <a:latin typeface="Consolas" panose="020B0609020204030204" pitchFamily="49" charset="0"/>
                        </a:rPr>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400" b="1" dirty="0">
                          <a:solidFill>
                            <a:schemeClr val="bg1"/>
                          </a:solidFill>
                          <a:effectLst/>
                          <a:latin typeface="Consolas" panose="020B0609020204030204" pitchFamily="49" charset="0"/>
                        </a:rPr>
                        <a:t>Behavior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P&gt;</a:t>
                      </a:r>
                    </a:p>
                    <a:p>
                      <a:pPr algn="l" fontAlgn="t"/>
                      <a:r>
                        <a:rPr lang="en-US" sz="1400" b="1" dirty="0">
                          <a:effectLst/>
                          <a:latin typeface="Consolas" panose="020B0609020204030204" pitchFamily="49" charset="0"/>
                        </a:rPr>
                        <a:t>II </a:t>
                      </a:r>
                      <a:r>
                        <a:rPr lang="en-US" sz="1400" b="1" dirty="0" err="1">
                          <a:solidFill>
                            <a:srgbClr val="FF0000"/>
                          </a:solidFill>
                          <a:effectLst/>
                          <a:latin typeface="Consolas" panose="020B0609020204030204" pitchFamily="49" charset="0"/>
                        </a:rPr>
                        <a:t>find_if</a:t>
                      </a:r>
                      <a:r>
                        <a:rPr lang="en-US" sz="1400" b="1" dirty="0">
                          <a:effectLst/>
                          <a:latin typeface="Consolas" panose="020B0609020204030204" pitchFamily="49" charset="0"/>
                        </a:rPr>
                        <a:t>(II first, II last, P </a:t>
                      </a:r>
                      <a:r>
                        <a:rPr lang="en-US" sz="1400" b="1" dirty="0" err="1">
                          <a:effectLst/>
                          <a:latin typeface="Consolas" panose="020B0609020204030204" pitchFamily="49" charset="0"/>
                        </a:rPr>
                        <a:t>pred</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Finds the first occurrence of an item in the sequence for  which function </a:t>
                      </a:r>
                      <a:r>
                        <a:rPr lang="en-US" sz="1200" b="1" dirty="0" err="1">
                          <a:effectLst/>
                          <a:latin typeface="Consolas" panose="020B0609020204030204" pitchFamily="49" charset="0"/>
                        </a:rPr>
                        <a:t>pred</a:t>
                      </a:r>
                      <a:r>
                        <a:rPr lang="en-US" sz="1200" b="1" dirty="0">
                          <a:effectLst/>
                          <a:latin typeface="Consolas" panose="020B0609020204030204" pitchFamily="49" charset="0"/>
                        </a:rPr>
                        <a:t> returns true. If not found, last is returned.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95195">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OI,</a:t>
                      </a:r>
                    </a:p>
                    <a:p>
                      <a:pPr algn="l" fontAlgn="t"/>
                      <a:r>
                        <a:rPr lang="en-US" sz="1400" b="1" dirty="0">
                          <a:effectLst/>
                          <a:latin typeface="Consolas" panose="020B0609020204030204" pitchFamily="49" charset="0"/>
                        </a:rPr>
                        <a:t>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OP&gt;</a:t>
                      </a:r>
                    </a:p>
                    <a:p>
                      <a:pPr marL="0" marR="0" lvl="0" indent="0" algn="l" defTabSz="914400" rtl="0" eaLnBrk="1" fontAlgn="t" latinLnBrk="0" hangingPunct="1">
                        <a:lnSpc>
                          <a:spcPct val="100000"/>
                        </a:lnSpc>
                        <a:spcBef>
                          <a:spcPts val="0"/>
                        </a:spcBef>
                        <a:spcAft>
                          <a:spcPts val="0"/>
                        </a:spcAft>
                        <a:buClrTx/>
                        <a:buSzTx/>
                        <a:buFontTx/>
                        <a:buNone/>
                        <a:tabLst/>
                        <a:defRPr/>
                      </a:pPr>
                      <a:r>
                        <a:rPr lang="en-US" sz="1400" b="1" dirty="0">
                          <a:effectLst/>
                          <a:latin typeface="Consolas" panose="020B0609020204030204" pitchFamily="49" charset="0"/>
                        </a:rPr>
                        <a:t>OI </a:t>
                      </a:r>
                      <a:r>
                        <a:rPr lang="en-US" sz="1400" b="1" dirty="0">
                          <a:solidFill>
                            <a:srgbClr val="FF0000"/>
                          </a:solidFill>
                          <a:effectLst/>
                          <a:latin typeface="Consolas" panose="020B0609020204030204" pitchFamily="49" charset="0"/>
                        </a:rPr>
                        <a:t>transform</a:t>
                      </a:r>
                      <a:r>
                        <a:rPr lang="en-US" sz="1400" b="1" dirty="0">
                          <a:effectLst/>
                          <a:latin typeface="Consolas" panose="020B0609020204030204" pitchFamily="49" charset="0"/>
                        </a:rPr>
                        <a:t>(II first, II last,</a:t>
                      </a:r>
                    </a:p>
                    <a:p>
                      <a:pPr marL="0" marR="0" lvl="0" indent="0" algn="l" defTabSz="914400" rtl="0" eaLnBrk="1" fontAlgn="t" latinLnBrk="0" hangingPunct="1">
                        <a:lnSpc>
                          <a:spcPct val="100000"/>
                        </a:lnSpc>
                        <a:spcBef>
                          <a:spcPts val="0"/>
                        </a:spcBef>
                        <a:spcAft>
                          <a:spcPts val="0"/>
                        </a:spcAft>
                        <a:buClrTx/>
                        <a:buSzTx/>
                        <a:buFontTx/>
                        <a:buNone/>
                        <a:tabLst/>
                        <a:defRPr/>
                      </a:pPr>
                      <a:r>
                        <a:rPr lang="en-US" sz="1400" b="1" dirty="0">
                          <a:effectLst/>
                          <a:latin typeface="Consolas" panose="020B0609020204030204" pitchFamily="49" charset="0"/>
                        </a:rPr>
                        <a:t>             OI result, OP op)</a:t>
                      </a:r>
                      <a:endParaRPr lang="en-US" sz="16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Applies op to each element of the sequence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and places the result in result..(result + (last - first)). </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II1, </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II2,</a:t>
                      </a:r>
                    </a:p>
                    <a:p>
                      <a:pPr algn="l" fontAlgn="t"/>
                      <a:r>
                        <a:rPr lang="en-US" sz="1400" b="1" dirty="0">
                          <a:effectLst/>
                          <a:latin typeface="Consolas" panose="020B0609020204030204" pitchFamily="49" charset="0"/>
                        </a:rPr>
                        <a:t>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BOP&gt;</a:t>
                      </a:r>
                    </a:p>
                    <a:p>
                      <a:pPr algn="l" fontAlgn="t"/>
                      <a:r>
                        <a:rPr lang="en-US" sz="1400" b="1" dirty="0">
                          <a:effectLst/>
                          <a:latin typeface="Consolas" panose="020B0609020204030204" pitchFamily="49" charset="0"/>
                        </a:rPr>
                        <a:t>OI </a:t>
                      </a:r>
                      <a:r>
                        <a:rPr lang="en-US" sz="1400" b="1" dirty="0">
                          <a:solidFill>
                            <a:srgbClr val="FF0000"/>
                          </a:solidFill>
                          <a:effectLst/>
                          <a:latin typeface="Consolas" panose="020B0609020204030204" pitchFamily="49" charset="0"/>
                        </a:rPr>
                        <a:t>transform</a:t>
                      </a:r>
                      <a:r>
                        <a:rPr lang="en-US" sz="1400" b="1" dirty="0">
                          <a:effectLst/>
                          <a:latin typeface="Consolas" panose="020B0609020204030204" pitchFamily="49" charset="0"/>
                        </a:rPr>
                        <a:t>(II1 first1, II1 last1,</a:t>
                      </a:r>
                    </a:p>
                    <a:p>
                      <a:pPr algn="l" fontAlgn="t"/>
                      <a:r>
                        <a:rPr lang="en-US" sz="1400" b="1" dirty="0">
                          <a:effectLst/>
                          <a:latin typeface="Consolas" panose="020B0609020204030204" pitchFamily="49" charset="0"/>
                        </a:rPr>
                        <a:t>             II2 first2, OI result,</a:t>
                      </a:r>
                    </a:p>
                    <a:p>
                      <a:pPr algn="l" fontAlgn="t"/>
                      <a:r>
                        <a:rPr lang="en-US" sz="1400" b="1" dirty="0">
                          <a:effectLst/>
                          <a:latin typeface="Consolas" panose="020B0609020204030204" pitchFamily="49" charset="0"/>
                        </a:rPr>
                        <a:t>             BOP </a:t>
                      </a:r>
                      <a:r>
                        <a:rPr lang="en-US" sz="1400" b="1" dirty="0" err="1">
                          <a:effectLst/>
                          <a:latin typeface="Consolas" panose="020B0609020204030204" pitchFamily="49" charset="0"/>
                        </a:rPr>
                        <a:t>bin_op</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Applies </a:t>
                      </a:r>
                      <a:r>
                        <a:rPr lang="en-US" sz="1200" b="1" dirty="0" err="1">
                          <a:effectLst/>
                          <a:latin typeface="Consolas" panose="020B0609020204030204" pitchFamily="49" charset="0"/>
                        </a:rPr>
                        <a:t>bin_op</a:t>
                      </a:r>
                      <a:r>
                        <a:rPr lang="en-US" sz="1200" b="1" dirty="0">
                          <a:effectLst/>
                          <a:latin typeface="Consolas" panose="020B0609020204030204" pitchFamily="49" charset="0"/>
                        </a:rPr>
                        <a:t> to each pair of elements of the sequences first1..last1 and first2..(first2 + (last1 - first1)) and places the result in result..(result +  (last1 - first1))</a:t>
                      </a:r>
                      <a:endParaRPr lang="en-US" sz="1300" b="1" dirty="0">
                        <a:solidFill>
                          <a:schemeClr val="tx1"/>
                        </a:solidFill>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RI&gt;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sort</a:t>
                      </a:r>
                      <a:r>
                        <a:rPr lang="en-US" sz="1400" b="1" dirty="0">
                          <a:effectLst/>
                          <a:latin typeface="Consolas" panose="020B0609020204030204" pitchFamily="49" charset="0"/>
                        </a:rPr>
                        <a:t>(RI first, RI 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Sorts the contents of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based on the less-than  operator applied to pairs of elements.</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RI,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COMP&gt;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sort</a:t>
                      </a:r>
                      <a:r>
                        <a:rPr lang="en-US" sz="1400" b="1" dirty="0">
                          <a:effectLst/>
                          <a:latin typeface="Consolas" panose="020B0609020204030204" pitchFamily="49" charset="0"/>
                        </a:rPr>
                        <a:t>(RI first, RI last, COMP comp)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Sorts the contents of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based on the binary  operator COMP (a function operator). COMP is a function class that takes two arguments and returns a bool.</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II1, </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II2&gt;</a:t>
                      </a:r>
                    </a:p>
                    <a:p>
                      <a:pPr algn="l" fontAlgn="t"/>
                      <a:r>
                        <a:rPr lang="en-US" sz="1400" b="1" dirty="0">
                          <a:effectLst/>
                          <a:latin typeface="Consolas" panose="020B0609020204030204" pitchFamily="49" charset="0"/>
                        </a:rPr>
                        <a:t>bool </a:t>
                      </a:r>
                      <a:r>
                        <a:rPr lang="en-US" sz="1400" b="1" dirty="0">
                          <a:solidFill>
                            <a:srgbClr val="FF0000"/>
                          </a:solidFill>
                          <a:effectLst/>
                          <a:latin typeface="Consolas" panose="020B0609020204030204" pitchFamily="49" charset="0"/>
                        </a:rPr>
                        <a:t>equal</a:t>
                      </a:r>
                      <a:r>
                        <a:rPr lang="en-US" sz="1400" b="1" dirty="0">
                          <a:effectLst/>
                          <a:latin typeface="Consolas" panose="020B0609020204030204" pitchFamily="49" charset="0"/>
                        </a:rPr>
                        <a:t>(II1 first1, II1 last1,</a:t>
                      </a:r>
                    </a:p>
                    <a:p>
                      <a:pPr algn="l" fontAlgn="t"/>
                      <a:r>
                        <a:rPr lang="en-US" sz="1400" b="1" dirty="0">
                          <a:effectLst/>
                          <a:latin typeface="Consolas" panose="020B0609020204030204" pitchFamily="49" charset="0"/>
                        </a:rPr>
                        <a:t>           II2 first2)</a:t>
                      </a:r>
                    </a:p>
                    <a:p>
                      <a:pPr algn="l" fontAlgn="t"/>
                      <a:endParaRPr lang="en-US" sz="1400" b="1" dirty="0">
                        <a:effectLst/>
                        <a:latin typeface="Consolas" panose="020B0609020204030204" pitchFamily="49" charset="0"/>
                      </a:endParaRPr>
                    </a:p>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II1, </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II2,</a:t>
                      </a:r>
                    </a:p>
                    <a:p>
                      <a:pPr algn="l" fontAlgn="t"/>
                      <a:r>
                        <a:rPr lang="en-US" sz="1400" b="1" dirty="0">
                          <a:effectLst/>
                          <a:latin typeface="Consolas" panose="020B0609020204030204" pitchFamily="49" charset="0"/>
                        </a:rPr>
                        <a:t>         </a:t>
                      </a:r>
                      <a:r>
                        <a:rPr lang="en-US" sz="1400" b="1" dirty="0" err="1">
                          <a:effectLst/>
                          <a:latin typeface="Consolas" panose="020B0609020204030204" pitchFamily="49" charset="0"/>
                        </a:rPr>
                        <a:t>typename</a:t>
                      </a:r>
                      <a:r>
                        <a:rPr lang="en-US" sz="1400" b="1" dirty="0">
                          <a:effectLst/>
                          <a:latin typeface="Consolas" panose="020B0609020204030204" pitchFamily="49" charset="0"/>
                        </a:rPr>
                        <a:t> BP&gt;</a:t>
                      </a:r>
                    </a:p>
                    <a:p>
                      <a:pPr algn="l" fontAlgn="t"/>
                      <a:r>
                        <a:rPr lang="en-US" sz="1400" b="1" dirty="0">
                          <a:effectLst/>
                          <a:latin typeface="Consolas" panose="020B0609020204030204" pitchFamily="49" charset="0"/>
                        </a:rPr>
                        <a:t>bool </a:t>
                      </a:r>
                      <a:r>
                        <a:rPr lang="en-US" sz="1400" b="1" dirty="0">
                          <a:solidFill>
                            <a:srgbClr val="FF0000"/>
                          </a:solidFill>
                          <a:effectLst/>
                          <a:latin typeface="Consolas" panose="020B0609020204030204" pitchFamily="49" charset="0"/>
                        </a:rPr>
                        <a:t>equal</a:t>
                      </a:r>
                      <a:r>
                        <a:rPr lang="en-US" sz="1400" b="1" dirty="0">
                          <a:effectLst/>
                          <a:latin typeface="Consolas" panose="020B0609020204030204" pitchFamily="49" charset="0"/>
                        </a:rPr>
                        <a:t>(II1 first1, II1 last2,</a:t>
                      </a:r>
                    </a:p>
                    <a:p>
                      <a:pPr algn="l" fontAlgn="t"/>
                      <a:r>
                        <a:rPr lang="en-US" sz="1400" b="1" dirty="0">
                          <a:effectLst/>
                          <a:latin typeface="Consolas" panose="020B0609020204030204" pitchFamily="49" charset="0"/>
                        </a:rPr>
                        <a:t>           II2 first2, BP </a:t>
                      </a:r>
                      <a:r>
                        <a:rPr lang="en-US" sz="1400" b="1" dirty="0" err="1">
                          <a:effectLst/>
                          <a:latin typeface="Consolas" panose="020B0609020204030204" pitchFamily="49" charset="0"/>
                        </a:rPr>
                        <a:t>pred</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Compares each element in the sequence first1..last1 to the corresponding elements in the sequence first2..first2 + (last1 - first1). If they are all equal, then this returns true. The second form uses the function object </a:t>
                      </a:r>
                      <a:r>
                        <a:rPr lang="en-US" sz="1200" b="1" dirty="0" err="1">
                          <a:effectLst/>
                          <a:latin typeface="Consolas" panose="020B0609020204030204" pitchFamily="49" charset="0"/>
                        </a:rPr>
                        <a:t>pred</a:t>
                      </a:r>
                      <a:r>
                        <a:rPr lang="en-US" sz="1200" b="1" dirty="0">
                          <a:effectLst/>
                          <a:latin typeface="Consolas" panose="020B0609020204030204" pitchFamily="49" charset="0"/>
                        </a:rPr>
                        <a:t> to perform the comparison.</a:t>
                      </a:r>
                      <a:endParaRPr lang="en-US" sz="1300" b="1" dirty="0">
                        <a:solidFill>
                          <a:schemeClr val="tx1"/>
                        </a:solidFill>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pSp>
        <p:nvGrpSpPr>
          <p:cNvPr id="8" name="Group 7"/>
          <p:cNvGrpSpPr/>
          <p:nvPr/>
        </p:nvGrpSpPr>
        <p:grpSpPr>
          <a:xfrm>
            <a:off x="2514600" y="703832"/>
            <a:ext cx="2743200" cy="5849369"/>
            <a:chOff x="1600200" y="703831"/>
            <a:chExt cx="2743200" cy="5849369"/>
          </a:xfrm>
        </p:grpSpPr>
        <p:sp>
          <p:nvSpPr>
            <p:cNvPr id="3" name="Oval 2"/>
            <p:cNvSpPr/>
            <p:nvPr/>
          </p:nvSpPr>
          <p:spPr>
            <a:xfrm>
              <a:off x="2715280" y="1676400"/>
              <a:ext cx="7620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600200" y="2861460"/>
              <a:ext cx="12954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194000" y="4170640"/>
              <a:ext cx="11494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619300" y="6096000"/>
              <a:ext cx="10383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76600" y="703831"/>
              <a:ext cx="9144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2783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1847</TotalTime>
  <Words>5485</Words>
  <Application>Microsoft Office PowerPoint</Application>
  <PresentationFormat>Custom</PresentationFormat>
  <Paragraphs>878</Paragraphs>
  <Slides>46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Comic Sans MS</vt:lpstr>
      <vt:lpstr>Consolas</vt:lpstr>
      <vt:lpstr>Courier New</vt:lpstr>
      <vt:lpstr>Tw Cen MT</vt:lpstr>
      <vt:lpstr>Wingdings</vt:lpstr>
      <vt:lpstr>CS 235 Theme</vt:lpstr>
      <vt:lpstr>PowerPoint Presentation</vt:lpstr>
      <vt:lpstr>Attendance Quiz #16</vt:lpstr>
      <vt:lpstr>Tip #17: Iterator end();</vt:lpstr>
      <vt:lpstr>PowerPoint Presentation</vt:lpstr>
      <vt:lpstr>Standard Library Containers</vt:lpstr>
      <vt:lpstr>PowerPoint Presentation</vt:lpstr>
      <vt:lpstr>The Algorithm Library</vt:lpstr>
      <vt:lpstr>PowerPoint Presentation</vt:lpstr>
      <vt:lpstr>PowerPoint Presentation</vt:lpstr>
      <vt:lpstr>PowerPoint Presentation</vt:lpstr>
      <vt:lpstr>Function Objects (functors)</vt:lpstr>
      <vt:lpstr>Function Objects (functor)</vt:lpstr>
      <vt:lpstr>PowerPoint Presentation</vt:lpstr>
      <vt:lpstr>Abstract Data Type</vt:lpstr>
      <vt:lpstr>Abstract Data Type</vt:lpstr>
      <vt:lpstr>The Stack</vt:lpstr>
      <vt:lpstr>Stack Abstract Data Type</vt:lpstr>
      <vt:lpstr>A Stack of Strings</vt:lpstr>
      <vt:lpstr>PowerPoint Presentation</vt:lpstr>
      <vt:lpstr>PowerPoint Presentation</vt:lpstr>
      <vt:lpstr>Finding Palindromes</vt:lpstr>
      <vt:lpstr>Palindrome Functor</vt:lpstr>
      <vt:lpstr>Testing</vt:lpstr>
      <vt:lpstr>PowerPoint Presentation</vt:lpstr>
      <vt:lpstr>Balanced Expressions</vt:lpstr>
      <vt:lpstr>Design</vt:lpstr>
      <vt:lpstr>Balanced Parentheses Example</vt:lpstr>
      <vt:lpstr>Balanced Parentheses Example</vt:lpstr>
      <vt:lpstr>Balanced Parentheses Example</vt:lpstr>
      <vt:lpstr>Balanced Parentheses Example</vt:lpstr>
      <vt:lpstr>Balanced Parentheses Example</vt:lpstr>
      <vt:lpstr>Balanced Parentheses Example</vt:lpstr>
      <vt:lpstr>Implementation</vt:lpstr>
      <vt:lpstr>Implementation</vt:lpstr>
      <vt:lpstr>Implementation</vt:lpstr>
      <vt:lpstr>Testing</vt:lpstr>
      <vt:lpstr>PowerPoint Presentation</vt:lpstr>
      <vt:lpstr>PowerPoint Presentation</vt:lpstr>
      <vt:lpstr>Adapter Classes and Delegation</vt:lpstr>
      <vt:lpstr>The Stack ADT</vt:lpstr>
      <vt:lpstr>Vector Stack</vt:lpstr>
      <vt:lpstr>Linked List Stack</vt:lpstr>
      <vt:lpstr>Linked List Stack</vt:lpstr>
      <vt:lpstr>Comparing Stack Implementations</vt:lpstr>
      <vt:lpstr>Stack Errors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89</cp:revision>
  <cp:lastPrinted>2021-02-17T20:38:44Z</cp:lastPrinted>
  <dcterms:created xsi:type="dcterms:W3CDTF">2020-07-19T21:27:39Z</dcterms:created>
  <dcterms:modified xsi:type="dcterms:W3CDTF">2022-02-21T20:45:41Z</dcterms:modified>
</cp:coreProperties>
</file>