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handoutMasterIdLst>
    <p:handoutMasterId r:id="rId23"/>
  </p:handoutMasterIdLst>
  <p:sldIdLst>
    <p:sldId id="3729" r:id="rId2"/>
    <p:sldId id="1784" r:id="rId3"/>
    <p:sldId id="3584" r:id="rId4"/>
    <p:sldId id="3898" r:id="rId5"/>
    <p:sldId id="970" r:id="rId6"/>
    <p:sldId id="3899" r:id="rId7"/>
    <p:sldId id="1789" r:id="rId8"/>
    <p:sldId id="974" r:id="rId9"/>
    <p:sldId id="2088" r:id="rId10"/>
    <p:sldId id="2089" r:id="rId11"/>
    <p:sldId id="1044" r:id="rId12"/>
    <p:sldId id="1046" r:id="rId13"/>
    <p:sldId id="1780" r:id="rId14"/>
    <p:sldId id="1086" r:id="rId15"/>
    <p:sldId id="1054" r:id="rId16"/>
    <p:sldId id="1096" r:id="rId17"/>
    <p:sldId id="1055" r:id="rId18"/>
    <p:sldId id="1114" r:id="rId19"/>
    <p:sldId id="1115" r:id="rId20"/>
    <p:sldId id="3876" r:id="rId21"/>
  </p:sldIdLst>
  <p:sldSz cx="109728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2E4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7" autoAdjust="0"/>
    <p:restoredTop sz="94660"/>
  </p:normalViewPr>
  <p:slideViewPr>
    <p:cSldViewPr snapToGrid="0">
      <p:cViewPr varScale="1">
        <p:scale>
          <a:sx n="97" d="100"/>
          <a:sy n="97" d="100"/>
        </p:scale>
        <p:origin x="918" y="7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67" d="100"/>
          <a:sy n="67" d="100"/>
        </p:scale>
        <p:origin x="2934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1A935890-289D-48CF-A192-5CCB27F70E5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822255A-A51A-4040-87FD-BC18C8F47EF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B41A07-9572-4BA8-B004-1940BA5DB093}" type="datetimeFigureOut">
              <a:rPr lang="en-US" smtClean="0"/>
              <a:t>2/1/2022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F52C04B-C05F-4C6C-8259-543965D3D39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A0C9C99-6F7C-4115-BB8E-498012FD45B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E4A9C0-C8C6-439F-A9E1-F6B62EC2C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0499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628AEA-81C9-4CCC-BD9F-40FD61BC80F3}" type="datetimeFigureOut">
              <a:rPr lang="en-US" smtClean="0"/>
              <a:t>2/1/2022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60438" y="1143000"/>
            <a:ext cx="49371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5C7739-F984-46A3-B42A-7DB3B6E905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34402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7632894-2F5A-46FE-8A2B-89B309465481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01607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2310" y="170156"/>
            <a:ext cx="9978067" cy="731520"/>
          </a:xfrm>
        </p:spPr>
        <p:txBody>
          <a:bodyPr/>
          <a:lstStyle>
            <a:lvl1pPr marL="0" indent="0">
              <a:defRPr sz="3600" b="1">
                <a:solidFill>
                  <a:srgbClr val="0000CC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572493" y="1233489"/>
            <a:ext cx="10047884" cy="5360852"/>
          </a:xfrm>
        </p:spPr>
        <p:txBody>
          <a:bodyPr/>
          <a:lstStyle>
            <a:lvl1pPr>
              <a:buClr>
                <a:srgbClr val="333399"/>
              </a:buClr>
              <a:buSzPct val="80000"/>
              <a:defRPr sz="2200"/>
            </a:lvl1pPr>
            <a:lvl2pPr>
              <a:buClr>
                <a:srgbClr val="FF0000"/>
              </a:buClr>
              <a:buSzPct val="80000"/>
              <a:defRPr sz="2000"/>
            </a:lvl2pPr>
            <a:lvl3pPr>
              <a:buClr>
                <a:srgbClr val="333399"/>
              </a:buClr>
              <a:buSzPct val="80000"/>
              <a:defRPr sz="1800"/>
            </a:lvl3pPr>
            <a:lvl4pPr>
              <a:buClr>
                <a:srgbClr val="333399"/>
              </a:buClr>
              <a:buSzPct val="80000"/>
              <a:defRPr sz="1600"/>
            </a:lvl4pPr>
            <a:lvl5pPr>
              <a:buClr>
                <a:srgbClr val="333399"/>
              </a:buClr>
              <a:buSzPct val="80000"/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114802" y="908820"/>
            <a:ext cx="6505575" cy="3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Sequential Containers (11)</a:t>
            </a:r>
            <a:endParaRPr lang="en-US" dirty="0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>
          <a:xfrm>
            <a:off x="0" y="919577"/>
            <a:ext cx="658368" cy="27432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7B5496-982B-480A-8085-B08F2CA91C2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17265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 b="1">
                <a:solidFill>
                  <a:srgbClr val="0000CC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572105" y="1233570"/>
            <a:ext cx="4937760" cy="542135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5735777" y="1247108"/>
            <a:ext cx="4884599" cy="542135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D490341F-FBE9-465C-84BF-B364B3D69BE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Sequential Containers (11)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75695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 b="1">
                <a:solidFill>
                  <a:srgbClr val="0000CC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Sequential Containers (11)</a:t>
            </a:r>
            <a:endParaRPr lang="en-US" dirty="0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9D9B86-AB8B-404F-8D86-C97B35C4C67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23084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308363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 bwMode="white">
          <a:xfrm>
            <a:off x="0" y="5970588"/>
            <a:ext cx="109728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5" name="Rectangle 9"/>
          <p:cNvSpPr/>
          <p:nvPr/>
        </p:nvSpPr>
        <p:spPr>
          <a:xfrm>
            <a:off x="-11429" y="6053140"/>
            <a:ext cx="2699385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6" name="Rectangle 10"/>
          <p:cNvSpPr/>
          <p:nvPr/>
        </p:nvSpPr>
        <p:spPr>
          <a:xfrm>
            <a:off x="2830832" y="6043615"/>
            <a:ext cx="8141970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834640" y="6050037"/>
            <a:ext cx="804672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1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5343" y="6210300"/>
            <a:ext cx="100584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A0C1462C-D640-45B3-901B-F425AA5C367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887704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 bwMode="white">
          <a:xfrm>
            <a:off x="0" y="1524000"/>
            <a:ext cx="109728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5" name="Rectangle 7"/>
          <p:cNvSpPr/>
          <p:nvPr/>
        </p:nvSpPr>
        <p:spPr>
          <a:xfrm>
            <a:off x="0" y="1600200"/>
            <a:ext cx="155448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6" name="Rectangle 8"/>
          <p:cNvSpPr/>
          <p:nvPr/>
        </p:nvSpPr>
        <p:spPr>
          <a:xfrm>
            <a:off x="1645920" y="1600200"/>
            <a:ext cx="932688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45921" y="2743200"/>
            <a:ext cx="8547736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0" y="1600200"/>
            <a:ext cx="9144000" cy="990600"/>
          </a:xfrm>
        </p:spPr>
        <p:txBody>
          <a:bodyPr/>
          <a:lstStyle>
            <a:lvl1pPr algn="l">
              <a:buNone/>
              <a:defRPr sz="3600" b="1" cap="none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2"/>
            <a:ext cx="1554480" cy="701675"/>
          </a:xfrm>
        </p:spPr>
        <p:txBody>
          <a:bodyPr>
            <a:noAutofit/>
          </a:bodyPr>
          <a:lstStyle>
            <a:lvl1pPr>
              <a:defRPr sz="2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05F3E5B3-DBDD-4BE1-9C90-2CB0F3BF80B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Sequential Containers (11)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086398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 bwMode="white">
          <a:xfrm>
            <a:off x="-11430" y="4572002"/>
            <a:ext cx="109728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6" name="Rectangle 8"/>
          <p:cNvSpPr/>
          <p:nvPr/>
        </p:nvSpPr>
        <p:spPr>
          <a:xfrm>
            <a:off x="-11429" y="4664075"/>
            <a:ext cx="1756410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7" name="Rectangle 9"/>
          <p:cNvSpPr/>
          <p:nvPr/>
        </p:nvSpPr>
        <p:spPr>
          <a:xfrm>
            <a:off x="1853566" y="4654550"/>
            <a:ext cx="9119235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8" name="Rectangle 10"/>
          <p:cNvSpPr/>
          <p:nvPr/>
        </p:nvSpPr>
        <p:spPr bwMode="white">
          <a:xfrm>
            <a:off x="1737361" y="2"/>
            <a:ext cx="120016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20240" y="5486400"/>
            <a:ext cx="877824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0240" y="4648200"/>
            <a:ext cx="8778240" cy="685800"/>
          </a:xfrm>
        </p:spPr>
        <p:txBody>
          <a:bodyPr/>
          <a:lstStyle>
            <a:lvl1pPr algn="l">
              <a:buNone/>
              <a:defRPr sz="2800" b="1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72691" y="0"/>
            <a:ext cx="9100109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10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52"/>
            <a:ext cx="1737360" cy="663575"/>
          </a:xfrm>
        </p:spPr>
        <p:txBody>
          <a:bodyPr rtlCol="0"/>
          <a:lstStyle>
            <a:lvl1pPr>
              <a:defRPr sz="2800"/>
            </a:lvl1pPr>
          </a:lstStyle>
          <a:p>
            <a:pPr>
              <a:defRPr/>
            </a:pPr>
            <a:fld id="{E9717E89-1D92-4CB2-8893-FF8AE25F8B1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163445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 bwMode="white">
          <a:xfrm>
            <a:off x="0" y="5970588"/>
            <a:ext cx="109728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5" name="Rectangle 9"/>
          <p:cNvSpPr/>
          <p:nvPr/>
        </p:nvSpPr>
        <p:spPr>
          <a:xfrm>
            <a:off x="-11429" y="6053140"/>
            <a:ext cx="2699385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6" name="Rectangle 10"/>
          <p:cNvSpPr/>
          <p:nvPr/>
        </p:nvSpPr>
        <p:spPr>
          <a:xfrm>
            <a:off x="2830832" y="6043615"/>
            <a:ext cx="8141970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834640" y="4038600"/>
            <a:ext cx="7772400" cy="1828800"/>
          </a:xfrm>
        </p:spPr>
        <p:txBody>
          <a:bodyPr anchor="b"/>
          <a:lstStyle>
            <a:lvl1pPr>
              <a:defRPr sz="3600" b="1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834640" y="6050037"/>
            <a:ext cx="804672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1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5343" y="6210300"/>
            <a:ext cx="100584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A0C1462C-D640-45B3-901B-F425AA5C367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938253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1"/>
          <p:cNvSpPr>
            <a:spLocks noGrp="1"/>
          </p:cNvSpPr>
          <p:nvPr>
            <p:ph type="title"/>
          </p:nvPr>
        </p:nvSpPr>
        <p:spPr bwMode="auto">
          <a:xfrm>
            <a:off x="640080" y="169342"/>
            <a:ext cx="9980296" cy="731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572494" y="1232738"/>
            <a:ext cx="10047883" cy="53135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Rectangle 7"/>
          <p:cNvSpPr/>
          <p:nvPr/>
        </p:nvSpPr>
        <p:spPr>
          <a:xfrm>
            <a:off x="0" y="914400"/>
            <a:ext cx="572494" cy="3048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60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925158"/>
            <a:ext cx="658368" cy="274320"/>
          </a:xfrm>
          <a:prstGeom prst="rect">
            <a:avLst/>
          </a:prstGeom>
        </p:spPr>
        <p:txBody>
          <a:bodyPr vert="horz" anchor="ctr" anchorCtr="0">
            <a:noAutofit/>
          </a:bodyPr>
          <a:lstStyle>
            <a:lvl1pPr algn="ctr" eaLnBrk="1" latinLnBrk="0" hangingPunct="1">
              <a:defRPr kumimoji="0" sz="1600" b="1">
                <a:solidFill>
                  <a:srgbClr val="FFFFFF"/>
                </a:solidFill>
                <a:cs typeface="+mn-cs"/>
              </a:defRPr>
            </a:lvl1pPr>
          </a:lstStyle>
          <a:p>
            <a:pPr>
              <a:defRPr/>
            </a:pPr>
            <a:fld id="{092D65BA-A6BD-4478-A097-F0968B1F988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640080" y="914400"/>
            <a:ext cx="10332720" cy="3048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640287" y="914400"/>
            <a:ext cx="4980090" cy="297654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bg1"/>
                </a:solidFill>
                <a:cs typeface="+mn-cs"/>
              </a:defRPr>
            </a:lvl1pPr>
          </a:lstStyle>
          <a:p>
            <a:pPr>
              <a:defRPr/>
            </a:pPr>
            <a:r>
              <a:rPr lang="en-US"/>
              <a:t>Sequential Containers (11)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13850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b="1" kern="1200">
          <a:solidFill>
            <a:srgbClr val="0000CC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9pPr>
    </p:titleStyle>
    <p:bodyStyle>
      <a:lvl1pPr marL="319088" indent="-319088" algn="l" rtl="0" eaLnBrk="1" fontAlgn="base" hangingPunct="1">
        <a:spcBef>
          <a:spcPts val="700"/>
        </a:spcBef>
        <a:spcAft>
          <a:spcPct val="0"/>
        </a:spcAft>
        <a:buClr>
          <a:srgbClr val="333399"/>
        </a:buClr>
        <a:buSzPct val="80000"/>
        <a:buFont typeface="Arial" panose="020B0604020202020204" pitchFamily="34" charset="0"/>
        <a:buChar char="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1" fontAlgn="base" hangingPunct="1">
        <a:spcBef>
          <a:spcPts val="550"/>
        </a:spcBef>
        <a:spcAft>
          <a:spcPct val="0"/>
        </a:spcAft>
        <a:buClr>
          <a:srgbClr val="FF0000"/>
        </a:buClr>
        <a:buSzPct val="80000"/>
        <a:buFont typeface="Arial" panose="020B0604020202020204" pitchFamily="34" charset="0"/>
        <a:buChar char="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fontAlgn="base" hangingPunct="1">
        <a:spcBef>
          <a:spcPts val="500"/>
        </a:spcBef>
        <a:spcAft>
          <a:spcPct val="0"/>
        </a:spcAft>
        <a:buClr>
          <a:srgbClr val="333399"/>
        </a:buClr>
        <a:buSzPct val="80000"/>
        <a:buFont typeface="Arial" panose="020B0604020202020204" pitchFamily="34" charset="0"/>
        <a:buChar char="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fontAlgn="base" hangingPunct="1">
        <a:spcBef>
          <a:spcPts val="400"/>
        </a:spcBef>
        <a:spcAft>
          <a:spcPct val="0"/>
        </a:spcAft>
        <a:buClr>
          <a:srgbClr val="333399"/>
        </a:buClr>
        <a:buSzPct val="80000"/>
        <a:buFont typeface="Arial" panose="020B0604020202020204" pitchFamily="34" charset="0"/>
        <a:buChar char="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fontAlgn="base" hangingPunct="1">
        <a:spcBef>
          <a:spcPts val="400"/>
        </a:spcBef>
        <a:spcAft>
          <a:spcPct val="0"/>
        </a:spcAft>
        <a:buClr>
          <a:srgbClr val="333399"/>
        </a:buClr>
        <a:buSzPct val="80000"/>
        <a:buFont typeface="Arial" panose="020B0604020202020204" pitchFamily="34" charset="0"/>
        <a:buChar char="■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gi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84196FDB-3CC6-42EF-BC8D-1EBAD307372B}"/>
              </a:ext>
            </a:extLst>
          </p:cNvPr>
          <p:cNvGrpSpPr/>
          <p:nvPr/>
        </p:nvGrpSpPr>
        <p:grpSpPr>
          <a:xfrm>
            <a:off x="0" y="0"/>
            <a:ext cx="10972800" cy="6858000"/>
            <a:chOff x="0" y="0"/>
            <a:chExt cx="10972800" cy="6858000"/>
          </a:xfrm>
        </p:grpSpPr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9AE41AD2-F21E-48AF-BACD-482F84EAF44B}"/>
                </a:ext>
              </a:extLst>
            </p:cNvPr>
            <p:cNvGrpSpPr/>
            <p:nvPr/>
          </p:nvGrpSpPr>
          <p:grpSpPr>
            <a:xfrm>
              <a:off x="0" y="0"/>
              <a:ext cx="10972800" cy="6858000"/>
              <a:chOff x="0" y="0"/>
              <a:chExt cx="9160656" cy="6858000"/>
            </a:xfrm>
          </p:grpSpPr>
          <p:pic>
            <p:nvPicPr>
              <p:cNvPr id="5" name="Picture 4" descr="A computer sitting on top of a table&#10;&#10;Description automatically generated">
                <a:extLst>
                  <a:ext uri="{FF2B5EF4-FFF2-40B4-BE49-F238E27FC236}">
                    <a16:creationId xmlns:a16="http://schemas.microsoft.com/office/drawing/2014/main" id="{668D8DC0-A0F8-40ED-B870-9E0CA2A3486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0" y="0"/>
                <a:ext cx="9160656" cy="6858000"/>
              </a:xfrm>
              <a:prstGeom prst="rect">
                <a:avLst/>
              </a:prstGeom>
            </p:spPr>
          </p:pic>
          <p:pic>
            <p:nvPicPr>
              <p:cNvPr id="6" name="Picture 5">
                <a:extLst>
                  <a:ext uri="{FF2B5EF4-FFF2-40B4-BE49-F238E27FC236}">
                    <a16:creationId xmlns:a16="http://schemas.microsoft.com/office/drawing/2014/main" id="{1FADBB5E-58B4-47C2-9131-A0E5349A05E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alphaModFix amt="50000"/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540466">
                <a:off x="3443599" y="4781389"/>
                <a:ext cx="534372" cy="793805"/>
              </a:xfrm>
              <a:prstGeom prst="rect">
                <a:avLst/>
              </a:prstGeom>
            </p:spPr>
          </p:pic>
        </p:grpSp>
        <p:pic>
          <p:nvPicPr>
            <p:cNvPr id="4" name="Picture 3">
              <a:extLst>
                <a:ext uri="{FF2B5EF4-FFF2-40B4-BE49-F238E27FC236}">
                  <a16:creationId xmlns:a16="http://schemas.microsoft.com/office/drawing/2014/main" id="{360EFB37-F136-49CE-8728-0FE4FBE7D75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alphaModFix amt="5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1369760">
              <a:off x="8664010" y="4991662"/>
              <a:ext cx="640080" cy="793805"/>
            </a:xfrm>
            <a:prstGeom prst="rect">
              <a:avLst/>
            </a:prstGeom>
          </p:spPr>
        </p:pic>
      </p:grpSp>
      <p:pic>
        <p:nvPicPr>
          <p:cNvPr id="11" name="Picture 10" descr="A black sign with white text&#10;&#10;Description automatically generated">
            <a:extLst>
              <a:ext uri="{FF2B5EF4-FFF2-40B4-BE49-F238E27FC236}">
                <a16:creationId xmlns:a16="http://schemas.microsoft.com/office/drawing/2014/main" id="{5F929E59-6A17-4939-A0C0-0D0B6A31D23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3059" y="2590801"/>
            <a:ext cx="1054389" cy="1054389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11860BB3-70D7-4BDF-BC75-45101A4D784E}"/>
              </a:ext>
            </a:extLst>
          </p:cNvPr>
          <p:cNvSpPr txBox="1"/>
          <p:nvPr/>
        </p:nvSpPr>
        <p:spPr>
          <a:xfrm>
            <a:off x="276226" y="121639"/>
            <a:ext cx="4800599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/>
            <a:r>
              <a:rPr lang="en-US" sz="2200" b="1" dirty="0">
                <a:solidFill>
                  <a:prstClr val="black"/>
                </a:solidFill>
                <a:latin typeface="Arial" charset="0"/>
                <a:cs typeface="Arial" charset="0"/>
              </a:rPr>
              <a:t>Welcome to</a:t>
            </a:r>
          </a:p>
          <a:p>
            <a:pPr algn="ctr" fontAlgn="base">
              <a:spcAft>
                <a:spcPts val="600"/>
              </a:spcAft>
            </a:pPr>
            <a:r>
              <a:rPr lang="en-US" sz="2400" b="1" dirty="0">
                <a:solidFill>
                  <a:prstClr val="black"/>
                </a:solidFill>
                <a:latin typeface="Arial" charset="0"/>
                <a:cs typeface="Arial" charset="0"/>
              </a:rPr>
              <a:t>CS 235 Data Structures</a:t>
            </a:r>
          </a:p>
          <a:p>
            <a:pPr algn="ctr" fontAlgn="base">
              <a:spcBef>
                <a:spcPts val="600"/>
              </a:spcBef>
            </a:pPr>
            <a:r>
              <a:rPr lang="en-US" sz="2200" b="1" dirty="0">
                <a:solidFill>
                  <a:prstClr val="black"/>
                </a:solidFill>
                <a:latin typeface="Arial" charset="0"/>
                <a:cs typeface="Arial" charset="0"/>
              </a:rPr>
              <a:t> Sequential Containers, 4.1-2 (11)</a:t>
            </a:r>
          </a:p>
        </p:txBody>
      </p:sp>
    </p:spTree>
    <p:extLst>
      <p:ext uri="{BB962C8B-B14F-4D97-AF65-F5344CB8AC3E}">
        <p14:creationId xmlns:p14="http://schemas.microsoft.com/office/powerpoint/2010/main" val="24370837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C++ Templates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Templates allow functions and classes to be instantiated for generic types.</a:t>
            </a:r>
          </a:p>
          <a:p>
            <a:pPr lvl="1"/>
            <a:r>
              <a:rPr lang="en-US" dirty="0"/>
              <a:t>Templates allow a function or class to work on many different data types without being rewritten for each one.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Sequential Containers (11)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B5496-982B-480A-8085-B08F2CA91C21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324100" y="2378129"/>
            <a:ext cx="6324600" cy="280076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FF0000"/>
                </a:solidFill>
                <a:latin typeface="Consolas" panose="020B0609020204030204" pitchFamily="49" charset="0"/>
              </a:rPr>
              <a:t>template &lt;</a:t>
            </a:r>
            <a:r>
              <a:rPr lang="en-US" sz="1600" b="1" dirty="0" err="1">
                <a:solidFill>
                  <a:srgbClr val="FF0000"/>
                </a:solidFill>
                <a:latin typeface="Consolas" panose="020B0609020204030204" pitchFamily="49" charset="0"/>
              </a:rPr>
              <a:t>typename</a:t>
            </a:r>
            <a:r>
              <a:rPr lang="en-US" sz="1600" b="1" dirty="0">
                <a:solidFill>
                  <a:srgbClr val="FF0000"/>
                </a:solidFill>
                <a:latin typeface="Consolas" panose="020B0609020204030204" pitchFamily="49" charset="0"/>
              </a:rPr>
              <a:t> T1, </a:t>
            </a:r>
            <a:r>
              <a:rPr lang="en-US" sz="1600" b="1" dirty="0" err="1">
                <a:solidFill>
                  <a:srgbClr val="FF0000"/>
                </a:solidFill>
                <a:latin typeface="Consolas" panose="020B0609020204030204" pitchFamily="49" charset="0"/>
              </a:rPr>
              <a:t>typename</a:t>
            </a:r>
            <a:r>
              <a:rPr lang="en-US" sz="1600" b="1" dirty="0">
                <a:solidFill>
                  <a:srgbClr val="FF0000"/>
                </a:solidFill>
                <a:latin typeface="Consolas" panose="020B0609020204030204" pitchFamily="49" charset="0"/>
              </a:rPr>
              <a:t> T2&gt;</a:t>
            </a:r>
          </a:p>
          <a:p>
            <a:r>
              <a:rPr lang="en-US" sz="1600" b="1" dirty="0">
                <a:solidFill>
                  <a:srgbClr val="FF0000"/>
                </a:solidFill>
                <a:latin typeface="Consolas" panose="020B0609020204030204" pitchFamily="49" charset="0"/>
              </a:rPr>
              <a:t>class </a:t>
            </a:r>
            <a:r>
              <a:rPr lang="en-US" sz="1600" b="1" dirty="0" err="1">
                <a:solidFill>
                  <a:srgbClr val="FF0000"/>
                </a:solidFill>
                <a:latin typeface="Consolas" panose="020B0609020204030204" pitchFamily="49" charset="0"/>
              </a:rPr>
              <a:t>MyPair</a:t>
            </a:r>
            <a:endParaRPr lang="en-US" sz="1600" b="1" dirty="0">
              <a:solidFill>
                <a:srgbClr val="FF0000"/>
              </a:solidFill>
              <a:latin typeface="Consolas" panose="020B0609020204030204" pitchFamily="49" charset="0"/>
            </a:endParaRPr>
          </a:p>
          <a:p>
            <a:r>
              <a:rPr lang="en-US" sz="1600" b="1" dirty="0">
                <a:solidFill>
                  <a:srgbClr val="FF0000"/>
                </a:solidFill>
                <a:latin typeface="Consolas" panose="020B0609020204030204" pitchFamily="49" charset="0"/>
              </a:rPr>
              <a:t>{</a:t>
            </a:r>
          </a:p>
          <a:p>
            <a:r>
              <a:rPr lang="en-US" sz="1600" b="1" dirty="0">
                <a:solidFill>
                  <a:srgbClr val="FF0000"/>
                </a:solidFill>
                <a:latin typeface="Consolas" panose="020B0609020204030204" pitchFamily="49" charset="0"/>
              </a:rPr>
              <a:t>private:</a:t>
            </a:r>
          </a:p>
          <a:p>
            <a:r>
              <a:rPr lang="en-US" sz="1600" b="1" dirty="0">
                <a:solidFill>
                  <a:srgbClr val="FF0000"/>
                </a:solidFill>
                <a:latin typeface="Consolas" panose="020B0609020204030204" pitchFamily="49" charset="0"/>
              </a:rPr>
              <a:t>   T1 first;</a:t>
            </a:r>
          </a:p>
          <a:p>
            <a:r>
              <a:rPr lang="en-US" sz="1600" b="1" dirty="0">
                <a:solidFill>
                  <a:srgbClr val="FF0000"/>
                </a:solidFill>
                <a:latin typeface="Consolas" panose="020B0609020204030204" pitchFamily="49" charset="0"/>
              </a:rPr>
              <a:t>   T2 second;</a:t>
            </a:r>
          </a:p>
          <a:p>
            <a:r>
              <a:rPr lang="en-US" sz="1600" b="1" dirty="0">
                <a:solidFill>
                  <a:srgbClr val="FF0000"/>
                </a:solidFill>
                <a:latin typeface="Consolas" panose="020B0609020204030204" pitchFamily="49" charset="0"/>
              </a:rPr>
              <a:t>public:</a:t>
            </a:r>
          </a:p>
          <a:p>
            <a:r>
              <a:rPr lang="en-US" sz="1600" b="1" dirty="0">
                <a:solidFill>
                  <a:srgbClr val="FF0000"/>
                </a:solidFill>
                <a:latin typeface="Consolas" panose="020B0609020204030204" pitchFamily="49" charset="0"/>
              </a:rPr>
              <a:t>   </a:t>
            </a:r>
            <a:r>
              <a:rPr lang="en-US" sz="1600" b="1" dirty="0" err="1">
                <a:solidFill>
                  <a:srgbClr val="FF0000"/>
                </a:solidFill>
                <a:latin typeface="Consolas" panose="020B0609020204030204" pitchFamily="49" charset="0"/>
              </a:rPr>
              <a:t>MyPair</a:t>
            </a:r>
            <a:r>
              <a:rPr lang="en-US" sz="1600" b="1" dirty="0">
                <a:solidFill>
                  <a:srgbClr val="FF0000"/>
                </a:solidFill>
                <a:latin typeface="Consolas" panose="020B0609020204030204" pitchFamily="49" charset="0"/>
              </a:rPr>
              <a:t>(T1 f, T2 s) : first(f), second(s) { }</a:t>
            </a:r>
          </a:p>
          <a:p>
            <a:r>
              <a:rPr lang="en-US" sz="1600" b="1" dirty="0">
                <a:solidFill>
                  <a:srgbClr val="FF0000"/>
                </a:solidFill>
                <a:latin typeface="Consolas" panose="020B0609020204030204" pitchFamily="49" charset="0"/>
              </a:rPr>
              <a:t>   T1 </a:t>
            </a:r>
            <a:r>
              <a:rPr lang="en-US" sz="1600" b="1" dirty="0" err="1">
                <a:solidFill>
                  <a:srgbClr val="FF0000"/>
                </a:solidFill>
                <a:latin typeface="Consolas" panose="020B0609020204030204" pitchFamily="49" charset="0"/>
              </a:rPr>
              <a:t>getFirst</a:t>
            </a:r>
            <a:r>
              <a:rPr lang="en-US" sz="1600" b="1" dirty="0">
                <a:solidFill>
                  <a:srgbClr val="FF0000"/>
                </a:solidFill>
                <a:latin typeface="Consolas" panose="020B0609020204030204" pitchFamily="49" charset="0"/>
              </a:rPr>
              <a:t>() { return first; }</a:t>
            </a:r>
          </a:p>
          <a:p>
            <a:r>
              <a:rPr lang="en-US" sz="1600" b="1" dirty="0">
                <a:solidFill>
                  <a:srgbClr val="FF0000"/>
                </a:solidFill>
                <a:latin typeface="Consolas" panose="020B0609020204030204" pitchFamily="49" charset="0"/>
              </a:rPr>
              <a:t>   T2 </a:t>
            </a:r>
            <a:r>
              <a:rPr lang="en-US" sz="1600" b="1" dirty="0" err="1">
                <a:solidFill>
                  <a:srgbClr val="FF0000"/>
                </a:solidFill>
                <a:latin typeface="Consolas" panose="020B0609020204030204" pitchFamily="49" charset="0"/>
              </a:rPr>
              <a:t>getSecond</a:t>
            </a:r>
            <a:r>
              <a:rPr lang="en-US" sz="1600" b="1" dirty="0">
                <a:solidFill>
                  <a:srgbClr val="FF0000"/>
                </a:solidFill>
                <a:latin typeface="Consolas" panose="020B0609020204030204" pitchFamily="49" charset="0"/>
              </a:rPr>
              <a:t>() { return second; }</a:t>
            </a:r>
          </a:p>
          <a:p>
            <a:r>
              <a:rPr lang="en-US" sz="1600" b="1" dirty="0">
                <a:solidFill>
                  <a:srgbClr val="FF0000"/>
                </a:solidFill>
                <a:latin typeface="Consolas" panose="020B0609020204030204" pitchFamily="49" charset="0"/>
              </a:rPr>
              <a:t>};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D8170B3-863C-4CDF-9C4C-77DF6FD281EE}"/>
              </a:ext>
            </a:extLst>
          </p:cNvPr>
          <p:cNvSpPr txBox="1"/>
          <p:nvPr/>
        </p:nvSpPr>
        <p:spPr>
          <a:xfrm>
            <a:off x="2362121" y="5364405"/>
            <a:ext cx="50109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err="1">
                <a:latin typeface="Consolas" panose="020B0609020204030204" pitchFamily="49" charset="0"/>
              </a:rPr>
              <a:t>MyPair</a:t>
            </a:r>
            <a:r>
              <a:rPr lang="en-US" sz="1600" b="1" dirty="0">
                <a:latin typeface="Consolas" panose="020B0609020204030204" pitchFamily="49" charset="0"/>
              </a:rPr>
              <a:t>&lt;</a:t>
            </a:r>
            <a:r>
              <a:rPr lang="en-US" sz="1600" b="1" dirty="0">
                <a:solidFill>
                  <a:srgbClr val="FF0000"/>
                </a:solidFill>
                <a:latin typeface="Consolas" panose="020B0609020204030204" pitchFamily="49" charset="0"/>
              </a:rPr>
              <a:t>string, int</a:t>
            </a:r>
            <a:r>
              <a:rPr lang="en-US" sz="1600" b="1" dirty="0">
                <a:latin typeface="Consolas" panose="020B0609020204030204" pitchFamily="49" charset="0"/>
              </a:rPr>
              <a:t>&gt; </a:t>
            </a:r>
            <a:r>
              <a:rPr lang="en-US" sz="1600" b="1" dirty="0" err="1">
                <a:latin typeface="Consolas" panose="020B0609020204030204" pitchFamily="49" charset="0"/>
              </a:rPr>
              <a:t>myDog</a:t>
            </a:r>
            <a:r>
              <a:rPr lang="en-US" sz="1600" b="1" dirty="0">
                <a:latin typeface="Consolas" panose="020B0609020204030204" pitchFamily="49" charset="0"/>
              </a:rPr>
              <a:t>("Dog", 36);</a:t>
            </a:r>
          </a:p>
          <a:p>
            <a:r>
              <a:rPr lang="en-US" sz="1600" b="1" dirty="0" err="1">
                <a:latin typeface="Consolas" panose="020B0609020204030204" pitchFamily="49" charset="0"/>
              </a:rPr>
              <a:t>MyPair</a:t>
            </a:r>
            <a:r>
              <a:rPr lang="en-US" sz="1600" b="1" dirty="0">
                <a:latin typeface="Consolas" panose="020B0609020204030204" pitchFamily="49" charset="0"/>
              </a:rPr>
              <a:t>&lt;</a:t>
            </a:r>
            <a:r>
              <a:rPr lang="en-US" sz="1600" b="1" dirty="0">
                <a:solidFill>
                  <a:srgbClr val="FF0000"/>
                </a:solidFill>
                <a:latin typeface="Consolas" panose="020B0609020204030204" pitchFamily="49" charset="0"/>
              </a:rPr>
              <a:t>double, double</a:t>
            </a:r>
            <a:r>
              <a:rPr lang="en-US" sz="1600" b="1" dirty="0">
                <a:latin typeface="Consolas" panose="020B0609020204030204" pitchFamily="49" charset="0"/>
              </a:rPr>
              <a:t>&gt; </a:t>
            </a:r>
            <a:r>
              <a:rPr lang="en-US" sz="1600" b="1" dirty="0" err="1">
                <a:latin typeface="Consolas" panose="020B0609020204030204" pitchFamily="49" charset="0"/>
              </a:rPr>
              <a:t>myFloats</a:t>
            </a:r>
            <a:r>
              <a:rPr lang="en-US" sz="1600" b="1" dirty="0">
                <a:latin typeface="Consolas" panose="020B0609020204030204" pitchFamily="49" charset="0"/>
              </a:rPr>
              <a:t>(3.0, 2.18);</a:t>
            </a:r>
          </a:p>
        </p:txBody>
      </p:sp>
    </p:spTree>
    <p:extLst>
      <p:ext uri="{BB962C8B-B14F-4D97-AF65-F5344CB8AC3E}">
        <p14:creationId xmlns:p14="http://schemas.microsoft.com/office/powerpoint/2010/main" val="1977126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Vector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A </a:t>
            </a:r>
            <a:r>
              <a:rPr lang="en-US" b="1" i="1" dirty="0">
                <a:solidFill>
                  <a:srgbClr val="FF0000"/>
                </a:solidFill>
                <a:latin typeface="Consolas" panose="020B0609020204030204" pitchFamily="49" charset="0"/>
              </a:rPr>
              <a:t>vector</a:t>
            </a:r>
            <a:r>
              <a:rPr lang="en-US" dirty="0"/>
              <a:t> is a </a:t>
            </a:r>
            <a:r>
              <a:rPr lang="en-US" b="1" i="1" dirty="0">
                <a:solidFill>
                  <a:srgbClr val="FF0000"/>
                </a:solidFill>
              </a:rPr>
              <a:t>template class</a:t>
            </a:r>
            <a:r>
              <a:rPr lang="en-US" dirty="0"/>
              <a:t> </a:t>
            </a:r>
            <a:r>
              <a:rPr lang="en-US" u="sng" dirty="0"/>
              <a:t>based on a dynamic array</a:t>
            </a:r>
            <a:r>
              <a:rPr lang="en-US" dirty="0"/>
              <a:t> which means you can select its elements in arbitrary order as determined by the subscript value.</a:t>
            </a:r>
          </a:p>
          <a:p>
            <a:r>
              <a:rPr lang="en-US" dirty="0"/>
              <a:t>In addition, a vector supports the following operations that an array does not:</a:t>
            </a:r>
          </a:p>
          <a:p>
            <a:pPr lvl="1"/>
            <a:r>
              <a:rPr lang="en-US" u="sng" dirty="0"/>
              <a:t>Increase</a:t>
            </a:r>
            <a:r>
              <a:rPr lang="en-US" dirty="0"/>
              <a:t> or </a:t>
            </a:r>
            <a:r>
              <a:rPr lang="en-US" u="sng" dirty="0"/>
              <a:t>decrease</a:t>
            </a:r>
            <a:r>
              <a:rPr lang="en-US" dirty="0"/>
              <a:t> its length.</a:t>
            </a:r>
          </a:p>
          <a:p>
            <a:pPr lvl="1"/>
            <a:r>
              <a:rPr lang="en-US" u="sng" dirty="0"/>
              <a:t>Insert</a:t>
            </a:r>
            <a:r>
              <a:rPr lang="en-US" dirty="0"/>
              <a:t> an element at a specified position without writing code to shift the other elements to make room.</a:t>
            </a:r>
          </a:p>
          <a:p>
            <a:pPr lvl="1"/>
            <a:r>
              <a:rPr lang="en-US" u="sng" dirty="0"/>
              <a:t>Remove</a:t>
            </a:r>
            <a:r>
              <a:rPr lang="en-US" dirty="0"/>
              <a:t> an element at a specified position without writing code to shift the other elements to fill in the resulting gap.</a:t>
            </a:r>
          </a:p>
          <a:p>
            <a:r>
              <a:rPr lang="en-US" i="1" dirty="0"/>
              <a:t>Vectors are used most often when a programmer wants to add new elements to the end of a list but still needs the capability to access, in arbitrary order, the elements stored in the list</a:t>
            </a:r>
            <a:r>
              <a:rPr lang="en-US" dirty="0"/>
              <a:t>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Sequential Containers (11)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B5496-982B-480A-8085-B08F2CA91C21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084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Vector Size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The size of a vector automatically increases as new elements are added to it, and the size decreases as elements are removed.</a:t>
            </a:r>
          </a:p>
          <a:p>
            <a:pPr lvl="1"/>
            <a:r>
              <a:rPr lang="en-US" dirty="0"/>
              <a:t>If an insertion is not at the end of the vector, the existing entries in the vector are shifted automatically to make room for the entry being inserted.</a:t>
            </a:r>
          </a:p>
          <a:p>
            <a:pPr lvl="1"/>
            <a:r>
              <a:rPr lang="en-US" dirty="0"/>
              <a:t>Similarly, if an element other than the last one is removed, the other entries are shifted automatically to close up the space that was vacated.</a:t>
            </a:r>
          </a:p>
          <a:p>
            <a:r>
              <a:rPr lang="en-US" dirty="0"/>
              <a:t>The number of elements a vector currently contains is returned by the member function </a:t>
            </a:r>
            <a:r>
              <a:rPr lang="en-US" b="1" dirty="0">
                <a:solidFill>
                  <a:srgbClr val="FF0000"/>
                </a:solidFill>
              </a:rPr>
              <a:t>size</a:t>
            </a:r>
            <a:r>
              <a:rPr lang="en-US" dirty="0"/>
              <a:t>.</a:t>
            </a:r>
          </a:p>
          <a:p>
            <a:r>
              <a:rPr lang="en-US" dirty="0"/>
              <a:t>Each vector object also has a </a:t>
            </a:r>
            <a:r>
              <a:rPr lang="en-US" b="1" dirty="0">
                <a:solidFill>
                  <a:srgbClr val="FF0000"/>
                </a:solidFill>
              </a:rPr>
              <a:t>capacity</a:t>
            </a:r>
            <a:r>
              <a:rPr lang="en-US" dirty="0"/>
              <a:t>, which is the number of elements it can store.</a:t>
            </a:r>
          </a:p>
          <a:p>
            <a:r>
              <a:rPr lang="en-US" dirty="0"/>
              <a:t>When a vector’s size is equal to its capacity, the capacity is increased automatically.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Sequential Containers (11)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B5496-982B-480A-8085-B08F2CA91C21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8202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2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58368" y="1295936"/>
            <a:ext cx="6395688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Consolas" panose="020B0609020204030204" pitchFamily="49" charset="0"/>
                <a:cs typeface="Courier New" pitchFamily="49" charset="0"/>
              </a:rPr>
              <a:t>template&lt;</a:t>
            </a:r>
            <a:r>
              <a:rPr lang="en-US" sz="1600" b="1" dirty="0" err="1">
                <a:latin typeface="Consolas" panose="020B0609020204030204" pitchFamily="49" charset="0"/>
                <a:cs typeface="Courier New" pitchFamily="49" charset="0"/>
              </a:rPr>
              <a:t>typename</a:t>
            </a:r>
            <a:r>
              <a:rPr lang="en-US" sz="1600" b="1" dirty="0">
                <a:latin typeface="Consolas" panose="020B0609020204030204" pitchFamily="49" charset="0"/>
                <a:cs typeface="Courier New" pitchFamily="49" charset="0"/>
              </a:rPr>
              <a:t> T&gt;</a:t>
            </a:r>
          </a:p>
          <a:p>
            <a:r>
              <a:rPr lang="en-US" sz="1600" b="1" dirty="0">
                <a:latin typeface="Consolas" panose="020B0609020204030204" pitchFamily="49" charset="0"/>
                <a:cs typeface="Courier New" pitchFamily="49" charset="0"/>
              </a:rPr>
              <a:t>class Vector</a:t>
            </a:r>
          </a:p>
          <a:p>
            <a:r>
              <a:rPr lang="en-US" sz="1600" b="1" dirty="0">
                <a:latin typeface="Consolas" panose="020B0609020204030204" pitchFamily="49" charset="0"/>
                <a:cs typeface="Courier New" pitchFamily="49" charset="0"/>
              </a:rPr>
              <a:t>{</a:t>
            </a:r>
          </a:p>
          <a:p>
            <a:r>
              <a:rPr lang="en-US" sz="1600" b="1" dirty="0">
                <a:latin typeface="Consolas" panose="020B0609020204030204" pitchFamily="49" charset="0"/>
                <a:cs typeface="Courier New" pitchFamily="49" charset="0"/>
              </a:rPr>
              <a:t>private:</a:t>
            </a:r>
          </a:p>
          <a:p>
            <a:r>
              <a:rPr lang="en-US" sz="1600" b="1" dirty="0">
                <a:latin typeface="Consolas" panose="020B0609020204030204" pitchFamily="49" charset="0"/>
                <a:cs typeface="Courier New" pitchFamily="49" charset="0"/>
              </a:rPr>
              <a:t>   // </a:t>
            </a:r>
            <a:r>
              <a:rPr lang="en-US" sz="1600" b="1" i="1" dirty="0">
                <a:latin typeface="Consolas" panose="020B0609020204030204" pitchFamily="49" charset="0"/>
                <a:cs typeface="Courier New" pitchFamily="49" charset="0"/>
              </a:rPr>
              <a:t>Data fields</a:t>
            </a:r>
          </a:p>
          <a:p>
            <a:endParaRPr lang="en-US" sz="1600" b="1" dirty="0">
              <a:latin typeface="Consolas" panose="020B0609020204030204" pitchFamily="49" charset="0"/>
              <a:cs typeface="Courier New" pitchFamily="49" charset="0"/>
            </a:endParaRPr>
          </a:p>
          <a:p>
            <a:r>
              <a:rPr lang="en-US" sz="1600" b="1" dirty="0">
                <a:latin typeface="Consolas" panose="020B0609020204030204" pitchFamily="49" charset="0"/>
                <a:cs typeface="Courier New" pitchFamily="49" charset="0"/>
              </a:rPr>
              <a:t>   /** </a:t>
            </a:r>
            <a:r>
              <a:rPr lang="en-US" sz="1600" b="1" i="1" dirty="0">
                <a:latin typeface="Consolas" panose="020B0609020204030204" pitchFamily="49" charset="0"/>
                <a:cs typeface="Courier New" pitchFamily="49" charset="0"/>
              </a:rPr>
              <a:t>The initial capacity of the array</a:t>
            </a:r>
            <a:r>
              <a:rPr lang="en-US" sz="1600" b="1" dirty="0">
                <a:latin typeface="Consolas" panose="020B0609020204030204" pitchFamily="49" charset="0"/>
                <a:cs typeface="Courier New" pitchFamily="49" charset="0"/>
              </a:rPr>
              <a:t> */</a:t>
            </a:r>
          </a:p>
          <a:p>
            <a:r>
              <a:rPr lang="en-US" sz="1600" b="1" dirty="0">
                <a:latin typeface="Consolas" panose="020B0609020204030204" pitchFamily="49" charset="0"/>
                <a:cs typeface="Courier New" pitchFamily="49" charset="0"/>
              </a:rPr>
              <a:t>   </a:t>
            </a:r>
            <a:r>
              <a:rPr lang="en-US" sz="1600" b="1" dirty="0">
                <a:solidFill>
                  <a:srgbClr val="FF0000"/>
                </a:solidFill>
                <a:latin typeface="Consolas" panose="020B0609020204030204" pitchFamily="49" charset="0"/>
                <a:cs typeface="Courier New" pitchFamily="49" charset="0"/>
              </a:rPr>
              <a:t>static const </a:t>
            </a:r>
            <a:r>
              <a:rPr lang="en-US" sz="1600" b="1" dirty="0" err="1">
                <a:solidFill>
                  <a:srgbClr val="FF0000"/>
                </a:solidFill>
                <a:latin typeface="Consolas" panose="020B0609020204030204" pitchFamily="49" charset="0"/>
                <a:cs typeface="Courier New" pitchFamily="49" charset="0"/>
              </a:rPr>
              <a:t>size_t</a:t>
            </a:r>
            <a:r>
              <a:rPr lang="en-US" sz="1600" b="1" dirty="0">
                <a:solidFill>
                  <a:srgbClr val="FF0000"/>
                </a:solidFill>
                <a:latin typeface="Consolas" panose="020B0609020204030204" pitchFamily="49" charset="0"/>
                <a:cs typeface="Courier New" pitchFamily="49" charset="0"/>
              </a:rPr>
              <a:t> INITIAL_CAPACITY = 10;</a:t>
            </a:r>
          </a:p>
          <a:p>
            <a:endParaRPr lang="en-US" sz="1600" b="1" dirty="0">
              <a:solidFill>
                <a:srgbClr val="FF0000"/>
              </a:solidFill>
              <a:latin typeface="Consolas" panose="020B0609020204030204" pitchFamily="49" charset="0"/>
              <a:cs typeface="Courier New" pitchFamily="49" charset="0"/>
            </a:endParaRPr>
          </a:p>
          <a:p>
            <a:r>
              <a:rPr lang="en-US" sz="1600" b="1" dirty="0">
                <a:latin typeface="Consolas" panose="020B0609020204030204" pitchFamily="49" charset="0"/>
                <a:cs typeface="Courier New" pitchFamily="49" charset="0"/>
              </a:rPr>
              <a:t>   /** </a:t>
            </a:r>
            <a:r>
              <a:rPr lang="en-US" sz="1600" b="1" i="1" dirty="0">
                <a:latin typeface="Consolas" panose="020B0609020204030204" pitchFamily="49" charset="0"/>
                <a:cs typeface="Courier New" pitchFamily="49" charset="0"/>
              </a:rPr>
              <a:t>The current capacity of the array</a:t>
            </a:r>
            <a:r>
              <a:rPr lang="en-US" sz="1600" b="1" dirty="0">
                <a:latin typeface="Consolas" panose="020B0609020204030204" pitchFamily="49" charset="0"/>
                <a:cs typeface="Courier New" pitchFamily="49" charset="0"/>
              </a:rPr>
              <a:t> */</a:t>
            </a:r>
          </a:p>
          <a:p>
            <a:r>
              <a:rPr lang="en-US" sz="1600" b="1" i="1" dirty="0">
                <a:latin typeface="Consolas" panose="020B0609020204030204" pitchFamily="49" charset="0"/>
                <a:cs typeface="Courier New" pitchFamily="49" charset="0"/>
              </a:rPr>
              <a:t>   </a:t>
            </a:r>
            <a:r>
              <a:rPr lang="en-US" sz="1600" b="1" dirty="0" err="1">
                <a:solidFill>
                  <a:srgbClr val="FF0000"/>
                </a:solidFill>
                <a:latin typeface="Consolas" panose="020B0609020204030204" pitchFamily="49" charset="0"/>
                <a:cs typeface="Courier New" pitchFamily="49" charset="0"/>
              </a:rPr>
              <a:t>size_t</a:t>
            </a:r>
            <a:r>
              <a:rPr lang="en-US" sz="1600" b="1" dirty="0">
                <a:solidFill>
                  <a:srgbClr val="FF0000"/>
                </a:solidFill>
                <a:latin typeface="Consolas" panose="020B0609020204030204" pitchFamily="49" charset="0"/>
                <a:cs typeface="Courier New" pitchFamily="49" charset="0"/>
              </a:rPr>
              <a:t> </a:t>
            </a:r>
            <a:r>
              <a:rPr lang="en-US" sz="1600" b="1" dirty="0" err="1">
                <a:solidFill>
                  <a:srgbClr val="FF0000"/>
                </a:solidFill>
                <a:latin typeface="Consolas" panose="020B0609020204030204" pitchFamily="49" charset="0"/>
                <a:cs typeface="Courier New" pitchFamily="49" charset="0"/>
              </a:rPr>
              <a:t>current_capacity</a:t>
            </a:r>
            <a:r>
              <a:rPr lang="en-US" sz="1600" b="1" i="1" dirty="0">
                <a:latin typeface="Consolas" panose="020B0609020204030204" pitchFamily="49" charset="0"/>
                <a:cs typeface="Courier New" pitchFamily="49" charset="0"/>
              </a:rPr>
              <a:t>;</a:t>
            </a:r>
          </a:p>
          <a:p>
            <a:endParaRPr lang="en-US" sz="1600" b="1" i="1" dirty="0">
              <a:latin typeface="Consolas" panose="020B0609020204030204" pitchFamily="49" charset="0"/>
              <a:cs typeface="Courier New" pitchFamily="49" charset="0"/>
            </a:endParaRPr>
          </a:p>
          <a:p>
            <a:r>
              <a:rPr lang="en-US" sz="1600" b="1" i="1" dirty="0">
                <a:latin typeface="Consolas" panose="020B0609020204030204" pitchFamily="49" charset="0"/>
                <a:cs typeface="Courier New" pitchFamily="49" charset="0"/>
              </a:rPr>
              <a:t>   </a:t>
            </a:r>
            <a:r>
              <a:rPr lang="en-US" sz="1600" b="1" dirty="0">
                <a:latin typeface="Consolas" panose="020B0609020204030204" pitchFamily="49" charset="0"/>
                <a:cs typeface="Courier New" pitchFamily="49" charset="0"/>
              </a:rPr>
              <a:t>/**</a:t>
            </a:r>
            <a:r>
              <a:rPr lang="en-US" sz="1600" b="1" i="1" dirty="0">
                <a:latin typeface="Consolas" panose="020B0609020204030204" pitchFamily="49" charset="0"/>
                <a:cs typeface="Courier New" pitchFamily="49" charset="0"/>
              </a:rPr>
              <a:t> The current </a:t>
            </a:r>
            <a:r>
              <a:rPr lang="en-US" sz="1600" b="1" i="1" dirty="0" err="1">
                <a:latin typeface="Consolas" panose="020B0609020204030204" pitchFamily="49" charset="0"/>
                <a:cs typeface="Courier New" pitchFamily="49" charset="0"/>
              </a:rPr>
              <a:t>num_items</a:t>
            </a:r>
            <a:r>
              <a:rPr lang="en-US" sz="1600" b="1" i="1" dirty="0">
                <a:latin typeface="Consolas" panose="020B0609020204030204" pitchFamily="49" charset="0"/>
                <a:cs typeface="Courier New" pitchFamily="49" charset="0"/>
              </a:rPr>
              <a:t> of the array</a:t>
            </a:r>
            <a:r>
              <a:rPr lang="en-US" sz="1600" b="1" dirty="0">
                <a:latin typeface="Consolas" panose="020B0609020204030204" pitchFamily="49" charset="0"/>
                <a:cs typeface="Courier New" pitchFamily="49" charset="0"/>
              </a:rPr>
              <a:t> */</a:t>
            </a:r>
          </a:p>
          <a:p>
            <a:r>
              <a:rPr lang="en-US" sz="1600" b="1" dirty="0">
                <a:latin typeface="Consolas" panose="020B0609020204030204" pitchFamily="49" charset="0"/>
                <a:cs typeface="Courier New" pitchFamily="49" charset="0"/>
              </a:rPr>
              <a:t>   </a:t>
            </a:r>
            <a:r>
              <a:rPr lang="en-US" sz="1600" b="1" dirty="0" err="1">
                <a:solidFill>
                  <a:srgbClr val="FF0000"/>
                </a:solidFill>
                <a:latin typeface="Consolas" panose="020B0609020204030204" pitchFamily="49" charset="0"/>
                <a:cs typeface="Courier New" pitchFamily="49" charset="0"/>
              </a:rPr>
              <a:t>size_t</a:t>
            </a:r>
            <a:r>
              <a:rPr lang="en-US" sz="1600" b="1" dirty="0">
                <a:solidFill>
                  <a:srgbClr val="FF0000"/>
                </a:solidFill>
                <a:latin typeface="Consolas" panose="020B0609020204030204" pitchFamily="49" charset="0"/>
                <a:cs typeface="Courier New" pitchFamily="49" charset="0"/>
              </a:rPr>
              <a:t> </a:t>
            </a:r>
            <a:r>
              <a:rPr lang="en-US" sz="1600" b="1" dirty="0" err="1">
                <a:solidFill>
                  <a:srgbClr val="FF0000"/>
                </a:solidFill>
                <a:latin typeface="Consolas" panose="020B0609020204030204" pitchFamily="49" charset="0"/>
                <a:cs typeface="Courier New" pitchFamily="49" charset="0"/>
              </a:rPr>
              <a:t>num_items</a:t>
            </a:r>
            <a:r>
              <a:rPr lang="en-US" sz="1600" b="1" dirty="0">
                <a:solidFill>
                  <a:srgbClr val="FF0000"/>
                </a:solidFill>
                <a:latin typeface="Consolas" panose="020B0609020204030204" pitchFamily="49" charset="0"/>
                <a:cs typeface="Courier New" pitchFamily="49" charset="0"/>
              </a:rPr>
              <a:t>;</a:t>
            </a:r>
          </a:p>
          <a:p>
            <a:endParaRPr lang="en-US" sz="1600" b="1" dirty="0">
              <a:latin typeface="Consolas" panose="020B0609020204030204" pitchFamily="49" charset="0"/>
              <a:cs typeface="Courier New" pitchFamily="49" charset="0"/>
            </a:endParaRPr>
          </a:p>
          <a:p>
            <a:r>
              <a:rPr lang="en-US" sz="1600" b="1" dirty="0">
                <a:latin typeface="Consolas" panose="020B0609020204030204" pitchFamily="49" charset="0"/>
                <a:cs typeface="Courier New" pitchFamily="49" charset="0"/>
              </a:rPr>
              <a:t>   /** </a:t>
            </a:r>
            <a:r>
              <a:rPr lang="en-US" sz="1600" b="1" i="1" dirty="0">
                <a:latin typeface="Consolas" panose="020B0609020204030204" pitchFamily="49" charset="0"/>
                <a:cs typeface="Courier New" pitchFamily="49" charset="0"/>
              </a:rPr>
              <a:t>The array to contain the data</a:t>
            </a:r>
            <a:r>
              <a:rPr lang="en-US" sz="1600" b="1" dirty="0">
                <a:latin typeface="Consolas" panose="020B0609020204030204" pitchFamily="49" charset="0"/>
                <a:cs typeface="Courier New" pitchFamily="49" charset="0"/>
              </a:rPr>
              <a:t> */</a:t>
            </a:r>
          </a:p>
          <a:p>
            <a:r>
              <a:rPr lang="en-US" sz="1600" b="1" dirty="0">
                <a:latin typeface="Consolas" panose="020B0609020204030204" pitchFamily="49" charset="0"/>
                <a:cs typeface="Courier New" pitchFamily="49" charset="0"/>
              </a:rPr>
              <a:t>   </a:t>
            </a:r>
            <a:r>
              <a:rPr lang="en-US" sz="1600" b="1" dirty="0">
                <a:solidFill>
                  <a:srgbClr val="FF0000"/>
                </a:solidFill>
                <a:latin typeface="Consolas" panose="020B0609020204030204" pitchFamily="49" charset="0"/>
                <a:cs typeface="Courier New" pitchFamily="49" charset="0"/>
              </a:rPr>
              <a:t>T* </a:t>
            </a:r>
            <a:r>
              <a:rPr lang="en-US" sz="1600" b="1" dirty="0" err="1">
                <a:solidFill>
                  <a:srgbClr val="FF0000"/>
                </a:solidFill>
                <a:latin typeface="Consolas" panose="020B0609020204030204" pitchFamily="49" charset="0"/>
                <a:cs typeface="Courier New" pitchFamily="49" charset="0"/>
              </a:rPr>
              <a:t>the_data</a:t>
            </a:r>
            <a:r>
              <a:rPr lang="en-US" sz="1600" b="1" dirty="0">
                <a:solidFill>
                  <a:srgbClr val="FF0000"/>
                </a:solidFill>
                <a:latin typeface="Consolas" panose="020B0609020204030204" pitchFamily="49" charset="0"/>
                <a:cs typeface="Courier New" pitchFamily="49" charset="0"/>
              </a:rPr>
              <a:t>;</a:t>
            </a:r>
          </a:p>
          <a:p>
            <a:endParaRPr lang="en-US" sz="1600" b="1" dirty="0">
              <a:latin typeface="Consolas" panose="020B0609020204030204" pitchFamily="49" charset="0"/>
              <a:cs typeface="Courier New" pitchFamily="49" charset="0"/>
            </a:endParaRPr>
          </a:p>
          <a:p>
            <a:r>
              <a:rPr lang="en-US" sz="1600" b="1" dirty="0">
                <a:latin typeface="Consolas" panose="020B0609020204030204" pitchFamily="49" charset="0"/>
                <a:cs typeface="Courier New" pitchFamily="49" charset="0"/>
              </a:rPr>
              <a:t>public:</a:t>
            </a:r>
          </a:p>
          <a:p>
            <a:r>
              <a:rPr lang="en-US" sz="1600" b="1" dirty="0">
                <a:latin typeface="Consolas" panose="020B0609020204030204" pitchFamily="49" charset="0"/>
                <a:cs typeface="Courier New" pitchFamily="49" charset="0"/>
              </a:rPr>
              <a:t>   // </a:t>
            </a:r>
            <a:r>
              <a:rPr lang="en-US" sz="1600" b="1" i="1" dirty="0">
                <a:latin typeface="Consolas" panose="020B0609020204030204" pitchFamily="49" charset="0"/>
                <a:cs typeface="Courier New" pitchFamily="49" charset="0"/>
              </a:rPr>
              <a:t>Member Functions</a:t>
            </a:r>
          </a:p>
          <a:p>
            <a:r>
              <a:rPr lang="en-US" sz="1600" b="1" dirty="0">
                <a:latin typeface="Consolas" panose="020B0609020204030204" pitchFamily="49" charset="0"/>
                <a:cs typeface="Courier New" pitchFamily="49" charset="0"/>
              </a:rPr>
              <a:t>   ...</a:t>
            </a:r>
          </a:p>
          <a:p>
            <a:r>
              <a:rPr lang="en-US" sz="1600" b="1" dirty="0">
                <a:latin typeface="Consolas" panose="020B0609020204030204" pitchFamily="49" charset="0"/>
                <a:cs typeface="Courier New" pitchFamily="49" charset="0"/>
              </a:rPr>
              <a:t>};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Vector Class Object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Sequential Containers (11)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D9B86-AB8B-404F-8D86-C97B35C4C67E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6" name="Line Callout 1 5"/>
          <p:cNvSpPr/>
          <p:nvPr/>
        </p:nvSpPr>
        <p:spPr>
          <a:xfrm>
            <a:off x="5822023" y="1297050"/>
            <a:ext cx="4980089" cy="863712"/>
          </a:xfrm>
          <a:prstGeom prst="borderCallout1">
            <a:avLst>
              <a:gd name="adj1" fmla="val 54044"/>
              <a:gd name="adj2" fmla="val 324"/>
              <a:gd name="adj3" fmla="val 53844"/>
              <a:gd name="adj4" fmla="val -7426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dirty="0"/>
              <a:t>We will implement a simplified version of the vector template class.</a:t>
            </a:r>
          </a:p>
        </p:txBody>
      </p:sp>
      <p:sp>
        <p:nvSpPr>
          <p:cNvPr id="8" name="Line Callout 1 7"/>
          <p:cNvSpPr/>
          <p:nvPr/>
        </p:nvSpPr>
        <p:spPr>
          <a:xfrm>
            <a:off x="6467189" y="3612981"/>
            <a:ext cx="4334923" cy="863713"/>
          </a:xfrm>
          <a:prstGeom prst="borderCallout1">
            <a:avLst>
              <a:gd name="adj1" fmla="val 54044"/>
              <a:gd name="adj2" fmla="val 324"/>
              <a:gd name="adj3" fmla="val 48315"/>
              <a:gd name="adj4" fmla="val -5101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dirty="0"/>
              <a:t>The physical size of the dynamic array (type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size_t</a:t>
            </a:r>
            <a:r>
              <a:rPr lang="en-US" dirty="0"/>
              <a:t> is an unsigned int) .</a:t>
            </a:r>
          </a:p>
        </p:txBody>
      </p:sp>
      <p:sp>
        <p:nvSpPr>
          <p:cNvPr id="9" name="Line Callout 1 8"/>
          <p:cNvSpPr/>
          <p:nvPr/>
        </p:nvSpPr>
        <p:spPr>
          <a:xfrm>
            <a:off x="6372247" y="4635201"/>
            <a:ext cx="4429865" cy="914400"/>
          </a:xfrm>
          <a:prstGeom prst="borderCallout1">
            <a:avLst>
              <a:gd name="adj1" fmla="val 54044"/>
              <a:gd name="adj2" fmla="val 324"/>
              <a:gd name="adj3" fmla="val 6216"/>
              <a:gd name="adj4" fmla="val -7543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dirty="0"/>
              <a:t>The number of data items stored is indicated by the data field </a:t>
            </a:r>
            <a:r>
              <a:rPr lang="en-US" b="1" dirty="0" err="1">
                <a:latin typeface="Consolas" panose="020B0609020204030204" pitchFamily="49" charset="0"/>
                <a:cs typeface="Courier New" pitchFamily="49" charset="0"/>
              </a:rPr>
              <a:t>num_items</a:t>
            </a:r>
            <a:endParaRPr lang="en-US" b="1" dirty="0">
              <a:latin typeface="Consolas" panose="020B0609020204030204" pitchFamily="49" charset="0"/>
              <a:cs typeface="Courier New" pitchFamily="49" charset="0"/>
            </a:endParaRPr>
          </a:p>
        </p:txBody>
      </p:sp>
      <p:sp>
        <p:nvSpPr>
          <p:cNvPr id="10" name="Line Callout 1 9"/>
          <p:cNvSpPr/>
          <p:nvPr/>
        </p:nvSpPr>
        <p:spPr>
          <a:xfrm>
            <a:off x="6467189" y="2319268"/>
            <a:ext cx="4334923" cy="1135207"/>
          </a:xfrm>
          <a:prstGeom prst="borderCallout1">
            <a:avLst>
              <a:gd name="adj1" fmla="val 54044"/>
              <a:gd name="adj2" fmla="val 324"/>
              <a:gd name="adj3" fmla="val 82175"/>
              <a:gd name="adj4" fmla="val -1305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b="1" dirty="0">
                <a:latin typeface="Consolas" panose="020B0609020204030204" pitchFamily="49" charset="0"/>
                <a:cs typeface="Courier New" pitchFamily="49" charset="0"/>
              </a:rPr>
              <a:t>static </a:t>
            </a:r>
            <a:r>
              <a:rPr lang="en-US" dirty="0">
                <a:latin typeface="Consolas" panose="020B0609020204030204" pitchFamily="49" charset="0"/>
                <a:cs typeface="Courier New" pitchFamily="49" charset="0"/>
              </a:rPr>
              <a:t>means </a:t>
            </a:r>
            <a:r>
              <a:rPr lang="en-US" dirty="0"/>
              <a:t>shared by all instances of Vector. </a:t>
            </a:r>
            <a:r>
              <a:rPr lang="en-US" b="1" i="1" dirty="0">
                <a:latin typeface="Consolas" panose="020B0609020204030204" pitchFamily="49" charset="0"/>
                <a:cs typeface="Courier New" pitchFamily="49" charset="0"/>
              </a:rPr>
              <a:t>const</a:t>
            </a:r>
            <a:r>
              <a:rPr lang="en-US" dirty="0"/>
              <a:t> tells the compiler that no one can modify </a:t>
            </a:r>
            <a:r>
              <a:rPr lang="en-US" b="1" dirty="0">
                <a:solidFill>
                  <a:schemeClr val="bg1"/>
                </a:solidFill>
                <a:latin typeface="Consolas" panose="020B0609020204030204" pitchFamily="49" charset="0"/>
                <a:cs typeface="Courier New" pitchFamily="49" charset="0"/>
              </a:rPr>
              <a:t>INITIAL_CAPACITY.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1" name="Line Callout 1 8">
            <a:extLst>
              <a:ext uri="{FF2B5EF4-FFF2-40B4-BE49-F238E27FC236}">
                <a16:creationId xmlns:a16="http://schemas.microsoft.com/office/drawing/2014/main" id="{FC901FFD-EE54-4C95-9805-F050DB9E82C8}"/>
              </a:ext>
            </a:extLst>
          </p:cNvPr>
          <p:cNvSpPr/>
          <p:nvPr/>
        </p:nvSpPr>
        <p:spPr>
          <a:xfrm>
            <a:off x="6372247" y="5704121"/>
            <a:ext cx="4429865" cy="914400"/>
          </a:xfrm>
          <a:prstGeom prst="borderCallout1">
            <a:avLst>
              <a:gd name="adj1" fmla="val 54044"/>
              <a:gd name="adj2" fmla="val 324"/>
              <a:gd name="adj3" fmla="val -29784"/>
              <a:gd name="adj4" fmla="val -8671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dirty="0"/>
              <a:t>The vector data is stored in a dynamic array of type </a:t>
            </a:r>
            <a:r>
              <a:rPr lang="en-US" sz="2000" b="1" dirty="0">
                <a:latin typeface="Consolas" panose="020B0609020204030204" pitchFamily="49" charset="0"/>
              </a:rPr>
              <a:t>T</a:t>
            </a:r>
            <a:r>
              <a:rPr lang="en-US" dirty="0"/>
              <a:t>.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2136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String Vector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Sequential Containers (11)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D9B86-AB8B-404F-8D86-C97B35C4C67E}" type="slidenum">
              <a:rPr lang="en-US" smtClean="0"/>
              <a:pPr/>
              <a:t>14</a:t>
            </a:fld>
            <a:endParaRPr lang="en-US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50376" y="1332524"/>
            <a:ext cx="3703024" cy="548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1055451" y="1295401"/>
            <a:ext cx="327660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en-US" sz="1400" b="1" dirty="0">
                <a:latin typeface="Consolas" panose="020B0609020204030204" pitchFamily="49" charset="0"/>
                <a:cs typeface="Courier New" pitchFamily="49" charset="0"/>
              </a:rPr>
              <a:t>vector&lt;string&gt; </a:t>
            </a:r>
            <a:r>
              <a:rPr lang="en-US" sz="1400" b="1" dirty="0" err="1">
                <a:latin typeface="Consolas" panose="020B0609020204030204" pitchFamily="49" charset="0"/>
                <a:cs typeface="Courier New" pitchFamily="49" charset="0"/>
              </a:rPr>
              <a:t>my_vector</a:t>
            </a:r>
            <a:r>
              <a:rPr lang="en-US" sz="1400" b="1" dirty="0">
                <a:latin typeface="Consolas" panose="020B0609020204030204" pitchFamily="49" charset="0"/>
                <a:cs typeface="Courier New" pitchFamily="49" charset="0"/>
              </a:rPr>
              <a:t>;</a:t>
            </a:r>
          </a:p>
          <a:p>
            <a:pPr marL="0" lvl="1"/>
            <a:r>
              <a:rPr lang="en-US" sz="1400" b="1" dirty="0" err="1">
                <a:latin typeface="Consolas" panose="020B0609020204030204" pitchFamily="49" charset="0"/>
                <a:cs typeface="Courier New" pitchFamily="49" charset="0"/>
              </a:rPr>
              <a:t>my_vector.push_back</a:t>
            </a:r>
            <a:r>
              <a:rPr lang="en-US" sz="1400" b="1" dirty="0">
                <a:latin typeface="Consolas" panose="020B0609020204030204" pitchFamily="49" charset="0"/>
                <a:cs typeface="Courier New" pitchFamily="49" charset="0"/>
              </a:rPr>
              <a:t>("Bashful");</a:t>
            </a:r>
          </a:p>
          <a:p>
            <a:pPr marL="0" lvl="1"/>
            <a:r>
              <a:rPr lang="en-US" sz="1400" b="1" dirty="0" err="1">
                <a:latin typeface="Consolas" panose="020B0609020204030204" pitchFamily="49" charset="0"/>
                <a:cs typeface="Courier New" pitchFamily="49" charset="0"/>
              </a:rPr>
              <a:t>my_vector.push_back</a:t>
            </a:r>
            <a:r>
              <a:rPr lang="en-US" sz="1400" b="1" dirty="0">
                <a:latin typeface="Consolas" panose="020B0609020204030204" pitchFamily="49" charset="0"/>
                <a:cs typeface="Courier New" pitchFamily="49" charset="0"/>
              </a:rPr>
              <a:t>("Awful");</a:t>
            </a:r>
          </a:p>
          <a:p>
            <a:pPr marL="0" lvl="1"/>
            <a:r>
              <a:rPr lang="en-US" sz="1400" b="1" dirty="0" err="1">
                <a:latin typeface="Consolas" panose="020B0609020204030204" pitchFamily="49" charset="0"/>
                <a:cs typeface="Courier New" pitchFamily="49" charset="0"/>
              </a:rPr>
              <a:t>my_vector.push_back</a:t>
            </a:r>
            <a:r>
              <a:rPr lang="en-US" sz="1400" b="1" dirty="0">
                <a:latin typeface="Consolas" panose="020B0609020204030204" pitchFamily="49" charset="0"/>
                <a:cs typeface="Courier New" pitchFamily="49" charset="0"/>
              </a:rPr>
              <a:t>("Jumpy");</a:t>
            </a:r>
          </a:p>
          <a:p>
            <a:pPr marL="0" lvl="1"/>
            <a:r>
              <a:rPr lang="en-US" sz="1400" b="1" dirty="0" err="1">
                <a:latin typeface="Consolas" panose="020B0609020204030204" pitchFamily="49" charset="0"/>
                <a:cs typeface="Courier New" pitchFamily="49" charset="0"/>
              </a:rPr>
              <a:t>my_vector.push_back</a:t>
            </a:r>
            <a:r>
              <a:rPr lang="en-US" sz="1400" b="1" dirty="0">
                <a:latin typeface="Consolas" panose="020B0609020204030204" pitchFamily="49" charset="0"/>
                <a:cs typeface="Courier New" pitchFamily="49" charset="0"/>
              </a:rPr>
              <a:t>("Happy");</a:t>
            </a:r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50376" y="2514601"/>
            <a:ext cx="4617424" cy="548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1055451" y="2740224"/>
            <a:ext cx="3276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en-US" sz="1400" b="1" dirty="0" err="1">
                <a:latin typeface="Consolas" panose="020B0609020204030204" pitchFamily="49" charset="0"/>
                <a:cs typeface="Courier New" pitchFamily="49" charset="0"/>
              </a:rPr>
              <a:t>my_vector.insert</a:t>
            </a:r>
            <a:r>
              <a:rPr lang="en-US" sz="1400" b="1" dirty="0">
                <a:latin typeface="Consolas" panose="020B0609020204030204" pitchFamily="49" charset="0"/>
                <a:cs typeface="Courier New" pitchFamily="49" charset="0"/>
              </a:rPr>
              <a:t>(2, "Doc");</a:t>
            </a: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450374" y="3712421"/>
            <a:ext cx="5531826" cy="548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1055451" y="3903821"/>
            <a:ext cx="3276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en-US" sz="1400" b="1" dirty="0" err="1">
                <a:latin typeface="Consolas" panose="020B0609020204030204" pitchFamily="49" charset="0"/>
                <a:cs typeface="Courier New" pitchFamily="49" charset="0"/>
              </a:rPr>
              <a:t>my_vector.push_back</a:t>
            </a:r>
            <a:r>
              <a:rPr lang="en-US" sz="1400" b="1" dirty="0">
                <a:latin typeface="Consolas" panose="020B0609020204030204" pitchFamily="49" charset="0"/>
                <a:cs typeface="Courier New" pitchFamily="49" charset="0"/>
              </a:rPr>
              <a:t>("Dopey");</a:t>
            </a:r>
          </a:p>
        </p:txBody>
      </p:sp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450374" y="5029200"/>
            <a:ext cx="4693626" cy="4762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Box 11"/>
          <p:cNvSpPr txBox="1"/>
          <p:nvPr/>
        </p:nvSpPr>
        <p:spPr>
          <a:xfrm>
            <a:off x="1042481" y="5181601"/>
            <a:ext cx="3276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en-US" sz="1400" b="1" dirty="0" err="1">
                <a:latin typeface="Consolas" panose="020B0609020204030204" pitchFamily="49" charset="0"/>
                <a:cs typeface="Courier New" pitchFamily="49" charset="0"/>
              </a:rPr>
              <a:t>my_vector.erase</a:t>
            </a:r>
            <a:r>
              <a:rPr lang="en-US" sz="1400" b="1" dirty="0">
                <a:latin typeface="Consolas" panose="020B0609020204030204" pitchFamily="49" charset="0"/>
                <a:cs typeface="Courier New" pitchFamily="49" charset="0"/>
              </a:rPr>
              <a:t>(1);</a:t>
            </a: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450374" y="6131097"/>
            <a:ext cx="4725834" cy="548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TextBox 13"/>
          <p:cNvSpPr txBox="1"/>
          <p:nvPr/>
        </p:nvSpPr>
        <p:spPr>
          <a:xfrm>
            <a:off x="1042481" y="6324601"/>
            <a:ext cx="3276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en-US" sz="1400" b="1" dirty="0" err="1">
                <a:latin typeface="Consolas" panose="020B0609020204030204" pitchFamily="49" charset="0"/>
                <a:cs typeface="Courier New" pitchFamily="49" charset="0"/>
              </a:rPr>
              <a:t>my_vector</a:t>
            </a:r>
            <a:r>
              <a:rPr lang="en-US" sz="1400" b="1" dirty="0">
                <a:latin typeface="Consolas" panose="020B0609020204030204" pitchFamily="49" charset="0"/>
                <a:cs typeface="Courier New" pitchFamily="49" charset="0"/>
              </a:rPr>
              <a:t>[2] = "Sneezy";</a:t>
            </a:r>
          </a:p>
        </p:txBody>
      </p:sp>
    </p:spTree>
    <p:extLst>
      <p:ext uri="{BB962C8B-B14F-4D97-AF65-F5344CB8AC3E}">
        <p14:creationId xmlns:p14="http://schemas.microsoft.com/office/powerpoint/2010/main" val="2413938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12" grpId="0"/>
      <p:bldP spid="1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Specification of the vector Class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Sequential Containers (11)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D9B86-AB8B-404F-8D86-C97B35C4C67E}" type="slidenum">
              <a:rPr lang="en-US" smtClean="0"/>
              <a:pPr/>
              <a:t>15</a:t>
            </a:fld>
            <a:endParaRPr lang="en-US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56888" y="1243226"/>
            <a:ext cx="6553200" cy="5636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Line Callout 1 (No Border) 7"/>
          <p:cNvSpPr/>
          <p:nvPr/>
        </p:nvSpPr>
        <p:spPr>
          <a:xfrm>
            <a:off x="609600" y="1371600"/>
            <a:ext cx="2999232" cy="2057400"/>
          </a:xfrm>
          <a:prstGeom prst="callout1">
            <a:avLst>
              <a:gd name="adj1" fmla="val 53518"/>
              <a:gd name="adj2" fmla="val 98455"/>
              <a:gd name="adj3" fmla="val 14435"/>
              <a:gd name="adj4" fmla="val 136340"/>
            </a:avLst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eaLnBrk="1" hangingPunct="1">
              <a:lnSpc>
                <a:spcPct val="90000"/>
              </a:lnSpc>
            </a:pPr>
            <a:r>
              <a:rPr lang="en-US" sz="1600" dirty="0"/>
              <a:t>Because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Item_Type</a:t>
            </a:r>
            <a:r>
              <a:rPr lang="en-US" sz="1600" b="1" dirty="0"/>
              <a:t> </a:t>
            </a:r>
            <a:r>
              <a:rPr lang="en-US" sz="1600" dirty="0"/>
              <a:t>is determined when the vector is created, the actual argument and return types for these functions may be different for different instantiations of the vector class.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EE66063A-169A-4C67-8067-2AA4C0C83ECE}"/>
              </a:ext>
            </a:extLst>
          </p:cNvPr>
          <p:cNvGrpSpPr/>
          <p:nvPr/>
        </p:nvGrpSpPr>
        <p:grpSpPr>
          <a:xfrm>
            <a:off x="609600" y="1371600"/>
            <a:ext cx="10094976" cy="3581400"/>
            <a:chOff x="609600" y="1371600"/>
            <a:chExt cx="10094976" cy="3581400"/>
          </a:xfrm>
        </p:grpSpPr>
        <p:sp>
          <p:nvSpPr>
            <p:cNvPr id="10" name="Line Callout 1 (No Border) 9"/>
            <p:cNvSpPr/>
            <p:nvPr/>
          </p:nvSpPr>
          <p:spPr>
            <a:xfrm>
              <a:off x="609600" y="3719670"/>
              <a:ext cx="2999232" cy="1233330"/>
            </a:xfrm>
            <a:prstGeom prst="callout1">
              <a:avLst>
                <a:gd name="adj1" fmla="val 53518"/>
                <a:gd name="adj2" fmla="val 98455"/>
                <a:gd name="adj3" fmla="val -70247"/>
                <a:gd name="adj4" fmla="val 118675"/>
              </a:avLst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eaLnBrk="1" hangingPunct="1">
                <a:lnSpc>
                  <a:spcPct val="90000"/>
                </a:lnSpc>
              </a:pPr>
              <a:r>
                <a:rPr lang="en-US" sz="1600" dirty="0"/>
                <a:t>Two entries for </a:t>
              </a:r>
              <a:r>
                <a:rPr lang="en-US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operator[]</a:t>
              </a:r>
              <a:r>
                <a:rPr lang="en-US" sz="1600" dirty="0"/>
                <a:t> and member function </a:t>
              </a:r>
              <a:r>
                <a:rPr lang="en-US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at()</a:t>
              </a:r>
              <a:r>
                <a:rPr lang="en-US" sz="1600" dirty="0"/>
                <a:t>.</a:t>
              </a:r>
            </a:p>
            <a:p>
              <a:pPr eaLnBrk="1" hangingPunct="1">
                <a:lnSpc>
                  <a:spcPct val="90000"/>
                </a:lnSpc>
              </a:pPr>
              <a:r>
                <a:rPr lang="en-US" sz="1600" dirty="0"/>
                <a:t>const values can’t be changed.</a:t>
              </a:r>
            </a:p>
            <a:p>
              <a:pPr eaLnBrk="1" hangingPunct="1">
                <a:lnSpc>
                  <a:spcPct val="90000"/>
                </a:lnSpc>
              </a:pPr>
              <a:r>
                <a:rPr lang="en-US" sz="1600" dirty="0"/>
                <a:t>Function at validates the index.</a:t>
              </a:r>
            </a:p>
          </p:txBody>
        </p:sp>
        <p:sp>
          <p:nvSpPr>
            <p:cNvPr id="6" name="Rectangle: Rounded Corners 5">
              <a:extLst>
                <a:ext uri="{FF2B5EF4-FFF2-40B4-BE49-F238E27FC236}">
                  <a16:creationId xmlns:a16="http://schemas.microsoft.com/office/drawing/2014/main" id="{6AF05100-8F23-4845-8EAE-BA222A8E7B55}"/>
                </a:ext>
              </a:extLst>
            </p:cNvPr>
            <p:cNvSpPr/>
            <p:nvPr/>
          </p:nvSpPr>
          <p:spPr>
            <a:xfrm>
              <a:off x="4032504" y="1371600"/>
              <a:ext cx="6672072" cy="1505712"/>
            </a:xfrm>
            <a:prstGeom prst="roundRect">
              <a:avLst/>
            </a:prstGeom>
            <a:noFill/>
            <a:ln w="38100">
              <a:solidFill>
                <a:srgbClr val="FF0000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625BF75C-D31F-4ECE-9481-289DD3806763}"/>
              </a:ext>
            </a:extLst>
          </p:cNvPr>
          <p:cNvGrpSpPr/>
          <p:nvPr/>
        </p:nvGrpSpPr>
        <p:grpSpPr>
          <a:xfrm>
            <a:off x="609600" y="5096256"/>
            <a:ext cx="10113264" cy="1547274"/>
            <a:chOff x="609600" y="5096256"/>
            <a:chExt cx="10113264" cy="1547274"/>
          </a:xfrm>
        </p:grpSpPr>
        <p:sp>
          <p:nvSpPr>
            <p:cNvPr id="11" name="Line Callout 1 (No Border) 10"/>
            <p:cNvSpPr/>
            <p:nvPr/>
          </p:nvSpPr>
          <p:spPr>
            <a:xfrm>
              <a:off x="609600" y="5410200"/>
              <a:ext cx="2999232" cy="1233330"/>
            </a:xfrm>
            <a:prstGeom prst="callout1">
              <a:avLst>
                <a:gd name="adj1" fmla="val 53518"/>
                <a:gd name="adj2" fmla="val 98455"/>
                <a:gd name="adj3" fmla="val 6406"/>
                <a:gd name="adj4" fmla="val 115569"/>
              </a:avLst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eaLnBrk="1" hangingPunct="1">
                <a:lnSpc>
                  <a:spcPct val="90000"/>
                </a:lnSpc>
              </a:pPr>
              <a:r>
                <a:rPr lang="en-US" sz="1600" dirty="0"/>
                <a:t>The </a:t>
              </a:r>
              <a:r>
                <a:rPr lang="en-US" b="1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size_t</a:t>
              </a:r>
              <a:r>
                <a:rPr lang="en-US" sz="1600" dirty="0"/>
                <a:t> type is an unsigned int; we use it here because all vector indexes must be nonnegative</a:t>
              </a:r>
            </a:p>
          </p:txBody>
        </p:sp>
        <p:sp>
          <p:nvSpPr>
            <p:cNvPr id="12" name="Rectangle: Rounded Corners 11">
              <a:extLst>
                <a:ext uri="{FF2B5EF4-FFF2-40B4-BE49-F238E27FC236}">
                  <a16:creationId xmlns:a16="http://schemas.microsoft.com/office/drawing/2014/main" id="{58582B93-F890-4DF9-A81C-1E6C83C5E3E2}"/>
                </a:ext>
              </a:extLst>
            </p:cNvPr>
            <p:cNvSpPr/>
            <p:nvPr/>
          </p:nvSpPr>
          <p:spPr>
            <a:xfrm>
              <a:off x="4050792" y="5096256"/>
              <a:ext cx="6672072" cy="780288"/>
            </a:xfrm>
            <a:prstGeom prst="roundRect">
              <a:avLst/>
            </a:prstGeom>
            <a:noFill/>
            <a:ln w="38100">
              <a:solidFill>
                <a:srgbClr val="FF0000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947330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522472-D02C-496E-AAA3-B485C17BA9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Function at and Subscript Operator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58C2C1-D6C5-4F1C-8337-180E2B632960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000" dirty="0"/>
              <a:t>The </a:t>
            </a:r>
            <a:r>
              <a:rPr lang="en-US" sz="2000" b="1" dirty="0">
                <a:solidFill>
                  <a:srgbClr val="FF0000"/>
                </a:solidFill>
              </a:rPr>
              <a:t>non-const operators</a:t>
            </a:r>
            <a:r>
              <a:rPr lang="en-US" sz="2000" dirty="0"/>
              <a:t> reference an element of the vector whose value can be changed.</a:t>
            </a:r>
          </a:p>
          <a:p>
            <a:r>
              <a:rPr lang="en-US" sz="2000" dirty="0"/>
              <a:t>The </a:t>
            </a:r>
            <a:r>
              <a:rPr lang="en-US" sz="2000" b="1" dirty="0">
                <a:solidFill>
                  <a:srgbClr val="FF0000"/>
                </a:solidFill>
              </a:rPr>
              <a:t>const subscripting operator</a:t>
            </a:r>
            <a:r>
              <a:rPr lang="en-US" sz="2000" dirty="0"/>
              <a:t> (“[ ]”) also returns a reference to element of the vector but the value cannot be changed.</a:t>
            </a:r>
          </a:p>
          <a:p>
            <a:r>
              <a:rPr lang="en-US" sz="2000" dirty="0"/>
              <a:t>Both of the following statements retrieve and display the value of element 2 of vector&lt;int&gt; v</a:t>
            </a:r>
          </a:p>
          <a:p>
            <a:pPr marL="366713" lvl="1" indent="0">
              <a:buNone/>
            </a:pPr>
            <a:r>
              <a:rPr lang="en-US" sz="1800" b="1" dirty="0">
                <a:latin typeface="Consolas" panose="020B0609020204030204" pitchFamily="49" charset="0"/>
              </a:rPr>
              <a:t>	cout &lt;&lt; v[2];</a:t>
            </a:r>
          </a:p>
          <a:p>
            <a:pPr marL="366713" lvl="1" indent="0">
              <a:spcBef>
                <a:spcPts val="0"/>
              </a:spcBef>
              <a:buNone/>
            </a:pPr>
            <a:r>
              <a:rPr lang="en-US" sz="1800" b="1" dirty="0">
                <a:latin typeface="Consolas" panose="020B0609020204030204" pitchFamily="49" charset="0"/>
              </a:rPr>
              <a:t>	cout &lt;&lt; v.at(2);</a:t>
            </a:r>
          </a:p>
          <a:p>
            <a:r>
              <a:rPr lang="en-US" sz="2000" dirty="0"/>
              <a:t>Both of the following statements add 6 to the value of element 2 of vector v and assign that sum to element 3 of vector v</a:t>
            </a:r>
          </a:p>
          <a:p>
            <a:pPr marL="366713" lvl="1" indent="0">
              <a:buNone/>
            </a:pPr>
            <a:r>
              <a:rPr lang="en-US" sz="1800" b="1" dirty="0">
                <a:latin typeface="Consolas" panose="020B0609020204030204" pitchFamily="49" charset="0"/>
              </a:rPr>
              <a:t>	v[3] = v[2] + 6;</a:t>
            </a:r>
          </a:p>
          <a:p>
            <a:pPr marL="366713" lvl="1" indent="0">
              <a:spcBef>
                <a:spcPts val="0"/>
              </a:spcBef>
              <a:buNone/>
            </a:pPr>
            <a:r>
              <a:rPr lang="en-US" sz="1800" b="1" dirty="0">
                <a:latin typeface="Consolas" panose="020B0609020204030204" pitchFamily="49" charset="0"/>
              </a:rPr>
              <a:t>	v.at(3) = v.at(2) + 6;</a:t>
            </a:r>
          </a:p>
          <a:p>
            <a:r>
              <a:rPr lang="en-US" sz="2000" dirty="0"/>
              <a:t>In these statements, the reference to element 2 retrieves a value of vector v that is not changed </a:t>
            </a:r>
          </a:p>
          <a:p>
            <a:r>
              <a:rPr lang="en-US" sz="2000" dirty="0"/>
              <a:t>In contrast, both references to element 3 change its value.</a:t>
            </a:r>
          </a:p>
          <a:p>
            <a:r>
              <a:rPr lang="en-US" sz="2000" dirty="0"/>
              <a:t>The function </a:t>
            </a:r>
            <a:r>
              <a:rPr lang="en-US" sz="2000" b="1" i="1" dirty="0">
                <a:solidFill>
                  <a:srgbClr val="FF0000"/>
                </a:solidFill>
              </a:rPr>
              <a:t>at</a:t>
            </a:r>
            <a:r>
              <a:rPr lang="en-US" sz="2000" dirty="0"/>
              <a:t> validates the index (throws an exception on out-of-bounds).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1307A8B-AC7E-4448-9E8F-A637C84F6B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Sequential Containers (11)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344AB22-19F1-4A26-B069-25DF0508E9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B5496-982B-480A-8085-B08F2CA91C21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5961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4.2, pgs. 238-240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1462C-D640-45B3-901B-F425AA5C3674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1219200" y="304800"/>
            <a:ext cx="51816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marL="0" indent="0" algn="l" rtl="0" eaLnBrk="1" fontAlgn="base" hangingPunct="1">
              <a:spcBef>
                <a:spcPts val="7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None/>
              <a:defRPr sz="26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fontAlgn="base" hangingPunct="1">
              <a:spcBef>
                <a:spcPts val="550"/>
              </a:spcBef>
              <a:spcAft>
                <a:spcPct val="0"/>
              </a:spcAft>
              <a:buClr>
                <a:srgbClr val="FF0000"/>
              </a:buClr>
              <a:buSzPct val="80000"/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dirty="0"/>
              <a:t>4.2 Applications of Vectors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9326" y="1752600"/>
            <a:ext cx="3276600" cy="3276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421018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175EF5-14CD-4242-8F23-09050E6C45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Vectors vs. Static Arrays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9DA38B-2142-452E-9348-05228A6ADA22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Vectors can grow, static arrays cannot.</a:t>
            </a:r>
          </a:p>
          <a:p>
            <a:pPr lvl="1"/>
            <a:r>
              <a:rPr lang="en-US" dirty="0"/>
              <a:t>If you use a vector to store enemies in a game, then the vector will grow as the number of enemies increase.</a:t>
            </a:r>
          </a:p>
          <a:p>
            <a:pPr lvl="1"/>
            <a:r>
              <a:rPr lang="en-US" dirty="0"/>
              <a:t>If you use a static array, then it must be large enough to contain the maximum possible number of enemies.</a:t>
            </a:r>
          </a:p>
          <a:p>
            <a:pPr lvl="1"/>
            <a:r>
              <a:rPr lang="en-US" dirty="0"/>
              <a:t>And that memory will be “used up” for the entire duration of the game.</a:t>
            </a:r>
          </a:p>
          <a:p>
            <a:r>
              <a:rPr lang="en-US" dirty="0"/>
              <a:t>Std::vectors work with STL algorithms which may save some time in coding certain effects.</a:t>
            </a:r>
          </a:p>
          <a:p>
            <a:r>
              <a:rPr lang="en-US" dirty="0"/>
              <a:t>Vectors pre-allocates space for future elements, so extra space required beyond what's necessary for the elements themselves is allocated.</a:t>
            </a:r>
          </a:p>
          <a:p>
            <a:r>
              <a:rPr lang="en-US" dirty="0"/>
              <a:t>Vector iterators are invalidated if you add or remove elements to or from the vector.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308FFA6-C04B-468A-AA7A-BEB0D5944C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Sequential Containers (11)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472F2F0-DFD8-4D98-A387-809B03D7B1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B5496-982B-480A-8085-B08F2CA91C21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08165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2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8F85E4-6366-44CD-ABD7-6684FC2015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Traversing STL Vectors w/Iterators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910143-2AFC-4193-B5C7-E082DD33D876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572493" y="1233489"/>
            <a:ext cx="10047884" cy="963587"/>
          </a:xfrm>
        </p:spPr>
        <p:txBody>
          <a:bodyPr/>
          <a:lstStyle/>
          <a:p>
            <a:r>
              <a:rPr lang="en-US" dirty="0"/>
              <a:t>Typically, iterators are used to access elements of a container in linear fashion.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E91A277-3FB7-4CED-9438-FE8810E521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Sequential Containers (11)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45C29B8-31A9-4045-8815-15E2BFD7D8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B5496-982B-480A-8085-B08F2CA91C21}" type="slidenum">
              <a:rPr lang="en-US" smtClean="0"/>
              <a:pPr/>
              <a:t>19</a:t>
            </a:fld>
            <a:endParaRPr lang="en-US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E2313D6-09DE-470E-B0C3-906A6BD12051}"/>
              </a:ext>
            </a:extLst>
          </p:cNvPr>
          <p:cNvSpPr txBox="1"/>
          <p:nvPr/>
        </p:nvSpPr>
        <p:spPr>
          <a:xfrm>
            <a:off x="2286000" y="4724400"/>
            <a:ext cx="7162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nsolas" panose="020B0609020204030204" pitchFamily="49" charset="0"/>
              </a:rPr>
              <a:t>#include &lt;numeric&gt;</a:t>
            </a:r>
          </a:p>
          <a:p>
            <a:r>
              <a:rPr lang="pt-BR" b="1" dirty="0">
                <a:latin typeface="Consolas" panose="020B0609020204030204" pitchFamily="49" charset="0"/>
              </a:rPr>
              <a:t>vector&lt;int&gt; </a:t>
            </a:r>
            <a:r>
              <a:rPr lang="en-US" b="1" dirty="0" err="1">
                <a:latin typeface="Consolas" panose="020B0609020204030204" pitchFamily="49" charset="0"/>
              </a:rPr>
              <a:t>vec</a:t>
            </a:r>
            <a:r>
              <a:rPr lang="en-US" b="1" dirty="0">
                <a:latin typeface="Consolas" panose="020B0609020204030204" pitchFamily="49" charset="0"/>
              </a:rPr>
              <a:t> </a:t>
            </a:r>
            <a:r>
              <a:rPr lang="pt-BR" b="1" dirty="0">
                <a:latin typeface="Consolas" panose="020B0609020204030204" pitchFamily="49" charset="0"/>
              </a:rPr>
              <a:t>= { 1, 2, 3, 4, 5 };</a:t>
            </a:r>
          </a:p>
          <a:p>
            <a:r>
              <a:rPr lang="en-US" b="1" dirty="0">
                <a:latin typeface="Consolas" panose="020B0609020204030204" pitchFamily="49" charset="0"/>
              </a:rPr>
              <a:t>int sum = std::accumulate(</a:t>
            </a:r>
            <a:r>
              <a:rPr lang="en-US" b="1" dirty="0" err="1">
                <a:latin typeface="Consolas" panose="020B0609020204030204" pitchFamily="49" charset="0"/>
              </a:rPr>
              <a:t>vec.begin</a:t>
            </a:r>
            <a:r>
              <a:rPr lang="en-US" b="1" dirty="0">
                <a:latin typeface="Consolas" panose="020B0609020204030204" pitchFamily="49" charset="0"/>
              </a:rPr>
              <a:t>(), </a:t>
            </a:r>
            <a:r>
              <a:rPr lang="en-US" b="1" dirty="0" err="1">
                <a:latin typeface="Consolas" panose="020B0609020204030204" pitchFamily="49" charset="0"/>
              </a:rPr>
              <a:t>vec.end</a:t>
            </a:r>
            <a:r>
              <a:rPr lang="en-US" b="1" dirty="0">
                <a:latin typeface="Consolas" panose="020B0609020204030204" pitchFamily="49" charset="0"/>
              </a:rPr>
              <a:t>(), 0)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D627B8F-3EBB-4268-A4BF-222C0A2062B5}"/>
              </a:ext>
            </a:extLst>
          </p:cNvPr>
          <p:cNvSpPr txBox="1"/>
          <p:nvPr/>
        </p:nvSpPr>
        <p:spPr>
          <a:xfrm>
            <a:off x="2286000" y="2057401"/>
            <a:ext cx="73914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nsolas" panose="020B0609020204030204" pitchFamily="49" charset="0"/>
              </a:rPr>
              <a:t>int sum = 0;</a:t>
            </a:r>
          </a:p>
          <a:p>
            <a:r>
              <a:rPr lang="pt-BR" b="1" dirty="0">
                <a:latin typeface="Consolas" panose="020B0609020204030204" pitchFamily="49" charset="0"/>
              </a:rPr>
              <a:t>vector&lt;int&gt; vec = { 1, 2, 3, 4, 5 };</a:t>
            </a:r>
          </a:p>
          <a:p>
            <a:r>
              <a:rPr lang="en-US" b="1" dirty="0">
                <a:latin typeface="Consolas" panose="020B0609020204030204" pitchFamily="49" charset="0"/>
              </a:rPr>
              <a:t>using </a:t>
            </a:r>
            <a:r>
              <a:rPr lang="en-US" b="1" dirty="0" err="1">
                <a:latin typeface="Consolas" panose="020B0609020204030204" pitchFamily="49" charset="0"/>
              </a:rPr>
              <a:t>Iter</a:t>
            </a:r>
            <a:r>
              <a:rPr lang="en-US" b="1" dirty="0">
                <a:latin typeface="Consolas" panose="020B0609020204030204" pitchFamily="49" charset="0"/>
              </a:rPr>
              <a:t> = std::vector&lt;int&gt;::</a:t>
            </a:r>
            <a:r>
              <a:rPr lang="en-US" b="1" dirty="0" err="1">
                <a:latin typeface="Consolas" panose="020B0609020204030204" pitchFamily="49" charset="0"/>
              </a:rPr>
              <a:t>const_iterator</a:t>
            </a:r>
            <a:r>
              <a:rPr lang="en-US" b="1" dirty="0">
                <a:latin typeface="Consolas" panose="020B0609020204030204" pitchFamily="49" charset="0"/>
              </a:rPr>
              <a:t>;</a:t>
            </a:r>
          </a:p>
          <a:p>
            <a:r>
              <a:rPr lang="en-US" b="1" dirty="0">
                <a:latin typeface="Consolas" panose="020B0609020204030204" pitchFamily="49" charset="0"/>
              </a:rPr>
              <a:t>for (</a:t>
            </a:r>
            <a:r>
              <a:rPr lang="en-US" b="1" dirty="0" err="1">
                <a:latin typeface="Consolas" panose="020B0609020204030204" pitchFamily="49" charset="0"/>
              </a:rPr>
              <a:t>Iter</a:t>
            </a:r>
            <a:r>
              <a:rPr lang="en-US" b="1" dirty="0">
                <a:latin typeface="Consolas" panose="020B0609020204030204" pitchFamily="49" charset="0"/>
              </a:rPr>
              <a:t> </a:t>
            </a:r>
            <a:r>
              <a:rPr lang="en-US" b="1" dirty="0" err="1">
                <a:latin typeface="Consolas" panose="020B0609020204030204" pitchFamily="49" charset="0"/>
              </a:rPr>
              <a:t>iter</a:t>
            </a:r>
            <a:r>
              <a:rPr lang="en-US" b="1" dirty="0">
                <a:latin typeface="Consolas" panose="020B0609020204030204" pitchFamily="49" charset="0"/>
              </a:rPr>
              <a:t> = </a:t>
            </a:r>
            <a:r>
              <a:rPr lang="en-US" b="1" dirty="0" err="1">
                <a:latin typeface="Consolas" panose="020B0609020204030204" pitchFamily="49" charset="0"/>
              </a:rPr>
              <a:t>vec.begin</a:t>
            </a:r>
            <a:r>
              <a:rPr lang="en-US" b="1" dirty="0">
                <a:latin typeface="Consolas" panose="020B0609020204030204" pitchFamily="49" charset="0"/>
              </a:rPr>
              <a:t>(); </a:t>
            </a:r>
            <a:r>
              <a:rPr lang="en-US" b="1" dirty="0" err="1">
                <a:latin typeface="Consolas" panose="020B0609020204030204" pitchFamily="49" charset="0"/>
              </a:rPr>
              <a:t>iter</a:t>
            </a:r>
            <a:r>
              <a:rPr lang="en-US" b="1" dirty="0">
                <a:latin typeface="Consolas" panose="020B0609020204030204" pitchFamily="49" charset="0"/>
              </a:rPr>
              <a:t> != </a:t>
            </a:r>
            <a:r>
              <a:rPr lang="en-US" b="1" dirty="0" err="1">
                <a:latin typeface="Consolas" panose="020B0609020204030204" pitchFamily="49" charset="0"/>
              </a:rPr>
              <a:t>vec.end</a:t>
            </a:r>
            <a:r>
              <a:rPr lang="en-US" b="1" dirty="0">
                <a:latin typeface="Consolas" panose="020B0609020204030204" pitchFamily="49" charset="0"/>
              </a:rPr>
              <a:t>(); ++</a:t>
            </a:r>
            <a:r>
              <a:rPr lang="en-US" b="1" dirty="0" err="1">
                <a:latin typeface="Consolas" panose="020B0609020204030204" pitchFamily="49" charset="0"/>
              </a:rPr>
              <a:t>iter</a:t>
            </a:r>
            <a:r>
              <a:rPr lang="en-US" b="1" dirty="0">
                <a:latin typeface="Consolas" panose="020B0609020204030204" pitchFamily="49" charset="0"/>
              </a:rPr>
              <a:t>)</a:t>
            </a:r>
          </a:p>
          <a:p>
            <a:r>
              <a:rPr lang="en-US" b="1" dirty="0">
                <a:latin typeface="Consolas" panose="020B0609020204030204" pitchFamily="49" charset="0"/>
              </a:rPr>
              <a:t>{</a:t>
            </a:r>
          </a:p>
          <a:p>
            <a:r>
              <a:rPr lang="en-US" b="1" dirty="0">
                <a:latin typeface="Consolas" panose="020B0609020204030204" pitchFamily="49" charset="0"/>
              </a:rPr>
              <a:t>    sum += *</a:t>
            </a:r>
            <a:r>
              <a:rPr lang="en-US" b="1" dirty="0" err="1">
                <a:latin typeface="Consolas" panose="020B0609020204030204" pitchFamily="49" charset="0"/>
              </a:rPr>
              <a:t>iter</a:t>
            </a:r>
            <a:r>
              <a:rPr lang="en-US" b="1" dirty="0">
                <a:latin typeface="Consolas" panose="020B0609020204030204" pitchFamily="49" charset="0"/>
              </a:rPr>
              <a:t>;</a:t>
            </a:r>
          </a:p>
          <a:p>
            <a:r>
              <a:rPr lang="en-US" b="1" dirty="0"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A0654D99-F50E-4E33-A614-D459430E297B}"/>
              </a:ext>
            </a:extLst>
          </p:cNvPr>
          <p:cNvSpPr txBox="1">
            <a:spLocks/>
          </p:cNvSpPr>
          <p:nvPr/>
        </p:nvSpPr>
        <p:spPr bwMode="auto">
          <a:xfrm>
            <a:off x="572493" y="4203470"/>
            <a:ext cx="8362122" cy="444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19088" indent="-319088" algn="l" rtl="0" eaLnBrk="1" fontAlgn="base" hangingPunct="1">
              <a:spcBef>
                <a:spcPts val="7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Char char="■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763" indent="-273050" algn="l" rtl="0" eaLnBrk="1" fontAlgn="base" hangingPunct="1">
              <a:spcBef>
                <a:spcPts val="550"/>
              </a:spcBef>
              <a:spcAft>
                <a:spcPct val="0"/>
              </a:spcAft>
              <a:buClr>
                <a:srgbClr val="FF0000"/>
              </a:buClr>
              <a:buSzPct val="80000"/>
              <a:buFont typeface="Arial" panose="020B0604020202020204" pitchFamily="34" charset="0"/>
              <a:buChar char="■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Char char="■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Char char="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Char char="■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200" dirty="0"/>
              <a:t>Vector iterators are used with standard algorithms.</a:t>
            </a:r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03021DEA-89E0-4BED-BD03-22CA48AF6B8B}"/>
              </a:ext>
            </a:extLst>
          </p:cNvPr>
          <p:cNvSpPr txBox="1">
            <a:spLocks/>
          </p:cNvSpPr>
          <p:nvPr/>
        </p:nvSpPr>
        <p:spPr bwMode="auto">
          <a:xfrm>
            <a:off x="572493" y="5943601"/>
            <a:ext cx="8362122" cy="7442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19088" indent="-319088" algn="l" rtl="0" eaLnBrk="1" fontAlgn="base" hangingPunct="1">
              <a:spcBef>
                <a:spcPts val="7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Char char="■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763" indent="-273050" algn="l" rtl="0" eaLnBrk="1" fontAlgn="base" hangingPunct="1">
              <a:spcBef>
                <a:spcPts val="550"/>
              </a:spcBef>
              <a:spcAft>
                <a:spcPct val="0"/>
              </a:spcAft>
              <a:buClr>
                <a:srgbClr val="FF0000"/>
              </a:buClr>
              <a:buSzPct val="80000"/>
              <a:buFont typeface="Arial" panose="020B0604020202020204" pitchFamily="34" charset="0"/>
              <a:buChar char="■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Char char="■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Char char="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Char char="■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200" dirty="0"/>
              <a:t>The advantage of using iterator is that you can apply the same pattern with other containers.</a:t>
            </a:r>
          </a:p>
        </p:txBody>
      </p:sp>
    </p:spTree>
    <p:extLst>
      <p:ext uri="{BB962C8B-B14F-4D97-AF65-F5344CB8AC3E}">
        <p14:creationId xmlns:p14="http://schemas.microsoft.com/office/powerpoint/2010/main" val="26235764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  <p:bldP spid="1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3FB77145-32F8-4BA9-B7E3-1F48A5F6B0F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1398" y="1307034"/>
            <a:ext cx="7991475" cy="538162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Attendance Quiz #10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Sequential Containers (11)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D9B86-AB8B-404F-8D86-C97B35C4C67E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290098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monkey programmers">
            <a:extLst>
              <a:ext uri="{FF2B5EF4-FFF2-40B4-BE49-F238E27FC236}">
                <a16:creationId xmlns:a16="http://schemas.microsoft.com/office/drawing/2014/main" id="{541F3F45-3494-4844-B869-92B6B1BEC979}"/>
              </a:ext>
            </a:extLst>
          </p:cNvPr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0"/>
            <a:ext cx="109728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hought Bubble: Cloud 4">
            <a:extLst>
              <a:ext uri="{FF2B5EF4-FFF2-40B4-BE49-F238E27FC236}">
                <a16:creationId xmlns:a16="http://schemas.microsoft.com/office/drawing/2014/main" id="{8F3E42C3-0146-41D4-98D1-826C8870EFD0}"/>
              </a:ext>
            </a:extLst>
          </p:cNvPr>
          <p:cNvSpPr/>
          <p:nvPr/>
        </p:nvSpPr>
        <p:spPr>
          <a:xfrm>
            <a:off x="4434348" y="324464"/>
            <a:ext cx="2182761" cy="1229032"/>
          </a:xfrm>
          <a:prstGeom prst="cloudCallout">
            <a:avLst>
              <a:gd name="adj1" fmla="val 91605"/>
              <a:gd name="adj2" fmla="val 52100"/>
            </a:avLst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Be Safe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EDB1758-187B-4E58-A8B9-4D2448FA969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547633">
            <a:off x="7704102" y="1889526"/>
            <a:ext cx="1246948" cy="1051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54487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2"/>
          <p:cNvSpPr txBox="1">
            <a:spLocks/>
          </p:cNvSpPr>
          <p:nvPr/>
        </p:nvSpPr>
        <p:spPr bwMode="auto">
          <a:xfrm>
            <a:off x="566399" y="3290652"/>
            <a:ext cx="9833908" cy="2658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19088" indent="-319088" algn="l" rtl="0" eaLnBrk="1" fontAlgn="base" hangingPunct="1">
              <a:spcBef>
                <a:spcPts val="7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Char char="■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763" indent="-273050" algn="l" rtl="0" eaLnBrk="1" fontAlgn="base" hangingPunct="1">
              <a:spcBef>
                <a:spcPts val="550"/>
              </a:spcBef>
              <a:spcAft>
                <a:spcPct val="0"/>
              </a:spcAft>
              <a:buClr>
                <a:srgbClr val="FF0000"/>
              </a:buClr>
              <a:buSzPct val="80000"/>
              <a:buFont typeface="Arial" panose="020B0604020202020204" pitchFamily="34" charset="0"/>
              <a:buChar char="■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Char char="■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Char char="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Char char="■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en-US" sz="1800" dirty="0"/>
              <a:t>Virtual functions use more storage and make your program run slower than if functions were not virtual.</a:t>
            </a:r>
          </a:p>
          <a:p>
            <a:pPr lvl="1"/>
            <a:r>
              <a:rPr lang="en-US" sz="1800" dirty="0"/>
              <a:t>That is why the designers of C++ gave the programmer control over which member functions are virtual and which are not.</a:t>
            </a:r>
          </a:p>
          <a:p>
            <a:pPr lvl="1"/>
            <a:r>
              <a:rPr lang="en-US" sz="1800" dirty="0"/>
              <a:t>If you expect to need the advantages of a virtual member function, then by all means, make that member function virtual.</a:t>
            </a:r>
          </a:p>
          <a:p>
            <a:pPr lvl="1"/>
            <a:r>
              <a:rPr lang="en-US" sz="1800" dirty="0"/>
              <a:t>If you do not expect to need the advantages of a virtual function, then your program will run more efficiently if you do not make the member function virtual.</a:t>
            </a:r>
            <a:endParaRPr lang="en-US" sz="1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Tip #11: Virtual Functions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2492" y="1391985"/>
            <a:ext cx="10217427" cy="2031714"/>
          </a:xfrm>
        </p:spPr>
        <p:txBody>
          <a:bodyPr/>
          <a:lstStyle/>
          <a:p>
            <a:r>
              <a:rPr lang="en-US" sz="2000" b="1" dirty="0">
                <a:solidFill>
                  <a:srgbClr val="FF0000"/>
                </a:solidFill>
              </a:rPr>
              <a:t>Polymorphism</a:t>
            </a:r>
            <a:r>
              <a:rPr lang="en-US" sz="2000" dirty="0"/>
              <a:t> refers to being able to associate many meanings to one function name by means of a special mechanism known as </a:t>
            </a:r>
            <a:r>
              <a:rPr lang="en-US" sz="2000" b="1" dirty="0">
                <a:solidFill>
                  <a:srgbClr val="FF0000"/>
                </a:solidFill>
              </a:rPr>
              <a:t>virtual functions</a:t>
            </a:r>
            <a:r>
              <a:rPr lang="en-US" sz="2000" dirty="0"/>
              <a:t> or </a:t>
            </a:r>
            <a:r>
              <a:rPr lang="en-US" sz="2000" b="1" dirty="0">
                <a:solidFill>
                  <a:srgbClr val="FF0000"/>
                </a:solidFill>
              </a:rPr>
              <a:t>late binding</a:t>
            </a:r>
            <a:r>
              <a:rPr lang="en-US" sz="2000" dirty="0"/>
              <a:t>.</a:t>
            </a:r>
          </a:p>
          <a:p>
            <a:r>
              <a:rPr lang="en-US" sz="2000" dirty="0"/>
              <a:t>There are clear advantages to using virtual functions, so, why not make all member functions virtual?</a:t>
            </a:r>
          </a:p>
          <a:p>
            <a:r>
              <a:rPr lang="en-US" sz="2000" dirty="0"/>
              <a:t>The answer: There is overhead (execution and memory) to making a function virtual.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Sequential Containers (11)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B5496-982B-480A-8085-B08F2CA91C21}" type="slidenum">
              <a:rPr lang="en-US" smtClean="0"/>
              <a:pPr/>
              <a:t>3</a:t>
            </a:fld>
            <a:endParaRPr lang="en-US" dirty="0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35EB1E81-AF67-4F5C-B09D-5BEC27AFB911}"/>
              </a:ext>
            </a:extLst>
          </p:cNvPr>
          <p:cNvGrpSpPr/>
          <p:nvPr/>
        </p:nvGrpSpPr>
        <p:grpSpPr>
          <a:xfrm>
            <a:off x="938784" y="3429000"/>
            <a:ext cx="8707346" cy="3048000"/>
            <a:chOff x="24384" y="3856572"/>
            <a:chExt cx="8707346" cy="3048000"/>
          </a:xfrm>
        </p:grpSpPr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36FA4999-7FE9-4E4C-B7D5-E26928E6656C}"/>
                </a:ext>
              </a:extLst>
            </p:cNvPr>
            <p:cNvSpPr txBox="1"/>
            <p:nvPr/>
          </p:nvSpPr>
          <p:spPr>
            <a:xfrm>
              <a:off x="24384" y="3856572"/>
              <a:ext cx="3886200" cy="3046988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sz="1200" b="1" dirty="0">
                  <a:latin typeface="Consolas" panose="020B0609020204030204" pitchFamily="49" charset="0"/>
                  <a:cs typeface="Consolas" panose="020B0609020204030204" pitchFamily="49" charset="0"/>
                </a:rPr>
                <a:t>class Instrument</a:t>
              </a:r>
            </a:p>
            <a:p>
              <a:r>
                <a:rPr lang="en-US" sz="1200" b="1" dirty="0">
                  <a:latin typeface="Consolas" panose="020B0609020204030204" pitchFamily="49" charset="0"/>
                  <a:cs typeface="Consolas" panose="020B0609020204030204" pitchFamily="49" charset="0"/>
                </a:rPr>
                <a:t>   virtual void play() {}</a:t>
              </a:r>
            </a:p>
            <a:p>
              <a:endParaRPr lang="en-US" sz="1200" b="1" dirty="0">
                <a:latin typeface="Consolas" panose="020B0609020204030204" pitchFamily="49" charset="0"/>
                <a:cs typeface="Consolas" panose="020B0609020204030204" pitchFamily="49" charset="0"/>
              </a:endParaRPr>
            </a:p>
            <a:p>
              <a:r>
                <a:rPr lang="en-US" sz="1200" b="1" dirty="0">
                  <a:latin typeface="Consolas" panose="020B0609020204030204" pitchFamily="49" charset="0"/>
                  <a:cs typeface="Consolas" panose="020B0609020204030204" pitchFamily="49" charset="0"/>
                </a:rPr>
                <a:t>class Wind : public Instrument</a:t>
              </a:r>
            </a:p>
            <a:p>
              <a:r>
                <a:rPr lang="en-US" sz="1200" b="1" dirty="0">
                  <a:latin typeface="Consolas" panose="020B0609020204030204" pitchFamily="49" charset="0"/>
                  <a:cs typeface="Consolas" panose="020B0609020204030204" pitchFamily="49" charset="0"/>
                </a:rPr>
                <a:t>   virtual void play() {}</a:t>
              </a:r>
            </a:p>
            <a:p>
              <a:endParaRPr lang="en-US" sz="1200" b="1" dirty="0">
                <a:latin typeface="Consolas" panose="020B0609020204030204" pitchFamily="49" charset="0"/>
                <a:cs typeface="Consolas" panose="020B0609020204030204" pitchFamily="49" charset="0"/>
              </a:endParaRPr>
            </a:p>
            <a:p>
              <a:r>
                <a:rPr lang="en-US" sz="1200" b="1" dirty="0">
                  <a:latin typeface="Consolas" panose="020B0609020204030204" pitchFamily="49" charset="0"/>
                  <a:cs typeface="Consolas" panose="020B0609020204030204" pitchFamily="49" charset="0"/>
                </a:rPr>
                <a:t>class Percussion : public Instrument</a:t>
              </a:r>
            </a:p>
            <a:p>
              <a:r>
                <a:rPr lang="en-US" sz="1200" b="1" dirty="0">
                  <a:latin typeface="Consolas" panose="020B0609020204030204" pitchFamily="49" charset="0"/>
                  <a:cs typeface="Consolas" panose="020B0609020204030204" pitchFamily="49" charset="0"/>
                </a:rPr>
                <a:t>   virtual void play() {}</a:t>
              </a:r>
            </a:p>
            <a:p>
              <a:endParaRPr lang="en-US" sz="1200" b="1" dirty="0">
                <a:latin typeface="Consolas" panose="020B0609020204030204" pitchFamily="49" charset="0"/>
                <a:cs typeface="Consolas" panose="020B0609020204030204" pitchFamily="49" charset="0"/>
              </a:endParaRPr>
            </a:p>
            <a:p>
              <a:r>
                <a:rPr lang="en-US" sz="1200" b="1" dirty="0">
                  <a:latin typeface="Consolas" panose="020B0609020204030204" pitchFamily="49" charset="0"/>
                  <a:cs typeface="Consolas" panose="020B0609020204030204" pitchFamily="49" charset="0"/>
                </a:rPr>
                <a:t>...</a:t>
              </a:r>
            </a:p>
            <a:p>
              <a:endParaRPr lang="en-US" sz="1200" b="1" dirty="0">
                <a:latin typeface="Consolas" panose="020B0609020204030204" pitchFamily="49" charset="0"/>
                <a:cs typeface="Consolas" panose="020B0609020204030204" pitchFamily="49" charset="0"/>
              </a:endParaRPr>
            </a:p>
            <a:p>
              <a:r>
                <a:rPr lang="en-US" sz="1200" b="1" dirty="0">
                  <a:latin typeface="Consolas" panose="020B0609020204030204" pitchFamily="49" charset="0"/>
                  <a:cs typeface="Consolas" panose="020B0609020204030204" pitchFamily="49" charset="0"/>
                </a:rPr>
                <a:t>vector&lt;Instrument*&gt; instruments;</a:t>
              </a:r>
            </a:p>
            <a:p>
              <a:r>
                <a:rPr lang="en-US" sz="1200" b="1" dirty="0" err="1">
                  <a:latin typeface="Consolas" panose="020B0609020204030204" pitchFamily="49" charset="0"/>
                  <a:cs typeface="Consolas" panose="020B0609020204030204" pitchFamily="49" charset="0"/>
                </a:rPr>
                <a:t>instruments.push_back</a:t>
              </a:r>
              <a:r>
                <a:rPr lang="en-US" sz="1200" b="1" dirty="0">
                  <a:latin typeface="Consolas" panose="020B0609020204030204" pitchFamily="49" charset="0"/>
                  <a:cs typeface="Consolas" panose="020B0609020204030204" pitchFamily="49" charset="0"/>
                </a:rPr>
                <a:t>(new Wind());</a:t>
              </a:r>
            </a:p>
            <a:p>
              <a:r>
                <a:rPr lang="en-US" sz="1200" b="1" dirty="0" err="1">
                  <a:latin typeface="Consolas" panose="020B0609020204030204" pitchFamily="49" charset="0"/>
                  <a:cs typeface="Consolas" panose="020B0609020204030204" pitchFamily="49" charset="0"/>
                </a:rPr>
                <a:t>instruments.push_back</a:t>
              </a:r>
              <a:r>
                <a:rPr lang="en-US" sz="1200" b="1" dirty="0">
                  <a:latin typeface="Consolas" panose="020B0609020204030204" pitchFamily="49" charset="0"/>
                  <a:cs typeface="Consolas" panose="020B0609020204030204" pitchFamily="49" charset="0"/>
                </a:rPr>
                <a:t>(new Percussion());</a:t>
              </a:r>
            </a:p>
            <a:p>
              <a:r>
                <a:rPr lang="en-US" sz="1200" b="1" dirty="0">
                  <a:latin typeface="Consolas" panose="020B0609020204030204" pitchFamily="49" charset="0"/>
                  <a:cs typeface="Consolas" panose="020B0609020204030204" pitchFamily="49" charset="0"/>
                </a:rPr>
                <a:t>for (</a:t>
              </a:r>
              <a:r>
                <a:rPr lang="en-US" sz="1200" b="1" dirty="0" err="1">
                  <a:latin typeface="Consolas" panose="020B0609020204030204" pitchFamily="49" charset="0"/>
                  <a:cs typeface="Consolas" panose="020B0609020204030204" pitchFamily="49" charset="0"/>
                </a:rPr>
                <a:t>size_t</a:t>
              </a:r>
              <a:r>
                <a:rPr lang="en-US" sz="1200" b="1" dirty="0">
                  <a:latin typeface="Consolas" panose="020B0609020204030204" pitchFamily="49" charset="0"/>
                  <a:cs typeface="Consolas" panose="020B0609020204030204" pitchFamily="49" charset="0"/>
                </a:rPr>
                <a:t> </a:t>
              </a:r>
              <a:r>
                <a:rPr lang="en-US" sz="1200" b="1" dirty="0" err="1">
                  <a:latin typeface="Consolas" panose="020B0609020204030204" pitchFamily="49" charset="0"/>
                  <a:cs typeface="Consolas" panose="020B0609020204030204" pitchFamily="49" charset="0"/>
                </a:rPr>
                <a:t>i</a:t>
              </a:r>
              <a:r>
                <a:rPr lang="en-US" sz="1200" b="1" dirty="0">
                  <a:latin typeface="Consolas" panose="020B0609020204030204" pitchFamily="49" charset="0"/>
                  <a:cs typeface="Consolas" panose="020B0609020204030204" pitchFamily="49" charset="0"/>
                </a:rPr>
                <a:t>; </a:t>
              </a:r>
              <a:r>
                <a:rPr lang="en-US" sz="1200" b="1" dirty="0" err="1">
                  <a:latin typeface="Consolas" panose="020B0609020204030204" pitchFamily="49" charset="0"/>
                  <a:cs typeface="Consolas" panose="020B0609020204030204" pitchFamily="49" charset="0"/>
                </a:rPr>
                <a:t>i</a:t>
              </a:r>
              <a:r>
                <a:rPr lang="en-US" sz="1200" b="1" dirty="0">
                  <a:latin typeface="Consolas" panose="020B0609020204030204" pitchFamily="49" charset="0"/>
                  <a:cs typeface="Consolas" panose="020B0609020204030204" pitchFamily="49" charset="0"/>
                </a:rPr>
                <a:t> &lt; </a:t>
              </a:r>
              <a:r>
                <a:rPr lang="en-US" sz="1200" b="1" dirty="0" err="1">
                  <a:latin typeface="Consolas" panose="020B0609020204030204" pitchFamily="49" charset="0"/>
                  <a:cs typeface="Consolas" panose="020B0609020204030204" pitchFamily="49" charset="0"/>
                </a:rPr>
                <a:t>instruments.size</a:t>
              </a:r>
              <a:r>
                <a:rPr lang="en-US" sz="1200" b="1" dirty="0">
                  <a:latin typeface="Consolas" panose="020B0609020204030204" pitchFamily="49" charset="0"/>
                  <a:cs typeface="Consolas" panose="020B0609020204030204" pitchFamily="49" charset="0"/>
                </a:rPr>
                <a:t>(); ++</a:t>
              </a:r>
              <a:r>
                <a:rPr lang="en-US" sz="1200" b="1" dirty="0" err="1">
                  <a:latin typeface="Consolas" panose="020B0609020204030204" pitchFamily="49" charset="0"/>
                  <a:cs typeface="Consolas" panose="020B0609020204030204" pitchFamily="49" charset="0"/>
                </a:rPr>
                <a:t>i</a:t>
              </a:r>
              <a:r>
                <a:rPr lang="en-US" sz="1200" b="1" dirty="0">
                  <a:latin typeface="Consolas" panose="020B0609020204030204" pitchFamily="49" charset="0"/>
                  <a:cs typeface="Consolas" panose="020B0609020204030204" pitchFamily="49" charset="0"/>
                </a:rPr>
                <a:t>)</a:t>
              </a:r>
            </a:p>
            <a:p>
              <a:r>
                <a:rPr lang="en-US" sz="1200" b="1" dirty="0">
                  <a:latin typeface="Consolas" panose="020B0609020204030204" pitchFamily="49" charset="0"/>
                  <a:cs typeface="Consolas" panose="020B0609020204030204" pitchFamily="49" charset="0"/>
                </a:rPr>
                <a:t>   instruments[</a:t>
              </a:r>
              <a:r>
                <a:rPr lang="en-US" sz="1200" b="1" dirty="0" err="1">
                  <a:latin typeface="Consolas" panose="020B0609020204030204" pitchFamily="49" charset="0"/>
                  <a:cs typeface="Consolas" panose="020B0609020204030204" pitchFamily="49" charset="0"/>
                </a:rPr>
                <a:t>i</a:t>
              </a:r>
              <a:r>
                <a:rPr lang="en-US" sz="1200" b="1" dirty="0">
                  <a:latin typeface="Consolas" panose="020B0609020204030204" pitchFamily="49" charset="0"/>
                  <a:cs typeface="Consolas" panose="020B0609020204030204" pitchFamily="49" charset="0"/>
                </a:rPr>
                <a:t>]-&gt;play();</a:t>
              </a:r>
            </a:p>
          </p:txBody>
        </p:sp>
        <p:pic>
          <p:nvPicPr>
            <p:cNvPr id="16" name="Picture 15">
              <a:extLst>
                <a:ext uri="{FF2B5EF4-FFF2-40B4-BE49-F238E27FC236}">
                  <a16:creationId xmlns:a16="http://schemas.microsoft.com/office/drawing/2014/main" id="{9DC5A641-7B10-439A-9A28-7E1B90F6221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86200" y="4017444"/>
              <a:ext cx="4845530" cy="288712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1795048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 bldLvl="3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1CA2ABE-B078-410C-80AC-93AD15A9069E}"/>
              </a:ext>
            </a:extLst>
          </p:cNvPr>
          <p:cNvSpPr txBox="1"/>
          <p:nvPr/>
        </p:nvSpPr>
        <p:spPr>
          <a:xfrm>
            <a:off x="3475499" y="363915"/>
            <a:ext cx="4084207" cy="57861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>
                <a:latin typeface="Consolas" panose="020B0609020204030204" pitchFamily="49" charset="0"/>
              </a:rPr>
              <a:t>#include &lt;iostream&gt;</a:t>
            </a:r>
          </a:p>
          <a:p>
            <a:r>
              <a:rPr lang="en-US" sz="1000" b="1" dirty="0">
                <a:latin typeface="Consolas" panose="020B0609020204030204" pitchFamily="49" charset="0"/>
              </a:rPr>
              <a:t>#include &lt;sstream&gt;</a:t>
            </a:r>
          </a:p>
          <a:p>
            <a:r>
              <a:rPr lang="en-US" sz="1000" b="1" dirty="0">
                <a:latin typeface="Consolas" panose="020B0609020204030204" pitchFamily="49" charset="0"/>
              </a:rPr>
              <a:t>#include &lt;vector&gt;</a:t>
            </a:r>
          </a:p>
          <a:p>
            <a:r>
              <a:rPr lang="en-US" sz="1000" b="1" dirty="0">
                <a:latin typeface="Consolas" panose="020B0609020204030204" pitchFamily="49" charset="0"/>
              </a:rPr>
              <a:t>using namespace std;</a:t>
            </a:r>
          </a:p>
          <a:p>
            <a:endParaRPr lang="en-US" sz="1000" b="1" dirty="0">
              <a:latin typeface="Consolas" panose="020B0609020204030204" pitchFamily="49" charset="0"/>
            </a:endParaRPr>
          </a:p>
          <a:p>
            <a:r>
              <a:rPr lang="en-US" sz="1000" b="1" dirty="0">
                <a:latin typeface="Consolas" panose="020B0609020204030204" pitchFamily="49" charset="0"/>
              </a:rPr>
              <a:t>class Animal</a:t>
            </a:r>
          </a:p>
          <a:p>
            <a:r>
              <a:rPr lang="en-US" sz="1000" b="1" dirty="0">
                <a:latin typeface="Consolas" panose="020B0609020204030204" pitchFamily="49" charset="0"/>
              </a:rPr>
              <a:t>{</a:t>
            </a:r>
          </a:p>
          <a:p>
            <a:r>
              <a:rPr lang="en-US" sz="1000" b="1" dirty="0">
                <a:latin typeface="Consolas" panose="020B0609020204030204" pitchFamily="49" charset="0"/>
              </a:rPr>
              <a:t>private:</a:t>
            </a:r>
          </a:p>
          <a:p>
            <a:r>
              <a:rPr lang="en-US" sz="1000" b="1" dirty="0">
                <a:latin typeface="Consolas" panose="020B0609020204030204" pitchFamily="49" charset="0"/>
              </a:rPr>
              <a:t>   string name;</a:t>
            </a:r>
          </a:p>
          <a:p>
            <a:r>
              <a:rPr lang="en-US" sz="1000" b="1" dirty="0">
                <a:latin typeface="Consolas" panose="020B0609020204030204" pitchFamily="49" charset="0"/>
              </a:rPr>
              <a:t>public:</a:t>
            </a:r>
          </a:p>
          <a:p>
            <a:r>
              <a:rPr lang="en-US" sz="1000" b="1" dirty="0">
                <a:latin typeface="Consolas" panose="020B0609020204030204" pitchFamily="49" charset="0"/>
              </a:rPr>
              <a:t>   Animal(string n) : name(n) {}</a:t>
            </a:r>
          </a:p>
          <a:p>
            <a:r>
              <a:rPr lang="en-US" sz="1000" b="1" dirty="0">
                <a:latin typeface="Consolas" panose="020B0609020204030204" pitchFamily="49" charset="0"/>
              </a:rPr>
              <a:t>   ~Animal() = default;</a:t>
            </a:r>
          </a:p>
          <a:p>
            <a:endParaRPr lang="en-US" sz="1000" b="1" dirty="0">
              <a:latin typeface="Consolas" panose="020B0609020204030204" pitchFamily="49" charset="0"/>
            </a:endParaRPr>
          </a:p>
          <a:p>
            <a:r>
              <a:rPr lang="en-US" sz="1000" b="1" dirty="0">
                <a:latin typeface="Consolas" panose="020B0609020204030204" pitchFamily="49" charset="0"/>
              </a:rPr>
              <a:t>   string toString() const</a:t>
            </a:r>
          </a:p>
          <a:p>
            <a:r>
              <a:rPr lang="en-US" sz="1000" b="1" dirty="0">
                <a:latin typeface="Consolas" panose="020B0609020204030204" pitchFamily="49" charset="0"/>
              </a:rPr>
              <a:t>   {</a:t>
            </a:r>
          </a:p>
          <a:p>
            <a:r>
              <a:rPr lang="en-US" sz="1000" b="1" dirty="0">
                <a:latin typeface="Consolas" panose="020B0609020204030204" pitchFamily="49" charset="0"/>
              </a:rPr>
              <a:t>      ostringstream </a:t>
            </a:r>
            <a:r>
              <a:rPr lang="en-US" sz="1000" b="1" dirty="0" err="1">
                <a:latin typeface="Consolas" panose="020B0609020204030204" pitchFamily="49" charset="0"/>
              </a:rPr>
              <a:t>os</a:t>
            </a:r>
            <a:r>
              <a:rPr lang="en-US" sz="1000" b="1" dirty="0">
                <a:latin typeface="Consolas" panose="020B0609020204030204" pitchFamily="49" charset="0"/>
              </a:rPr>
              <a:t>;</a:t>
            </a:r>
          </a:p>
          <a:p>
            <a:r>
              <a:rPr lang="en-US" sz="1000" b="1" dirty="0">
                <a:latin typeface="Consolas" panose="020B0609020204030204" pitchFamily="49" charset="0"/>
              </a:rPr>
              <a:t>      </a:t>
            </a:r>
            <a:r>
              <a:rPr lang="en-US" sz="1000" b="1" dirty="0" err="1">
                <a:latin typeface="Consolas" panose="020B0609020204030204" pitchFamily="49" charset="0"/>
              </a:rPr>
              <a:t>os</a:t>
            </a:r>
            <a:r>
              <a:rPr lang="en-US" sz="1000" b="1" dirty="0">
                <a:latin typeface="Consolas" panose="020B0609020204030204" pitchFamily="49" charset="0"/>
              </a:rPr>
              <a:t> &lt;&lt; name;</a:t>
            </a:r>
          </a:p>
          <a:p>
            <a:r>
              <a:rPr lang="en-US" sz="1000" b="1" dirty="0">
                <a:latin typeface="Consolas" panose="020B0609020204030204" pitchFamily="49" charset="0"/>
              </a:rPr>
              <a:t>      return </a:t>
            </a:r>
            <a:r>
              <a:rPr lang="en-US" sz="1000" b="1" dirty="0" err="1">
                <a:latin typeface="Consolas" panose="020B0609020204030204" pitchFamily="49" charset="0"/>
              </a:rPr>
              <a:t>os.str</a:t>
            </a:r>
            <a:r>
              <a:rPr lang="en-US" sz="1000" b="1" dirty="0">
                <a:latin typeface="Consolas" panose="020B0609020204030204" pitchFamily="49" charset="0"/>
              </a:rPr>
              <a:t>();</a:t>
            </a:r>
          </a:p>
          <a:p>
            <a:r>
              <a:rPr lang="en-US" sz="1000" b="1" dirty="0">
                <a:latin typeface="Consolas" panose="020B0609020204030204" pitchFamily="49" charset="0"/>
              </a:rPr>
              <a:t>   }</a:t>
            </a:r>
          </a:p>
          <a:p>
            <a:r>
              <a:rPr lang="en-US" sz="1000" b="1" dirty="0">
                <a:latin typeface="Consolas" panose="020B0609020204030204" pitchFamily="49" charset="0"/>
              </a:rPr>
              <a:t>};</a:t>
            </a:r>
          </a:p>
          <a:p>
            <a:endParaRPr lang="en-US" sz="1000" b="1" dirty="0">
              <a:latin typeface="Consolas" panose="020B0609020204030204" pitchFamily="49" charset="0"/>
            </a:endParaRPr>
          </a:p>
          <a:p>
            <a:r>
              <a:rPr lang="en-US" sz="1000" b="1" dirty="0">
                <a:latin typeface="Consolas" panose="020B0609020204030204" pitchFamily="49" charset="0"/>
              </a:rPr>
              <a:t>class Dog : public Animal</a:t>
            </a:r>
          </a:p>
          <a:p>
            <a:r>
              <a:rPr lang="en-US" sz="1000" b="1" dirty="0">
                <a:latin typeface="Consolas" panose="020B0609020204030204" pitchFamily="49" charset="0"/>
              </a:rPr>
              <a:t>{</a:t>
            </a:r>
          </a:p>
          <a:p>
            <a:r>
              <a:rPr lang="en-US" sz="1000" b="1" dirty="0">
                <a:latin typeface="Consolas" panose="020B0609020204030204" pitchFamily="49" charset="0"/>
              </a:rPr>
              <a:t>private:</a:t>
            </a:r>
          </a:p>
          <a:p>
            <a:r>
              <a:rPr lang="en-US" sz="1000" b="1" dirty="0">
                <a:latin typeface="Consolas" panose="020B0609020204030204" pitchFamily="49" charset="0"/>
              </a:rPr>
              <a:t>   int bark;</a:t>
            </a:r>
          </a:p>
          <a:p>
            <a:r>
              <a:rPr lang="en-US" sz="1000" b="1" dirty="0">
                <a:latin typeface="Consolas" panose="020B0609020204030204" pitchFamily="49" charset="0"/>
              </a:rPr>
              <a:t>public:</a:t>
            </a:r>
          </a:p>
          <a:p>
            <a:r>
              <a:rPr lang="en-US" sz="1000" b="1" dirty="0">
                <a:latin typeface="Consolas" panose="020B0609020204030204" pitchFamily="49" charset="0"/>
              </a:rPr>
              <a:t>   Dog(string n, int b) : Animal(n), bark(b) {}</a:t>
            </a:r>
          </a:p>
          <a:p>
            <a:r>
              <a:rPr lang="en-US" sz="1000" b="1" dirty="0">
                <a:latin typeface="Consolas" panose="020B0609020204030204" pitchFamily="49" charset="0"/>
              </a:rPr>
              <a:t>   ~Dog() = default;</a:t>
            </a:r>
          </a:p>
          <a:p>
            <a:endParaRPr lang="en-US" sz="1000" b="1" dirty="0">
              <a:latin typeface="Consolas" panose="020B0609020204030204" pitchFamily="49" charset="0"/>
            </a:endParaRPr>
          </a:p>
          <a:p>
            <a:r>
              <a:rPr lang="en-US" sz="1000" b="1" dirty="0">
                <a:latin typeface="Consolas" panose="020B0609020204030204" pitchFamily="49" charset="0"/>
              </a:rPr>
              <a:t>   string toString() const</a:t>
            </a:r>
          </a:p>
          <a:p>
            <a:r>
              <a:rPr lang="en-US" sz="1000" b="1" dirty="0">
                <a:latin typeface="Consolas" panose="020B0609020204030204" pitchFamily="49" charset="0"/>
              </a:rPr>
              <a:t>   {</a:t>
            </a:r>
          </a:p>
          <a:p>
            <a:r>
              <a:rPr lang="en-US" sz="1000" b="1" dirty="0">
                <a:latin typeface="Consolas" panose="020B0609020204030204" pitchFamily="49" charset="0"/>
              </a:rPr>
              <a:t>      ostringstream </a:t>
            </a:r>
            <a:r>
              <a:rPr lang="en-US" sz="1000" b="1" dirty="0" err="1">
                <a:latin typeface="Consolas" panose="020B0609020204030204" pitchFamily="49" charset="0"/>
              </a:rPr>
              <a:t>os</a:t>
            </a:r>
            <a:r>
              <a:rPr lang="en-US" sz="1000" b="1" dirty="0">
                <a:latin typeface="Consolas" panose="020B0609020204030204" pitchFamily="49" charset="0"/>
              </a:rPr>
              <a:t>;</a:t>
            </a:r>
          </a:p>
          <a:p>
            <a:r>
              <a:rPr lang="en-US" sz="1000" b="1" dirty="0">
                <a:latin typeface="Consolas" panose="020B0609020204030204" pitchFamily="49" charset="0"/>
              </a:rPr>
              <a:t>      </a:t>
            </a:r>
            <a:r>
              <a:rPr lang="en-US" sz="1000" b="1" dirty="0" err="1">
                <a:latin typeface="Consolas" panose="020B0609020204030204" pitchFamily="49" charset="0"/>
              </a:rPr>
              <a:t>os</a:t>
            </a:r>
            <a:r>
              <a:rPr lang="en-US" sz="1000" b="1" dirty="0">
                <a:latin typeface="Consolas" panose="020B0609020204030204" pitchFamily="49" charset="0"/>
              </a:rPr>
              <a:t> &lt;&lt; Animal::toString();</a:t>
            </a:r>
          </a:p>
          <a:p>
            <a:r>
              <a:rPr lang="en-US" sz="1000" b="1" dirty="0">
                <a:latin typeface="Consolas" panose="020B0609020204030204" pitchFamily="49" charset="0"/>
              </a:rPr>
              <a:t>      for (int i = 0; i &lt; bark; ++i) </a:t>
            </a:r>
            <a:r>
              <a:rPr lang="en-US" sz="1000" b="1" dirty="0" err="1">
                <a:latin typeface="Consolas" panose="020B0609020204030204" pitchFamily="49" charset="0"/>
              </a:rPr>
              <a:t>os</a:t>
            </a:r>
            <a:r>
              <a:rPr lang="en-US" sz="1000" b="1" dirty="0">
                <a:latin typeface="Consolas" panose="020B0609020204030204" pitchFamily="49" charset="0"/>
              </a:rPr>
              <a:t> &lt;&lt; " bark";</a:t>
            </a:r>
          </a:p>
          <a:p>
            <a:r>
              <a:rPr lang="en-US" sz="1000" b="1" dirty="0">
                <a:latin typeface="Consolas" panose="020B0609020204030204" pitchFamily="49" charset="0"/>
              </a:rPr>
              <a:t>      return </a:t>
            </a:r>
            <a:r>
              <a:rPr lang="en-US" sz="1000" b="1" dirty="0" err="1">
                <a:latin typeface="Consolas" panose="020B0609020204030204" pitchFamily="49" charset="0"/>
              </a:rPr>
              <a:t>os.str</a:t>
            </a:r>
            <a:r>
              <a:rPr lang="en-US" sz="1000" b="1" dirty="0">
                <a:latin typeface="Consolas" panose="020B0609020204030204" pitchFamily="49" charset="0"/>
              </a:rPr>
              <a:t>();</a:t>
            </a:r>
          </a:p>
          <a:p>
            <a:r>
              <a:rPr lang="en-US" sz="1000" b="1" dirty="0">
                <a:latin typeface="Consolas" panose="020B0609020204030204" pitchFamily="49" charset="0"/>
              </a:rPr>
              <a:t>   }</a:t>
            </a:r>
          </a:p>
          <a:p>
            <a:r>
              <a:rPr lang="en-US" sz="1000" b="1" dirty="0">
                <a:latin typeface="Consolas" panose="020B0609020204030204" pitchFamily="49" charset="0"/>
              </a:rPr>
              <a:t>};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2C1B79D-47E0-4CF3-AC4D-FCFF35A6A91B}"/>
              </a:ext>
            </a:extLst>
          </p:cNvPr>
          <p:cNvSpPr txBox="1"/>
          <p:nvPr/>
        </p:nvSpPr>
        <p:spPr>
          <a:xfrm>
            <a:off x="7206138" y="363914"/>
            <a:ext cx="3737010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>
                <a:latin typeface="Consolas" panose="020B0609020204030204" pitchFamily="49" charset="0"/>
              </a:rPr>
              <a:t>class Sheep : public Animal</a:t>
            </a:r>
          </a:p>
          <a:p>
            <a:r>
              <a:rPr lang="en-US" sz="1000" b="1" dirty="0">
                <a:latin typeface="Consolas" panose="020B0609020204030204" pitchFamily="49" charset="0"/>
              </a:rPr>
              <a:t>{</a:t>
            </a:r>
          </a:p>
          <a:p>
            <a:r>
              <a:rPr lang="en-US" sz="1000" b="1" dirty="0">
                <a:latin typeface="Consolas" panose="020B0609020204030204" pitchFamily="49" charset="0"/>
              </a:rPr>
              <a:t>private:</a:t>
            </a:r>
          </a:p>
          <a:p>
            <a:r>
              <a:rPr lang="en-US" sz="1000" b="1" dirty="0">
                <a:latin typeface="Consolas" panose="020B0609020204030204" pitchFamily="49" charset="0"/>
              </a:rPr>
              <a:t>   int </a:t>
            </a:r>
            <a:r>
              <a:rPr lang="en-US" sz="1000" b="1" dirty="0" err="1">
                <a:latin typeface="Consolas" panose="020B0609020204030204" pitchFamily="49" charset="0"/>
              </a:rPr>
              <a:t>baaaa</a:t>
            </a:r>
            <a:r>
              <a:rPr lang="en-US" sz="1000" b="1" dirty="0">
                <a:latin typeface="Consolas" panose="020B0609020204030204" pitchFamily="49" charset="0"/>
              </a:rPr>
              <a:t>;</a:t>
            </a:r>
          </a:p>
          <a:p>
            <a:r>
              <a:rPr lang="en-US" sz="1000" b="1" dirty="0">
                <a:latin typeface="Consolas" panose="020B0609020204030204" pitchFamily="49" charset="0"/>
              </a:rPr>
              <a:t>public:</a:t>
            </a:r>
          </a:p>
          <a:p>
            <a:r>
              <a:rPr lang="en-US" sz="1000" b="1" dirty="0">
                <a:latin typeface="Consolas" panose="020B0609020204030204" pitchFamily="49" charset="0"/>
              </a:rPr>
              <a:t>   Sheep(string n, int b) : Animal(n), </a:t>
            </a:r>
            <a:r>
              <a:rPr lang="en-US" sz="1000" b="1" dirty="0" err="1">
                <a:latin typeface="Consolas" panose="020B0609020204030204" pitchFamily="49" charset="0"/>
              </a:rPr>
              <a:t>baaaa</a:t>
            </a:r>
            <a:r>
              <a:rPr lang="en-US" sz="1000" b="1" dirty="0">
                <a:latin typeface="Consolas" panose="020B0609020204030204" pitchFamily="49" charset="0"/>
              </a:rPr>
              <a:t>(b) {}</a:t>
            </a:r>
          </a:p>
          <a:p>
            <a:r>
              <a:rPr lang="en-US" sz="1000" b="1" dirty="0">
                <a:latin typeface="Consolas" panose="020B0609020204030204" pitchFamily="49" charset="0"/>
              </a:rPr>
              <a:t>   ~Sheep() = default;</a:t>
            </a:r>
          </a:p>
          <a:p>
            <a:endParaRPr lang="en-US" sz="1000" b="1" dirty="0">
              <a:latin typeface="Consolas" panose="020B0609020204030204" pitchFamily="49" charset="0"/>
            </a:endParaRPr>
          </a:p>
          <a:p>
            <a:r>
              <a:rPr lang="en-US" sz="1000" b="1" dirty="0">
                <a:latin typeface="Consolas" panose="020B0609020204030204" pitchFamily="49" charset="0"/>
              </a:rPr>
              <a:t>   string toString() const</a:t>
            </a:r>
          </a:p>
          <a:p>
            <a:r>
              <a:rPr lang="en-US" sz="1000" b="1" dirty="0">
                <a:latin typeface="Consolas" panose="020B0609020204030204" pitchFamily="49" charset="0"/>
              </a:rPr>
              <a:t>   {</a:t>
            </a:r>
          </a:p>
          <a:p>
            <a:r>
              <a:rPr lang="en-US" sz="1000" b="1" dirty="0">
                <a:latin typeface="Consolas" panose="020B0609020204030204" pitchFamily="49" charset="0"/>
              </a:rPr>
              <a:t>      ostringstream </a:t>
            </a:r>
            <a:r>
              <a:rPr lang="en-US" sz="1000" b="1" dirty="0" err="1">
                <a:latin typeface="Consolas" panose="020B0609020204030204" pitchFamily="49" charset="0"/>
              </a:rPr>
              <a:t>os</a:t>
            </a:r>
            <a:r>
              <a:rPr lang="en-US" sz="1000" b="1" dirty="0">
                <a:latin typeface="Consolas" panose="020B0609020204030204" pitchFamily="49" charset="0"/>
              </a:rPr>
              <a:t>;</a:t>
            </a:r>
          </a:p>
          <a:p>
            <a:r>
              <a:rPr lang="en-US" sz="1000" b="1" dirty="0">
                <a:latin typeface="Consolas" panose="020B0609020204030204" pitchFamily="49" charset="0"/>
              </a:rPr>
              <a:t>      </a:t>
            </a:r>
            <a:r>
              <a:rPr lang="en-US" sz="1000" b="1" dirty="0" err="1">
                <a:latin typeface="Consolas" panose="020B0609020204030204" pitchFamily="49" charset="0"/>
              </a:rPr>
              <a:t>os</a:t>
            </a:r>
            <a:r>
              <a:rPr lang="en-US" sz="1000" b="1" dirty="0">
                <a:latin typeface="Consolas" panose="020B0609020204030204" pitchFamily="49" charset="0"/>
              </a:rPr>
              <a:t> &lt;&lt; Animal::toString();</a:t>
            </a:r>
          </a:p>
          <a:p>
            <a:r>
              <a:rPr lang="en-US" sz="1000" b="1" dirty="0">
                <a:latin typeface="Consolas" panose="020B0609020204030204" pitchFamily="49" charset="0"/>
              </a:rPr>
              <a:t>      for (int i = 0; i &lt; </a:t>
            </a:r>
            <a:r>
              <a:rPr lang="en-US" sz="1000" b="1" dirty="0" err="1">
                <a:latin typeface="Consolas" panose="020B0609020204030204" pitchFamily="49" charset="0"/>
              </a:rPr>
              <a:t>baaaa</a:t>
            </a:r>
            <a:r>
              <a:rPr lang="en-US" sz="1000" b="1" dirty="0">
                <a:latin typeface="Consolas" panose="020B0609020204030204" pitchFamily="49" charset="0"/>
              </a:rPr>
              <a:t>; ++i)</a:t>
            </a:r>
          </a:p>
          <a:p>
            <a:r>
              <a:rPr lang="en-US" sz="1000" b="1" dirty="0">
                <a:latin typeface="Consolas" panose="020B0609020204030204" pitchFamily="49" charset="0"/>
              </a:rPr>
              <a:t>         </a:t>
            </a:r>
            <a:r>
              <a:rPr lang="en-US" sz="1000" b="1" dirty="0" err="1">
                <a:latin typeface="Consolas" panose="020B0609020204030204" pitchFamily="49" charset="0"/>
              </a:rPr>
              <a:t>os</a:t>
            </a:r>
            <a:r>
              <a:rPr lang="en-US" sz="1000" b="1" dirty="0">
                <a:latin typeface="Consolas" panose="020B0609020204030204" pitchFamily="49" charset="0"/>
              </a:rPr>
              <a:t> &lt;&lt; " </a:t>
            </a:r>
            <a:r>
              <a:rPr lang="en-US" sz="1000" b="1" dirty="0" err="1">
                <a:latin typeface="Consolas" panose="020B0609020204030204" pitchFamily="49" charset="0"/>
              </a:rPr>
              <a:t>baaaa</a:t>
            </a:r>
            <a:r>
              <a:rPr lang="en-US" sz="1000" b="1" dirty="0">
                <a:latin typeface="Consolas" panose="020B0609020204030204" pitchFamily="49" charset="0"/>
              </a:rPr>
              <a:t>";</a:t>
            </a:r>
          </a:p>
          <a:p>
            <a:r>
              <a:rPr lang="en-US" sz="1000" b="1" dirty="0">
                <a:latin typeface="Consolas" panose="020B0609020204030204" pitchFamily="49" charset="0"/>
              </a:rPr>
              <a:t>      return </a:t>
            </a:r>
            <a:r>
              <a:rPr lang="en-US" sz="1000" b="1" dirty="0" err="1">
                <a:latin typeface="Consolas" panose="020B0609020204030204" pitchFamily="49" charset="0"/>
              </a:rPr>
              <a:t>os.str</a:t>
            </a:r>
            <a:r>
              <a:rPr lang="en-US" sz="1000" b="1" dirty="0">
                <a:latin typeface="Consolas" panose="020B0609020204030204" pitchFamily="49" charset="0"/>
              </a:rPr>
              <a:t>();</a:t>
            </a:r>
          </a:p>
          <a:p>
            <a:r>
              <a:rPr lang="en-US" sz="1000" b="1" dirty="0">
                <a:latin typeface="Consolas" panose="020B0609020204030204" pitchFamily="49" charset="0"/>
              </a:rPr>
              <a:t>   }</a:t>
            </a:r>
          </a:p>
          <a:p>
            <a:r>
              <a:rPr lang="en-US" sz="1000" b="1" dirty="0">
                <a:latin typeface="Consolas" panose="020B0609020204030204" pitchFamily="49" charset="0"/>
              </a:rPr>
              <a:t>};</a:t>
            </a:r>
          </a:p>
          <a:p>
            <a:endParaRPr lang="en-US" sz="1000" b="1" dirty="0">
              <a:latin typeface="Consolas" panose="020B0609020204030204" pitchFamily="49" charset="0"/>
            </a:endParaRPr>
          </a:p>
          <a:p>
            <a:r>
              <a:rPr lang="en-US" sz="1000" b="1" dirty="0">
                <a:latin typeface="Consolas" panose="020B0609020204030204" pitchFamily="49" charset="0"/>
              </a:rPr>
              <a:t>int main()</a:t>
            </a:r>
          </a:p>
          <a:p>
            <a:r>
              <a:rPr lang="en-US" sz="1000" b="1" dirty="0">
                <a:latin typeface="Consolas" panose="020B0609020204030204" pitchFamily="49" charset="0"/>
              </a:rPr>
              <a:t>{</a:t>
            </a:r>
          </a:p>
          <a:p>
            <a:r>
              <a:rPr lang="en-US" sz="1000" b="1" dirty="0">
                <a:latin typeface="Consolas" panose="020B0609020204030204" pitchFamily="49" charset="0"/>
              </a:rPr>
              <a:t>   Dog rover("Rover", 2);</a:t>
            </a:r>
          </a:p>
          <a:p>
            <a:r>
              <a:rPr lang="en-US" sz="1000" b="1" dirty="0">
                <a:latin typeface="Consolas" panose="020B0609020204030204" pitchFamily="49" charset="0"/>
              </a:rPr>
              <a:t>   Sheep sheep("Shaun", 4);</a:t>
            </a:r>
          </a:p>
          <a:p>
            <a:r>
              <a:rPr lang="en-US" sz="1000" b="1" dirty="0">
                <a:latin typeface="Consolas" panose="020B0609020204030204" pitchFamily="49" charset="0"/>
              </a:rPr>
              <a:t>   cout &lt;&lt; </a:t>
            </a:r>
            <a:r>
              <a:rPr lang="en-US" sz="1000" b="1" dirty="0" err="1">
                <a:latin typeface="Consolas" panose="020B0609020204030204" pitchFamily="49" charset="0"/>
              </a:rPr>
              <a:t>rover.toString</a:t>
            </a:r>
            <a:r>
              <a:rPr lang="en-US" sz="1000" b="1" dirty="0">
                <a:latin typeface="Consolas" panose="020B0609020204030204" pitchFamily="49" charset="0"/>
              </a:rPr>
              <a:t>() &lt;&lt; endl;</a:t>
            </a:r>
          </a:p>
          <a:p>
            <a:r>
              <a:rPr lang="en-US" sz="1000" b="1" dirty="0">
                <a:latin typeface="Consolas" panose="020B0609020204030204" pitchFamily="49" charset="0"/>
              </a:rPr>
              <a:t>   cout &lt;&lt; </a:t>
            </a:r>
            <a:r>
              <a:rPr lang="en-US" sz="1000" b="1" dirty="0" err="1">
                <a:latin typeface="Consolas" panose="020B0609020204030204" pitchFamily="49" charset="0"/>
              </a:rPr>
              <a:t>sheep.toString</a:t>
            </a:r>
            <a:r>
              <a:rPr lang="en-US" sz="1000" b="1" dirty="0">
                <a:latin typeface="Consolas" panose="020B0609020204030204" pitchFamily="49" charset="0"/>
              </a:rPr>
              <a:t>() &lt;&lt; endl;</a:t>
            </a:r>
          </a:p>
          <a:p>
            <a:endParaRPr lang="en-US" sz="1000" b="1" dirty="0">
              <a:latin typeface="Consolas" panose="020B0609020204030204" pitchFamily="49" charset="0"/>
            </a:endParaRPr>
          </a:p>
          <a:p>
            <a:r>
              <a:rPr lang="en-US" sz="1000" b="1" dirty="0">
                <a:latin typeface="Consolas" panose="020B0609020204030204" pitchFamily="49" charset="0"/>
              </a:rPr>
              <a:t>   vector&lt;Animal*&gt; animal;</a:t>
            </a:r>
          </a:p>
          <a:p>
            <a:r>
              <a:rPr lang="en-US" sz="1000" b="1" dirty="0">
                <a:latin typeface="Consolas" panose="020B0609020204030204" pitchFamily="49" charset="0"/>
              </a:rPr>
              <a:t>   </a:t>
            </a:r>
            <a:r>
              <a:rPr lang="en-US" sz="1000" b="1" dirty="0" err="1">
                <a:latin typeface="Consolas" panose="020B0609020204030204" pitchFamily="49" charset="0"/>
              </a:rPr>
              <a:t>animal.push_back</a:t>
            </a:r>
            <a:r>
              <a:rPr lang="en-US" sz="1000" b="1" dirty="0">
                <a:latin typeface="Consolas" panose="020B0609020204030204" pitchFamily="49" charset="0"/>
              </a:rPr>
              <a:t>(&amp;rover);</a:t>
            </a:r>
          </a:p>
          <a:p>
            <a:r>
              <a:rPr lang="en-US" sz="1000" b="1" dirty="0">
                <a:latin typeface="Consolas" panose="020B0609020204030204" pitchFamily="49" charset="0"/>
              </a:rPr>
              <a:t>   </a:t>
            </a:r>
            <a:r>
              <a:rPr lang="en-US" sz="1000" b="1" dirty="0" err="1">
                <a:latin typeface="Consolas" panose="020B0609020204030204" pitchFamily="49" charset="0"/>
              </a:rPr>
              <a:t>animal.push_back</a:t>
            </a:r>
            <a:r>
              <a:rPr lang="en-US" sz="1000" b="1" dirty="0">
                <a:latin typeface="Consolas" panose="020B0609020204030204" pitchFamily="49" charset="0"/>
              </a:rPr>
              <a:t>(&amp;sheep);</a:t>
            </a:r>
          </a:p>
          <a:p>
            <a:r>
              <a:rPr lang="en-US" sz="1000" b="1" dirty="0">
                <a:latin typeface="Consolas" panose="020B0609020204030204" pitchFamily="49" charset="0"/>
              </a:rPr>
              <a:t>   for (size_t i = 0; i &lt; </a:t>
            </a:r>
            <a:r>
              <a:rPr lang="en-US" sz="1000" b="1" dirty="0" err="1">
                <a:latin typeface="Consolas" panose="020B0609020204030204" pitchFamily="49" charset="0"/>
              </a:rPr>
              <a:t>animal.size</a:t>
            </a:r>
            <a:r>
              <a:rPr lang="en-US" sz="1000" b="1" dirty="0">
                <a:latin typeface="Consolas" panose="020B0609020204030204" pitchFamily="49" charset="0"/>
              </a:rPr>
              <a:t>(); ++i)</a:t>
            </a:r>
          </a:p>
          <a:p>
            <a:r>
              <a:rPr lang="en-US" sz="1000" b="1" dirty="0">
                <a:latin typeface="Consolas" panose="020B0609020204030204" pitchFamily="49" charset="0"/>
              </a:rPr>
              <a:t>   {</a:t>
            </a:r>
          </a:p>
          <a:p>
            <a:r>
              <a:rPr lang="en-US" sz="1000" b="1" dirty="0">
                <a:latin typeface="Consolas" panose="020B0609020204030204" pitchFamily="49" charset="0"/>
              </a:rPr>
              <a:t>      cout &lt;&lt; animal[i]-&gt;toString() &lt;&lt; endl;</a:t>
            </a:r>
          </a:p>
          <a:p>
            <a:r>
              <a:rPr lang="en-US" sz="1000" b="1" dirty="0">
                <a:latin typeface="Consolas" panose="020B0609020204030204" pitchFamily="49" charset="0"/>
              </a:rPr>
              <a:t>   }</a:t>
            </a:r>
          </a:p>
          <a:p>
            <a:r>
              <a:rPr lang="en-US" sz="1000" b="1" dirty="0">
                <a:latin typeface="Consolas" panose="020B0609020204030204" pitchFamily="49" charset="0"/>
              </a:rPr>
              <a:t>   return 0;</a:t>
            </a:r>
          </a:p>
          <a:p>
            <a:r>
              <a:rPr lang="en-US" sz="1000" b="1" dirty="0"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A6DBF067-658A-4108-9C12-8346E0B4E094}"/>
              </a:ext>
            </a:extLst>
          </p:cNvPr>
          <p:cNvSpPr txBox="1">
            <a:spLocks/>
          </p:cNvSpPr>
          <p:nvPr/>
        </p:nvSpPr>
        <p:spPr>
          <a:xfrm>
            <a:off x="316850" y="125799"/>
            <a:ext cx="3224118" cy="731520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600" b="1" kern="1200">
                <a:solidFill>
                  <a:srgbClr val="0000CC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34" charset="0"/>
              </a:defRPr>
            </a:lvl9pPr>
          </a:lstStyle>
          <a:p>
            <a:r>
              <a:rPr lang="en-US"/>
              <a:t>Follow up...</a:t>
            </a:r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9A19C82-EE7A-4376-8CC3-9AC92BAC98C7}"/>
              </a:ext>
            </a:extLst>
          </p:cNvPr>
          <p:cNvSpPr txBox="1"/>
          <p:nvPr/>
        </p:nvSpPr>
        <p:spPr>
          <a:xfrm>
            <a:off x="316849" y="976028"/>
            <a:ext cx="2698493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Here is the "Dog and Pony" code (I mean "Dog and Sheep"...)</a:t>
            </a:r>
          </a:p>
          <a:p>
            <a:endParaRPr lang="en-US" dirty="0"/>
          </a:p>
          <a:p>
            <a:r>
              <a:rPr lang="en-US" dirty="0"/>
              <a:t>There is a problem with the output. Can you figure it out?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2A13AAF-1E34-42AA-BDD2-6A138FACDCC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2845" y="3630225"/>
            <a:ext cx="2884487" cy="2746533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02DC7971-1345-4B27-BD06-7293A8EAFF7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2845" y="3630225"/>
            <a:ext cx="2905873" cy="2746533"/>
          </a:xfrm>
          <a:prstGeom prst="rect">
            <a:avLst/>
          </a:prstGeom>
        </p:spPr>
      </p:pic>
      <p:grpSp>
        <p:nvGrpSpPr>
          <p:cNvPr id="11" name="Group 10">
            <a:extLst>
              <a:ext uri="{FF2B5EF4-FFF2-40B4-BE49-F238E27FC236}">
                <a16:creationId xmlns:a16="http://schemas.microsoft.com/office/drawing/2014/main" id="{01DBEE1E-ABBC-471A-B0B2-C5E60B7FBF61}"/>
              </a:ext>
            </a:extLst>
          </p:cNvPr>
          <p:cNvGrpSpPr/>
          <p:nvPr/>
        </p:nvGrpSpPr>
        <p:grpSpPr>
          <a:xfrm>
            <a:off x="3540968" y="3400474"/>
            <a:ext cx="7242051" cy="2531356"/>
            <a:chOff x="2877170" y="3197583"/>
            <a:chExt cx="7242051" cy="2531356"/>
          </a:xfrm>
        </p:grpSpPr>
        <p:sp>
          <p:nvSpPr>
            <p:cNvPr id="12" name="Rectangle: Rounded Corners 11">
              <a:extLst>
                <a:ext uri="{FF2B5EF4-FFF2-40B4-BE49-F238E27FC236}">
                  <a16:creationId xmlns:a16="http://schemas.microsoft.com/office/drawing/2014/main" id="{60BC10BA-48E7-4ED9-A960-E4F5CAEEF7E5}"/>
                </a:ext>
              </a:extLst>
            </p:cNvPr>
            <p:cNvSpPr/>
            <p:nvPr/>
          </p:nvSpPr>
          <p:spPr>
            <a:xfrm>
              <a:off x="6617771" y="3197583"/>
              <a:ext cx="3501450" cy="746508"/>
            </a:xfrm>
            <a:prstGeom prst="round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: Rounded Corners 12">
              <a:extLst>
                <a:ext uri="{FF2B5EF4-FFF2-40B4-BE49-F238E27FC236}">
                  <a16:creationId xmlns:a16="http://schemas.microsoft.com/office/drawing/2014/main" id="{0A0F2F72-1BEA-4B73-89AC-D4C25FBA2B8B}"/>
                </a:ext>
              </a:extLst>
            </p:cNvPr>
            <p:cNvSpPr/>
            <p:nvPr/>
          </p:nvSpPr>
          <p:spPr>
            <a:xfrm>
              <a:off x="2877170" y="4578095"/>
              <a:ext cx="3692807" cy="1150844"/>
            </a:xfrm>
            <a:prstGeom prst="round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4" name="Straight Arrow Connector 13">
              <a:extLst>
                <a:ext uri="{FF2B5EF4-FFF2-40B4-BE49-F238E27FC236}">
                  <a16:creationId xmlns:a16="http://schemas.microsoft.com/office/drawing/2014/main" id="{D314C0D7-8D5D-47E3-BDCF-55121D026574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6350091" y="3944091"/>
              <a:ext cx="312992" cy="634004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" name="Rectangle 22">
            <a:extLst>
              <a:ext uri="{FF2B5EF4-FFF2-40B4-BE49-F238E27FC236}">
                <a16:creationId xmlns:a16="http://schemas.microsoft.com/office/drawing/2014/main" id="{C0B7FDC9-CC14-4482-AAF0-0941DC75CE55}"/>
              </a:ext>
            </a:extLst>
          </p:cNvPr>
          <p:cNvSpPr/>
          <p:nvPr/>
        </p:nvSpPr>
        <p:spPr>
          <a:xfrm>
            <a:off x="3767451" y="2404438"/>
            <a:ext cx="2790540" cy="153888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>
            <a:spAutoFit/>
          </a:bodyPr>
          <a:lstStyle/>
          <a:p>
            <a:r>
              <a:rPr lang="en-US" sz="1000" b="1" dirty="0">
                <a:solidFill>
                  <a:srgbClr val="FF0000"/>
                </a:solidFill>
                <a:latin typeface="Consolas" panose="020B0609020204030204" pitchFamily="49" charset="0"/>
              </a:rPr>
              <a:t>virtual string toString() const</a:t>
            </a: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0904852C-63EA-4127-9353-7B237531A16B}"/>
              </a:ext>
            </a:extLst>
          </p:cNvPr>
          <p:cNvGrpSpPr/>
          <p:nvPr/>
        </p:nvGrpSpPr>
        <p:grpSpPr>
          <a:xfrm>
            <a:off x="3540969" y="2338208"/>
            <a:ext cx="7231195" cy="2989696"/>
            <a:chOff x="2246828" y="2836525"/>
            <a:chExt cx="7231195" cy="2989696"/>
          </a:xfrm>
        </p:grpSpPr>
        <p:sp>
          <p:nvSpPr>
            <p:cNvPr id="18" name="Rectangle: Rounded Corners 17">
              <a:extLst>
                <a:ext uri="{FF2B5EF4-FFF2-40B4-BE49-F238E27FC236}">
                  <a16:creationId xmlns:a16="http://schemas.microsoft.com/office/drawing/2014/main" id="{BCEBA7F5-96F3-4775-941B-4AAC47359679}"/>
                </a:ext>
              </a:extLst>
            </p:cNvPr>
            <p:cNvSpPr/>
            <p:nvPr/>
          </p:nvSpPr>
          <p:spPr>
            <a:xfrm>
              <a:off x="6005103" y="4675377"/>
              <a:ext cx="3472920" cy="1150844"/>
            </a:xfrm>
            <a:prstGeom prst="round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: Rounded Corners 18">
              <a:extLst>
                <a:ext uri="{FF2B5EF4-FFF2-40B4-BE49-F238E27FC236}">
                  <a16:creationId xmlns:a16="http://schemas.microsoft.com/office/drawing/2014/main" id="{24F1DE25-A306-4F4A-B94C-81B5ADA81DB8}"/>
                </a:ext>
              </a:extLst>
            </p:cNvPr>
            <p:cNvSpPr/>
            <p:nvPr/>
          </p:nvSpPr>
          <p:spPr>
            <a:xfrm>
              <a:off x="2246828" y="2836525"/>
              <a:ext cx="3298744" cy="1090792"/>
            </a:xfrm>
            <a:prstGeom prst="round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0" name="Straight Arrow Connector 19">
              <a:extLst>
                <a:ext uri="{FF2B5EF4-FFF2-40B4-BE49-F238E27FC236}">
                  <a16:creationId xmlns:a16="http://schemas.microsoft.com/office/drawing/2014/main" id="{2C64510B-CF68-4F3D-A550-770F67B2ADF9}"/>
                </a:ext>
              </a:extLst>
            </p:cNvPr>
            <p:cNvCxnSpPr>
              <a:cxnSpLocks/>
              <a:stCxn id="18" idx="1"/>
            </p:cNvCxnSpPr>
            <p:nvPr/>
          </p:nvCxnSpPr>
          <p:spPr>
            <a:xfrm flipH="1" flipV="1">
              <a:off x="5470141" y="3898793"/>
              <a:ext cx="534962" cy="1352006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19DE8532-394B-4B49-AAB6-3369AC05E213}"/>
              </a:ext>
            </a:extLst>
          </p:cNvPr>
          <p:cNvGrpSpPr/>
          <p:nvPr/>
        </p:nvGrpSpPr>
        <p:grpSpPr>
          <a:xfrm>
            <a:off x="3530113" y="4180842"/>
            <a:ext cx="7242051" cy="1751069"/>
            <a:chOff x="2877170" y="3977870"/>
            <a:chExt cx="7242051" cy="1751069"/>
          </a:xfrm>
        </p:grpSpPr>
        <p:sp>
          <p:nvSpPr>
            <p:cNvPr id="45" name="Rectangle: Rounded Corners 44">
              <a:extLst>
                <a:ext uri="{FF2B5EF4-FFF2-40B4-BE49-F238E27FC236}">
                  <a16:creationId xmlns:a16="http://schemas.microsoft.com/office/drawing/2014/main" id="{57FC0E3C-2123-4EB2-B69E-F1C26939A661}"/>
                </a:ext>
              </a:extLst>
            </p:cNvPr>
            <p:cNvSpPr/>
            <p:nvPr/>
          </p:nvSpPr>
          <p:spPr>
            <a:xfrm>
              <a:off x="6617771" y="3977870"/>
              <a:ext cx="3501450" cy="1147062"/>
            </a:xfrm>
            <a:prstGeom prst="round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Rectangle: Rounded Corners 45">
              <a:extLst>
                <a:ext uri="{FF2B5EF4-FFF2-40B4-BE49-F238E27FC236}">
                  <a16:creationId xmlns:a16="http://schemas.microsoft.com/office/drawing/2014/main" id="{ABD78BF9-14EB-4987-BA88-C9DE302A2DDE}"/>
                </a:ext>
              </a:extLst>
            </p:cNvPr>
            <p:cNvSpPr/>
            <p:nvPr/>
          </p:nvSpPr>
          <p:spPr>
            <a:xfrm>
              <a:off x="2877170" y="4578095"/>
              <a:ext cx="3692807" cy="1150844"/>
            </a:xfrm>
            <a:prstGeom prst="round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9" name="Rectangle: Rounded Corners 48">
            <a:extLst>
              <a:ext uri="{FF2B5EF4-FFF2-40B4-BE49-F238E27FC236}">
                <a16:creationId xmlns:a16="http://schemas.microsoft.com/office/drawing/2014/main" id="{9E00625A-AA71-4E16-BD8A-95D7DEC373C7}"/>
              </a:ext>
            </a:extLst>
          </p:cNvPr>
          <p:cNvSpPr/>
          <p:nvPr/>
        </p:nvSpPr>
        <p:spPr>
          <a:xfrm>
            <a:off x="415208" y="4267200"/>
            <a:ext cx="2600134" cy="390144"/>
          </a:xfrm>
          <a:prstGeom prst="roundRect">
            <a:avLst/>
          </a:prstGeom>
          <a:noFill/>
          <a:ln w="38100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20532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4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834640" y="4038600"/>
            <a:ext cx="7772400" cy="1228344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Chapter 4</a:t>
            </a:r>
          </a:p>
        </p:txBody>
      </p:sp>
      <p:sp>
        <p:nvSpPr>
          <p:cNvPr id="14338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11 - Sequential Containers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1462C-D640-45B3-901B-F425AA5C3674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9039" y="685800"/>
            <a:ext cx="5572125" cy="342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12384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Chapter 4 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72493" y="1391985"/>
            <a:ext cx="10047884" cy="1399983"/>
          </a:xfrm>
        </p:spPr>
        <p:txBody>
          <a:bodyPr/>
          <a:lstStyle/>
          <a:p>
            <a:r>
              <a:rPr lang="en-US" dirty="0"/>
              <a:t>To become familiar with the Standard Template Library (STL) and </a:t>
            </a:r>
            <a:r>
              <a:rPr lang="en-US" b="1" i="1" dirty="0">
                <a:solidFill>
                  <a:srgbClr val="FF0000"/>
                </a:solidFill>
              </a:rPr>
              <a:t>template classes</a:t>
            </a:r>
            <a:r>
              <a:rPr lang="en-US" dirty="0"/>
              <a:t>.</a:t>
            </a:r>
          </a:p>
          <a:p>
            <a:r>
              <a:rPr lang="en-US" dirty="0"/>
              <a:t>To understand how to use a </a:t>
            </a:r>
            <a:r>
              <a:rPr lang="en-US" b="1" i="1" dirty="0">
                <a:solidFill>
                  <a:srgbClr val="FF0000"/>
                </a:solidFill>
              </a:rPr>
              <a:t>vector</a:t>
            </a:r>
            <a:r>
              <a:rPr lang="en-US" dirty="0"/>
              <a:t> class and how to implement it using an array for storage.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Sequential Containers (11)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B5496-982B-480A-8085-B08F2CA91C21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727FC43C-3D9F-4E17-8B8D-7B3D3FC13FEF}"/>
              </a:ext>
            </a:extLst>
          </p:cNvPr>
          <p:cNvSpPr txBox="1">
            <a:spLocks/>
          </p:cNvSpPr>
          <p:nvPr/>
        </p:nvSpPr>
        <p:spPr bwMode="auto">
          <a:xfrm>
            <a:off x="566397" y="2922081"/>
            <a:ext cx="10047884" cy="32348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19088" indent="-319088" algn="l" rtl="0" eaLnBrk="1" fontAlgn="base" hangingPunct="1">
              <a:spcBef>
                <a:spcPts val="7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Char char="■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763" indent="-273050" algn="l" rtl="0" eaLnBrk="1" fontAlgn="base" hangingPunct="1">
              <a:spcBef>
                <a:spcPts val="550"/>
              </a:spcBef>
              <a:spcAft>
                <a:spcPct val="0"/>
              </a:spcAft>
              <a:buClr>
                <a:srgbClr val="FF0000"/>
              </a:buClr>
              <a:buSzPct val="80000"/>
              <a:buFont typeface="Arial" panose="020B0604020202020204" pitchFamily="34" charset="0"/>
              <a:buChar char="■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Char char="■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Char char="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Char char="■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To understand the difference between a </a:t>
            </a:r>
            <a:r>
              <a:rPr lang="en-US" b="1" i="1" dirty="0">
                <a:solidFill>
                  <a:schemeClr val="bg1">
                    <a:lumMod val="75000"/>
                  </a:schemeClr>
                </a:solidFill>
              </a:rPr>
              <a:t>shallow copy</a:t>
            </a: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 and </a:t>
            </a:r>
            <a:r>
              <a:rPr lang="en-US" b="1" i="1" dirty="0">
                <a:solidFill>
                  <a:schemeClr val="bg1">
                    <a:lumMod val="75000"/>
                  </a:schemeClr>
                </a:solidFill>
              </a:rPr>
              <a:t>deep copy</a:t>
            </a: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.</a:t>
            </a:r>
          </a:p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To introduce </a:t>
            </a:r>
            <a:r>
              <a:rPr lang="en-US" b="1" i="1" dirty="0">
                <a:solidFill>
                  <a:schemeClr val="bg1">
                    <a:lumMod val="75000"/>
                  </a:schemeClr>
                </a:solidFill>
              </a:rPr>
              <a:t>linked list</a:t>
            </a: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 and study the differences between single-, double-, and circular linked list data structures.</a:t>
            </a:r>
          </a:p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To introduce </a:t>
            </a:r>
            <a:r>
              <a:rPr lang="en-US" b="1" i="1" dirty="0">
                <a:solidFill>
                  <a:schemeClr val="bg1">
                    <a:lumMod val="75000"/>
                  </a:schemeClr>
                </a:solidFill>
              </a:rPr>
              <a:t>structs</a:t>
            </a: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.</a:t>
            </a:r>
          </a:p>
          <a:p>
            <a:r>
              <a:rPr lang="en-US" dirty="0"/>
              <a:t>So far, we’ve considered one data structure — the </a:t>
            </a:r>
            <a:r>
              <a:rPr lang="en-US" b="1" i="1" dirty="0">
                <a:solidFill>
                  <a:srgbClr val="FF0000"/>
                </a:solidFill>
              </a:rPr>
              <a:t>array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The C++ developers have provided more tools for programmers by providing a rich set of data structures written as C++ template classes.</a:t>
            </a:r>
          </a:p>
          <a:p>
            <a:r>
              <a:rPr lang="en-US" dirty="0"/>
              <a:t>In this chapter we discuss the STL classes called </a:t>
            </a:r>
            <a:r>
              <a:rPr lang="en-US" b="1" i="1" dirty="0">
                <a:solidFill>
                  <a:srgbClr val="FF0000"/>
                </a:solidFill>
              </a:rPr>
              <a:t>sequences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00975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6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Sequence Classes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72493" y="1233489"/>
            <a:ext cx="10047884" cy="2229115"/>
          </a:xfrm>
        </p:spPr>
        <p:txBody>
          <a:bodyPr/>
          <a:lstStyle/>
          <a:p>
            <a:r>
              <a:rPr lang="en-US" dirty="0"/>
              <a:t>A </a:t>
            </a:r>
            <a:r>
              <a:rPr lang="en-US" b="1" i="1" dirty="0">
                <a:solidFill>
                  <a:srgbClr val="FF0000"/>
                </a:solidFill>
              </a:rPr>
              <a:t>sequence</a:t>
            </a:r>
            <a:r>
              <a:rPr lang="en-US" dirty="0"/>
              <a:t> has the property that objects of the same type are stored in a linear manner and can be inserted or removed anywhere in the sequence.</a:t>
            </a:r>
          </a:p>
          <a:p>
            <a:pPr lvl="1"/>
            <a:r>
              <a:rPr lang="en-US" dirty="0"/>
              <a:t>Some sequences are </a:t>
            </a:r>
            <a:r>
              <a:rPr lang="en-US" b="1" i="1" dirty="0">
                <a:solidFill>
                  <a:srgbClr val="FF0000"/>
                </a:solidFill>
              </a:rPr>
              <a:t>indexed</a:t>
            </a:r>
            <a:r>
              <a:rPr lang="en-US" dirty="0"/>
              <a:t>, which means their elements can be accessed in arbitrary order (called </a:t>
            </a:r>
            <a:r>
              <a:rPr lang="en-US" b="1" i="1" dirty="0">
                <a:solidFill>
                  <a:srgbClr val="FF0000"/>
                </a:solidFill>
              </a:rPr>
              <a:t>random access</a:t>
            </a:r>
            <a:r>
              <a:rPr lang="en-US" dirty="0"/>
              <a:t>) using a subscript to select an element.</a:t>
            </a:r>
          </a:p>
          <a:p>
            <a:pPr lvl="1"/>
            <a:r>
              <a:rPr lang="en-US" dirty="0"/>
              <a:t>For other sequences you must start at the beginning and process the elements in order and use </a:t>
            </a:r>
            <a:r>
              <a:rPr lang="en-US" b="1" i="1" dirty="0">
                <a:solidFill>
                  <a:srgbClr val="FF0000"/>
                </a:solidFill>
              </a:rPr>
              <a:t>Iterators</a:t>
            </a:r>
            <a:r>
              <a:rPr lang="en-US" dirty="0"/>
              <a:t> to facilitate </a:t>
            </a:r>
            <a:r>
              <a:rPr lang="en-US" b="1" i="1" dirty="0">
                <a:solidFill>
                  <a:srgbClr val="FF0000"/>
                </a:solidFill>
              </a:rPr>
              <a:t>sequential access</a:t>
            </a:r>
            <a:r>
              <a:rPr lang="en-US" dirty="0"/>
              <a:t> and </a:t>
            </a:r>
            <a:r>
              <a:rPr lang="en-US" b="1" i="1" dirty="0">
                <a:solidFill>
                  <a:srgbClr val="FF0000"/>
                </a:solidFill>
              </a:rPr>
              <a:t>random access</a:t>
            </a:r>
            <a:r>
              <a:rPr lang="en-US" dirty="0"/>
              <a:t>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Sequential Containers (11)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B5496-982B-480A-8085-B08F2CA91C21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7BEDDDCE-D1AE-4CAB-9146-6976F1CBC345}"/>
              </a:ext>
            </a:extLst>
          </p:cNvPr>
          <p:cNvSpPr txBox="1">
            <a:spLocks/>
          </p:cNvSpPr>
          <p:nvPr/>
        </p:nvSpPr>
        <p:spPr bwMode="auto">
          <a:xfrm>
            <a:off x="572493" y="3445176"/>
            <a:ext cx="8362122" cy="22291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19088" indent="-319088" algn="l" rtl="0" eaLnBrk="1" fontAlgn="base" hangingPunct="1">
              <a:spcBef>
                <a:spcPts val="7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Char char="■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763" indent="-273050" algn="l" rtl="0" eaLnBrk="1" fontAlgn="base" hangingPunct="1">
              <a:spcBef>
                <a:spcPts val="550"/>
              </a:spcBef>
              <a:spcAft>
                <a:spcPct val="0"/>
              </a:spcAft>
              <a:buClr>
                <a:srgbClr val="FF0000"/>
              </a:buClr>
              <a:buSzPct val="80000"/>
              <a:buFont typeface="Arial" panose="020B0604020202020204" pitchFamily="34" charset="0"/>
              <a:buChar char="■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Char char="■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Char char="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Char char="■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The STL sequence containers are:</a:t>
            </a:r>
          </a:p>
          <a:p>
            <a:pPr lvl="1"/>
            <a:r>
              <a:rPr lang="en-US" b="1" dirty="0">
                <a:solidFill>
                  <a:srgbClr val="FF0000"/>
                </a:solidFill>
              </a:rPr>
              <a:t>array</a:t>
            </a:r>
            <a:r>
              <a:rPr lang="en-US" dirty="0"/>
              <a:t>  - represents a static contiguous array.</a:t>
            </a:r>
          </a:p>
          <a:p>
            <a:pPr lvl="1">
              <a:spcBef>
                <a:spcPts val="600"/>
              </a:spcBef>
            </a:pPr>
            <a:r>
              <a:rPr lang="en-US" b="1" dirty="0">
                <a:solidFill>
                  <a:srgbClr val="FF0000"/>
                </a:solidFill>
              </a:rPr>
              <a:t>vector</a:t>
            </a:r>
            <a:r>
              <a:rPr lang="en-US" dirty="0"/>
              <a:t> - represents a dynamic contiguous array.</a:t>
            </a:r>
          </a:p>
          <a:p>
            <a:pPr lvl="1">
              <a:spcBef>
                <a:spcPts val="600"/>
              </a:spcBef>
            </a:pPr>
            <a:r>
              <a:rPr lang="en-US" b="1" dirty="0" err="1">
                <a:solidFill>
                  <a:srgbClr val="FF0000"/>
                </a:solidFill>
              </a:rPr>
              <a:t>forward_list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dirty="0"/>
              <a:t>- represents a singly-linked list.</a:t>
            </a:r>
          </a:p>
          <a:p>
            <a:pPr lvl="1">
              <a:spcBef>
                <a:spcPts val="600"/>
              </a:spcBef>
            </a:pPr>
            <a:r>
              <a:rPr lang="en-US" b="1" dirty="0">
                <a:solidFill>
                  <a:srgbClr val="FF0000"/>
                </a:solidFill>
              </a:rPr>
              <a:t>list</a:t>
            </a:r>
            <a:r>
              <a:rPr lang="en-US" dirty="0"/>
              <a:t> - represents a doubly-linked list.</a:t>
            </a:r>
          </a:p>
          <a:p>
            <a:pPr lvl="1">
              <a:spcBef>
                <a:spcPts val="600"/>
              </a:spcBef>
            </a:pPr>
            <a:r>
              <a:rPr lang="en-US" b="1" dirty="0">
                <a:solidFill>
                  <a:srgbClr val="FF0000"/>
                </a:solidFill>
              </a:rPr>
              <a:t>deque</a:t>
            </a:r>
            <a:r>
              <a:rPr lang="en-US" dirty="0"/>
              <a:t> - represents a double-ended </a:t>
            </a:r>
            <a:r>
              <a:rPr lang="en-US" b="1" dirty="0">
                <a:solidFill>
                  <a:srgbClr val="FF0000"/>
                </a:solidFill>
              </a:rPr>
              <a:t>queue</a:t>
            </a:r>
            <a:r>
              <a:rPr lang="en-US" dirty="0"/>
              <a:t>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5190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2"/>
      <p:bldP spid="6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4.1, pgs. 232-236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1462C-D640-45B3-901B-F425AA5C3674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1219200" y="304800"/>
            <a:ext cx="51816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marL="0" indent="0" algn="l" rtl="0" eaLnBrk="1" fontAlgn="base" hangingPunct="1">
              <a:spcBef>
                <a:spcPts val="7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None/>
              <a:defRPr sz="26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fontAlgn="base" hangingPunct="1">
              <a:spcBef>
                <a:spcPts val="550"/>
              </a:spcBef>
              <a:spcAft>
                <a:spcPct val="0"/>
              </a:spcAft>
              <a:buClr>
                <a:srgbClr val="FF0000"/>
              </a:buClr>
              <a:buSzPct val="80000"/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333399"/>
              </a:buClr>
              <a:buSzPct val="80000"/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dirty="0"/>
              <a:t>4.1 Template Classes and the Vector </a:t>
            </a:r>
          </a:p>
          <a:p>
            <a:pPr algn="ctr"/>
            <a:r>
              <a:rPr lang="en-US" sz="2400" dirty="0"/>
              <a:t>Vector</a:t>
            </a:r>
          </a:p>
          <a:p>
            <a:pPr algn="ctr"/>
            <a:r>
              <a:rPr lang="en-US" sz="2400" dirty="0"/>
              <a:t>Specification of the vector Class </a:t>
            </a:r>
          </a:p>
          <a:p>
            <a:pPr algn="ctr"/>
            <a:r>
              <a:rPr lang="en-US" sz="2400" dirty="0"/>
              <a:t>Function at and the Subscripting Operator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6600" y="1928813"/>
            <a:ext cx="2362200" cy="1933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0619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Template Classes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A </a:t>
            </a:r>
            <a:r>
              <a:rPr lang="en-US" b="1" i="1" dirty="0">
                <a:solidFill>
                  <a:srgbClr val="FF0000"/>
                </a:solidFill>
              </a:rPr>
              <a:t>C++ template</a:t>
            </a:r>
            <a:r>
              <a:rPr lang="en-US" dirty="0"/>
              <a:t> is literally a template or blueprint for creating a generic class or function of a specified type.</a:t>
            </a:r>
          </a:p>
          <a:p>
            <a:pPr lvl="1"/>
            <a:r>
              <a:rPr lang="en-US" sz="1800" dirty="0"/>
              <a:t>A template is not a class.</a:t>
            </a:r>
          </a:p>
          <a:p>
            <a:pPr lvl="1"/>
            <a:r>
              <a:rPr lang="en-US" sz="1800" dirty="0"/>
              <a:t>Using C++ templates avoids having to write nearly identical classes (int, float, etc.), but results in compiled code that is mostly as if we had written each version separately.</a:t>
            </a:r>
          </a:p>
          <a:p>
            <a:r>
              <a:rPr lang="en-US" dirty="0"/>
              <a:t>A C++ template uses "</a:t>
            </a:r>
            <a:r>
              <a:rPr lang="en-US" b="1" i="1" dirty="0">
                <a:solidFill>
                  <a:srgbClr val="FF0000"/>
                </a:solidFill>
              </a:rPr>
              <a:t>Instantiation-style polymorphism</a:t>
            </a:r>
            <a:r>
              <a:rPr lang="en-US" dirty="0"/>
              <a:t>".</a:t>
            </a:r>
          </a:p>
          <a:p>
            <a:pPr lvl="1"/>
            <a:r>
              <a:rPr lang="en-US" sz="1800" dirty="0"/>
              <a:t>For example, the template </a:t>
            </a:r>
            <a:r>
              <a:rPr lang="en-US" sz="1800" b="1" i="1" dirty="0" err="1"/>
              <a:t>MyClass</a:t>
            </a:r>
            <a:r>
              <a:rPr lang="en-US" sz="1800" b="1" i="1" dirty="0"/>
              <a:t>&lt;T&gt;</a:t>
            </a:r>
            <a:r>
              <a:rPr lang="en-US" sz="1800" dirty="0"/>
              <a:t> isn't really a generic class that can be compiled to code.</a:t>
            </a:r>
          </a:p>
          <a:p>
            <a:pPr lvl="1"/>
            <a:r>
              <a:rPr lang="en-US" sz="1800" dirty="0"/>
              <a:t>Only the result of instantiation of the template can be compiled.</a:t>
            </a:r>
          </a:p>
          <a:p>
            <a:r>
              <a:rPr lang="en-US" dirty="0"/>
              <a:t>As an example, the </a:t>
            </a:r>
            <a:r>
              <a:rPr lang="en-US" b="1" i="1" dirty="0">
                <a:latin typeface="Consolas" panose="020B0609020204030204" pitchFamily="49" charset="0"/>
              </a:rPr>
              <a:t>string</a:t>
            </a:r>
            <a:r>
              <a:rPr lang="en-US" dirty="0"/>
              <a:t> class is an instantiation of the </a:t>
            </a:r>
            <a:r>
              <a:rPr lang="en-US" b="1" i="1" dirty="0" err="1">
                <a:latin typeface="Consolas" panose="020B0609020204030204" pitchFamily="49" charset="0"/>
              </a:rPr>
              <a:t>basic_string</a:t>
            </a:r>
            <a:r>
              <a:rPr lang="en-US" dirty="0"/>
              <a:t> class template with a </a:t>
            </a:r>
            <a:r>
              <a:rPr lang="en-US" b="1" i="1" dirty="0">
                <a:latin typeface="Consolas" panose="020B0609020204030204" pitchFamily="49" charset="0"/>
              </a:rPr>
              <a:t>char</a:t>
            </a:r>
            <a:r>
              <a:rPr lang="en-US" dirty="0"/>
              <a:t> type.</a:t>
            </a:r>
          </a:p>
          <a:p>
            <a:pPr lvl="1"/>
            <a:r>
              <a:rPr lang="en-US" sz="1800" dirty="0"/>
              <a:t>Strings are objects that represent sequences of characters.</a:t>
            </a:r>
          </a:p>
          <a:p>
            <a:pPr lvl="1"/>
            <a:r>
              <a:rPr lang="en-US" sz="1800" b="1" i="1" dirty="0" err="1">
                <a:latin typeface="Consolas" panose="020B0609020204030204" pitchFamily="49" charset="0"/>
              </a:rPr>
              <a:t>basic_string</a:t>
            </a:r>
            <a:r>
              <a:rPr lang="en-US" sz="1800" dirty="0"/>
              <a:t> supports all the operations of a sequence container.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4E06153-031C-4CBA-A4DA-197FE8C4E6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Sequential Containers (11)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B5496-982B-480A-8085-B08F2CA91C21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057400" y="6153090"/>
            <a:ext cx="6858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err="1">
                <a:solidFill>
                  <a:srgbClr val="FF0000"/>
                </a:solidFill>
                <a:latin typeface="Consolas" panose="020B0609020204030204" pitchFamily="49" charset="0"/>
              </a:rPr>
              <a:t>typedef</a:t>
            </a:r>
            <a:r>
              <a:rPr lang="en-US" sz="2000" b="1" dirty="0">
                <a:solidFill>
                  <a:srgbClr val="FF0000"/>
                </a:solidFill>
                <a:latin typeface="Consolas" panose="020B0609020204030204" pitchFamily="49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Consolas" panose="020B0609020204030204" pitchFamily="49" charset="0"/>
              </a:rPr>
              <a:t>basic_string</a:t>
            </a:r>
            <a:r>
              <a:rPr lang="en-US" sz="2000" b="1" dirty="0">
                <a:solidFill>
                  <a:srgbClr val="FF0000"/>
                </a:solidFill>
                <a:latin typeface="Consolas" panose="020B0609020204030204" pitchFamily="49" charset="0"/>
              </a:rPr>
              <a:t>&lt;char&gt; string;</a:t>
            </a:r>
          </a:p>
        </p:txBody>
      </p:sp>
    </p:spTree>
    <p:extLst>
      <p:ext uri="{BB962C8B-B14F-4D97-AF65-F5344CB8AC3E}">
        <p14:creationId xmlns:p14="http://schemas.microsoft.com/office/powerpoint/2010/main" val="2770880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6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S 235 Theme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Urban">
    <a:dk1>
      <a:sysClr val="windowText" lastClr="000000"/>
    </a:dk1>
    <a:lt1>
      <a:sysClr val="window" lastClr="FFFFFF"/>
    </a:lt1>
    <a:dk2>
      <a:srgbClr val="424456"/>
    </a:dk2>
    <a:lt2>
      <a:srgbClr val="DEDEDE"/>
    </a:lt2>
    <a:accent1>
      <a:srgbClr val="53548A"/>
    </a:accent1>
    <a:accent2>
      <a:srgbClr val="438086"/>
    </a:accent2>
    <a:accent3>
      <a:srgbClr val="A04DA3"/>
    </a:accent3>
    <a:accent4>
      <a:srgbClr val="C4652D"/>
    </a:accent4>
    <a:accent5>
      <a:srgbClr val="8B5D3D"/>
    </a:accent5>
    <a:accent6>
      <a:srgbClr val="5C92B5"/>
    </a:accent6>
    <a:hlink>
      <a:srgbClr val="67AFBD"/>
    </a:hlink>
    <a:folHlink>
      <a:srgbClr val="C2A874"/>
    </a:folHlink>
  </a:clrScheme>
</a:themeOverride>
</file>

<file path=ppt/theme/themeOverride2.xml><?xml version="1.0" encoding="utf-8"?>
<a:themeOverride xmlns:a="http://schemas.openxmlformats.org/drawingml/2006/main">
  <a:clrScheme name="Urban">
    <a:dk1>
      <a:sysClr val="windowText" lastClr="000000"/>
    </a:dk1>
    <a:lt1>
      <a:sysClr val="window" lastClr="FFFFFF"/>
    </a:lt1>
    <a:dk2>
      <a:srgbClr val="424456"/>
    </a:dk2>
    <a:lt2>
      <a:srgbClr val="DEDEDE"/>
    </a:lt2>
    <a:accent1>
      <a:srgbClr val="53548A"/>
    </a:accent1>
    <a:accent2>
      <a:srgbClr val="438086"/>
    </a:accent2>
    <a:accent3>
      <a:srgbClr val="A04DA3"/>
    </a:accent3>
    <a:accent4>
      <a:srgbClr val="C4652D"/>
    </a:accent4>
    <a:accent5>
      <a:srgbClr val="8B5D3D"/>
    </a:accent5>
    <a:accent6>
      <a:srgbClr val="5C92B5"/>
    </a:accent6>
    <a:hlink>
      <a:srgbClr val="67AFBD"/>
    </a:hlink>
    <a:folHlink>
      <a:srgbClr val="C2A874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2260</TotalTime>
  <Words>2379</Words>
  <Application>Microsoft Office PowerPoint</Application>
  <PresentationFormat>Custom</PresentationFormat>
  <Paragraphs>284</Paragraphs>
  <Slides>20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8" baseType="lpstr">
      <vt:lpstr>Arial</vt:lpstr>
      <vt:lpstr>Calibri</vt:lpstr>
      <vt:lpstr>Comic Sans MS</vt:lpstr>
      <vt:lpstr>Consolas</vt:lpstr>
      <vt:lpstr>Courier New</vt:lpstr>
      <vt:lpstr>Tw Cen MT</vt:lpstr>
      <vt:lpstr>Wingdings</vt:lpstr>
      <vt:lpstr>CS 235 Theme</vt:lpstr>
      <vt:lpstr>PowerPoint Presentation</vt:lpstr>
      <vt:lpstr>Attendance Quiz #10</vt:lpstr>
      <vt:lpstr>Tip #11: Virtual Functions</vt:lpstr>
      <vt:lpstr>PowerPoint Presentation</vt:lpstr>
      <vt:lpstr>Chapter 4</vt:lpstr>
      <vt:lpstr>Chapter 4 Objectives</vt:lpstr>
      <vt:lpstr>Sequence Classes</vt:lpstr>
      <vt:lpstr>PowerPoint Presentation</vt:lpstr>
      <vt:lpstr>Template Classes</vt:lpstr>
      <vt:lpstr>C++ Templates</vt:lpstr>
      <vt:lpstr>The Vector</vt:lpstr>
      <vt:lpstr>Vector Size</vt:lpstr>
      <vt:lpstr>A Vector Class Object</vt:lpstr>
      <vt:lpstr>String Vector</vt:lpstr>
      <vt:lpstr>Specification of the vector Class</vt:lpstr>
      <vt:lpstr>Function at and Subscript Operator</vt:lpstr>
      <vt:lpstr>PowerPoint Presentation</vt:lpstr>
      <vt:lpstr>Vectors vs. Static Arrays</vt:lpstr>
      <vt:lpstr>Traversing STL Vectors w/Iterators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 Roper</dc:creator>
  <cp:lastModifiedBy>Paul Roper</cp:lastModifiedBy>
  <cp:revision>91</cp:revision>
  <dcterms:created xsi:type="dcterms:W3CDTF">2020-07-19T21:27:39Z</dcterms:created>
  <dcterms:modified xsi:type="dcterms:W3CDTF">2022-02-01T18:57:33Z</dcterms:modified>
</cp:coreProperties>
</file>