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729" r:id="rId2"/>
    <p:sldId id="3580" r:id="rId3"/>
    <p:sldId id="1027" r:id="rId4"/>
    <p:sldId id="3915" r:id="rId5"/>
    <p:sldId id="3907" r:id="rId6"/>
    <p:sldId id="540" r:id="rId7"/>
    <p:sldId id="541" r:id="rId8"/>
    <p:sldId id="542" r:id="rId9"/>
    <p:sldId id="543" r:id="rId10"/>
    <p:sldId id="544" r:id="rId11"/>
    <p:sldId id="983" r:id="rId12"/>
    <p:sldId id="984" r:id="rId13"/>
    <p:sldId id="985" r:id="rId14"/>
    <p:sldId id="1029" r:id="rId15"/>
    <p:sldId id="987" r:id="rId16"/>
    <p:sldId id="988" r:id="rId17"/>
    <p:sldId id="992" r:id="rId18"/>
    <p:sldId id="993" r:id="rId19"/>
    <p:sldId id="1019" r:id="rId20"/>
    <p:sldId id="998" r:id="rId21"/>
    <p:sldId id="3876" r:id="rId22"/>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7" d="100"/>
          <a:sy n="97" d="100"/>
        </p:scale>
        <p:origin x="918" y="78"/>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2/1/2022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2/1/2022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39281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3</a:t>
            </a:fld>
            <a:endParaRPr lang="en-US" dirty="0"/>
          </a:p>
        </p:txBody>
      </p:sp>
    </p:spTree>
    <p:extLst>
      <p:ext uri="{BB962C8B-B14F-4D97-AF65-F5344CB8AC3E}">
        <p14:creationId xmlns:p14="http://schemas.microsoft.com/office/powerpoint/2010/main" val="285236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8</a:t>
            </a:fld>
            <a:endParaRPr lang="en-US" dirty="0"/>
          </a:p>
        </p:txBody>
      </p:sp>
    </p:spTree>
    <p:extLst>
      <p:ext uri="{BB962C8B-B14F-4D97-AF65-F5344CB8AC3E}">
        <p14:creationId xmlns:p14="http://schemas.microsoft.com/office/powerpoint/2010/main" val="294434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15</a:t>
            </a:fld>
            <a:endParaRPr lang="en-US" dirty="0"/>
          </a:p>
        </p:txBody>
      </p:sp>
    </p:spTree>
    <p:extLst>
      <p:ext uri="{BB962C8B-B14F-4D97-AF65-F5344CB8AC3E}">
        <p14:creationId xmlns:p14="http://schemas.microsoft.com/office/powerpoint/2010/main" val="428536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Program Correctness (07)</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Program Correctness (07)</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Program Correctness (07)</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Program Correctness (07)</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Program Correctness (07)</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0" name="TextBox 9">
            <a:extLst>
              <a:ext uri="{FF2B5EF4-FFF2-40B4-BE49-F238E27FC236}">
                <a16:creationId xmlns:a16="http://schemas.microsoft.com/office/drawing/2014/main" id="{B3A25955-0047-4D10-A85F-99395515E806}"/>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Program Correctness, 2.1-3 (07)</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276600"/>
            <a:ext cx="4998808" cy="2971800"/>
          </a:xfrm>
          <a:prstGeom prst="rect">
            <a:avLst/>
          </a:prstGeom>
        </p:spPr>
      </p:pic>
      <p:sp>
        <p:nvSpPr>
          <p:cNvPr id="7" name="Content Placeholder 2"/>
          <p:cNvSpPr txBox="1">
            <a:spLocks/>
          </p:cNvSpPr>
          <p:nvPr/>
        </p:nvSpPr>
        <p:spPr bwMode="auto">
          <a:xfrm>
            <a:off x="535259" y="3048001"/>
            <a:ext cx="9891131"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defRPr/>
            </a:pPr>
            <a:r>
              <a:rPr lang="en-US" dirty="0"/>
              <a:t>The C++ code will compile and run, but will not meet the specifications—it will produce incorrect results.</a:t>
            </a:r>
          </a:p>
          <a:p>
            <a:pPr>
              <a:defRPr/>
            </a:pPr>
            <a:r>
              <a:rPr lang="en-US" dirty="0"/>
              <a:t>Most logic errors do not cause syntax or run-time errors and, consequently, are difficult to find.</a:t>
            </a:r>
          </a:p>
          <a:p>
            <a:r>
              <a:rPr lang="en-US" b="1" i="1" dirty="0">
                <a:solidFill>
                  <a:srgbClr val="FF0000"/>
                </a:solidFill>
              </a:rPr>
              <a:t>Test cases</a:t>
            </a:r>
            <a:r>
              <a:rPr lang="en-US" b="1" dirty="0">
                <a:solidFill>
                  <a:srgbClr val="FF0000"/>
                </a:solidFill>
              </a:rPr>
              <a:t> </a:t>
            </a:r>
            <a:r>
              <a:rPr lang="en-US" dirty="0"/>
              <a:t>can help find logic errors.</a:t>
            </a:r>
          </a:p>
          <a:p>
            <a:r>
              <a:rPr lang="en-US" dirty="0"/>
              <a:t>Test cases allow the programmer to compare actual program output with the expected results.</a:t>
            </a:r>
          </a:p>
          <a:p>
            <a:r>
              <a:rPr lang="en-US" dirty="0"/>
              <a:t>Software professionals must be diligent in detecting and correcting logic errors.</a:t>
            </a:r>
          </a:p>
          <a:p>
            <a:pPr>
              <a:defRPr/>
            </a:pPr>
            <a:endParaRPr lang="en-US" dirty="0"/>
          </a:p>
          <a:p>
            <a:endParaRPr lang="en-US" dirty="0"/>
          </a:p>
        </p:txBody>
      </p:sp>
      <p:sp>
        <p:nvSpPr>
          <p:cNvPr id="2" name="Title 1"/>
          <p:cNvSpPr>
            <a:spLocks noGrp="1"/>
          </p:cNvSpPr>
          <p:nvPr>
            <p:ph type="title"/>
          </p:nvPr>
        </p:nvSpPr>
        <p:spPr/>
        <p:txBody>
          <a:bodyPr/>
          <a:lstStyle/>
          <a:p>
            <a:r>
              <a:rPr lang="en-US" dirty="0"/>
              <a:t>Logic Errors</a:t>
            </a:r>
          </a:p>
        </p:txBody>
      </p:sp>
      <p:sp>
        <p:nvSpPr>
          <p:cNvPr id="3" name="Content Placeholder 2"/>
          <p:cNvSpPr>
            <a:spLocks noGrp="1"/>
          </p:cNvSpPr>
          <p:nvPr>
            <p:ph sz="quarter" idx="1"/>
          </p:nvPr>
        </p:nvSpPr>
        <p:spPr>
          <a:xfrm>
            <a:off x="535259" y="1295401"/>
            <a:ext cx="9891131" cy="1752600"/>
          </a:xfrm>
        </p:spPr>
        <p:txBody>
          <a:bodyPr/>
          <a:lstStyle/>
          <a:p>
            <a:pPr>
              <a:defRPr/>
            </a:pPr>
            <a:r>
              <a:rPr lang="en-US" dirty="0"/>
              <a:t>A </a:t>
            </a:r>
            <a:r>
              <a:rPr lang="en-US" b="1" i="1" dirty="0">
                <a:solidFill>
                  <a:srgbClr val="FF0000"/>
                </a:solidFill>
              </a:rPr>
              <a:t>logic error</a:t>
            </a:r>
            <a:r>
              <a:rPr lang="en-US" b="1" dirty="0">
                <a:solidFill>
                  <a:srgbClr val="FF0000"/>
                </a:solidFill>
              </a:rPr>
              <a:t> </a:t>
            </a:r>
            <a:r>
              <a:rPr lang="en-US" dirty="0"/>
              <a:t>occurs when the programmer or analyst</a:t>
            </a:r>
          </a:p>
          <a:p>
            <a:pPr lvl="1">
              <a:defRPr/>
            </a:pPr>
            <a:r>
              <a:rPr lang="en-US" dirty="0"/>
              <a:t>makes a mistake in the design of a class.</a:t>
            </a:r>
          </a:p>
          <a:p>
            <a:pPr lvl="1">
              <a:spcBef>
                <a:spcPts val="0"/>
              </a:spcBef>
              <a:defRPr/>
            </a:pPr>
            <a:r>
              <a:rPr lang="en-US" dirty="0"/>
              <a:t>makes a mistake in the design of a class function.</a:t>
            </a:r>
          </a:p>
          <a:p>
            <a:pPr lvl="1">
              <a:spcBef>
                <a:spcPts val="0"/>
              </a:spcBef>
              <a:defRPr/>
            </a:pPr>
            <a:r>
              <a:rPr lang="en-US" dirty="0"/>
              <a:t>has implemented an algorithm incorrectly.</a:t>
            </a:r>
          </a:p>
          <a:p>
            <a:pPr lvl="1">
              <a:spcBef>
                <a:spcPts val="0"/>
              </a:spcBef>
              <a:defRPr/>
            </a:pPr>
            <a:r>
              <a:rPr lang="en-US" dirty="0"/>
              <a:t>uses an incorrect algorithm.</a:t>
            </a:r>
          </a:p>
        </p:txBody>
      </p:sp>
      <p:sp>
        <p:nvSpPr>
          <p:cNvPr id="8" name="Footer Placeholder 7"/>
          <p:cNvSpPr>
            <a:spLocks noGrp="1"/>
          </p:cNvSpPr>
          <p:nvPr>
            <p:ph type="ftr" sz="quarter" idx="11"/>
          </p:nvPr>
        </p:nvSpPr>
        <p:spPr/>
        <p:txBody>
          <a:bodyPr/>
          <a:lstStyle/>
          <a:p>
            <a:pPr>
              <a:defRPr/>
            </a:pPr>
            <a:r>
              <a:rPr lang="en-US"/>
              <a:t>Program Correctness (07)</a:t>
            </a:r>
            <a:endParaRPr lang="en-US" dirty="0"/>
          </a:p>
        </p:txBody>
      </p:sp>
      <p:sp>
        <p:nvSpPr>
          <p:cNvPr id="9" name="Slide Number Placeholder 8"/>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spTree>
    <p:extLst>
      <p:ext uri="{BB962C8B-B14F-4D97-AF65-F5344CB8AC3E}">
        <p14:creationId xmlns:p14="http://schemas.microsoft.com/office/powerpoint/2010/main" val="33917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2.2, pgs. 138-147</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2.2 Exceptions</a:t>
            </a:r>
          </a:p>
          <a:p>
            <a:pPr algn="ctr"/>
            <a:r>
              <a:rPr lang="en-US" sz="2000" dirty="0"/>
              <a:t>Ways to Indicate an Error</a:t>
            </a:r>
          </a:p>
          <a:p>
            <a:pPr algn="ctr"/>
            <a:r>
              <a:rPr lang="en-US" sz="2000" dirty="0"/>
              <a:t>The throw Statement</a:t>
            </a:r>
          </a:p>
          <a:p>
            <a:pPr algn="ctr"/>
            <a:r>
              <a:rPr lang="en-US" sz="2000" dirty="0"/>
              <a:t>Uncaught Exceptions</a:t>
            </a:r>
          </a:p>
          <a:p>
            <a:pPr algn="ctr"/>
            <a:r>
              <a:rPr lang="en-US" sz="2000" dirty="0"/>
              <a:t>Catching and Handling Exceptions with try and catch Blocks</a:t>
            </a:r>
          </a:p>
          <a:p>
            <a:pPr algn="ctr"/>
            <a:r>
              <a:rPr lang="en-US" sz="2000" dirty="0"/>
              <a:t>Standard Exceptions</a:t>
            </a:r>
          </a:p>
          <a:p>
            <a:pPr algn="ctr"/>
            <a:r>
              <a:rPr lang="en-US" sz="2000" dirty="0"/>
              <a:t>The Exception Class Hierarchy</a:t>
            </a:r>
          </a:p>
          <a:p>
            <a:pPr algn="ctr"/>
            <a:r>
              <a:rPr lang="en-US" sz="2000" dirty="0"/>
              <a:t>Catching All Exceptions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860468"/>
            <a:ext cx="2848466" cy="2133600"/>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11</a:t>
            </a:fld>
            <a:endParaRPr lang="en-US" dirty="0"/>
          </a:p>
        </p:txBody>
      </p:sp>
    </p:spTree>
    <p:extLst>
      <p:ext uri="{BB962C8B-B14F-4D97-AF65-F5344CB8AC3E}">
        <p14:creationId xmlns:p14="http://schemas.microsoft.com/office/powerpoint/2010/main" val="44067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Error is Human</a:t>
            </a:r>
          </a:p>
        </p:txBody>
      </p:sp>
      <p:sp>
        <p:nvSpPr>
          <p:cNvPr id="3" name="Content Placeholder 2"/>
          <p:cNvSpPr>
            <a:spLocks noGrp="1"/>
          </p:cNvSpPr>
          <p:nvPr>
            <p:ph sz="quarter" idx="1"/>
          </p:nvPr>
        </p:nvSpPr>
        <p:spPr>
          <a:xfrm>
            <a:off x="557561" y="1295401"/>
            <a:ext cx="10062816" cy="3581400"/>
          </a:xfrm>
        </p:spPr>
        <p:txBody>
          <a:bodyPr/>
          <a:lstStyle/>
          <a:p>
            <a:r>
              <a:rPr lang="en-US" dirty="0"/>
              <a:t>What to do with an error:</a:t>
            </a:r>
          </a:p>
          <a:p>
            <a:pPr lvl="1"/>
            <a:r>
              <a:rPr lang="en-US" dirty="0"/>
              <a:t>Return a special value.</a:t>
            </a:r>
          </a:p>
          <a:p>
            <a:pPr lvl="1"/>
            <a:r>
              <a:rPr lang="en-US" dirty="0"/>
              <a:t>Use a </a:t>
            </a:r>
            <a:r>
              <a:rPr lang="en-US" dirty="0">
                <a:latin typeface="Courier New" pitchFamily="49" charset="0"/>
                <a:cs typeface="Courier New" pitchFamily="49" charset="0"/>
              </a:rPr>
              <a:t>bool</a:t>
            </a:r>
            <a:r>
              <a:rPr lang="en-US" dirty="0"/>
              <a:t> return value to indicate success or failure.</a:t>
            </a:r>
          </a:p>
          <a:p>
            <a:pPr lvl="1"/>
            <a:r>
              <a:rPr lang="en-US" dirty="0"/>
              <a:t>Set a global variable.</a:t>
            </a:r>
          </a:p>
          <a:p>
            <a:pPr lvl="1"/>
            <a:r>
              <a:rPr lang="en-US" dirty="0"/>
              <a:t>Print an error message.</a:t>
            </a:r>
          </a:p>
          <a:p>
            <a:pPr lvl="1"/>
            <a:r>
              <a:rPr lang="en-US" dirty="0"/>
              <a:t>Print an error message and exit the program.</a:t>
            </a:r>
          </a:p>
          <a:p>
            <a:pPr lvl="1"/>
            <a:r>
              <a:rPr lang="en-US" dirty="0"/>
              <a:t>Put an input or output stream in a fail state.</a:t>
            </a:r>
          </a:p>
          <a:p>
            <a:r>
              <a:rPr lang="en-US" dirty="0"/>
              <a:t>The first three options allow the user of a function to respond to the error.</a:t>
            </a:r>
          </a:p>
        </p:txBody>
      </p:sp>
      <p:grpSp>
        <p:nvGrpSpPr>
          <p:cNvPr id="6" name="Group 5"/>
          <p:cNvGrpSpPr/>
          <p:nvPr/>
        </p:nvGrpSpPr>
        <p:grpSpPr>
          <a:xfrm>
            <a:off x="5105400" y="4648201"/>
            <a:ext cx="4422094" cy="2038529"/>
            <a:chOff x="1752600" y="1658880"/>
            <a:chExt cx="5105400" cy="3068420"/>
          </a:xfrm>
        </p:grpSpPr>
        <p:sp>
          <p:nvSpPr>
            <p:cNvPr id="7" name="TextBox 6"/>
            <p:cNvSpPr txBox="1"/>
            <p:nvPr/>
          </p:nvSpPr>
          <p:spPr>
            <a:xfrm>
              <a:off x="1752600" y="1658880"/>
              <a:ext cx="5105400" cy="1528789"/>
            </a:xfrm>
            <a:prstGeom prst="rect">
              <a:avLst/>
            </a:prstGeom>
            <a:noFill/>
          </p:spPr>
          <p:txBody>
            <a:bodyPr wrap="square" rtlCol="0">
              <a:spAutoFit/>
            </a:bodyPr>
            <a:lstStyle/>
            <a:p>
              <a:pPr algn="ctr"/>
              <a:r>
                <a:rPr lang="en-US" sz="2000" b="1" dirty="0">
                  <a:latin typeface="Comic Sans MS" panose="030F0702030302020204" pitchFamily="66" charset="0"/>
                </a:rPr>
                <a:t>To err is human…</a:t>
              </a:r>
            </a:p>
            <a:p>
              <a:pPr algn="ctr"/>
              <a:r>
                <a:rPr lang="en-US" sz="2000" b="1" dirty="0">
                  <a:latin typeface="Comic Sans MS" panose="030F0702030302020204" pitchFamily="66" charset="0"/>
                </a:rPr>
                <a:t>But to really screw up,</a:t>
              </a:r>
            </a:p>
            <a:p>
              <a:pPr algn="ctr"/>
              <a:r>
                <a:rPr lang="en-US" sz="2000" b="1" dirty="0">
                  <a:latin typeface="Comic Sans MS" panose="030F0702030302020204" pitchFamily="66" charset="0"/>
                </a:rPr>
                <a:t>you need a computer!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450" y="3203300"/>
              <a:ext cx="2826327" cy="1524000"/>
            </a:xfrm>
            <a:prstGeom prst="rect">
              <a:avLst/>
            </a:prstGeom>
          </p:spPr>
        </p:pic>
      </p:grpSp>
      <p:sp>
        <p:nvSpPr>
          <p:cNvPr id="9" name="Footer Placeholder 8"/>
          <p:cNvSpPr>
            <a:spLocks noGrp="1"/>
          </p:cNvSpPr>
          <p:nvPr>
            <p:ph type="ftr" sz="quarter" idx="11"/>
          </p:nvPr>
        </p:nvSpPr>
        <p:spPr/>
        <p:txBody>
          <a:bodyPr/>
          <a:lstStyle/>
          <a:p>
            <a:pPr>
              <a:defRPr/>
            </a:pPr>
            <a:r>
              <a:rPr lang="en-US"/>
              <a:t>Program Correctness (07)</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spTree>
    <p:extLst>
      <p:ext uri="{BB962C8B-B14F-4D97-AF65-F5344CB8AC3E}">
        <p14:creationId xmlns:p14="http://schemas.microsoft.com/office/powerpoint/2010/main" val="388862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442716-66B9-4EEB-BA4C-D9A37D21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620067"/>
            <a:ext cx="3708400" cy="4450080"/>
          </a:xfrm>
          <a:prstGeom prst="rect">
            <a:avLst/>
          </a:prstGeom>
        </p:spPr>
      </p:pic>
      <p:sp>
        <p:nvSpPr>
          <p:cNvPr id="2" name="Title 1">
            <a:extLst>
              <a:ext uri="{FF2B5EF4-FFF2-40B4-BE49-F238E27FC236}">
                <a16:creationId xmlns:a16="http://schemas.microsoft.com/office/drawing/2014/main" id="{950E5B98-96C3-424A-9474-7803CDB4F387}"/>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F8963D1E-7319-4E7A-869F-E0663E6C06B6}"/>
              </a:ext>
            </a:extLst>
          </p:cNvPr>
          <p:cNvSpPr>
            <a:spLocks noGrp="1"/>
          </p:cNvSpPr>
          <p:nvPr>
            <p:ph sz="quarter" idx="1"/>
          </p:nvPr>
        </p:nvSpPr>
        <p:spPr/>
        <p:txBody>
          <a:bodyPr/>
          <a:lstStyle/>
          <a:p>
            <a:r>
              <a:rPr lang="en-US" dirty="0"/>
              <a:t>An alternate way to indicate an error, especially if there are several possible errors, is through the use of exceptions.</a:t>
            </a:r>
          </a:p>
          <a:p>
            <a:r>
              <a:rPr lang="en-US" b="1" i="1" dirty="0">
                <a:solidFill>
                  <a:srgbClr val="FF0000"/>
                </a:solidFill>
              </a:rPr>
              <a:t>Exceptions</a:t>
            </a:r>
            <a:r>
              <a:rPr lang="en-US" dirty="0"/>
              <a:t> are used to signal that an error has occurred during the execution of a program.</a:t>
            </a:r>
          </a:p>
          <a:p>
            <a:r>
              <a:rPr lang="en-US" dirty="0"/>
              <a:t>You can insert code in your program that </a:t>
            </a:r>
            <a:r>
              <a:rPr lang="en-US" b="1" i="1" dirty="0">
                <a:solidFill>
                  <a:srgbClr val="FF0000"/>
                </a:solidFill>
              </a:rPr>
              <a:t>throw</a:t>
            </a:r>
            <a:r>
              <a:rPr lang="en-US" dirty="0"/>
              <a:t>s an </a:t>
            </a:r>
            <a:r>
              <a:rPr lang="en-US" b="1" i="1" dirty="0">
                <a:solidFill>
                  <a:srgbClr val="FF0000"/>
                </a:solidFill>
              </a:rPr>
              <a:t>exception</a:t>
            </a:r>
            <a:r>
              <a:rPr lang="en-US" dirty="0"/>
              <a:t> when a particular kind of error occurs.</a:t>
            </a:r>
          </a:p>
          <a:p>
            <a:r>
              <a:rPr lang="en-US" dirty="0"/>
              <a:t>When an exception is thrown, the normal flow of execution is interrupted and control transfers to another part of the program.</a:t>
            </a:r>
          </a:p>
          <a:p>
            <a:r>
              <a:rPr lang="en-US" dirty="0"/>
              <a:t>An </a:t>
            </a:r>
            <a:r>
              <a:rPr lang="en-US" b="1" i="1" dirty="0">
                <a:solidFill>
                  <a:srgbClr val="FF0000"/>
                </a:solidFill>
              </a:rPr>
              <a:t>exception handler </a:t>
            </a:r>
            <a:r>
              <a:rPr lang="en-US" dirty="0"/>
              <a:t>allows the user to </a:t>
            </a:r>
            <a:r>
              <a:rPr lang="en-US" b="1" i="1" dirty="0">
                <a:solidFill>
                  <a:srgbClr val="FF0000"/>
                </a:solidFill>
              </a:rPr>
              <a:t>catch</a:t>
            </a:r>
            <a:r>
              <a:rPr lang="en-US" dirty="0"/>
              <a:t> or </a:t>
            </a:r>
            <a:r>
              <a:rPr lang="en-US" b="1" i="1" dirty="0">
                <a:solidFill>
                  <a:srgbClr val="FF0000"/>
                </a:solidFill>
              </a:rPr>
              <a:t>handle</a:t>
            </a:r>
            <a:r>
              <a:rPr lang="en-US" dirty="0"/>
              <a:t> the exception.</a:t>
            </a:r>
          </a:p>
        </p:txBody>
      </p:sp>
      <p:sp>
        <p:nvSpPr>
          <p:cNvPr id="4" name="Footer Placeholder 3">
            <a:extLst>
              <a:ext uri="{FF2B5EF4-FFF2-40B4-BE49-F238E27FC236}">
                <a16:creationId xmlns:a16="http://schemas.microsoft.com/office/drawing/2014/main" id="{E1864F2D-11DF-4288-9749-12383C3C90B3}"/>
              </a:ext>
            </a:extLst>
          </p:cNvPr>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a:extLst>
              <a:ext uri="{FF2B5EF4-FFF2-40B4-BE49-F238E27FC236}">
                <a16:creationId xmlns:a16="http://schemas.microsoft.com/office/drawing/2014/main" id="{0A31AFD0-FE5A-479B-8A03-AF2789024976}"/>
              </a:ext>
            </a:extLst>
          </p:cNvPr>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Tree>
    <p:extLst>
      <p:ext uri="{BB962C8B-B14F-4D97-AF65-F5344CB8AC3E}">
        <p14:creationId xmlns:p14="http://schemas.microsoft.com/office/powerpoint/2010/main" val="8345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Handling</a:t>
            </a:r>
          </a:p>
        </p:txBody>
      </p:sp>
      <p:sp>
        <p:nvSpPr>
          <p:cNvPr id="3" name="Content Placeholder 2"/>
          <p:cNvSpPr>
            <a:spLocks noGrp="1"/>
          </p:cNvSpPr>
          <p:nvPr>
            <p:ph sz="quarter" idx="1"/>
          </p:nvPr>
        </p:nvSpPr>
        <p:spPr>
          <a:xfrm>
            <a:off x="557561" y="1295401"/>
            <a:ext cx="9978067" cy="5333999"/>
          </a:xfrm>
        </p:spPr>
        <p:txBody>
          <a:bodyPr/>
          <a:lstStyle/>
          <a:p>
            <a:pPr>
              <a:spcBef>
                <a:spcPts val="600"/>
              </a:spcBef>
            </a:pPr>
            <a:r>
              <a:rPr lang="en-US" dirty="0"/>
              <a:t>The </a:t>
            </a:r>
            <a:r>
              <a:rPr lang="en-US" b="1" i="1" dirty="0">
                <a:solidFill>
                  <a:srgbClr val="FF0000"/>
                </a:solidFill>
              </a:rPr>
              <a:t>exception object </a:t>
            </a:r>
            <a:r>
              <a:rPr lang="en-US" dirty="0"/>
              <a:t>can be of any type.</a:t>
            </a:r>
          </a:p>
          <a:p>
            <a:pPr lvl="1">
              <a:spcBef>
                <a:spcPts val="600"/>
              </a:spcBef>
            </a:pPr>
            <a:r>
              <a:rPr lang="en-US" dirty="0"/>
              <a:t>The standard library includes standard exception classes.</a:t>
            </a:r>
          </a:p>
          <a:p>
            <a:pPr lvl="1">
              <a:spcBef>
                <a:spcPts val="600"/>
              </a:spcBef>
            </a:pPr>
            <a:r>
              <a:rPr lang="en-US" dirty="0"/>
              <a:t>User defined exceptions can be of any data type.</a:t>
            </a:r>
          </a:p>
          <a:p>
            <a:pPr>
              <a:spcBef>
                <a:spcPts val="600"/>
              </a:spcBef>
            </a:pPr>
            <a:r>
              <a:rPr lang="en-US" dirty="0"/>
              <a:t>If an exception is thrown and not caught, then the program aborts and an error message is displayed.</a:t>
            </a:r>
          </a:p>
          <a:p>
            <a:pPr>
              <a:spcBef>
                <a:spcPts val="600"/>
              </a:spcBef>
            </a:pPr>
            <a:r>
              <a:rPr lang="en-US" dirty="0"/>
              <a:t>To avoid uncaught exceptions, enclose the</a:t>
            </a:r>
            <a:r>
              <a:rPr lang="en-US" dirty="0">
                <a:solidFill>
                  <a:srgbClr val="FF0000"/>
                </a:solidFill>
              </a:rPr>
              <a:t> </a:t>
            </a:r>
            <a:r>
              <a:rPr lang="en-US" dirty="0"/>
              <a:t>code segment within a </a:t>
            </a:r>
            <a:r>
              <a:rPr lang="en-US" b="1" dirty="0">
                <a:solidFill>
                  <a:srgbClr val="FF0000"/>
                </a:solidFill>
                <a:latin typeface="Consolas" panose="020B0609020204030204" pitchFamily="49" charset="0"/>
                <a:cs typeface="Consolas" panose="020B0609020204030204" pitchFamily="49" charset="0"/>
              </a:rPr>
              <a:t>try</a:t>
            </a:r>
            <a:r>
              <a:rPr lang="en-US" b="1" dirty="0">
                <a:solidFill>
                  <a:srgbClr val="FF0000"/>
                </a:solidFill>
              </a:rPr>
              <a:t> </a:t>
            </a:r>
            <a:r>
              <a:rPr lang="en-US" b="1" i="1" dirty="0">
                <a:solidFill>
                  <a:srgbClr val="FF0000"/>
                </a:solidFill>
              </a:rPr>
              <a:t>block</a:t>
            </a:r>
            <a:r>
              <a:rPr lang="en-US" b="1" dirty="0">
                <a:solidFill>
                  <a:srgbClr val="FF0000"/>
                </a:solidFill>
              </a:rPr>
              <a:t> </a:t>
            </a:r>
            <a:r>
              <a:rPr lang="en-US" dirty="0"/>
              <a:t>followed by </a:t>
            </a:r>
            <a:r>
              <a:rPr lang="en-US" b="1" dirty="0">
                <a:solidFill>
                  <a:srgbClr val="FF0000"/>
                </a:solidFill>
                <a:latin typeface="Consolas" panose="020B0609020204030204" pitchFamily="49" charset="0"/>
                <a:cs typeface="Consolas" panose="020B0609020204030204" pitchFamily="49" charset="0"/>
              </a:rPr>
              <a:t>catch</a:t>
            </a:r>
            <a:r>
              <a:rPr lang="en-US" b="1" dirty="0">
                <a:solidFill>
                  <a:srgbClr val="FF0000"/>
                </a:solidFill>
              </a:rPr>
              <a:t> </a:t>
            </a:r>
            <a:r>
              <a:rPr lang="en-US" b="1" i="1" dirty="0">
                <a:solidFill>
                  <a:srgbClr val="FF0000"/>
                </a:solidFill>
              </a:rPr>
              <a:t>block(s)</a:t>
            </a:r>
            <a:r>
              <a:rPr lang="en-US" b="1" dirty="0">
                <a:solidFill>
                  <a:srgbClr val="FF0000"/>
                </a:solidFill>
              </a:rPr>
              <a:t> </a:t>
            </a:r>
            <a:r>
              <a:rPr lang="en-US" dirty="0"/>
              <a:t>that catch and handle </a:t>
            </a:r>
            <a:r>
              <a:rPr lang="en-US" b="1" dirty="0">
                <a:solidFill>
                  <a:srgbClr val="FF0000"/>
                </a:solidFill>
                <a:latin typeface="Consolas" panose="020B0609020204030204" pitchFamily="49" charset="0"/>
                <a:cs typeface="Consolas" panose="020B0609020204030204" pitchFamily="49" charset="0"/>
              </a:rPr>
              <a:t>throw</a:t>
            </a:r>
            <a:r>
              <a:rPr lang="en-US" dirty="0"/>
              <a:t>n exceptions.</a:t>
            </a:r>
          </a:p>
          <a:p>
            <a:pPr>
              <a:spcBef>
                <a:spcPts val="600"/>
              </a:spcBef>
            </a:pPr>
            <a:r>
              <a:rPr lang="en-US" dirty="0"/>
              <a:t>Code within a </a:t>
            </a:r>
            <a:r>
              <a:rPr lang="en-US" b="1" dirty="0">
                <a:solidFill>
                  <a:srgbClr val="FF0000"/>
                </a:solidFill>
                <a:latin typeface="Consolas" panose="020B0609020204030204" pitchFamily="49" charset="0"/>
                <a:cs typeface="Consolas" panose="020B0609020204030204" pitchFamily="49" charset="0"/>
              </a:rPr>
              <a:t>try</a:t>
            </a:r>
            <a:r>
              <a:rPr lang="en-US" b="1" dirty="0">
                <a:solidFill>
                  <a:srgbClr val="FF0000"/>
                </a:solidFill>
              </a:rPr>
              <a:t> </a:t>
            </a:r>
            <a:r>
              <a:rPr lang="en-US" b="1" i="1" dirty="0">
                <a:solidFill>
                  <a:srgbClr val="FF0000"/>
                </a:solidFill>
              </a:rPr>
              <a:t>block</a:t>
            </a:r>
            <a:r>
              <a:rPr lang="en-US" dirty="0"/>
              <a:t> is referred to as </a:t>
            </a:r>
            <a:r>
              <a:rPr lang="en-US" b="1" dirty="0">
                <a:solidFill>
                  <a:srgbClr val="FF0000"/>
                </a:solidFill>
              </a:rPr>
              <a:t>protected</a:t>
            </a:r>
            <a:r>
              <a:rPr lang="en-US" dirty="0">
                <a:solidFill>
                  <a:srgbClr val="FF0000"/>
                </a:solidFill>
              </a:rPr>
              <a:t> </a:t>
            </a:r>
            <a:r>
              <a:rPr lang="en-US" dirty="0"/>
              <a:t>code.</a:t>
            </a:r>
          </a:p>
          <a:p>
            <a:pPr>
              <a:defRPr/>
            </a:pPr>
            <a:r>
              <a:rPr lang="en-US" dirty="0"/>
              <a:t>More than one </a:t>
            </a:r>
            <a:r>
              <a:rPr lang="en-US" b="1" dirty="0">
                <a:latin typeface="Consolas" panose="020B0609020204030204" pitchFamily="49" charset="0"/>
                <a:cs typeface="Courier New" pitchFamily="49" charset="0"/>
              </a:rPr>
              <a:t>catch</a:t>
            </a:r>
            <a:r>
              <a:rPr lang="en-US" dirty="0"/>
              <a:t> block can follow a </a:t>
            </a:r>
            <a:r>
              <a:rPr lang="en-US" b="1" dirty="0">
                <a:latin typeface="Consolas" panose="020B0609020204030204" pitchFamily="49" charset="0"/>
                <a:cs typeface="Courier New" pitchFamily="49" charset="0"/>
              </a:rPr>
              <a:t>try</a:t>
            </a:r>
            <a:r>
              <a:rPr lang="en-US" dirty="0"/>
              <a:t> block.</a:t>
            </a:r>
          </a:p>
          <a:p>
            <a:pPr lvl="1">
              <a:defRPr/>
            </a:pPr>
            <a:r>
              <a:rPr lang="en-US" dirty="0"/>
              <a:t>Each </a:t>
            </a:r>
            <a:r>
              <a:rPr lang="en-US" b="1" dirty="0">
                <a:latin typeface="Consolas" panose="020B0609020204030204" pitchFamily="49" charset="0"/>
                <a:cs typeface="Courier New" pitchFamily="49" charset="0"/>
              </a:rPr>
              <a:t>catch</a:t>
            </a:r>
            <a:r>
              <a:rPr lang="en-US" dirty="0"/>
              <a:t> block handles a different kind of exception.</a:t>
            </a:r>
          </a:p>
          <a:p>
            <a:pPr lvl="1">
              <a:defRPr/>
            </a:pPr>
            <a:r>
              <a:rPr lang="en-US" dirty="0"/>
              <a:t>They are checked in the order in which they appear.</a:t>
            </a:r>
          </a:p>
          <a:p>
            <a:pPr lvl="1">
              <a:defRPr/>
            </a:pPr>
            <a:r>
              <a:rPr lang="en-US" dirty="0"/>
              <a:t>Check specific exception before more general exceptions.</a:t>
            </a:r>
          </a:p>
          <a:p>
            <a:pPr>
              <a:spcBef>
                <a:spcPts val="600"/>
              </a:spcBef>
            </a:pPr>
            <a:endParaRPr lang="en-US" dirty="0"/>
          </a:p>
          <a:p>
            <a:pPr>
              <a:spcBef>
                <a:spcPts val="600"/>
              </a:spcBef>
            </a:pPr>
            <a:endParaRPr lang="en-US" dirty="0"/>
          </a:p>
          <a:p>
            <a:pPr>
              <a:spcBef>
                <a:spcPts val="600"/>
              </a:spcBef>
            </a:pPr>
            <a:endParaRPr lang="en-US" dirty="0"/>
          </a:p>
        </p:txBody>
      </p:sp>
      <p:sp>
        <p:nvSpPr>
          <p:cNvPr id="6" name="Footer Placeholder 5"/>
          <p:cNvSpPr>
            <a:spLocks noGrp="1"/>
          </p:cNvSpPr>
          <p:nvPr>
            <p:ph type="ftr" sz="quarter" idx="11"/>
          </p:nvPr>
        </p:nvSpPr>
        <p:spPr/>
        <p:txBody>
          <a:bodyPr/>
          <a:lstStyle/>
          <a:p>
            <a:pPr>
              <a:defRPr/>
            </a:pPr>
            <a:r>
              <a:rPr lang="en-US"/>
              <a:t>Program Correctness (07)</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Tree>
    <p:extLst>
      <p:ext uri="{BB962C8B-B14F-4D97-AF65-F5344CB8AC3E}">
        <p14:creationId xmlns:p14="http://schemas.microsoft.com/office/powerpoint/2010/main" val="69116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691A5C-3D68-4F91-8E24-EE80ED43DF41}"/>
              </a:ext>
            </a:extLst>
          </p:cNvPr>
          <p:cNvGrpSpPr/>
          <p:nvPr/>
        </p:nvGrpSpPr>
        <p:grpSpPr>
          <a:xfrm>
            <a:off x="743414" y="1350288"/>
            <a:ext cx="7696200" cy="2568192"/>
            <a:chOff x="609600" y="1350288"/>
            <a:chExt cx="7696200" cy="2568192"/>
          </a:xfrm>
        </p:grpSpPr>
        <p:sp>
          <p:nvSpPr>
            <p:cNvPr id="6" name="TextBox 5"/>
            <p:cNvSpPr txBox="1"/>
            <p:nvPr/>
          </p:nvSpPr>
          <p:spPr>
            <a:xfrm>
              <a:off x="609600" y="1350288"/>
              <a:ext cx="7696200" cy="1200329"/>
            </a:xfrm>
            <a:prstGeom prst="rect">
              <a:avLst/>
            </a:prstGeom>
            <a:noFill/>
          </p:spPr>
          <p:txBody>
            <a:bodyPr wrap="square" rtlCol="0">
              <a:spAutoFit/>
            </a:bodyPr>
            <a:lstStyle/>
            <a:p>
              <a:pPr marL="0" lvl="2">
                <a:defRPr/>
              </a:pPr>
              <a:r>
                <a:rPr lang="en-US" b="1" dirty="0">
                  <a:solidFill>
                    <a:srgbClr val="FF0000"/>
                  </a:solidFill>
                  <a:latin typeface="Consolas" panose="020B0609020204030204" pitchFamily="49" charset="0"/>
                  <a:cs typeface="Consolas" panose="020B0609020204030204" pitchFamily="49" charset="0"/>
                </a:rPr>
                <a:t>try</a:t>
              </a:r>
            </a:p>
            <a:p>
              <a:pPr marL="0" lvl="2">
                <a:defRPr/>
              </a:pPr>
              <a:r>
                <a:rPr lang="en-US" b="1" dirty="0">
                  <a:solidFill>
                    <a:srgbClr val="FF0000"/>
                  </a:solidFill>
                  <a:latin typeface="Consolas" panose="020B0609020204030204" pitchFamily="49" charset="0"/>
                  <a:cs typeface="Consolas" panose="020B0609020204030204" pitchFamily="49" charset="0"/>
                </a:rPr>
                <a:t>{</a:t>
              </a:r>
            </a:p>
            <a:p>
              <a:pPr marL="0" lvl="2">
                <a:defRPr/>
              </a:pPr>
              <a:endParaRPr lang="en-US" b="1" dirty="0">
                <a:solidFill>
                  <a:srgbClr val="FF0000"/>
                </a:solidFill>
                <a:latin typeface="Consolas" panose="020B0609020204030204" pitchFamily="49" charset="0"/>
                <a:cs typeface="Consolas" panose="020B0609020204030204" pitchFamily="49" charset="0"/>
              </a:endParaRPr>
            </a:p>
            <a:p>
              <a:pPr marL="0" lvl="2">
                <a:defRPr/>
              </a:pPr>
              <a:r>
                <a:rPr lang="en-US" b="1" dirty="0">
                  <a:solidFill>
                    <a:srgbClr val="FF0000"/>
                  </a:solidFill>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B8BCEF5E-C86B-47C1-8DBB-AF68C11C7C96}"/>
                </a:ext>
              </a:extLst>
            </p:cNvPr>
            <p:cNvSpPr txBox="1"/>
            <p:nvPr/>
          </p:nvSpPr>
          <p:spPr>
            <a:xfrm>
              <a:off x="609600" y="2441152"/>
              <a:ext cx="7696200" cy="1477328"/>
            </a:xfrm>
            <a:prstGeom prst="rect">
              <a:avLst/>
            </a:prstGeom>
            <a:noFill/>
          </p:spPr>
          <p:txBody>
            <a:bodyPr wrap="square" rtlCol="0">
              <a:spAutoFit/>
            </a:bodyPr>
            <a:lstStyle/>
            <a:p>
              <a:pPr marL="0" lvl="2">
                <a:defRPr/>
              </a:pPr>
              <a:r>
                <a:rPr lang="en-US" b="1" dirty="0">
                  <a:solidFill>
                    <a:srgbClr val="FF0000"/>
                  </a:solidFill>
                  <a:latin typeface="Consolas" panose="020B0609020204030204" pitchFamily="49" charset="0"/>
                  <a:cs typeface="Consolas" panose="020B0609020204030204" pitchFamily="49" charset="0"/>
                </a:rPr>
                <a:t>catch (std::</a:t>
              </a:r>
              <a:r>
                <a:rPr lang="en-US" b="1" dirty="0" err="1">
                  <a:solidFill>
                    <a:srgbClr val="FF0000"/>
                  </a:solidFill>
                  <a:latin typeface="Consolas" panose="020B0609020204030204" pitchFamily="49" charset="0"/>
                  <a:cs typeface="Consolas" panose="020B0609020204030204" pitchFamily="49" charset="0"/>
                </a:rPr>
                <a:t>ios_base</a:t>
              </a:r>
              <a:r>
                <a:rPr lang="en-US" b="1" dirty="0">
                  <a:solidFill>
                    <a:srgbClr val="FF0000"/>
                  </a:solidFill>
                  <a:latin typeface="Consolas" panose="020B0609020204030204" pitchFamily="49" charset="0"/>
                  <a:cs typeface="Consolas" panose="020B0609020204030204" pitchFamily="49" charset="0"/>
                </a:rPr>
                <a:t>::failure&amp; f)</a:t>
              </a:r>
            </a:p>
            <a:p>
              <a:pPr marL="0" lvl="2">
                <a:defRPr/>
              </a:pPr>
              <a:r>
                <a:rPr lang="en-US" b="1" dirty="0">
                  <a:solidFill>
                    <a:srgbClr val="FF0000"/>
                  </a:solidFill>
                  <a:latin typeface="Consolas" panose="020B0609020204030204" pitchFamily="49" charset="0"/>
                  <a:cs typeface="Consolas" panose="020B0609020204030204" pitchFamily="49" charset="0"/>
                </a:rPr>
                <a:t>{</a:t>
              </a:r>
            </a:p>
            <a:p>
              <a:pPr marL="0" lvl="2">
                <a:defRPr/>
              </a:pPr>
              <a:r>
                <a:rPr lang="en-US" b="1" dirty="0">
                  <a:solidFill>
                    <a:srgbClr val="FF0000"/>
                  </a:solidFill>
                  <a:latin typeface="Consolas" panose="020B0609020204030204" pitchFamily="49" charset="0"/>
                  <a:cs typeface="Consolas" panose="020B0609020204030204" pitchFamily="49" charset="0"/>
                </a:rPr>
                <a:t>   </a:t>
              </a:r>
              <a:r>
                <a:rPr lang="en-US" b="1" dirty="0" err="1">
                  <a:solidFill>
                    <a:srgbClr val="FF0000"/>
                  </a:solidFill>
                  <a:latin typeface="Consolas" panose="020B0609020204030204" pitchFamily="49" charset="0"/>
                  <a:cs typeface="Consolas" panose="020B0609020204030204" pitchFamily="49" charset="0"/>
                </a:rPr>
                <a:t>cerr</a:t>
              </a:r>
              <a:r>
                <a:rPr lang="en-US" b="1" dirty="0">
                  <a:solidFill>
                    <a:srgbClr val="FF0000"/>
                  </a:solidFill>
                  <a:latin typeface="Consolas" panose="020B0609020204030204" pitchFamily="49" charset="0"/>
                  <a:cs typeface="Consolas" panose="020B0609020204030204" pitchFamily="49" charset="0"/>
                </a:rPr>
                <a:t> &lt;&lt; endl &lt;&lt; "Invalid number format input";</a:t>
              </a:r>
            </a:p>
            <a:p>
              <a:pPr marL="0" lvl="2">
                <a:defRPr/>
              </a:pPr>
              <a:r>
                <a:rPr lang="en-US" b="1" dirty="0">
                  <a:solidFill>
                    <a:srgbClr val="FF0000"/>
                  </a:solidFill>
                  <a:latin typeface="Consolas" panose="020B0609020204030204" pitchFamily="49" charset="0"/>
                  <a:cs typeface="Consolas" panose="020B0609020204030204" pitchFamily="49" charset="0"/>
                </a:rPr>
                <a:t>   age = DEFAULT_AGE;</a:t>
              </a:r>
            </a:p>
            <a:p>
              <a:pPr marL="0" lvl="2">
                <a:defRPr/>
              </a:pPr>
              <a:r>
                <a:rPr lang="en-US" b="1" dirty="0">
                  <a:solidFill>
                    <a:srgbClr val="FF0000"/>
                  </a:solidFill>
                  <a:latin typeface="Consolas" panose="020B0609020204030204" pitchFamily="49" charset="0"/>
                  <a:cs typeface="Consolas" panose="020B0609020204030204" pitchFamily="49" charset="0"/>
                </a:rPr>
                <a:t>}</a:t>
              </a:r>
            </a:p>
          </p:txBody>
        </p:sp>
      </p:grpSp>
      <p:sp>
        <p:nvSpPr>
          <p:cNvPr id="15" name="TextBox 14">
            <a:extLst>
              <a:ext uri="{FF2B5EF4-FFF2-40B4-BE49-F238E27FC236}">
                <a16:creationId xmlns:a16="http://schemas.microsoft.com/office/drawing/2014/main" id="{73098DC3-597B-464A-AEDE-AAEAEAD34034}"/>
              </a:ext>
            </a:extLst>
          </p:cNvPr>
          <p:cNvSpPr txBox="1"/>
          <p:nvPr/>
        </p:nvSpPr>
        <p:spPr>
          <a:xfrm>
            <a:off x="743414" y="1896070"/>
            <a:ext cx="7696200" cy="369332"/>
          </a:xfrm>
          <a:prstGeom prst="rect">
            <a:avLst/>
          </a:prstGeom>
          <a:noFill/>
        </p:spPr>
        <p:txBody>
          <a:bodyPr wrap="square" rtlCol="0">
            <a:spAutoFit/>
          </a:bodyPr>
          <a:lstStyle/>
          <a:p>
            <a:pPr marL="0" lvl="2">
              <a:defRPr/>
            </a:pPr>
            <a:r>
              <a:rPr lang="en-US" b="1" dirty="0">
                <a:latin typeface="Consolas" panose="020B0609020204030204" pitchFamily="49" charset="0"/>
                <a:cs typeface="Consolas" panose="020B0609020204030204" pitchFamily="49" charset="0"/>
              </a:rPr>
              <a:t>   age = </a:t>
            </a:r>
            <a:r>
              <a:rPr lang="en-US" b="1" dirty="0" err="1">
                <a:latin typeface="Consolas" panose="020B0609020204030204" pitchFamily="49" charset="0"/>
                <a:cs typeface="Consolas" panose="020B0609020204030204" pitchFamily="49" charset="0"/>
              </a:rPr>
              <a:t>read_int</a:t>
            </a:r>
            <a:r>
              <a:rPr lang="en-US" b="1" dirty="0">
                <a:latin typeface="Consolas" panose="020B0609020204030204" pitchFamily="49" charset="0"/>
                <a:cs typeface="Consolas" panose="020B0609020204030204" pitchFamily="49" charset="0"/>
              </a:rPr>
              <a:t>("Enter your age: ");</a:t>
            </a:r>
          </a:p>
        </p:txBody>
      </p:sp>
      <p:sp>
        <p:nvSpPr>
          <p:cNvPr id="22" name="Line Callout 1 6">
            <a:extLst>
              <a:ext uri="{FF2B5EF4-FFF2-40B4-BE49-F238E27FC236}">
                <a16:creationId xmlns:a16="http://schemas.microsoft.com/office/drawing/2014/main" id="{A6EC30BC-00A2-47EB-8142-184A1C2A96AD}"/>
              </a:ext>
            </a:extLst>
          </p:cNvPr>
          <p:cNvSpPr/>
          <p:nvPr/>
        </p:nvSpPr>
        <p:spPr>
          <a:xfrm>
            <a:off x="7758944" y="1338912"/>
            <a:ext cx="2992677" cy="1362113"/>
          </a:xfrm>
          <a:prstGeom prst="borderCallout1">
            <a:avLst>
              <a:gd name="adj1" fmla="val 51118"/>
              <a:gd name="adj2" fmla="val -202"/>
              <a:gd name="adj3" fmla="val 55466"/>
              <a:gd name="adj4" fmla="val -69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What could go wrong?</a:t>
            </a:r>
          </a:p>
          <a:p>
            <a:pPr marL="0" lvl="1">
              <a:defRPr/>
            </a:pPr>
            <a:r>
              <a:rPr lang="en-US" sz="2000" b="1" dirty="0">
                <a:solidFill>
                  <a:schemeClr val="bg1">
                    <a:lumMod val="95000"/>
                  </a:schemeClr>
                </a:solidFill>
              </a:rPr>
              <a:t>	-35</a:t>
            </a:r>
          </a:p>
          <a:p>
            <a:pPr marL="0" lvl="1">
              <a:defRPr/>
            </a:pPr>
            <a:r>
              <a:rPr lang="en-US" sz="2000" b="1" dirty="0">
                <a:solidFill>
                  <a:schemeClr val="bg1">
                    <a:lumMod val="95000"/>
                  </a:schemeClr>
                </a:solidFill>
              </a:rPr>
              <a:t>	20xx</a:t>
            </a:r>
          </a:p>
          <a:p>
            <a:pPr marL="0" lvl="1">
              <a:defRPr/>
            </a:pPr>
            <a:endParaRPr lang="en-US" sz="2000" dirty="0"/>
          </a:p>
        </p:txBody>
      </p:sp>
      <p:sp>
        <p:nvSpPr>
          <p:cNvPr id="21" name="Line Callout 1 6">
            <a:extLst>
              <a:ext uri="{FF2B5EF4-FFF2-40B4-BE49-F238E27FC236}">
                <a16:creationId xmlns:a16="http://schemas.microsoft.com/office/drawing/2014/main" id="{BC401E05-3244-4B61-B126-9DC210968B17}"/>
              </a:ext>
            </a:extLst>
          </p:cNvPr>
          <p:cNvSpPr/>
          <p:nvPr/>
        </p:nvSpPr>
        <p:spPr>
          <a:xfrm>
            <a:off x="7758944" y="1338912"/>
            <a:ext cx="2992677" cy="1362113"/>
          </a:xfrm>
          <a:prstGeom prst="borderCallout1">
            <a:avLst>
              <a:gd name="adj1" fmla="val 51118"/>
              <a:gd name="adj2" fmla="val -202"/>
              <a:gd name="adj3" fmla="val 56284"/>
              <a:gd name="adj4" fmla="val -692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What could go wrong?</a:t>
            </a:r>
          </a:p>
          <a:p>
            <a:pPr marL="0" lvl="1">
              <a:defRPr/>
            </a:pPr>
            <a:r>
              <a:rPr lang="en-US" sz="2000" b="1" dirty="0">
                <a:solidFill>
                  <a:schemeClr val="bg1">
                    <a:lumMod val="95000"/>
                  </a:schemeClr>
                </a:solidFill>
              </a:rPr>
              <a:t>	</a:t>
            </a:r>
          </a:p>
          <a:p>
            <a:pPr marL="0" lvl="1">
              <a:defRPr/>
            </a:pPr>
            <a:endParaRPr lang="en-US" sz="2000" b="1" dirty="0">
              <a:solidFill>
                <a:schemeClr val="bg1">
                  <a:lumMod val="95000"/>
                </a:schemeClr>
              </a:solidFill>
            </a:endParaRPr>
          </a:p>
          <a:p>
            <a:pPr marL="0" lvl="1">
              <a:defRPr/>
            </a:pPr>
            <a:endParaRPr lang="en-US" sz="2000" b="1" dirty="0">
              <a:solidFill>
                <a:schemeClr val="bg1">
                  <a:lumMod val="95000"/>
                </a:schemeClr>
              </a:solidFill>
            </a:endParaRPr>
          </a:p>
        </p:txBody>
      </p:sp>
      <p:sp>
        <p:nvSpPr>
          <p:cNvPr id="2" name="Title 1"/>
          <p:cNvSpPr>
            <a:spLocks noGrp="1"/>
          </p:cNvSpPr>
          <p:nvPr>
            <p:ph type="title"/>
          </p:nvPr>
        </p:nvSpPr>
        <p:spPr/>
        <p:txBody>
          <a:bodyPr/>
          <a:lstStyle/>
          <a:p>
            <a:r>
              <a:rPr lang="en-US" dirty="0"/>
              <a:t>try-catch Blocks</a:t>
            </a:r>
          </a:p>
        </p:txBody>
      </p:sp>
      <p:sp>
        <p:nvSpPr>
          <p:cNvPr id="3" name="Footer Placeholder 2"/>
          <p:cNvSpPr>
            <a:spLocks noGrp="1"/>
          </p:cNvSpPr>
          <p:nvPr>
            <p:ph type="ftr" sz="quarter" idx="11"/>
          </p:nvPr>
        </p:nvSpPr>
        <p:spPr/>
        <p:txBody>
          <a:bodyPr/>
          <a:lstStyle/>
          <a:p>
            <a:pPr>
              <a:defRPr/>
            </a:pPr>
            <a:r>
              <a:rPr lang="en-US"/>
              <a:t>Program Correctness (07)</a:t>
            </a:r>
            <a:endParaRPr lang="en-US" dirty="0"/>
          </a:p>
        </p:txBody>
      </p:sp>
      <p:sp>
        <p:nvSpPr>
          <p:cNvPr id="8" name="Slide Number Placeholder 7"/>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
        <p:nvSpPr>
          <p:cNvPr id="9" name="Rectangle: Rounded Corners 8">
            <a:extLst>
              <a:ext uri="{FF2B5EF4-FFF2-40B4-BE49-F238E27FC236}">
                <a16:creationId xmlns:a16="http://schemas.microsoft.com/office/drawing/2014/main" id="{A9FFDCE0-D7B3-4CA2-B1BA-0BF83993C611}"/>
              </a:ext>
            </a:extLst>
          </p:cNvPr>
          <p:cNvSpPr/>
          <p:nvPr/>
        </p:nvSpPr>
        <p:spPr>
          <a:xfrm>
            <a:off x="5467814" y="4343400"/>
            <a:ext cx="1447800" cy="457200"/>
          </a:xfrm>
          <a:prstGeom prst="roundRect">
            <a:avLst/>
          </a:prstGeom>
          <a:solidFill>
            <a:srgbClr val="FFFF00">
              <a:alpha val="18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F531ECF-3D0A-4828-9F41-13B8FAD451F7}"/>
              </a:ext>
            </a:extLst>
          </p:cNvPr>
          <p:cNvSpPr/>
          <p:nvPr/>
        </p:nvSpPr>
        <p:spPr>
          <a:xfrm>
            <a:off x="714231" y="5181600"/>
            <a:ext cx="1705583" cy="457200"/>
          </a:xfrm>
          <a:prstGeom prst="roundRect">
            <a:avLst/>
          </a:prstGeom>
          <a:solidFill>
            <a:srgbClr val="FFFF00">
              <a:alpha val="18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F76EFA-1CA1-4D40-AAF6-8CDE6FDB105B}"/>
              </a:ext>
            </a:extLst>
          </p:cNvPr>
          <p:cNvSpPr txBox="1"/>
          <p:nvPr/>
        </p:nvSpPr>
        <p:spPr>
          <a:xfrm>
            <a:off x="743414" y="3817851"/>
            <a:ext cx="7696200" cy="1477328"/>
          </a:xfrm>
          <a:prstGeom prst="rect">
            <a:avLst/>
          </a:prstGeom>
          <a:noFill/>
        </p:spPr>
        <p:txBody>
          <a:bodyPr wrap="square" rtlCol="0">
            <a:spAutoFit/>
          </a:bodyPr>
          <a:lstStyle/>
          <a:p>
            <a:pPr marL="0" lvl="2">
              <a:defRPr/>
            </a:pPr>
            <a:r>
              <a:rPr lang="en-US" b="1" dirty="0">
                <a:solidFill>
                  <a:srgbClr val="FF0000"/>
                </a:solidFill>
                <a:latin typeface="Consolas" panose="020B0609020204030204" pitchFamily="49" charset="0"/>
                <a:cs typeface="Consolas" panose="020B0609020204030204" pitchFamily="49" charset="0"/>
              </a:rPr>
              <a:t>catch (std::exception&amp; ex)</a:t>
            </a:r>
          </a:p>
          <a:p>
            <a:pPr marL="0" lvl="2">
              <a:defRPr/>
            </a:pPr>
            <a:r>
              <a:rPr lang="en-US" b="1" dirty="0">
                <a:solidFill>
                  <a:srgbClr val="FF0000"/>
                </a:solidFill>
                <a:latin typeface="Consolas" panose="020B0609020204030204" pitchFamily="49" charset="0"/>
                <a:cs typeface="Consolas" panose="020B0609020204030204" pitchFamily="49" charset="0"/>
              </a:rPr>
              <a:t>{</a:t>
            </a:r>
          </a:p>
          <a:p>
            <a:pPr marL="0" lvl="2">
              <a:defRPr/>
            </a:pPr>
            <a:r>
              <a:rPr lang="en-US" b="1" dirty="0">
                <a:solidFill>
                  <a:srgbClr val="FF0000"/>
                </a:solidFill>
                <a:latin typeface="Consolas" panose="020B0609020204030204" pitchFamily="49" charset="0"/>
                <a:cs typeface="Consolas" panose="020B0609020204030204" pitchFamily="49" charset="0"/>
              </a:rPr>
              <a:t>   </a:t>
            </a:r>
            <a:r>
              <a:rPr lang="en-US" b="1" dirty="0" err="1">
                <a:solidFill>
                  <a:srgbClr val="FF0000"/>
                </a:solidFill>
                <a:latin typeface="Consolas" panose="020B0609020204030204" pitchFamily="49" charset="0"/>
                <a:cs typeface="Consolas" panose="020B0609020204030204" pitchFamily="49" charset="0"/>
              </a:rPr>
              <a:t>cerr</a:t>
            </a:r>
            <a:r>
              <a:rPr lang="en-US" b="1" dirty="0">
                <a:solidFill>
                  <a:srgbClr val="FF0000"/>
                </a:solidFill>
                <a:latin typeface="Consolas" panose="020B0609020204030204" pitchFamily="49" charset="0"/>
                <a:cs typeface="Consolas" panose="020B0609020204030204" pitchFamily="49" charset="0"/>
              </a:rPr>
              <a:t> &lt;&lt; endl &lt;&lt; "Fatal error: " &lt;&lt; </a:t>
            </a:r>
            <a:r>
              <a:rPr lang="en-US" b="1" dirty="0" err="1">
                <a:solidFill>
                  <a:srgbClr val="FF0000"/>
                </a:solidFill>
                <a:latin typeface="Consolas" panose="020B0609020204030204" pitchFamily="49" charset="0"/>
                <a:cs typeface="Consolas" panose="020B0609020204030204" pitchFamily="49" charset="0"/>
              </a:rPr>
              <a:t>ex.what</a:t>
            </a:r>
            <a:r>
              <a:rPr lang="en-US" b="1" dirty="0">
                <a:solidFill>
                  <a:srgbClr val="FF0000"/>
                </a:solidFill>
                <a:latin typeface="Consolas" panose="020B0609020204030204" pitchFamily="49" charset="0"/>
                <a:cs typeface="Consolas" panose="020B0609020204030204" pitchFamily="49" charset="0"/>
              </a:rPr>
              <a:t>();</a:t>
            </a:r>
          </a:p>
          <a:p>
            <a:pPr marL="0" lvl="2">
              <a:defRPr/>
            </a:pPr>
            <a:r>
              <a:rPr lang="en-US" b="1" dirty="0">
                <a:solidFill>
                  <a:srgbClr val="FF0000"/>
                </a:solidFill>
                <a:latin typeface="Consolas" panose="020B0609020204030204" pitchFamily="49" charset="0"/>
                <a:cs typeface="Consolas" panose="020B0609020204030204" pitchFamily="49" charset="0"/>
              </a:rPr>
              <a:t>   abort();</a:t>
            </a:r>
          </a:p>
          <a:p>
            <a:pPr marL="0" lvl="2">
              <a:defRPr/>
            </a:pPr>
            <a:r>
              <a:rPr lang="en-US" b="1" dirty="0">
                <a:solidFill>
                  <a:srgbClr val="FF0000"/>
                </a:solidFill>
                <a:latin typeface="Consolas" panose="020B0609020204030204" pitchFamily="49" charset="0"/>
                <a:cs typeface="Consolas" panose="020B0609020204030204" pitchFamily="49" charset="0"/>
              </a:rPr>
              <a:t>}</a:t>
            </a:r>
          </a:p>
        </p:txBody>
      </p:sp>
      <p:sp>
        <p:nvSpPr>
          <p:cNvPr id="13" name="TextBox 12">
            <a:extLst>
              <a:ext uri="{FF2B5EF4-FFF2-40B4-BE49-F238E27FC236}">
                <a16:creationId xmlns:a16="http://schemas.microsoft.com/office/drawing/2014/main" id="{45B53358-858D-459B-8201-9062A38011E2}"/>
              </a:ext>
            </a:extLst>
          </p:cNvPr>
          <p:cNvSpPr txBox="1"/>
          <p:nvPr/>
        </p:nvSpPr>
        <p:spPr>
          <a:xfrm>
            <a:off x="743414" y="5190814"/>
            <a:ext cx="7696200" cy="1477328"/>
          </a:xfrm>
          <a:prstGeom prst="rect">
            <a:avLst/>
          </a:prstGeom>
          <a:noFill/>
        </p:spPr>
        <p:txBody>
          <a:bodyPr wrap="square" rtlCol="0">
            <a:spAutoFit/>
          </a:bodyPr>
          <a:lstStyle/>
          <a:p>
            <a:pPr marL="0" lvl="2">
              <a:defRPr/>
            </a:pPr>
            <a:r>
              <a:rPr lang="en-US" b="1" dirty="0">
                <a:solidFill>
                  <a:srgbClr val="FF0000"/>
                </a:solidFill>
                <a:latin typeface="Consolas" panose="020B0609020204030204" pitchFamily="49" charset="0"/>
                <a:cs typeface="Consolas" panose="020B0609020204030204" pitchFamily="49" charset="0"/>
              </a:rPr>
              <a:t>catch (...)</a:t>
            </a:r>
          </a:p>
          <a:p>
            <a:pPr marL="0" lvl="2">
              <a:defRPr/>
            </a:pPr>
            <a:r>
              <a:rPr lang="en-US" b="1" dirty="0">
                <a:solidFill>
                  <a:srgbClr val="FF0000"/>
                </a:solidFill>
                <a:latin typeface="Consolas" panose="020B0609020204030204" pitchFamily="49" charset="0"/>
                <a:cs typeface="Consolas" panose="020B0609020204030204" pitchFamily="49" charset="0"/>
              </a:rPr>
              <a:t>{</a:t>
            </a:r>
          </a:p>
          <a:p>
            <a:pPr marL="0" lvl="2">
              <a:defRPr/>
            </a:pPr>
            <a:r>
              <a:rPr lang="en-US" b="1" dirty="0">
                <a:solidFill>
                  <a:srgbClr val="FF0000"/>
                </a:solidFill>
                <a:latin typeface="Consolas" panose="020B0609020204030204" pitchFamily="49" charset="0"/>
                <a:cs typeface="Consolas" panose="020B0609020204030204" pitchFamily="49" charset="0"/>
              </a:rPr>
              <a:t>   </a:t>
            </a:r>
            <a:r>
              <a:rPr lang="en-US" b="1" dirty="0" err="1">
                <a:solidFill>
                  <a:srgbClr val="FF0000"/>
                </a:solidFill>
                <a:latin typeface="Consolas" panose="020B0609020204030204" pitchFamily="49" charset="0"/>
                <a:cs typeface="Consolas" panose="020B0609020204030204" pitchFamily="49" charset="0"/>
              </a:rPr>
              <a:t>cerr</a:t>
            </a:r>
            <a:r>
              <a:rPr lang="en-US" b="1" dirty="0">
                <a:solidFill>
                  <a:srgbClr val="FF0000"/>
                </a:solidFill>
                <a:latin typeface="Consolas" panose="020B0609020204030204" pitchFamily="49" charset="0"/>
                <a:cs typeface="Consolas" panose="020B0609020204030204" pitchFamily="49" charset="0"/>
              </a:rPr>
              <a:t> &lt;&lt; endl &lt;&lt; "Undefined exception in </a:t>
            </a:r>
            <a:r>
              <a:rPr lang="en-US" b="1" dirty="0" err="1">
                <a:solidFill>
                  <a:srgbClr val="FF0000"/>
                </a:solidFill>
                <a:latin typeface="Consolas" panose="020B0609020204030204" pitchFamily="49" charset="0"/>
                <a:cs typeface="Consolas" panose="020B0609020204030204" pitchFamily="49" charset="0"/>
              </a:rPr>
              <a:t>read_int</a:t>
            </a:r>
            <a:r>
              <a:rPr lang="en-US" b="1" dirty="0">
                <a:solidFill>
                  <a:srgbClr val="FF0000"/>
                </a:solidFill>
                <a:latin typeface="Consolas" panose="020B0609020204030204" pitchFamily="49" charset="0"/>
                <a:cs typeface="Consolas" panose="020B0609020204030204" pitchFamily="49" charset="0"/>
              </a:rPr>
              <a:t>";</a:t>
            </a:r>
          </a:p>
          <a:p>
            <a:pPr marL="0" lvl="2">
              <a:defRPr/>
            </a:pPr>
            <a:r>
              <a:rPr lang="en-US" b="1" dirty="0">
                <a:solidFill>
                  <a:srgbClr val="FF0000"/>
                </a:solidFill>
                <a:latin typeface="Consolas" panose="020B0609020204030204" pitchFamily="49" charset="0"/>
                <a:cs typeface="Consolas" panose="020B0609020204030204" pitchFamily="49" charset="0"/>
              </a:rPr>
              <a:t>   abort();</a:t>
            </a:r>
          </a:p>
          <a:p>
            <a:pPr marL="0" lvl="2">
              <a:defRPr/>
            </a:pPr>
            <a:r>
              <a:rPr lang="en-US" b="1" dirty="0">
                <a:solidFill>
                  <a:srgbClr val="FF0000"/>
                </a:solidFill>
                <a:latin typeface="Consolas" panose="020B0609020204030204" pitchFamily="49" charset="0"/>
                <a:cs typeface="Consolas" panose="020B0609020204030204" pitchFamily="49" charset="0"/>
              </a:rPr>
              <a:t>}</a:t>
            </a:r>
          </a:p>
        </p:txBody>
      </p:sp>
      <p:sp>
        <p:nvSpPr>
          <p:cNvPr id="23" name="Line Callout 1 6">
            <a:extLst>
              <a:ext uri="{FF2B5EF4-FFF2-40B4-BE49-F238E27FC236}">
                <a16:creationId xmlns:a16="http://schemas.microsoft.com/office/drawing/2014/main" id="{D6CABEE1-84D5-4005-B859-C25394ACA364}"/>
              </a:ext>
            </a:extLst>
          </p:cNvPr>
          <p:cNvSpPr/>
          <p:nvPr/>
        </p:nvSpPr>
        <p:spPr>
          <a:xfrm>
            <a:off x="7758944" y="1338912"/>
            <a:ext cx="2992677" cy="1362113"/>
          </a:xfrm>
          <a:prstGeom prst="borderCallout1">
            <a:avLst>
              <a:gd name="adj1" fmla="val 51118"/>
              <a:gd name="adj2" fmla="val -202"/>
              <a:gd name="adj3" fmla="val 56284"/>
              <a:gd name="adj4" fmla="val -685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What could go wrong?</a:t>
            </a:r>
          </a:p>
          <a:p>
            <a:pPr marL="0" lvl="1">
              <a:defRPr/>
            </a:pPr>
            <a:r>
              <a:rPr lang="en-US" sz="2000" b="1" dirty="0">
                <a:solidFill>
                  <a:schemeClr val="bg1">
                    <a:lumMod val="95000"/>
                  </a:schemeClr>
                </a:solidFill>
              </a:rPr>
              <a:t>	-35</a:t>
            </a:r>
          </a:p>
          <a:p>
            <a:pPr marL="0" lvl="1">
              <a:defRPr/>
            </a:pPr>
            <a:endParaRPr lang="en-US" sz="2000" b="1" dirty="0">
              <a:solidFill>
                <a:schemeClr val="bg1">
                  <a:lumMod val="95000"/>
                </a:schemeClr>
              </a:solidFill>
            </a:endParaRPr>
          </a:p>
          <a:p>
            <a:pPr marL="0" lvl="1">
              <a:defRPr/>
            </a:pPr>
            <a:endParaRPr lang="en-US" sz="2000" dirty="0"/>
          </a:p>
        </p:txBody>
      </p:sp>
      <p:sp>
        <p:nvSpPr>
          <p:cNvPr id="7" name="Line Callout 1 6"/>
          <p:cNvSpPr/>
          <p:nvPr/>
        </p:nvSpPr>
        <p:spPr>
          <a:xfrm>
            <a:off x="7224114" y="5004337"/>
            <a:ext cx="3505200" cy="1362113"/>
          </a:xfrm>
          <a:prstGeom prst="borderCallout1">
            <a:avLst>
              <a:gd name="adj1" fmla="val 51118"/>
              <a:gd name="adj2" fmla="val -202"/>
              <a:gd name="adj3" fmla="val -75044"/>
              <a:gd name="adj4" fmla="val -1272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If all statements in the </a:t>
            </a:r>
            <a:r>
              <a:rPr lang="en-US" sz="2000" b="1" dirty="0">
                <a:latin typeface="Courier New" pitchFamily="49" charset="0"/>
                <a:cs typeface="Courier New" pitchFamily="49" charset="0"/>
              </a:rPr>
              <a:t>try</a:t>
            </a:r>
            <a:r>
              <a:rPr lang="en-US" sz="2000" dirty="0"/>
              <a:t> block execute without error, the exception handler (the </a:t>
            </a:r>
            <a:r>
              <a:rPr lang="en-US" sz="2000" b="1" dirty="0">
                <a:latin typeface="Courier New" pitchFamily="49" charset="0"/>
                <a:cs typeface="Courier New" pitchFamily="49" charset="0"/>
              </a:rPr>
              <a:t>catch</a:t>
            </a:r>
            <a:r>
              <a:rPr lang="en-US" sz="2000" dirty="0"/>
              <a:t> block) is skipped.</a:t>
            </a:r>
          </a:p>
        </p:txBody>
      </p:sp>
      <p:sp>
        <p:nvSpPr>
          <p:cNvPr id="20" name="Line Callout 1 6">
            <a:extLst>
              <a:ext uri="{FF2B5EF4-FFF2-40B4-BE49-F238E27FC236}">
                <a16:creationId xmlns:a16="http://schemas.microsoft.com/office/drawing/2014/main" id="{21B752C1-7CC9-41AE-9EFB-B8AFB101AE57}"/>
              </a:ext>
            </a:extLst>
          </p:cNvPr>
          <p:cNvSpPr/>
          <p:nvPr/>
        </p:nvSpPr>
        <p:spPr>
          <a:xfrm>
            <a:off x="7758944" y="1338912"/>
            <a:ext cx="2992677" cy="1362113"/>
          </a:xfrm>
          <a:prstGeom prst="borderCallout1">
            <a:avLst>
              <a:gd name="adj1" fmla="val 51118"/>
              <a:gd name="adj2" fmla="val -202"/>
              <a:gd name="adj3" fmla="val 56284"/>
              <a:gd name="adj4" fmla="val -696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What could go wrong?</a:t>
            </a:r>
          </a:p>
          <a:p>
            <a:pPr marL="0" lvl="1">
              <a:defRPr/>
            </a:pPr>
            <a:r>
              <a:rPr lang="en-US" sz="2000" b="1" dirty="0">
                <a:solidFill>
                  <a:schemeClr val="bg1">
                    <a:lumMod val="95000"/>
                  </a:schemeClr>
                </a:solidFill>
              </a:rPr>
              <a:t>	-35</a:t>
            </a:r>
          </a:p>
          <a:p>
            <a:pPr marL="0" lvl="1">
              <a:defRPr/>
            </a:pPr>
            <a:r>
              <a:rPr lang="en-US" sz="2000" b="1" dirty="0">
                <a:solidFill>
                  <a:schemeClr val="bg1">
                    <a:lumMod val="95000"/>
                  </a:schemeClr>
                </a:solidFill>
              </a:rPr>
              <a:t>	20xx</a:t>
            </a:r>
          </a:p>
          <a:p>
            <a:pPr marL="0" lvl="1">
              <a:defRPr/>
            </a:pPr>
            <a:r>
              <a:rPr lang="en-US" sz="2000" b="1" dirty="0">
                <a:solidFill>
                  <a:schemeClr val="bg1">
                    <a:lumMod val="95000"/>
                  </a:schemeClr>
                </a:solidFill>
              </a:rPr>
              <a:t>	&lt;</a:t>
            </a:r>
            <a:r>
              <a:rPr lang="en-US" sz="2000" b="1" dirty="0" err="1">
                <a:solidFill>
                  <a:schemeClr val="bg1">
                    <a:lumMod val="95000"/>
                  </a:schemeClr>
                </a:solidFill>
              </a:rPr>
              <a:t>cr</a:t>
            </a:r>
            <a:r>
              <a:rPr lang="en-US" sz="2000" b="1" dirty="0">
                <a:solidFill>
                  <a:schemeClr val="bg1">
                    <a:lumMod val="95000"/>
                  </a:schemeClr>
                </a:solidFill>
              </a:rPr>
              <a:t>&gt;</a:t>
            </a:r>
            <a:endParaRPr lang="en-US" sz="2000" dirty="0"/>
          </a:p>
        </p:txBody>
      </p:sp>
      <p:grpSp>
        <p:nvGrpSpPr>
          <p:cNvPr id="14" name="Group 13">
            <a:extLst>
              <a:ext uri="{FF2B5EF4-FFF2-40B4-BE49-F238E27FC236}">
                <a16:creationId xmlns:a16="http://schemas.microsoft.com/office/drawing/2014/main" id="{92746A81-D833-4A6E-A932-EF1A186A2860}"/>
              </a:ext>
            </a:extLst>
          </p:cNvPr>
          <p:cNvGrpSpPr/>
          <p:nvPr/>
        </p:nvGrpSpPr>
        <p:grpSpPr>
          <a:xfrm>
            <a:off x="1538870" y="2418945"/>
            <a:ext cx="9207146" cy="2352403"/>
            <a:chOff x="-356833" y="2418944"/>
            <a:chExt cx="9207146" cy="2352403"/>
          </a:xfrm>
        </p:grpSpPr>
        <p:sp>
          <p:nvSpPr>
            <p:cNvPr id="4" name="Rectangle: Rounded Corners 3">
              <a:extLst>
                <a:ext uri="{FF2B5EF4-FFF2-40B4-BE49-F238E27FC236}">
                  <a16:creationId xmlns:a16="http://schemas.microsoft.com/office/drawing/2014/main" id="{94239F1F-7A8F-40D1-AD26-DDDD2EC9341C}"/>
                </a:ext>
              </a:extLst>
            </p:cNvPr>
            <p:cNvSpPr/>
            <p:nvPr/>
          </p:nvSpPr>
          <p:spPr>
            <a:xfrm>
              <a:off x="-356833" y="2418944"/>
              <a:ext cx="3505200" cy="457200"/>
            </a:xfrm>
            <a:prstGeom prst="roundRect">
              <a:avLst/>
            </a:prstGeom>
            <a:solidFill>
              <a:srgbClr val="FFFF00">
                <a:alpha val="18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ne Callout 1 6">
              <a:extLst>
                <a:ext uri="{FF2B5EF4-FFF2-40B4-BE49-F238E27FC236}">
                  <a16:creationId xmlns:a16="http://schemas.microsoft.com/office/drawing/2014/main" id="{EF45CF36-6D67-41A5-B710-8C48E1AF65E2}"/>
                </a:ext>
              </a:extLst>
            </p:cNvPr>
            <p:cNvSpPr/>
            <p:nvPr/>
          </p:nvSpPr>
          <p:spPr>
            <a:xfrm>
              <a:off x="5345113" y="3409234"/>
              <a:ext cx="3505200" cy="1362113"/>
            </a:xfrm>
            <a:prstGeom prst="borderCallout1">
              <a:avLst>
                <a:gd name="adj1" fmla="val 51118"/>
                <a:gd name="adj2" fmla="val -202"/>
                <a:gd name="adj3" fmla="val -49470"/>
                <a:gd name="adj4" fmla="val -611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A </a:t>
              </a:r>
              <a:r>
                <a:rPr lang="en-US" sz="2000" b="1" dirty="0">
                  <a:solidFill>
                    <a:srgbClr val="FF0000"/>
                  </a:solidFill>
                  <a:latin typeface="Consolas" panose="020B0609020204030204" pitchFamily="49" charset="0"/>
                  <a:cs typeface="Consolas" panose="020B0609020204030204" pitchFamily="49" charset="0"/>
                </a:rPr>
                <a:t>failure </a:t>
              </a:r>
              <a:r>
                <a:rPr lang="en-US" sz="2000" dirty="0"/>
                <a:t>object could be thrown if an invalid number is entered.</a:t>
              </a:r>
            </a:p>
          </p:txBody>
        </p:sp>
      </p:grpSp>
    </p:spTree>
    <p:extLst>
      <p:ext uri="{BB962C8B-B14F-4D97-AF65-F5344CB8AC3E}">
        <p14:creationId xmlns:p14="http://schemas.microsoft.com/office/powerpoint/2010/main" val="22517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9" grpId="0" animBg="1"/>
      <p:bldP spid="10" grpId="0" animBg="1"/>
      <p:bldP spid="12" grpId="0"/>
      <p:bldP spid="13" grpId="0"/>
      <p:bldP spid="23" grpId="0" animBg="1"/>
      <p:bldP spid="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B7D25-6784-4D0B-9F14-DB88B19E92D3}"/>
              </a:ext>
            </a:extLst>
          </p:cNvPr>
          <p:cNvSpPr>
            <a:spLocks noGrp="1"/>
          </p:cNvSpPr>
          <p:nvPr>
            <p:ph type="title"/>
          </p:nvPr>
        </p:nvSpPr>
        <p:spPr/>
        <p:txBody>
          <a:bodyPr/>
          <a:lstStyle/>
          <a:p>
            <a:r>
              <a:rPr lang="en-US" dirty="0"/>
              <a:t>When To Use try-catch Blocks</a:t>
            </a:r>
          </a:p>
        </p:txBody>
      </p:sp>
      <p:sp>
        <p:nvSpPr>
          <p:cNvPr id="3" name="Content Placeholder 2">
            <a:extLst>
              <a:ext uri="{FF2B5EF4-FFF2-40B4-BE49-F238E27FC236}">
                <a16:creationId xmlns:a16="http://schemas.microsoft.com/office/drawing/2014/main" id="{6CE32127-8D0E-4D62-B2E1-69699A05BAF3}"/>
              </a:ext>
            </a:extLst>
          </p:cNvPr>
          <p:cNvSpPr>
            <a:spLocks noGrp="1"/>
          </p:cNvSpPr>
          <p:nvPr>
            <p:ph sz="quarter" idx="1"/>
          </p:nvPr>
        </p:nvSpPr>
        <p:spPr>
          <a:xfrm>
            <a:off x="557561" y="1277644"/>
            <a:ext cx="9978067" cy="5410200"/>
          </a:xfrm>
        </p:spPr>
        <p:txBody>
          <a:bodyPr/>
          <a:lstStyle/>
          <a:p>
            <a:r>
              <a:rPr lang="en-US" sz="2000" dirty="0"/>
              <a:t>When an error event happens routinely and could be considered part of normal execution, handle without throwing exceptions.</a:t>
            </a:r>
          </a:p>
          <a:p>
            <a:r>
              <a:rPr lang="en-US" sz="2000" dirty="0"/>
              <a:t>Use try-catch blocks</a:t>
            </a:r>
          </a:p>
          <a:p>
            <a:pPr lvl="1"/>
            <a:r>
              <a:rPr lang="en-US" sz="1800" dirty="0"/>
              <a:t>Around code that can potentially (and unexpectedly) generate an exception.</a:t>
            </a:r>
          </a:p>
          <a:p>
            <a:pPr lvl="1"/>
            <a:r>
              <a:rPr lang="en-US" sz="1800" dirty="0"/>
              <a:t>Prevent and recover from application crashes.</a:t>
            </a:r>
          </a:p>
          <a:p>
            <a:pPr lvl="1"/>
            <a:r>
              <a:rPr lang="en-US" sz="1800" dirty="0"/>
              <a:t>Throw an exception when your program can identify an </a:t>
            </a:r>
            <a:r>
              <a:rPr lang="en-US" sz="1800" i="1" dirty="0"/>
              <a:t>external</a:t>
            </a:r>
            <a:r>
              <a:rPr lang="en-US" sz="1800" dirty="0"/>
              <a:t> problem that prevents execution.</a:t>
            </a:r>
          </a:p>
          <a:p>
            <a:pPr lvl="1"/>
            <a:r>
              <a:rPr lang="en-US" sz="1800" dirty="0"/>
              <a:t>Compared to error reporting via return-codes and if statements, using try / catch / throw is likely to result in code</a:t>
            </a:r>
          </a:p>
          <a:p>
            <a:pPr lvl="2"/>
            <a:r>
              <a:rPr lang="en-US" sz="1600" dirty="0"/>
              <a:t>that has fewer bugs,</a:t>
            </a:r>
          </a:p>
          <a:p>
            <a:pPr lvl="2"/>
            <a:r>
              <a:rPr lang="en-US" sz="1600" dirty="0"/>
              <a:t>is less expensive to develop,</a:t>
            </a:r>
          </a:p>
          <a:p>
            <a:pPr lvl="2"/>
            <a:r>
              <a:rPr lang="en-US" sz="1600" dirty="0"/>
              <a:t>and has faster time-to-market.</a:t>
            </a:r>
          </a:p>
          <a:p>
            <a:r>
              <a:rPr lang="en-US" sz="2000" dirty="0"/>
              <a:t>Constructors and Destructors</a:t>
            </a:r>
          </a:p>
          <a:p>
            <a:pPr lvl="1"/>
            <a:r>
              <a:rPr lang="en-US" sz="1600" dirty="0"/>
              <a:t>DO: Constructors don't have a return type, so it's not possible to use return codes, therefore throw an exception.</a:t>
            </a:r>
          </a:p>
          <a:p>
            <a:pPr lvl="1"/>
            <a:r>
              <a:rPr lang="en-US" sz="1600" dirty="0"/>
              <a:t>DON'T: Destructors should never throw an exception because of stack unwinding.</a:t>
            </a:r>
          </a:p>
        </p:txBody>
      </p:sp>
      <p:sp>
        <p:nvSpPr>
          <p:cNvPr id="4" name="Footer Placeholder 3">
            <a:extLst>
              <a:ext uri="{FF2B5EF4-FFF2-40B4-BE49-F238E27FC236}">
                <a16:creationId xmlns:a16="http://schemas.microsoft.com/office/drawing/2014/main" id="{8ED9FD4C-8FCF-4670-BA10-2376D3EBC26E}"/>
              </a:ext>
            </a:extLst>
          </p:cNvPr>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a:extLst>
              <a:ext uri="{FF2B5EF4-FFF2-40B4-BE49-F238E27FC236}">
                <a16:creationId xmlns:a16="http://schemas.microsoft.com/office/drawing/2014/main" id="{B5932612-FD16-48C6-B20E-8302D5FEE88C}"/>
              </a:ext>
            </a:extLst>
          </p:cNvPr>
          <p:cNvSpPr>
            <a:spLocks noGrp="1"/>
          </p:cNvSpPr>
          <p:nvPr>
            <p:ph type="sldNum" sz="quarter" idx="12"/>
          </p:nvPr>
        </p:nvSpPr>
        <p:spPr/>
        <p:txBody>
          <a:bodyPr/>
          <a:lstStyle/>
          <a:p>
            <a:pPr>
              <a:defRPr/>
            </a:pPr>
            <a:fld id="{0D7B5496-982B-480A-8085-B08F2CA91C21}" type="slidenum">
              <a:rPr lang="en-US" smtClean="0"/>
              <a:pPr>
                <a:defRPr/>
              </a:pPr>
              <a:t>16</a:t>
            </a:fld>
            <a:endParaRPr lang="en-US" dirty="0"/>
          </a:p>
        </p:txBody>
      </p:sp>
    </p:spTree>
    <p:extLst>
      <p:ext uri="{BB962C8B-B14F-4D97-AF65-F5344CB8AC3E}">
        <p14:creationId xmlns:p14="http://schemas.microsoft.com/office/powerpoint/2010/main" val="55923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2.3, pgs. 148-159</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2.3 Testing Programs</a:t>
            </a:r>
          </a:p>
          <a:p>
            <a:pPr algn="ctr"/>
            <a:r>
              <a:rPr lang="en-US" sz="2000" dirty="0"/>
              <a:t>Structured Walkthroughs</a:t>
            </a:r>
          </a:p>
          <a:p>
            <a:pPr algn="ctr">
              <a:spcBef>
                <a:spcPts val="0"/>
              </a:spcBef>
            </a:pPr>
            <a:r>
              <a:rPr lang="en-US" sz="2000" dirty="0"/>
              <a:t>Levels and Types of Testing</a:t>
            </a:r>
          </a:p>
          <a:p>
            <a:pPr algn="ctr">
              <a:spcBef>
                <a:spcPts val="0"/>
              </a:spcBef>
            </a:pPr>
            <a:r>
              <a:rPr lang="en-US" sz="2000" dirty="0"/>
              <a:t>Preparations for Testing</a:t>
            </a:r>
          </a:p>
          <a:p>
            <a:pPr algn="ctr">
              <a:spcBef>
                <a:spcPts val="0"/>
              </a:spcBef>
            </a:pPr>
            <a:r>
              <a:rPr lang="en-US" sz="2000" dirty="0"/>
              <a:t>Testing Tips for Program Systems</a:t>
            </a:r>
          </a:p>
          <a:p>
            <a:pPr algn="ctr">
              <a:spcBef>
                <a:spcPts val="0"/>
              </a:spcBef>
            </a:pPr>
            <a:r>
              <a:rPr lang="en-US" sz="2000" dirty="0"/>
              <a:t>Developing the Test Data</a:t>
            </a:r>
          </a:p>
          <a:p>
            <a:pPr algn="ctr">
              <a:spcBef>
                <a:spcPts val="0"/>
              </a:spcBef>
            </a:pPr>
            <a:r>
              <a:rPr lang="en-US" sz="2000" dirty="0"/>
              <a:t>Testing Boundary Conditions</a:t>
            </a:r>
          </a:p>
          <a:p>
            <a:pPr algn="ctr">
              <a:spcBef>
                <a:spcPts val="0"/>
              </a:spcBef>
            </a:pPr>
            <a:r>
              <a:rPr lang="en-US" sz="2000" dirty="0"/>
              <a:t>Who Does the Testing?</a:t>
            </a:r>
          </a:p>
          <a:p>
            <a:pPr algn="ctr">
              <a:spcBef>
                <a:spcPts val="0"/>
              </a:spcBef>
            </a:pPr>
            <a:r>
              <a:rPr lang="en-US" sz="2000" dirty="0"/>
              <a:t>Stubs</a:t>
            </a:r>
          </a:p>
          <a:p>
            <a:pPr algn="ctr">
              <a:spcBef>
                <a:spcPts val="0"/>
              </a:spcBef>
            </a:pPr>
            <a:r>
              <a:rPr lang="en-US" sz="2000" dirty="0"/>
              <a:t>Drivers</a:t>
            </a:r>
          </a:p>
          <a:p>
            <a:pPr algn="ctr">
              <a:spcBef>
                <a:spcPts val="0"/>
              </a:spcBef>
            </a:pPr>
            <a:r>
              <a:rPr lang="en-US" sz="2000" dirty="0"/>
              <a:t>Testing a Class</a:t>
            </a:r>
          </a:p>
          <a:p>
            <a:pPr algn="ctr">
              <a:spcBef>
                <a:spcPts val="0"/>
              </a:spcBef>
            </a:pPr>
            <a:r>
              <a:rPr lang="en-US" sz="2000" dirty="0"/>
              <a:t>Using a Test Framework</a:t>
            </a:r>
          </a:p>
          <a:p>
            <a:pPr algn="ctr">
              <a:spcBef>
                <a:spcPts val="0"/>
              </a:spcBef>
            </a:pPr>
            <a:r>
              <a:rPr lang="en-US" sz="2000" dirty="0"/>
              <a:t>Regression Testing</a:t>
            </a:r>
          </a:p>
          <a:p>
            <a:pPr algn="ctr">
              <a:spcBef>
                <a:spcPts val="0"/>
              </a:spcBef>
            </a:pPr>
            <a:r>
              <a:rPr lang="en-US" sz="2000" dirty="0"/>
              <a:t>Integration Testing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1716974"/>
            <a:ext cx="2357252" cy="2357252"/>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17</a:t>
            </a:fld>
            <a:endParaRPr lang="en-US" dirty="0"/>
          </a:p>
        </p:txBody>
      </p:sp>
    </p:spTree>
    <p:extLst>
      <p:ext uri="{BB962C8B-B14F-4D97-AF65-F5344CB8AC3E}">
        <p14:creationId xmlns:p14="http://schemas.microsoft.com/office/powerpoint/2010/main" val="14109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Programs</a:t>
            </a:r>
          </a:p>
        </p:txBody>
      </p:sp>
      <p:sp>
        <p:nvSpPr>
          <p:cNvPr id="3" name="Content Placeholder 2"/>
          <p:cNvSpPr>
            <a:spLocks noGrp="1"/>
          </p:cNvSpPr>
          <p:nvPr>
            <p:ph sz="quarter" idx="1"/>
          </p:nvPr>
        </p:nvSpPr>
        <p:spPr/>
        <p:txBody>
          <a:bodyPr/>
          <a:lstStyle/>
          <a:p>
            <a:pPr>
              <a:spcBef>
                <a:spcPts val="600"/>
              </a:spcBef>
            </a:pPr>
            <a:r>
              <a:rPr lang="en-US" dirty="0"/>
              <a:t>Even after all syntax and run-time errors are removed and a program executes through to normal completion, there is a possibly that undetected logic errors exist.</a:t>
            </a:r>
          </a:p>
          <a:p>
            <a:pPr>
              <a:spcBef>
                <a:spcPts val="600"/>
              </a:spcBef>
            </a:pPr>
            <a:r>
              <a:rPr lang="en-US" dirty="0"/>
              <a:t>The "best" kind of logic error is one that occurs in an area of the program that always runs.</a:t>
            </a:r>
          </a:p>
          <a:p>
            <a:pPr>
              <a:spcBef>
                <a:spcPts val="600"/>
              </a:spcBef>
            </a:pPr>
            <a:r>
              <a:rPr lang="en-US" dirty="0"/>
              <a:t>The "worst" kind of logic error is in an obscure part of the code that is executed infrequently.</a:t>
            </a:r>
          </a:p>
          <a:p>
            <a:pPr>
              <a:spcBef>
                <a:spcPts val="600"/>
              </a:spcBef>
            </a:pPr>
            <a:r>
              <a:rPr lang="en-US" dirty="0"/>
              <a:t>Testing Techniques:</a:t>
            </a:r>
          </a:p>
          <a:p>
            <a:pPr lvl="1">
              <a:spcBef>
                <a:spcPts val="600"/>
              </a:spcBef>
            </a:pPr>
            <a:r>
              <a:rPr lang="en-US" dirty="0"/>
              <a:t>Structured walkthroughs.</a:t>
            </a:r>
          </a:p>
          <a:p>
            <a:pPr lvl="1">
              <a:spcBef>
                <a:spcPts val="600"/>
              </a:spcBef>
            </a:pPr>
            <a:r>
              <a:rPr lang="en-US" dirty="0"/>
              <a:t>Testing at various levels.</a:t>
            </a:r>
          </a:p>
          <a:p>
            <a:pPr lvl="1">
              <a:spcBef>
                <a:spcPts val="600"/>
              </a:spcBef>
            </a:pPr>
            <a:r>
              <a:rPr lang="en-US" dirty="0" err="1"/>
              <a:t>Blackbox</a:t>
            </a:r>
            <a:r>
              <a:rPr lang="en-US" dirty="0"/>
              <a:t> / </a:t>
            </a:r>
            <a:r>
              <a:rPr lang="en-US" dirty="0" err="1"/>
              <a:t>whitebox</a:t>
            </a:r>
            <a:r>
              <a:rPr lang="en-US" dirty="0"/>
              <a:t> testing.</a:t>
            </a:r>
          </a:p>
          <a:p>
            <a:pPr lvl="1">
              <a:spcBef>
                <a:spcPts val="600"/>
              </a:spcBef>
            </a:pPr>
            <a:r>
              <a:rPr lang="en-US" dirty="0"/>
              <a:t>Test boundary conditions.</a:t>
            </a:r>
          </a:p>
          <a:p>
            <a:pPr lvl="1">
              <a:spcBef>
                <a:spcPts val="600"/>
              </a:spcBef>
            </a:pPr>
            <a:r>
              <a:rPr lang="en-US" dirty="0"/>
              <a:t>Regression testing.</a:t>
            </a:r>
          </a:p>
          <a:p>
            <a:pPr>
              <a:spcBef>
                <a:spcPts val="600"/>
              </a:spcBef>
            </a:pPr>
            <a:endParaRPr lang="en-US" dirty="0"/>
          </a:p>
        </p:txBody>
      </p:sp>
      <p:sp>
        <p:nvSpPr>
          <p:cNvPr id="4" name="Footer Placeholder 3"/>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Tree>
    <p:extLst>
      <p:ext uri="{BB962C8B-B14F-4D97-AF65-F5344CB8AC3E}">
        <p14:creationId xmlns:p14="http://schemas.microsoft.com/office/powerpoint/2010/main" val="7223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8D06-7E2C-47F9-A7EC-1ABF6E97C50E}"/>
              </a:ext>
            </a:extLst>
          </p:cNvPr>
          <p:cNvSpPr>
            <a:spLocks noGrp="1"/>
          </p:cNvSpPr>
          <p:nvPr>
            <p:ph type="title"/>
          </p:nvPr>
        </p:nvSpPr>
        <p:spPr/>
        <p:txBody>
          <a:bodyPr/>
          <a:lstStyle/>
          <a:p>
            <a:r>
              <a:rPr lang="en-US" dirty="0"/>
              <a:t>Regression Testing</a:t>
            </a:r>
          </a:p>
        </p:txBody>
      </p:sp>
      <p:sp>
        <p:nvSpPr>
          <p:cNvPr id="3" name="Content Placeholder 2">
            <a:extLst>
              <a:ext uri="{FF2B5EF4-FFF2-40B4-BE49-F238E27FC236}">
                <a16:creationId xmlns:a16="http://schemas.microsoft.com/office/drawing/2014/main" id="{3DBFE684-7F32-4A66-8D2F-277FA65B2F60}"/>
              </a:ext>
            </a:extLst>
          </p:cNvPr>
          <p:cNvSpPr>
            <a:spLocks noGrp="1"/>
          </p:cNvSpPr>
          <p:nvPr>
            <p:ph sz="quarter" idx="1"/>
          </p:nvPr>
        </p:nvSpPr>
        <p:spPr/>
        <p:txBody>
          <a:bodyPr/>
          <a:lstStyle/>
          <a:p>
            <a:r>
              <a:rPr lang="en-US" dirty="0"/>
              <a:t>Regression testing is re-running functional and non-functional tests to ensure that previously developed and tested software still performs after a change.</a:t>
            </a:r>
          </a:p>
          <a:p>
            <a:pPr lvl="1"/>
            <a:r>
              <a:rPr lang="en-US" sz="1800" dirty="0"/>
              <a:t>Bug fixes</a:t>
            </a:r>
          </a:p>
          <a:p>
            <a:pPr lvl="1">
              <a:spcBef>
                <a:spcPts val="0"/>
              </a:spcBef>
            </a:pPr>
            <a:r>
              <a:rPr lang="en-US" sz="1800" dirty="0"/>
              <a:t>Software enhancements</a:t>
            </a:r>
          </a:p>
          <a:p>
            <a:pPr lvl="1">
              <a:spcBef>
                <a:spcPts val="0"/>
              </a:spcBef>
            </a:pPr>
            <a:r>
              <a:rPr lang="en-US" sz="1800" dirty="0"/>
              <a:t>Configuration changes</a:t>
            </a:r>
          </a:p>
          <a:p>
            <a:pPr lvl="1">
              <a:spcBef>
                <a:spcPts val="0"/>
              </a:spcBef>
            </a:pPr>
            <a:r>
              <a:rPr lang="en-US" sz="1800" dirty="0"/>
              <a:t>Electronic component changes.</a:t>
            </a:r>
          </a:p>
          <a:p>
            <a:r>
              <a:rPr lang="en-US" dirty="0"/>
              <a:t>As software is updated or changed, or reused on a modified target, emergence of old/new faults is quite common.</a:t>
            </a:r>
          </a:p>
          <a:p>
            <a:pPr lvl="1"/>
            <a:r>
              <a:rPr lang="en-US" sz="1800" dirty="0"/>
              <a:t>A fix gets lost through poor revision control practices.</a:t>
            </a:r>
          </a:p>
          <a:p>
            <a:pPr lvl="1">
              <a:spcBef>
                <a:spcPts val="0"/>
              </a:spcBef>
            </a:pPr>
            <a:r>
              <a:rPr lang="en-US" sz="1800" dirty="0"/>
              <a:t>A fix for a problem will be "fragile" - narrow vs. general case.</a:t>
            </a:r>
          </a:p>
          <a:p>
            <a:pPr lvl="1">
              <a:spcBef>
                <a:spcPts val="0"/>
              </a:spcBef>
            </a:pPr>
            <a:r>
              <a:rPr lang="en-US" sz="1800" dirty="0"/>
              <a:t>A fix in one area inadvertently causes a software bug in another area.</a:t>
            </a:r>
          </a:p>
          <a:p>
            <a:pPr lvl="1">
              <a:spcBef>
                <a:spcPts val="0"/>
              </a:spcBef>
            </a:pPr>
            <a:r>
              <a:rPr lang="en-US" sz="1800" dirty="0"/>
              <a:t>Some feature redesign makes the same mistakes that were made in the original implementation of the feature. </a:t>
            </a:r>
          </a:p>
          <a:p>
            <a:r>
              <a:rPr lang="en-US" dirty="0"/>
              <a:t>It is considered good coding practice, when a bug is located and fixed, to record a test that exposes the bug and re-run that test regularly after subsequent changes to the program.</a:t>
            </a:r>
          </a:p>
        </p:txBody>
      </p:sp>
      <p:sp>
        <p:nvSpPr>
          <p:cNvPr id="4" name="Footer Placeholder 3">
            <a:extLst>
              <a:ext uri="{FF2B5EF4-FFF2-40B4-BE49-F238E27FC236}">
                <a16:creationId xmlns:a16="http://schemas.microsoft.com/office/drawing/2014/main" id="{ADA53494-16F0-45A9-B060-47DE3485302F}"/>
              </a:ext>
            </a:extLst>
          </p:cNvPr>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a:extLst>
              <a:ext uri="{FF2B5EF4-FFF2-40B4-BE49-F238E27FC236}">
                <a16:creationId xmlns:a16="http://schemas.microsoft.com/office/drawing/2014/main" id="{78AC4137-ECF7-4235-9007-E5B82B5F67A1}"/>
              </a:ext>
            </a:extLst>
          </p:cNvPr>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Tree>
    <p:extLst>
      <p:ext uri="{BB962C8B-B14F-4D97-AF65-F5344CB8AC3E}">
        <p14:creationId xmlns:p14="http://schemas.microsoft.com/office/powerpoint/2010/main" val="42650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E8C10-333A-451C-AFBD-2D1B773BAA8C}"/>
              </a:ext>
            </a:extLst>
          </p:cNvPr>
          <p:cNvPicPr>
            <a:picLocks noChangeAspect="1"/>
          </p:cNvPicPr>
          <p:nvPr/>
        </p:nvPicPr>
        <p:blipFill>
          <a:blip r:embed="rId3"/>
          <a:stretch>
            <a:fillRect/>
          </a:stretch>
        </p:blipFill>
        <p:spPr>
          <a:xfrm>
            <a:off x="640080" y="1275705"/>
            <a:ext cx="7010400" cy="5545004"/>
          </a:xfrm>
          <a:prstGeom prst="rect">
            <a:avLst/>
          </a:prstGeom>
        </p:spPr>
      </p:pic>
      <p:sp>
        <p:nvSpPr>
          <p:cNvPr id="2" name="Title 1"/>
          <p:cNvSpPr>
            <a:spLocks noGrp="1"/>
          </p:cNvSpPr>
          <p:nvPr>
            <p:ph type="title"/>
          </p:nvPr>
        </p:nvSpPr>
        <p:spPr/>
        <p:txBody>
          <a:bodyPr/>
          <a:lstStyle/>
          <a:p>
            <a:r>
              <a:rPr lang="en-US" dirty="0"/>
              <a:t>Attendance Quiz #6</a:t>
            </a:r>
          </a:p>
        </p:txBody>
      </p:sp>
      <p:sp>
        <p:nvSpPr>
          <p:cNvPr id="3" name="Footer Placeholder 2"/>
          <p:cNvSpPr>
            <a:spLocks noGrp="1"/>
          </p:cNvSpPr>
          <p:nvPr>
            <p:ph type="ftr" sz="quarter" idx="11"/>
          </p:nvPr>
        </p:nvSpPr>
        <p:spPr/>
        <p:txBody>
          <a:bodyPr/>
          <a:lstStyle/>
          <a:p>
            <a:pPr>
              <a:defRPr/>
            </a:pPr>
            <a:r>
              <a:rPr lang="en-US"/>
              <a:t>Program Correctness (07)</a:t>
            </a:r>
            <a:endParaRPr lang="en-US" dirty="0"/>
          </a:p>
        </p:txBody>
      </p:sp>
      <p:sp>
        <p:nvSpPr>
          <p:cNvPr id="11" name="Slide Number Placeholder 10"/>
          <p:cNvSpPr>
            <a:spLocks noGrp="1"/>
          </p:cNvSpPr>
          <p:nvPr>
            <p:ph type="sldNum" sz="quarter" idx="12"/>
          </p:nvPr>
        </p:nvSpPr>
        <p:spPr/>
        <p:txBody>
          <a:bodyPr/>
          <a:lstStyle/>
          <a:p>
            <a:pPr>
              <a:defRPr/>
            </a:pPr>
            <a:fld id="{F59D9B86-AB8B-404F-8D86-C97B35C4C67E}" type="slidenum">
              <a:rPr lang="en-US" smtClean="0"/>
              <a:pPr>
                <a:defRPr/>
              </a:pPr>
              <a:t>2</a:t>
            </a:fld>
            <a:endParaRPr lang="en-US" dirty="0"/>
          </a:p>
        </p:txBody>
      </p:sp>
    </p:spTree>
    <p:extLst>
      <p:ext uri="{BB962C8B-B14F-4D97-AF65-F5344CB8AC3E}">
        <p14:creationId xmlns:p14="http://schemas.microsoft.com/office/powerpoint/2010/main" val="249757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Testing Classes</a:t>
            </a:r>
          </a:p>
        </p:txBody>
      </p:sp>
      <p:sp>
        <p:nvSpPr>
          <p:cNvPr id="3" name="Content Placeholder 2"/>
          <p:cNvSpPr>
            <a:spLocks noGrp="1"/>
          </p:cNvSpPr>
          <p:nvPr>
            <p:ph sz="quarter" idx="1"/>
          </p:nvPr>
        </p:nvSpPr>
        <p:spPr>
          <a:xfrm>
            <a:off x="572493" y="1717287"/>
            <a:ext cx="9978067" cy="4877053"/>
          </a:xfrm>
        </p:spPr>
        <p:txBody>
          <a:bodyPr/>
          <a:lstStyle/>
          <a:p>
            <a:pPr marL="457200" indent="-457200">
              <a:buClr>
                <a:srgbClr val="FF0000"/>
              </a:buClr>
              <a:buSzPct val="100000"/>
              <a:buFont typeface="+mj-lt"/>
              <a:buAutoNum type="arabicPeriod"/>
            </a:pPr>
            <a:r>
              <a:rPr lang="en-US" dirty="0"/>
              <a:t>If the function implements an interface, the interface specification should document the input parameters and the expected results.</a:t>
            </a:r>
          </a:p>
          <a:p>
            <a:pPr marL="457200" indent="-457200">
              <a:buClr>
                <a:srgbClr val="FF0000"/>
              </a:buClr>
              <a:buSzPct val="100000"/>
              <a:buFont typeface="+mj-lt"/>
              <a:buAutoNum type="arabicPeriod"/>
            </a:pPr>
            <a:r>
              <a:rPr lang="en-US" dirty="0"/>
              <a:t>Document each function parameter and class attribute carefully, using comments as you write the code.</a:t>
            </a:r>
          </a:p>
          <a:p>
            <a:pPr marL="457200" indent="-457200">
              <a:buClr>
                <a:srgbClr val="FF0000"/>
              </a:buClr>
              <a:buSzPct val="100000"/>
              <a:buFont typeface="+mj-lt"/>
              <a:buAutoNum type="arabicPeriod"/>
            </a:pPr>
            <a:r>
              <a:rPr lang="en-US" dirty="0"/>
              <a:t>Leave a trace of execution by displaying the function name as you enter it.</a:t>
            </a:r>
          </a:p>
          <a:p>
            <a:pPr marL="457200" indent="-457200">
              <a:buClr>
                <a:srgbClr val="FF0000"/>
              </a:buClr>
              <a:buSzPct val="100000"/>
              <a:buFont typeface="+mj-lt"/>
              <a:buAutoNum type="arabicPeriod"/>
            </a:pPr>
            <a:r>
              <a:rPr lang="en-US" dirty="0"/>
              <a:t>Display the values of all input parameters upon entry to a function. Also display the values of any class attributes that are accessed by this function; check that these values make sense.</a:t>
            </a:r>
          </a:p>
          <a:p>
            <a:pPr marL="457200" indent="-457200">
              <a:buClr>
                <a:srgbClr val="FF0000"/>
              </a:buClr>
              <a:buSzPct val="100000"/>
              <a:buFont typeface="+mj-lt"/>
              <a:buAutoNum type="arabicPeriod"/>
            </a:pPr>
            <a:r>
              <a:rPr lang="en-US" dirty="0"/>
              <a:t>Display the values of all function outputs after returning from a function.</a:t>
            </a:r>
          </a:p>
          <a:p>
            <a:pPr marL="457200" indent="-457200">
              <a:buClr>
                <a:srgbClr val="FF0000"/>
              </a:buClr>
              <a:buSzPct val="100000"/>
              <a:buFont typeface="+mj-lt"/>
              <a:buAutoNum type="arabicPeriod"/>
            </a:pPr>
            <a:r>
              <a:rPr lang="en-US" dirty="0"/>
              <a:t>By hand computation, verify that these values are correct.</a:t>
            </a:r>
          </a:p>
        </p:txBody>
      </p:sp>
      <p:sp>
        <p:nvSpPr>
          <p:cNvPr id="4" name="Footer Placeholder 3"/>
          <p:cNvSpPr>
            <a:spLocks noGrp="1"/>
          </p:cNvSpPr>
          <p:nvPr>
            <p:ph type="ftr" sz="quarter" idx="11"/>
          </p:nvPr>
        </p:nvSpPr>
        <p:spPr/>
        <p:txBody>
          <a:bodyPr/>
          <a:lstStyle/>
          <a:p>
            <a:pPr>
              <a:defRPr/>
            </a:pPr>
            <a:r>
              <a:rPr lang="en-US"/>
              <a:t>Program Correctness (07)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spTree>
    <p:extLst>
      <p:ext uri="{BB962C8B-B14F-4D97-AF65-F5344CB8AC3E}">
        <p14:creationId xmlns:p14="http://schemas.microsoft.com/office/powerpoint/2010/main" val="24870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1798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 #07</a:t>
            </a:r>
            <a:r>
              <a:rPr lang="en-US" dirty="0"/>
              <a:t>: The Rule of Seven</a:t>
            </a:r>
          </a:p>
        </p:txBody>
      </p:sp>
      <p:sp>
        <p:nvSpPr>
          <p:cNvPr id="3" name="Content Placeholder 2"/>
          <p:cNvSpPr>
            <a:spLocks noGrp="1"/>
          </p:cNvSpPr>
          <p:nvPr>
            <p:ph idx="1"/>
          </p:nvPr>
        </p:nvSpPr>
        <p:spPr>
          <a:xfrm>
            <a:off x="546410" y="1326994"/>
            <a:ext cx="9978067" cy="5360849"/>
          </a:xfrm>
        </p:spPr>
        <p:txBody>
          <a:bodyPr/>
          <a:lstStyle/>
          <a:p>
            <a:pPr>
              <a:buSzPct val="100000"/>
            </a:pPr>
            <a:r>
              <a:rPr lang="en-US" sz="2000" dirty="0"/>
              <a:t>There is a rule of nature commonly known as the </a:t>
            </a:r>
            <a:r>
              <a:rPr lang="en-US" sz="2000" b="1" dirty="0">
                <a:solidFill>
                  <a:srgbClr val="FF0000"/>
                </a:solidFill>
              </a:rPr>
              <a:t>'Rule of Seven</a:t>
            </a:r>
            <a:r>
              <a:rPr lang="en-US" sz="2000" dirty="0"/>
              <a:t>'.</a:t>
            </a:r>
          </a:p>
          <a:p>
            <a:pPr lvl="1">
              <a:buSzPct val="100000"/>
            </a:pPr>
            <a:r>
              <a:rPr lang="en-US" sz="1600" dirty="0"/>
              <a:t>The number of information chunks that short-term memory can comfortably handle.</a:t>
            </a:r>
          </a:p>
          <a:p>
            <a:pPr lvl="1">
              <a:buSzPct val="100000"/>
            </a:pPr>
            <a:r>
              <a:rPr lang="en-US" sz="1600" dirty="0"/>
              <a:t>Grouping situations where control is optimized around the seven mark.</a:t>
            </a:r>
          </a:p>
          <a:p>
            <a:pPr lvl="2">
              <a:buSzPct val="100000"/>
            </a:pPr>
            <a:r>
              <a:rPr lang="en-US" sz="1400" dirty="0"/>
              <a:t>Grouping of leaves on plants,</a:t>
            </a:r>
          </a:p>
          <a:p>
            <a:pPr lvl="2">
              <a:buSzPct val="100000"/>
            </a:pPr>
            <a:r>
              <a:rPr lang="en-US" sz="1400" dirty="0"/>
              <a:t>Number of digits in a phone number,</a:t>
            </a:r>
          </a:p>
          <a:p>
            <a:pPr lvl="2">
              <a:buSzPct val="100000"/>
            </a:pPr>
            <a:r>
              <a:rPr lang="en-US" sz="1400" dirty="0"/>
              <a:t>Seven churches, seven angles, seven seals, seven deadly sins...</a:t>
            </a:r>
          </a:p>
          <a:p>
            <a:pPr>
              <a:buSzPct val="100000"/>
            </a:pPr>
            <a:r>
              <a:rPr lang="en-US" sz="2000" dirty="0"/>
              <a:t>A simple application of the rule of seven in programming is</a:t>
            </a:r>
          </a:p>
          <a:p>
            <a:pPr lvl="1">
              <a:buSzPct val="100000"/>
            </a:pPr>
            <a:r>
              <a:rPr lang="en-US" sz="1600" dirty="0"/>
              <a:t>Functions with up to seven chunks of code, each containing seven statements.</a:t>
            </a:r>
          </a:p>
          <a:p>
            <a:pPr lvl="1">
              <a:buSzPct val="100000"/>
            </a:pPr>
            <a:r>
              <a:rPr lang="en-US" sz="1600" dirty="0"/>
              <a:t>Results a </a:t>
            </a:r>
            <a:r>
              <a:rPr lang="en-US" sz="1600" b="1" dirty="0"/>
              <a:t>reasonable function size of around 49 lines</a:t>
            </a:r>
            <a:r>
              <a:rPr lang="en-US" sz="1600" dirty="0"/>
              <a:t>.</a:t>
            </a:r>
          </a:p>
          <a:p>
            <a:pPr>
              <a:buSzPct val="100000"/>
            </a:pPr>
            <a:r>
              <a:rPr lang="en-US" sz="2000" dirty="0"/>
              <a:t>The actual grouping count in many situations is actually rather inexact, and an extension to this rule is 'seven, plus or minus two'.</a:t>
            </a:r>
          </a:p>
          <a:p>
            <a:pPr lvl="1">
              <a:buSzPct val="100000"/>
            </a:pPr>
            <a:r>
              <a:rPr lang="en-US" sz="1600" dirty="0"/>
              <a:t>Thus, if the size of a group is steadily increasing, when it gets to ten it can be broken into two independent groups of five, each of which now fits back into the bottom end of the five to nine range.</a:t>
            </a:r>
          </a:p>
          <a:p>
            <a:pPr>
              <a:buSzPct val="100000"/>
            </a:pPr>
            <a:r>
              <a:rPr lang="en-US" sz="2000" dirty="0"/>
              <a:t>Applying this rule of seven extension to the reasonable function size example gives a </a:t>
            </a:r>
            <a:r>
              <a:rPr lang="en-US" sz="2000" b="1" dirty="0">
                <a:solidFill>
                  <a:srgbClr val="FF0000"/>
                </a:solidFill>
              </a:rPr>
              <a:t>function size range of between 25 and 100 lines</a:t>
            </a:r>
            <a:r>
              <a:rPr lang="en-US" sz="2000" dirty="0"/>
              <a:t>.</a:t>
            </a:r>
          </a:p>
        </p:txBody>
      </p:sp>
      <p:sp>
        <p:nvSpPr>
          <p:cNvPr id="6" name="Footer Placeholder 5"/>
          <p:cNvSpPr>
            <a:spLocks noGrp="1"/>
          </p:cNvSpPr>
          <p:nvPr>
            <p:ph type="ftr" sz="quarter" idx="11"/>
          </p:nvPr>
        </p:nvSpPr>
        <p:spPr/>
        <p:txBody>
          <a:bodyPr/>
          <a:lstStyle/>
          <a:p>
            <a:pPr>
              <a:defRPr/>
            </a:pPr>
            <a:r>
              <a:rPr lang="en-US"/>
              <a:t>Program Correctness (07)</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3</a:t>
            </a:fld>
            <a:endParaRPr lang="en-US" dirty="0"/>
          </a:p>
        </p:txBody>
      </p:sp>
    </p:spTree>
    <p:extLst>
      <p:ext uri="{BB962C8B-B14F-4D97-AF65-F5344CB8AC3E}">
        <p14:creationId xmlns:p14="http://schemas.microsoft.com/office/powerpoint/2010/main" val="100164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Development</a:t>
            </a:r>
          </a:p>
        </p:txBody>
      </p:sp>
      <p:grpSp>
        <p:nvGrpSpPr>
          <p:cNvPr id="17" name="Group 16"/>
          <p:cNvGrpSpPr/>
          <p:nvPr/>
        </p:nvGrpSpPr>
        <p:grpSpPr>
          <a:xfrm>
            <a:off x="471036" y="1418736"/>
            <a:ext cx="2743200" cy="2311653"/>
            <a:chOff x="673689" y="1530604"/>
            <a:chExt cx="2743200" cy="231165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89" y="1530604"/>
              <a:ext cx="2743200" cy="1810512"/>
            </a:xfrm>
            <a:prstGeom prst="rect">
              <a:avLst/>
            </a:prstGeom>
          </p:spPr>
        </p:pic>
        <p:sp>
          <p:nvSpPr>
            <p:cNvPr id="13" name="TextBox 12"/>
            <p:cNvSpPr txBox="1"/>
            <p:nvPr/>
          </p:nvSpPr>
          <p:spPr>
            <a:xfrm>
              <a:off x="727685" y="3380592"/>
              <a:ext cx="2590800" cy="461665"/>
            </a:xfrm>
            <a:prstGeom prst="rect">
              <a:avLst/>
            </a:prstGeom>
            <a:noFill/>
          </p:spPr>
          <p:txBody>
            <a:bodyPr wrap="square" rtlCol="0">
              <a:spAutoFit/>
            </a:bodyPr>
            <a:lstStyle/>
            <a:p>
              <a:pPr algn="ctr"/>
              <a:r>
                <a:rPr lang="en-US" sz="2400" b="1" dirty="0"/>
                <a:t>Waterfall</a:t>
              </a:r>
            </a:p>
          </p:txBody>
        </p:sp>
      </p:grpSp>
      <p:grpSp>
        <p:nvGrpSpPr>
          <p:cNvPr id="18" name="Group 17"/>
          <p:cNvGrpSpPr/>
          <p:nvPr/>
        </p:nvGrpSpPr>
        <p:grpSpPr>
          <a:xfrm>
            <a:off x="3995532" y="1399785"/>
            <a:ext cx="2590800" cy="2330604"/>
            <a:chOff x="5295900" y="1511653"/>
            <a:chExt cx="2590800" cy="233060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511653"/>
              <a:ext cx="1905000" cy="1905000"/>
            </a:xfrm>
            <a:prstGeom prst="rect">
              <a:avLst/>
            </a:prstGeom>
          </p:spPr>
        </p:pic>
        <p:sp>
          <p:nvSpPr>
            <p:cNvPr id="14" name="TextBox 13"/>
            <p:cNvSpPr txBox="1"/>
            <p:nvPr/>
          </p:nvSpPr>
          <p:spPr>
            <a:xfrm>
              <a:off x="5295900" y="3380592"/>
              <a:ext cx="2590800" cy="461665"/>
            </a:xfrm>
            <a:prstGeom prst="rect">
              <a:avLst/>
            </a:prstGeom>
            <a:noFill/>
          </p:spPr>
          <p:txBody>
            <a:bodyPr wrap="square" rtlCol="0">
              <a:spAutoFit/>
            </a:bodyPr>
            <a:lstStyle/>
            <a:p>
              <a:pPr algn="ctr"/>
              <a:r>
                <a:rPr lang="en-US" sz="2400" b="1" dirty="0"/>
                <a:t>Spiral</a:t>
              </a:r>
            </a:p>
          </p:txBody>
        </p:sp>
      </p:grpSp>
      <p:grpSp>
        <p:nvGrpSpPr>
          <p:cNvPr id="19" name="Group 18"/>
          <p:cNvGrpSpPr/>
          <p:nvPr/>
        </p:nvGrpSpPr>
        <p:grpSpPr>
          <a:xfrm>
            <a:off x="7159645" y="1319668"/>
            <a:ext cx="3288123" cy="2410721"/>
            <a:chOff x="517252" y="4343400"/>
            <a:chExt cx="3288123" cy="2410721"/>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343400"/>
              <a:ext cx="3043375" cy="1895790"/>
            </a:xfrm>
            <a:prstGeom prst="rect">
              <a:avLst/>
            </a:prstGeom>
          </p:spPr>
        </p:pic>
        <p:sp>
          <p:nvSpPr>
            <p:cNvPr id="15" name="TextBox 14"/>
            <p:cNvSpPr txBox="1"/>
            <p:nvPr/>
          </p:nvSpPr>
          <p:spPr>
            <a:xfrm>
              <a:off x="517252" y="6292456"/>
              <a:ext cx="2590800" cy="461665"/>
            </a:xfrm>
            <a:prstGeom prst="rect">
              <a:avLst/>
            </a:prstGeom>
            <a:noFill/>
          </p:spPr>
          <p:txBody>
            <a:bodyPr wrap="square" rtlCol="0">
              <a:spAutoFit/>
            </a:bodyPr>
            <a:lstStyle/>
            <a:p>
              <a:pPr algn="ctr"/>
              <a:r>
                <a:rPr lang="en-US" sz="2400" b="1" dirty="0"/>
                <a:t>Extreme</a:t>
              </a:r>
            </a:p>
          </p:txBody>
        </p:sp>
      </p:grpSp>
      <p:grpSp>
        <p:nvGrpSpPr>
          <p:cNvPr id="7" name="Group 6"/>
          <p:cNvGrpSpPr/>
          <p:nvPr/>
        </p:nvGrpSpPr>
        <p:grpSpPr>
          <a:xfrm>
            <a:off x="1397688" y="4011828"/>
            <a:ext cx="2613827" cy="2631136"/>
            <a:chOff x="5387173" y="4122985"/>
            <a:chExt cx="2613827" cy="2631136"/>
          </a:xfrm>
        </p:grpSpPr>
        <p:sp>
          <p:nvSpPr>
            <p:cNvPr id="16" name="TextBox 15"/>
            <p:cNvSpPr txBox="1"/>
            <p:nvPr/>
          </p:nvSpPr>
          <p:spPr>
            <a:xfrm>
              <a:off x="5410200" y="6292456"/>
              <a:ext cx="2590800" cy="461665"/>
            </a:xfrm>
            <a:prstGeom prst="rect">
              <a:avLst/>
            </a:prstGeom>
            <a:noFill/>
          </p:spPr>
          <p:txBody>
            <a:bodyPr wrap="square" rtlCol="0">
              <a:spAutoFit/>
            </a:bodyPr>
            <a:lstStyle/>
            <a:p>
              <a:pPr algn="ctr"/>
              <a:r>
                <a:rPr lang="en-US" sz="2400" b="1" dirty="0"/>
                <a:t>Agile</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173" y="4122985"/>
              <a:ext cx="2613827" cy="2116205"/>
            </a:xfrm>
            <a:prstGeom prst="rect">
              <a:avLst/>
            </a:prstGeom>
          </p:spPr>
        </p:pic>
      </p:grpSp>
      <p:sp>
        <p:nvSpPr>
          <p:cNvPr id="8" name="Footer Placeholder 7"/>
          <p:cNvSpPr>
            <a:spLocks noGrp="1"/>
          </p:cNvSpPr>
          <p:nvPr>
            <p:ph type="ftr" sz="quarter" idx="11"/>
          </p:nvPr>
        </p:nvSpPr>
        <p:spPr/>
        <p:txBody>
          <a:bodyPr/>
          <a:lstStyle/>
          <a:p>
            <a:pPr>
              <a:defRPr/>
            </a:pPr>
            <a:r>
              <a:rPr lang="en-US"/>
              <a:t>Software Design (06)</a:t>
            </a:r>
            <a:endParaRPr lang="en-US" dirty="0"/>
          </a:p>
        </p:txBody>
      </p:sp>
      <p:sp>
        <p:nvSpPr>
          <p:cNvPr id="9" name="Slide Number Placeholder 8"/>
          <p:cNvSpPr>
            <a:spLocks noGrp="1"/>
          </p:cNvSpPr>
          <p:nvPr>
            <p:ph type="sldNum" sz="quarter" idx="12"/>
          </p:nvPr>
        </p:nvSpPr>
        <p:spPr/>
        <p:txBody>
          <a:bodyPr/>
          <a:lstStyle/>
          <a:p>
            <a:pPr>
              <a:defRPr/>
            </a:pPr>
            <a:fld id="{F59D9B86-AB8B-404F-8D86-C97B35C4C67E}" type="slidenum">
              <a:rPr lang="en-US" smtClean="0"/>
              <a:pPr>
                <a:defRPr/>
              </a:pPr>
              <a:t>4</a:t>
            </a:fld>
            <a:endParaRPr lang="en-US" dirty="0"/>
          </a:p>
        </p:txBody>
      </p:sp>
      <p:grpSp>
        <p:nvGrpSpPr>
          <p:cNvPr id="4" name="Group 3">
            <a:extLst>
              <a:ext uri="{FF2B5EF4-FFF2-40B4-BE49-F238E27FC236}">
                <a16:creationId xmlns:a16="http://schemas.microsoft.com/office/drawing/2014/main" id="{F559F961-78C6-4506-BA00-92BD927F34AD}"/>
              </a:ext>
            </a:extLst>
          </p:cNvPr>
          <p:cNvGrpSpPr/>
          <p:nvPr/>
        </p:nvGrpSpPr>
        <p:grpSpPr>
          <a:xfrm>
            <a:off x="5834270" y="4148463"/>
            <a:ext cx="4677830" cy="2494501"/>
            <a:chOff x="5834270" y="4114841"/>
            <a:chExt cx="4677830" cy="2494501"/>
          </a:xfrm>
        </p:grpSpPr>
        <p:pic>
          <p:nvPicPr>
            <p:cNvPr id="20" name="Picture 19">
              <a:extLst>
                <a:ext uri="{FF2B5EF4-FFF2-40B4-BE49-F238E27FC236}">
                  <a16:creationId xmlns:a16="http://schemas.microsoft.com/office/drawing/2014/main" id="{D3EF1905-83F9-42CF-B699-8C4342146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4270" y="4114841"/>
              <a:ext cx="3916175" cy="2033550"/>
            </a:xfrm>
            <a:prstGeom prst="rect">
              <a:avLst/>
            </a:prstGeom>
          </p:spPr>
        </p:pic>
        <p:sp>
          <p:nvSpPr>
            <p:cNvPr id="22" name="TextBox 21">
              <a:extLst>
                <a:ext uri="{FF2B5EF4-FFF2-40B4-BE49-F238E27FC236}">
                  <a16:creationId xmlns:a16="http://schemas.microsoft.com/office/drawing/2014/main" id="{C334750A-2835-4ADD-ACC5-FC6982641162}"/>
                </a:ext>
              </a:extLst>
            </p:cNvPr>
            <p:cNvSpPr txBox="1"/>
            <p:nvPr/>
          </p:nvSpPr>
          <p:spPr>
            <a:xfrm>
              <a:off x="5834270" y="6147677"/>
              <a:ext cx="4677830" cy="461665"/>
            </a:xfrm>
            <a:prstGeom prst="rect">
              <a:avLst/>
            </a:prstGeom>
            <a:noFill/>
          </p:spPr>
          <p:txBody>
            <a:bodyPr wrap="square" rtlCol="0">
              <a:spAutoFit/>
            </a:bodyPr>
            <a:lstStyle/>
            <a:p>
              <a:pPr algn="ctr"/>
              <a:r>
                <a:rPr lang="en-US" sz="2400" b="1" dirty="0"/>
                <a:t>Unified or Core Flow Model</a:t>
              </a:r>
            </a:p>
          </p:txBody>
        </p:sp>
      </p:grpSp>
    </p:spTree>
    <p:extLst>
      <p:ext uri="{BB962C8B-B14F-4D97-AF65-F5344CB8AC3E}">
        <p14:creationId xmlns:p14="http://schemas.microsoft.com/office/powerpoint/2010/main" val="7042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b="1"/>
              <a:t>ADTs</a:t>
            </a:r>
            <a:endParaRPr lang="en-US"/>
          </a:p>
        </p:txBody>
      </p:sp>
      <p:sp>
        <p:nvSpPr>
          <p:cNvPr id="119810" name="Content Placeholder 2"/>
          <p:cNvSpPr>
            <a:spLocks noGrp="1"/>
          </p:cNvSpPr>
          <p:nvPr>
            <p:ph sz="quarter" idx="1"/>
          </p:nvPr>
        </p:nvSpPr>
        <p:spPr>
          <a:xfrm>
            <a:off x="555171" y="1261362"/>
            <a:ext cx="9980296" cy="5427296"/>
          </a:xfrm>
        </p:spPr>
        <p:txBody>
          <a:bodyPr/>
          <a:lstStyle/>
          <a:p>
            <a:pPr>
              <a:spcBef>
                <a:spcPts val="0"/>
              </a:spcBef>
              <a:spcAft>
                <a:spcPts val="600"/>
              </a:spcAft>
            </a:pPr>
            <a:r>
              <a:rPr lang="en-US" dirty="0"/>
              <a:t>An </a:t>
            </a:r>
            <a:r>
              <a:rPr lang="en-US" b="1" i="1" dirty="0">
                <a:solidFill>
                  <a:srgbClr val="FF0000"/>
                </a:solidFill>
              </a:rPr>
              <a:t>Abstract Data Type</a:t>
            </a:r>
            <a:r>
              <a:rPr lang="en-US" i="1" dirty="0"/>
              <a:t> </a:t>
            </a:r>
            <a:r>
              <a:rPr lang="en-US" dirty="0"/>
              <a:t>(ADT) is a mathematical model for data types.</a:t>
            </a:r>
          </a:p>
          <a:p>
            <a:pPr lvl="1">
              <a:spcBef>
                <a:spcPts val="0"/>
              </a:spcBef>
              <a:spcAft>
                <a:spcPts val="600"/>
              </a:spcAft>
            </a:pPr>
            <a:r>
              <a:rPr lang="en-US" sz="1800" dirty="0"/>
              <a:t>A </a:t>
            </a:r>
            <a:r>
              <a:rPr lang="en-US" sz="1800" b="1" i="1" dirty="0">
                <a:solidFill>
                  <a:srgbClr val="FF0000"/>
                </a:solidFill>
              </a:rPr>
              <a:t>C++ class</a:t>
            </a:r>
            <a:r>
              <a:rPr lang="en-US" sz="1800" dirty="0"/>
              <a:t> provides one way to implement an ADT.</a:t>
            </a:r>
          </a:p>
          <a:p>
            <a:pPr lvl="1">
              <a:spcBef>
                <a:spcPts val="0"/>
              </a:spcBef>
              <a:spcAft>
                <a:spcPts val="600"/>
              </a:spcAft>
            </a:pPr>
            <a:r>
              <a:rPr lang="en-US" sz="1800" dirty="0"/>
              <a:t> A user interacts with an ADT thru the class public methods.</a:t>
            </a:r>
          </a:p>
          <a:p>
            <a:pPr lvl="1">
              <a:spcBef>
                <a:spcPts val="0"/>
              </a:spcBef>
              <a:spcAft>
                <a:spcPts val="600"/>
              </a:spcAft>
            </a:pPr>
            <a:r>
              <a:rPr lang="en-US" sz="1800" dirty="0"/>
              <a:t>An ADT </a:t>
            </a:r>
            <a:r>
              <a:rPr lang="en-US" sz="1800" b="1" i="1" dirty="0">
                <a:solidFill>
                  <a:srgbClr val="FF0000"/>
                </a:solidFill>
              </a:rPr>
              <a:t>encapsulates</a:t>
            </a:r>
            <a:r>
              <a:rPr lang="en-US" sz="1800" dirty="0"/>
              <a:t> data and methods and is a contract between the designer of the class, the implementor of the class, and the programmer who uses the class.</a:t>
            </a:r>
          </a:p>
          <a:p>
            <a:pPr lvl="1">
              <a:spcBef>
                <a:spcPts val="0"/>
              </a:spcBef>
              <a:spcAft>
                <a:spcPts val="600"/>
              </a:spcAft>
              <a:defRPr/>
            </a:pPr>
            <a:r>
              <a:rPr lang="en-US" sz="1800" dirty="0"/>
              <a:t>Any programmer who develops or uses an ADT class knows exactly what methods are available in that class and what operations they will perform.</a:t>
            </a:r>
          </a:p>
          <a:p>
            <a:pPr>
              <a:spcBef>
                <a:spcPts val="0"/>
              </a:spcBef>
              <a:spcAft>
                <a:spcPts val="600"/>
              </a:spcAft>
              <a:defRPr/>
            </a:pPr>
            <a:r>
              <a:rPr lang="en-US" b="1" i="1" dirty="0">
                <a:solidFill>
                  <a:srgbClr val="FF0000"/>
                </a:solidFill>
              </a:rPr>
              <a:t>Pre- and post- conditions</a:t>
            </a:r>
            <a:r>
              <a:rPr lang="en-US" dirty="0"/>
              <a:t> are part of the contract between a call to a class method and the results of the method call.</a:t>
            </a:r>
          </a:p>
          <a:p>
            <a:pPr lvl="1">
              <a:spcBef>
                <a:spcPts val="0"/>
              </a:spcBef>
              <a:spcAft>
                <a:spcPts val="600"/>
              </a:spcAft>
              <a:defRPr/>
            </a:pPr>
            <a:r>
              <a:rPr lang="en-US" sz="1800" dirty="0"/>
              <a:t>A </a:t>
            </a:r>
            <a:r>
              <a:rPr lang="en-US" sz="1800" b="1" dirty="0">
                <a:solidFill>
                  <a:srgbClr val="FF0000"/>
                </a:solidFill>
              </a:rPr>
              <a:t>pre-condition</a:t>
            </a:r>
            <a:r>
              <a:rPr lang="en-US" sz="1800" dirty="0">
                <a:solidFill>
                  <a:srgbClr val="FF0000"/>
                </a:solidFill>
              </a:rPr>
              <a:t> </a:t>
            </a:r>
            <a:r>
              <a:rPr lang="en-US" sz="1800" dirty="0"/>
              <a:t>is a statement of any assumptions or constraints on the method's input data that are expected to apply before the method is executed.</a:t>
            </a:r>
          </a:p>
          <a:p>
            <a:pPr lvl="2">
              <a:spcBef>
                <a:spcPts val="0"/>
              </a:spcBef>
              <a:spcAft>
                <a:spcPts val="600"/>
              </a:spcAft>
              <a:defRPr/>
            </a:pPr>
            <a:r>
              <a:rPr lang="en-US" sz="1400" dirty="0"/>
              <a:t>If a pre-condition is not met, there is no guarantee that the method will do what is expected.</a:t>
            </a:r>
          </a:p>
          <a:p>
            <a:pPr lvl="1">
              <a:spcBef>
                <a:spcPts val="0"/>
              </a:spcBef>
              <a:spcAft>
                <a:spcPts val="600"/>
              </a:spcAft>
              <a:defRPr/>
            </a:pPr>
            <a:r>
              <a:rPr lang="en-US" sz="1800" dirty="0"/>
              <a:t>A </a:t>
            </a:r>
            <a:r>
              <a:rPr lang="en-US" sz="1800" b="1" i="1" dirty="0">
                <a:solidFill>
                  <a:srgbClr val="FF0000"/>
                </a:solidFill>
              </a:rPr>
              <a:t>post-condition</a:t>
            </a:r>
            <a:r>
              <a:rPr lang="en-US" sz="1800" dirty="0">
                <a:solidFill>
                  <a:srgbClr val="FF0000"/>
                </a:solidFill>
              </a:rPr>
              <a:t> </a:t>
            </a:r>
            <a:r>
              <a:rPr lang="en-US" sz="1800" dirty="0"/>
              <a:t>is a statement that describes the results after the method completes and returns.</a:t>
            </a:r>
          </a:p>
          <a:p>
            <a:pPr>
              <a:spcBef>
                <a:spcPts val="0"/>
              </a:spcBef>
              <a:spcAft>
                <a:spcPts val="600"/>
              </a:spcAft>
              <a:defRPr/>
            </a:pPr>
            <a:r>
              <a:rPr lang="en-US" dirty="0"/>
              <a:t>When implementing an ADT, we document the pre-conditions and post-conditions in the documentation comments.</a:t>
            </a:r>
          </a:p>
          <a:p>
            <a:pPr lvl="1">
              <a:spcBef>
                <a:spcPts val="0"/>
              </a:spcBef>
              <a:spcAft>
                <a:spcPts val="600"/>
              </a:spcAft>
              <a:defRPr/>
            </a:pPr>
            <a:endParaRPr lang="en-US" sz="1800" dirty="0"/>
          </a:p>
        </p:txBody>
      </p:sp>
      <p:pic>
        <p:nvPicPr>
          <p:cNvPr id="119811" name="Picture 2" descr="C:\Documents and Settings\Administrator\My Documents\Koffman\PPTs\JPEGS\JWCL233_Koffman JPG files\ch01\w0001-nn.jpg"/>
          <p:cNvPicPr>
            <a:picLocks noChangeAspect="1" noChangeArrowheads="1"/>
          </p:cNvPicPr>
          <p:nvPr/>
        </p:nvPicPr>
        <p:blipFill>
          <a:blip r:embed="rId2"/>
          <a:srcRect/>
          <a:stretch>
            <a:fillRect/>
          </a:stretch>
        </p:blipFill>
        <p:spPr bwMode="auto">
          <a:xfrm>
            <a:off x="9963750" y="1572554"/>
            <a:ext cx="656626" cy="1100838"/>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pPr>
              <a:defRPr/>
            </a:pPr>
            <a:r>
              <a:rPr lang="en-US"/>
              <a:t>Software Design (06)</a:t>
            </a:r>
            <a:endParaRPr lang="en-US" dirty="0"/>
          </a:p>
        </p:txBody>
      </p:sp>
      <p:sp>
        <p:nvSpPr>
          <p:cNvPr id="3" name="Slide Number Placeholder 2"/>
          <p:cNvSpPr>
            <a:spLocks noGrp="1"/>
          </p:cNvSpPr>
          <p:nvPr>
            <p:ph type="sldNum" sz="quarter" idx="11"/>
          </p:nvPr>
        </p:nvSpPr>
        <p:spPr/>
        <p:txBody>
          <a:bodyPr/>
          <a:lstStyle/>
          <a:p>
            <a:pPr>
              <a:defRPr/>
            </a:pPr>
            <a:fld id="{D490341F-FBE9-465C-84BF-B364B3D69BE6}" type="slidenum">
              <a:rPr lang="en-US" smtClean="0"/>
              <a:pPr>
                <a:defRPr/>
              </a:pPr>
              <a:t>5</a:t>
            </a:fld>
            <a:endParaRPr lang="en-US" dirty="0"/>
          </a:p>
        </p:txBody>
      </p:sp>
    </p:spTree>
    <p:extLst>
      <p:ext uri="{BB962C8B-B14F-4D97-AF65-F5344CB8AC3E}">
        <p14:creationId xmlns:p14="http://schemas.microsoft.com/office/powerpoint/2010/main" val="20612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fade">
                                      <p:cBhvr>
                                        <p:cTn id="7" dur="500"/>
                                        <p:tgtEl>
                                          <p:spTgt spid="119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Effect transition="in" filter="fade">
                                      <p:cBhvr>
                                        <p:cTn id="12" dur="500"/>
                                        <p:tgtEl>
                                          <p:spTgt spid="1198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Effect transition="in" filter="fade">
                                      <p:cBhvr>
                                        <p:cTn id="17" dur="500"/>
                                        <p:tgtEl>
                                          <p:spTgt spid="1198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810">
                                            <p:txEl>
                                              <p:pRg st="3" end="3"/>
                                            </p:txEl>
                                          </p:spTgt>
                                        </p:tgtEl>
                                        <p:attrNameLst>
                                          <p:attrName>style.visibility</p:attrName>
                                        </p:attrNameLst>
                                      </p:cBhvr>
                                      <p:to>
                                        <p:strVal val="visible"/>
                                      </p:to>
                                    </p:set>
                                    <p:animEffect transition="in" filter="fade">
                                      <p:cBhvr>
                                        <p:cTn id="22" dur="500"/>
                                        <p:tgtEl>
                                          <p:spTgt spid="1198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9810">
                                            <p:txEl>
                                              <p:pRg st="4" end="4"/>
                                            </p:txEl>
                                          </p:spTgt>
                                        </p:tgtEl>
                                        <p:attrNameLst>
                                          <p:attrName>style.visibility</p:attrName>
                                        </p:attrNameLst>
                                      </p:cBhvr>
                                      <p:to>
                                        <p:strVal val="visible"/>
                                      </p:to>
                                    </p:set>
                                    <p:animEffect transition="in" filter="fade">
                                      <p:cBhvr>
                                        <p:cTn id="27" dur="500"/>
                                        <p:tgtEl>
                                          <p:spTgt spid="1198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9810">
                                            <p:txEl>
                                              <p:pRg st="5" end="5"/>
                                            </p:txEl>
                                          </p:spTgt>
                                        </p:tgtEl>
                                        <p:attrNameLst>
                                          <p:attrName>style.visibility</p:attrName>
                                        </p:attrNameLst>
                                      </p:cBhvr>
                                      <p:to>
                                        <p:strVal val="visible"/>
                                      </p:to>
                                    </p:set>
                                    <p:animEffect transition="in" filter="fade">
                                      <p:cBhvr>
                                        <p:cTn id="32" dur="500"/>
                                        <p:tgtEl>
                                          <p:spTgt spid="1198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9810">
                                            <p:txEl>
                                              <p:pRg st="6" end="6"/>
                                            </p:txEl>
                                          </p:spTgt>
                                        </p:tgtEl>
                                        <p:attrNameLst>
                                          <p:attrName>style.visibility</p:attrName>
                                        </p:attrNameLst>
                                      </p:cBhvr>
                                      <p:to>
                                        <p:strVal val="visible"/>
                                      </p:to>
                                    </p:set>
                                    <p:animEffect transition="in" filter="fade">
                                      <p:cBhvr>
                                        <p:cTn id="37" dur="500"/>
                                        <p:tgtEl>
                                          <p:spTgt spid="119810">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9810">
                                            <p:txEl>
                                              <p:pRg st="7" end="7"/>
                                            </p:txEl>
                                          </p:spTgt>
                                        </p:tgtEl>
                                        <p:attrNameLst>
                                          <p:attrName>style.visibility</p:attrName>
                                        </p:attrNameLst>
                                      </p:cBhvr>
                                      <p:to>
                                        <p:strVal val="visible"/>
                                      </p:to>
                                    </p:set>
                                    <p:animEffect transition="in" filter="fade">
                                      <p:cBhvr>
                                        <p:cTn id="40" dur="500"/>
                                        <p:tgtEl>
                                          <p:spTgt spid="119810">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9810">
                                            <p:txEl>
                                              <p:pRg st="8" end="8"/>
                                            </p:txEl>
                                          </p:spTgt>
                                        </p:tgtEl>
                                        <p:attrNameLst>
                                          <p:attrName>style.visibility</p:attrName>
                                        </p:attrNameLst>
                                      </p:cBhvr>
                                      <p:to>
                                        <p:strVal val="visible"/>
                                      </p:to>
                                    </p:set>
                                    <p:animEffect transition="in" filter="fade">
                                      <p:cBhvr>
                                        <p:cTn id="45" dur="500"/>
                                        <p:tgtEl>
                                          <p:spTgt spid="119810">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9810">
                                            <p:txEl>
                                              <p:pRg st="9" end="9"/>
                                            </p:txEl>
                                          </p:spTgt>
                                        </p:tgtEl>
                                        <p:attrNameLst>
                                          <p:attrName>style.visibility</p:attrName>
                                        </p:attrNameLst>
                                      </p:cBhvr>
                                      <p:to>
                                        <p:strVal val="visible"/>
                                      </p:to>
                                    </p:set>
                                    <p:animEffect transition="in" filter="fade">
                                      <p:cBhvr>
                                        <p:cTn id="50" dur="500"/>
                                        <p:tgtEl>
                                          <p:spTgt spid="1198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2.1, pgs. 130-137</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2.1 Program Defects and "Bugs''</a:t>
            </a:r>
          </a:p>
          <a:p>
            <a:pPr algn="ctr"/>
            <a:r>
              <a:rPr lang="en-US" sz="2000" dirty="0"/>
              <a:t>Syntax Errors</a:t>
            </a:r>
          </a:p>
          <a:p>
            <a:pPr algn="ctr"/>
            <a:r>
              <a:rPr lang="en-US" sz="2000" dirty="0"/>
              <a:t>Run-time Errors</a:t>
            </a:r>
          </a:p>
          <a:p>
            <a:pPr algn="ctr"/>
            <a:r>
              <a:rPr lang="en-US" sz="2000" dirty="0"/>
              <a:t>Logic Errors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2040478"/>
            <a:ext cx="2611633" cy="1927860"/>
          </a:xfrm>
          <a:prstGeom prst="rect">
            <a:avLst/>
          </a:prstGeom>
        </p:spPr>
      </p:pic>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6</a:t>
            </a:fld>
            <a:endParaRPr lang="en-US" dirty="0"/>
          </a:p>
        </p:txBody>
      </p:sp>
    </p:spTree>
    <p:extLst>
      <p:ext uri="{BB962C8B-B14F-4D97-AF65-F5344CB8AC3E}">
        <p14:creationId xmlns:p14="http://schemas.microsoft.com/office/powerpoint/2010/main" val="74100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546409" y="4451446"/>
            <a:ext cx="9978067" cy="2025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You may encounter three kinds of defects or errors:</a:t>
            </a:r>
          </a:p>
          <a:p>
            <a:pPr lvl="1"/>
            <a:r>
              <a:rPr lang="en-US" dirty="0"/>
              <a:t>Syntax errors,</a:t>
            </a:r>
          </a:p>
          <a:p>
            <a:pPr lvl="1"/>
            <a:r>
              <a:rPr lang="en-US" dirty="0"/>
              <a:t>Run-time errors or exceptions,</a:t>
            </a:r>
          </a:p>
          <a:p>
            <a:pPr lvl="1"/>
            <a:r>
              <a:rPr lang="en-US" dirty="0"/>
              <a:t>Logic errors.</a:t>
            </a:r>
          </a:p>
          <a:p>
            <a:endParaRPr lang="en-US" dirty="0"/>
          </a:p>
          <a:p>
            <a:endParaRPr lang="en-US" dirty="0"/>
          </a:p>
        </p:txBody>
      </p:sp>
      <p:sp>
        <p:nvSpPr>
          <p:cNvPr id="2" name="Title 1"/>
          <p:cNvSpPr>
            <a:spLocks noGrp="1"/>
          </p:cNvSpPr>
          <p:nvPr>
            <p:ph type="title"/>
          </p:nvPr>
        </p:nvSpPr>
        <p:spPr/>
        <p:txBody>
          <a:bodyPr/>
          <a:lstStyle/>
          <a:p>
            <a:r>
              <a:rPr lang="en-US" dirty="0"/>
              <a:t>Program Defects and "Bugs"</a:t>
            </a:r>
          </a:p>
        </p:txBody>
      </p:sp>
      <p:sp>
        <p:nvSpPr>
          <p:cNvPr id="3" name="Content Placeholder 2"/>
          <p:cNvSpPr>
            <a:spLocks noGrp="1"/>
          </p:cNvSpPr>
          <p:nvPr>
            <p:ph sz="quarter" idx="1"/>
          </p:nvPr>
        </p:nvSpPr>
        <p:spPr>
          <a:xfrm>
            <a:off x="542537" y="1291818"/>
            <a:ext cx="9978067" cy="1240347"/>
          </a:xfrm>
        </p:spPr>
        <p:txBody>
          <a:bodyPr/>
          <a:lstStyle/>
          <a:p>
            <a:r>
              <a:rPr lang="en-US" dirty="0"/>
              <a:t>The term "bug" refers to a </a:t>
            </a:r>
            <a:r>
              <a:rPr lang="en-US" b="1" dirty="0">
                <a:solidFill>
                  <a:srgbClr val="FF0000"/>
                </a:solidFill>
              </a:rPr>
              <a:t>software defect</a:t>
            </a:r>
            <a:r>
              <a:rPr lang="en-US" dirty="0"/>
              <a:t>.</a:t>
            </a:r>
          </a:p>
          <a:p>
            <a:pPr lvl="1"/>
            <a:r>
              <a:rPr lang="en-US" b="1" dirty="0">
                <a:solidFill>
                  <a:srgbClr val="FF0000"/>
                </a:solidFill>
              </a:rPr>
              <a:t>Debugging</a:t>
            </a:r>
            <a:r>
              <a:rPr lang="en-US" dirty="0">
                <a:solidFill>
                  <a:srgbClr val="FF0000"/>
                </a:solidFill>
              </a:rPr>
              <a:t> </a:t>
            </a:r>
            <a:r>
              <a:rPr lang="en-US" dirty="0"/>
              <a:t>is a commonly used term for removing defects.</a:t>
            </a:r>
          </a:p>
          <a:p>
            <a:pPr lvl="1"/>
            <a:r>
              <a:rPr lang="en-US" dirty="0"/>
              <a:t>Easier to eliminate defects by careful design than through testing.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572000"/>
            <a:ext cx="5410200" cy="210311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327" y="5017917"/>
            <a:ext cx="1752600" cy="1668780"/>
          </a:xfrm>
          <a:prstGeom prst="rect">
            <a:avLst/>
          </a:prstGeom>
        </p:spPr>
      </p:pic>
      <p:sp>
        <p:nvSpPr>
          <p:cNvPr id="9" name="Footer Placeholder 8"/>
          <p:cNvSpPr>
            <a:spLocks noGrp="1"/>
          </p:cNvSpPr>
          <p:nvPr>
            <p:ph type="ftr" sz="quarter" idx="11"/>
          </p:nvPr>
        </p:nvSpPr>
        <p:spPr/>
        <p:txBody>
          <a:bodyPr/>
          <a:lstStyle/>
          <a:p>
            <a:pPr>
              <a:defRPr/>
            </a:pPr>
            <a:r>
              <a:rPr lang="en-US"/>
              <a:t>Program Correctness (07)</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F7D1222B-AB81-4CF5-BAAA-40E9169FE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542" y="3190969"/>
            <a:ext cx="4147717" cy="2690813"/>
          </a:xfrm>
          <a:prstGeom prst="rect">
            <a:avLst/>
          </a:prstGeom>
        </p:spPr>
      </p:pic>
      <p:sp>
        <p:nvSpPr>
          <p:cNvPr id="11" name="Content Placeholder 2">
            <a:extLst>
              <a:ext uri="{FF2B5EF4-FFF2-40B4-BE49-F238E27FC236}">
                <a16:creationId xmlns:a16="http://schemas.microsoft.com/office/drawing/2014/main" id="{94B4C831-240C-4C77-AD75-E045245193E8}"/>
              </a:ext>
            </a:extLst>
          </p:cNvPr>
          <p:cNvSpPr txBox="1">
            <a:spLocks/>
          </p:cNvSpPr>
          <p:nvPr/>
        </p:nvSpPr>
        <p:spPr bwMode="auto">
          <a:xfrm>
            <a:off x="547711" y="2514601"/>
            <a:ext cx="9978067" cy="1936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rgbClr val="FF0000"/>
                </a:solidFill>
              </a:rPr>
              <a:t>Testing</a:t>
            </a:r>
            <a:r>
              <a:rPr lang="en-US" dirty="0">
                <a:solidFill>
                  <a:srgbClr val="FF0000"/>
                </a:solidFill>
              </a:rPr>
              <a:t> </a:t>
            </a:r>
            <a:r>
              <a:rPr lang="en-US" dirty="0"/>
              <a:t>is used to show that a program is correct, but</a:t>
            </a:r>
          </a:p>
          <a:p>
            <a:pPr lvl="1"/>
            <a:r>
              <a:rPr lang="en-US" dirty="0"/>
              <a:t>it is difficult to determine how much testing needs to be done.</a:t>
            </a:r>
          </a:p>
          <a:p>
            <a:pPr lvl="1"/>
            <a:r>
              <a:rPr lang="en-US" dirty="0"/>
              <a:t>testing can never demonstrate the complete absence of defects.</a:t>
            </a:r>
          </a:p>
          <a:p>
            <a:pPr lvl="1"/>
            <a:r>
              <a:rPr lang="en-US" dirty="0"/>
              <a:t>complete testing in some environments (missile control software, nuclear power plant controls) is very difficult.</a:t>
            </a:r>
          </a:p>
        </p:txBody>
      </p:sp>
    </p:spTree>
    <p:extLst>
      <p:ext uri="{BB962C8B-B14F-4D97-AF65-F5344CB8AC3E}">
        <p14:creationId xmlns:p14="http://schemas.microsoft.com/office/powerpoint/2010/main" val="1349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Errors</a:t>
            </a:r>
          </a:p>
        </p:txBody>
      </p:sp>
      <p:sp>
        <p:nvSpPr>
          <p:cNvPr id="3" name="Content Placeholder 2"/>
          <p:cNvSpPr>
            <a:spLocks noGrp="1"/>
          </p:cNvSpPr>
          <p:nvPr>
            <p:ph sz="quarter" idx="1"/>
          </p:nvPr>
        </p:nvSpPr>
        <p:spPr>
          <a:xfrm>
            <a:off x="552079" y="1291817"/>
            <a:ext cx="10068992" cy="1375184"/>
          </a:xfrm>
        </p:spPr>
        <p:txBody>
          <a:bodyPr/>
          <a:lstStyle/>
          <a:p>
            <a:r>
              <a:rPr lang="en-US" b="1" dirty="0">
                <a:solidFill>
                  <a:srgbClr val="FF0000"/>
                </a:solidFill>
              </a:rPr>
              <a:t>Syntax errors </a:t>
            </a:r>
            <a:r>
              <a:rPr lang="en-US" dirty="0"/>
              <a:t>are mistakes in using the grammar (syntax) of the C++ language.</a:t>
            </a:r>
          </a:p>
          <a:p>
            <a:pPr lvl="1"/>
            <a:r>
              <a:rPr lang="en-US" dirty="0"/>
              <a:t>The C++ compiler will detect most syntax errors during compilation.</a:t>
            </a:r>
          </a:p>
        </p:txBody>
      </p:sp>
      <p:grpSp>
        <p:nvGrpSpPr>
          <p:cNvPr id="8" name="Group 7"/>
          <p:cNvGrpSpPr/>
          <p:nvPr/>
        </p:nvGrpSpPr>
        <p:grpSpPr>
          <a:xfrm>
            <a:off x="3733801" y="3228593"/>
            <a:ext cx="3507033" cy="3219164"/>
            <a:chOff x="2819400" y="3228593"/>
            <a:chExt cx="3507033" cy="321916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228593"/>
              <a:ext cx="3507033" cy="32191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924" y="3456172"/>
              <a:ext cx="2150425" cy="1524000"/>
            </a:xfrm>
            <a:prstGeom prst="rect">
              <a:avLst/>
            </a:prstGeom>
          </p:spPr>
        </p:pic>
      </p:grpSp>
      <p:sp>
        <p:nvSpPr>
          <p:cNvPr id="9" name="Content Placeholder 2"/>
          <p:cNvSpPr txBox="1">
            <a:spLocks/>
          </p:cNvSpPr>
          <p:nvPr/>
        </p:nvSpPr>
        <p:spPr bwMode="auto">
          <a:xfrm>
            <a:off x="557561" y="2492826"/>
            <a:ext cx="9978067" cy="421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Some common syntax errors:</a:t>
            </a:r>
          </a:p>
          <a:p>
            <a:pPr lvl="1"/>
            <a:r>
              <a:rPr lang="en-US" dirty="0"/>
              <a:t>Omitting or misplacing braces that bracket compound statements.</a:t>
            </a:r>
          </a:p>
          <a:p>
            <a:pPr lvl="1"/>
            <a:r>
              <a:rPr lang="en-US" dirty="0"/>
              <a:t>Invoking a member function that is not defined for the object to which it is applied.</a:t>
            </a:r>
          </a:p>
          <a:p>
            <a:pPr lvl="1"/>
            <a:r>
              <a:rPr lang="en-US" dirty="0"/>
              <a:t>Not declaring a variable before using it.</a:t>
            </a:r>
          </a:p>
          <a:p>
            <a:pPr lvl="1"/>
            <a:r>
              <a:rPr lang="en-US" dirty="0"/>
              <a:t>Providing multiple declarations of a variable.</a:t>
            </a:r>
          </a:p>
          <a:p>
            <a:pPr lvl="1"/>
            <a:r>
              <a:rPr lang="en-US" dirty="0"/>
              <a:t>Not assigning a value to a local variable before referencing it.</a:t>
            </a:r>
          </a:p>
          <a:p>
            <a:pPr lvl="1"/>
            <a:r>
              <a:rPr lang="en-US" dirty="0"/>
              <a:t>Not returning a value from a function whose result type is not void.</a:t>
            </a:r>
          </a:p>
          <a:p>
            <a:r>
              <a:rPr lang="en-US" dirty="0"/>
              <a:t>Unfortunately, the compiler may not detect syntax errors that are the result of typographical errors, such as using </a:t>
            </a:r>
            <a:r>
              <a:rPr lang="en-US" dirty="0">
                <a:latin typeface="Courier New" pitchFamily="49" charset="0"/>
                <a:cs typeface="Courier New" pitchFamily="49" charset="0"/>
              </a:rPr>
              <a:t>=</a:t>
            </a:r>
            <a:r>
              <a:rPr lang="en-US" dirty="0"/>
              <a:t> when you intended to use </a:t>
            </a:r>
            <a:r>
              <a:rPr lang="en-US" dirty="0">
                <a:latin typeface="Courier New" pitchFamily="49" charset="0"/>
                <a:cs typeface="Courier New" pitchFamily="49" charset="0"/>
              </a:rPr>
              <a:t>==</a:t>
            </a:r>
            <a:r>
              <a:rPr lang="en-US" dirty="0"/>
              <a:t>.</a:t>
            </a:r>
          </a:p>
        </p:txBody>
      </p:sp>
      <p:sp>
        <p:nvSpPr>
          <p:cNvPr id="10" name="Footer Placeholder 9"/>
          <p:cNvSpPr>
            <a:spLocks noGrp="1"/>
          </p:cNvSpPr>
          <p:nvPr>
            <p:ph type="ftr" sz="quarter" idx="11"/>
          </p:nvPr>
        </p:nvSpPr>
        <p:spPr/>
        <p:txBody>
          <a:bodyPr/>
          <a:lstStyle/>
          <a:p>
            <a:pPr>
              <a:defRPr/>
            </a:pPr>
            <a:r>
              <a:rPr lang="en-US"/>
              <a:t>Program Correctness (07)</a:t>
            </a:r>
            <a:endParaRPr lang="en-US" dirty="0"/>
          </a:p>
        </p:txBody>
      </p:sp>
      <p:sp>
        <p:nvSpPr>
          <p:cNvPr id="11" name="Slide Number Placeholder 10"/>
          <p:cNvSpPr>
            <a:spLocks noGrp="1"/>
          </p:cNvSpPr>
          <p:nvPr>
            <p:ph type="sldNum" sz="quarter" idx="12"/>
          </p:nvPr>
        </p:nvSpPr>
        <p:spPr/>
        <p:txBody>
          <a:bodyPr/>
          <a:lstStyle/>
          <a:p>
            <a:pPr>
              <a:defRPr/>
            </a:pPr>
            <a:fld id="{0D7B5496-982B-480A-8085-B08F2CA91C21}" type="slidenum">
              <a:rPr lang="en-US" smtClean="0"/>
              <a:pPr>
                <a:defRPr/>
              </a:pPr>
              <a:t>8</a:t>
            </a:fld>
            <a:endParaRPr lang="en-US" dirty="0"/>
          </a:p>
        </p:txBody>
      </p:sp>
    </p:spTree>
    <p:extLst>
      <p:ext uri="{BB962C8B-B14F-4D97-AF65-F5344CB8AC3E}">
        <p14:creationId xmlns:p14="http://schemas.microsoft.com/office/powerpoint/2010/main" val="10509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371668"/>
            <a:ext cx="6628572" cy="4495238"/>
          </a:xfrm>
          <a:prstGeom prst="rect">
            <a:avLst/>
          </a:prstGeom>
        </p:spPr>
      </p:pic>
      <p:sp>
        <p:nvSpPr>
          <p:cNvPr id="2" name="Title 1"/>
          <p:cNvSpPr>
            <a:spLocks noGrp="1"/>
          </p:cNvSpPr>
          <p:nvPr>
            <p:ph type="title"/>
          </p:nvPr>
        </p:nvSpPr>
        <p:spPr/>
        <p:txBody>
          <a:bodyPr/>
          <a:lstStyle/>
          <a:p>
            <a:r>
              <a:rPr lang="en-US" dirty="0"/>
              <a:t>Run-time Errors</a:t>
            </a:r>
          </a:p>
        </p:txBody>
      </p:sp>
      <p:sp>
        <p:nvSpPr>
          <p:cNvPr id="3" name="Content Placeholder 2"/>
          <p:cNvSpPr>
            <a:spLocks noGrp="1"/>
          </p:cNvSpPr>
          <p:nvPr>
            <p:ph sz="quarter" idx="1"/>
          </p:nvPr>
        </p:nvSpPr>
        <p:spPr>
          <a:xfrm>
            <a:off x="557561" y="1295401"/>
            <a:ext cx="10062816" cy="1126150"/>
          </a:xfrm>
        </p:spPr>
        <p:txBody>
          <a:bodyPr/>
          <a:lstStyle/>
          <a:p>
            <a:r>
              <a:rPr lang="en-US" b="1" i="1" dirty="0">
                <a:solidFill>
                  <a:srgbClr val="FF0000"/>
                </a:solidFill>
              </a:rPr>
              <a:t>Run-time errors</a:t>
            </a:r>
            <a:r>
              <a:rPr lang="en-US" b="1" dirty="0">
                <a:solidFill>
                  <a:srgbClr val="FF0000"/>
                </a:solidFill>
              </a:rPr>
              <a:t> </a:t>
            </a:r>
            <a:r>
              <a:rPr lang="en-US" dirty="0"/>
              <a:t>occur during program execution when the computer or the C++ run-time library detects an operation that it knows to be incorrect.</a:t>
            </a:r>
          </a:p>
        </p:txBody>
      </p:sp>
      <p:pic>
        <p:nvPicPr>
          <p:cNvPr id="6" name="Picture 2"/>
          <p:cNvPicPr>
            <a:picLocks noChangeAspect="1" noChangeArrowheads="1"/>
          </p:cNvPicPr>
          <p:nvPr/>
        </p:nvPicPr>
        <p:blipFill>
          <a:blip r:embed="rId3"/>
          <a:srcRect/>
          <a:stretch>
            <a:fillRect/>
          </a:stretch>
        </p:blipFill>
        <p:spPr bwMode="auto">
          <a:xfrm>
            <a:off x="1032985" y="4703026"/>
            <a:ext cx="9384846" cy="1719146"/>
          </a:xfrm>
          <a:prstGeom prst="rect">
            <a:avLst/>
          </a:prstGeom>
          <a:noFill/>
          <a:ln w="9525">
            <a:noFill/>
            <a:miter lim="800000"/>
            <a:headEnd/>
            <a:tailEnd/>
          </a:ln>
        </p:spPr>
      </p:pic>
      <p:sp>
        <p:nvSpPr>
          <p:cNvPr id="8" name="Content Placeholder 2"/>
          <p:cNvSpPr txBox="1">
            <a:spLocks/>
          </p:cNvSpPr>
          <p:nvPr/>
        </p:nvSpPr>
        <p:spPr bwMode="auto">
          <a:xfrm>
            <a:off x="561433" y="2421551"/>
            <a:ext cx="10062816" cy="199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Most run-time errors cause the operating system or run-time library to issue an error message and halt the program.</a:t>
            </a:r>
          </a:p>
          <a:p>
            <a:pPr lvl="1"/>
            <a:r>
              <a:rPr lang="en-US" dirty="0"/>
              <a:t>Different computers, operating systems, and compilers handle these errors differently.</a:t>
            </a:r>
          </a:p>
          <a:p>
            <a:r>
              <a:rPr lang="en-US" dirty="0"/>
              <a:t>Some common run-time errors include:</a:t>
            </a:r>
          </a:p>
          <a:p>
            <a:endParaRPr lang="en-US" dirty="0"/>
          </a:p>
        </p:txBody>
      </p:sp>
      <p:sp>
        <p:nvSpPr>
          <p:cNvPr id="9" name="Footer Placeholder 8"/>
          <p:cNvSpPr>
            <a:spLocks noGrp="1"/>
          </p:cNvSpPr>
          <p:nvPr>
            <p:ph type="ftr" sz="quarter" idx="11"/>
          </p:nvPr>
        </p:nvSpPr>
        <p:spPr/>
        <p:txBody>
          <a:bodyPr/>
          <a:lstStyle/>
          <a:p>
            <a:pPr>
              <a:defRPr/>
            </a:pPr>
            <a:r>
              <a:rPr lang="en-US"/>
              <a:t>Program Correctness (07)</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9</a:t>
            </a:fld>
            <a:endParaRPr lang="en-US" dirty="0"/>
          </a:p>
        </p:txBody>
      </p:sp>
    </p:spTree>
    <p:extLst>
      <p:ext uri="{BB962C8B-B14F-4D97-AF65-F5344CB8AC3E}">
        <p14:creationId xmlns:p14="http://schemas.microsoft.com/office/powerpoint/2010/main" val="3614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2602</TotalTime>
  <Words>2050</Words>
  <Application>Microsoft Office PowerPoint</Application>
  <PresentationFormat>Custom</PresentationFormat>
  <Paragraphs>248</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Comic Sans MS</vt:lpstr>
      <vt:lpstr>Consolas</vt:lpstr>
      <vt:lpstr>Courier New</vt:lpstr>
      <vt:lpstr>Tw Cen MT</vt:lpstr>
      <vt:lpstr>Wingdings</vt:lpstr>
      <vt:lpstr>CS 235 Theme</vt:lpstr>
      <vt:lpstr>PowerPoint Presentation</vt:lpstr>
      <vt:lpstr>Attendance Quiz #6</vt:lpstr>
      <vt:lpstr>Tip #07: The Rule of Seven</vt:lpstr>
      <vt:lpstr>Software Development</vt:lpstr>
      <vt:lpstr>ADTs</vt:lpstr>
      <vt:lpstr>PowerPoint Presentation</vt:lpstr>
      <vt:lpstr>Program Defects and "Bugs"</vt:lpstr>
      <vt:lpstr>Syntax Errors</vt:lpstr>
      <vt:lpstr>Run-time Errors</vt:lpstr>
      <vt:lpstr>Logic Errors</vt:lpstr>
      <vt:lpstr>PowerPoint Presentation</vt:lpstr>
      <vt:lpstr>To Error is Human</vt:lpstr>
      <vt:lpstr>Exceptions</vt:lpstr>
      <vt:lpstr>Exception Handling</vt:lpstr>
      <vt:lpstr>try-catch Blocks</vt:lpstr>
      <vt:lpstr>When To Use try-catch Blocks</vt:lpstr>
      <vt:lpstr>PowerPoint Presentation</vt:lpstr>
      <vt:lpstr>Testing Programs</vt:lpstr>
      <vt:lpstr>Regression Testing</vt:lpstr>
      <vt:lpstr>Tips for Testing Classes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86</cp:revision>
  <dcterms:created xsi:type="dcterms:W3CDTF">2020-07-19T21:27:39Z</dcterms:created>
  <dcterms:modified xsi:type="dcterms:W3CDTF">2022-02-01T19:05:06Z</dcterms:modified>
</cp:coreProperties>
</file>