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handoutMasterIdLst>
    <p:handoutMasterId r:id="rId10"/>
  </p:handoutMasterIdLst>
  <p:sldIdLst>
    <p:sldId id="2857" r:id="rId2"/>
    <p:sldId id="3624" r:id="rId3"/>
    <p:sldId id="3623" r:id="rId4"/>
    <p:sldId id="3627" r:id="rId5"/>
    <p:sldId id="1937" r:id="rId6"/>
    <p:sldId id="3621" r:id="rId7"/>
    <p:sldId id="3274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8" autoAdjust="0"/>
    <p:restoredTop sz="88228" autoAdjust="0"/>
  </p:normalViewPr>
  <p:slideViewPr>
    <p:cSldViewPr>
      <p:cViewPr varScale="1">
        <p:scale>
          <a:sx n="84" d="100"/>
          <a:sy n="84" d="100"/>
        </p:scale>
        <p:origin x="11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84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583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A8BC-0A41-41D4-B977-9A44C3187158}" type="datetimeFigureOut">
              <a:rPr lang="en-US" smtClean="0"/>
              <a:t>4/12/2021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70D9-57AA-4BC4-A1A7-6673B6EA9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4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7632894-2F5A-46FE-8A2B-89B309465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8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218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8" y="170156"/>
            <a:ext cx="8153400" cy="731520"/>
          </a:xfrm>
        </p:spPr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77078" y="1295400"/>
            <a:ext cx="8362122" cy="5454359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908818"/>
            <a:ext cx="5421313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7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61362"/>
            <a:ext cx="4114800" cy="55204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261362"/>
            <a:ext cx="4070499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8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6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624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562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489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936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06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594360" y="169342"/>
            <a:ext cx="81534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77078" y="1295400"/>
            <a:ext cx="8305800" cy="539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3340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14400"/>
            <a:ext cx="533400" cy="304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914400"/>
            <a:ext cx="855345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0" y="919164"/>
            <a:ext cx="5421313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6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63415" y="609600"/>
            <a:ext cx="518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Lab 11 - AVL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19A0DF-3F67-47BC-B27C-87D25A897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20" y="1790700"/>
            <a:ext cx="7077760" cy="32766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648850C6-FB8A-42B9-9434-40527DC04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/>
          <a:lstStyle/>
          <a:p>
            <a:r>
              <a:rPr lang="en-US" dirty="0"/>
              <a:t>Lab 11: AVL Trees</a:t>
            </a:r>
          </a:p>
        </p:txBody>
      </p:sp>
    </p:spTree>
    <p:extLst>
      <p:ext uri="{BB962C8B-B14F-4D97-AF65-F5344CB8AC3E}">
        <p14:creationId xmlns:p14="http://schemas.microsoft.com/office/powerpoint/2010/main" val="2627516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1962 G.M. </a:t>
            </a:r>
            <a:r>
              <a:rPr lang="en-US" dirty="0" err="1"/>
              <a:t>Adel'son-Vel'skiî</a:t>
            </a:r>
            <a:r>
              <a:rPr lang="en-US" dirty="0"/>
              <a:t> and E.M. Landis developed a self-balancing tree, known by their initials: AVL.</a:t>
            </a:r>
          </a:p>
          <a:p>
            <a:pPr lvl="1"/>
            <a:r>
              <a:rPr lang="en-US" dirty="0"/>
              <a:t>The AVL tree algorithm keeps track of the difference in height of each subtree.</a:t>
            </a:r>
          </a:p>
          <a:p>
            <a:pPr lvl="1"/>
            <a:r>
              <a:rPr lang="en-US" dirty="0"/>
              <a:t>An AVL tree is balanced when the heights of all right and left subtrees are equal (or nearly equal.)</a:t>
            </a:r>
          </a:p>
          <a:p>
            <a:r>
              <a:rPr lang="en-US" dirty="0"/>
              <a:t>As items are added to (or removed from) a tree, the balance of each subtree from the insertion (or removal) point up to the root is updated.</a:t>
            </a:r>
          </a:p>
          <a:p>
            <a:pPr marL="366713" lvl="1" indent="0">
              <a:spcBef>
                <a:spcPts val="1200"/>
              </a:spcBef>
              <a:buNone/>
            </a:pPr>
            <a:r>
              <a:rPr lang="en-US" sz="1800" b="1" i="1" dirty="0">
                <a:solidFill>
                  <a:srgbClr val="FF00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   </a:t>
            </a:r>
            <a:r>
              <a:rPr lang="en-US" sz="1800" b="1" i="1" dirty="0" err="1">
                <a:solidFill>
                  <a:srgbClr val="FF00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BalanceFactor</a:t>
            </a:r>
            <a:r>
              <a:rPr lang="en-US" sz="1800" b="1" i="1" dirty="0">
                <a:solidFill>
                  <a:srgbClr val="FF0000"/>
                </a:solidFill>
                <a:latin typeface="Comic Sans MS" panose="030F0702030302020204" pitchFamily="66" charset="0"/>
                <a:cs typeface="Consolas" panose="020B0609020204030204" pitchFamily="49" charset="0"/>
              </a:rPr>
              <a:t> = height(right subtree) – height(left subtree)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absolute difference between the left subtree and right subtree is never greater than 1.</a:t>
            </a:r>
          </a:p>
          <a:p>
            <a:pPr lvl="1"/>
            <a:r>
              <a:rPr lang="en-US" dirty="0"/>
              <a:t>If the balance gets out of the range -1 to +1, the subtree is rotated to bring it back into range.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6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C155-2F22-4134-BF22-751BD6546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4DDA5-B806-4B7F-97F8-A17248E892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77078" y="1295400"/>
            <a:ext cx="8362122" cy="5392443"/>
          </a:xfrm>
        </p:spPr>
        <p:txBody>
          <a:bodyPr/>
          <a:lstStyle/>
          <a:p>
            <a:r>
              <a:rPr lang="en-US" sz="2000" dirty="0"/>
              <a:t>A node's "heaviness" is derived from its </a:t>
            </a:r>
            <a:r>
              <a:rPr lang="en-US" sz="2000" b="1" dirty="0">
                <a:solidFill>
                  <a:srgbClr val="FF0000"/>
                </a:solidFill>
              </a:rPr>
              <a:t>balance factor</a:t>
            </a:r>
            <a:r>
              <a:rPr lang="en-US" sz="2000" dirty="0"/>
              <a:t>.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sz="1800" dirty="0"/>
              <a:t>A subtree is </a:t>
            </a:r>
            <a:r>
              <a:rPr lang="en-US" sz="1800" b="1" dirty="0">
                <a:solidFill>
                  <a:srgbClr val="FF0000"/>
                </a:solidFill>
              </a:rPr>
              <a:t>right-heavy</a:t>
            </a:r>
            <a:r>
              <a:rPr lang="en-US" sz="1800" dirty="0"/>
              <a:t> if the balance factor is greater than zero.</a:t>
            </a:r>
          </a:p>
          <a:p>
            <a:pPr lvl="1"/>
            <a:r>
              <a:rPr lang="en-US" sz="1800" dirty="0"/>
              <a:t>If the balance factor is less than zero then the subtree is </a:t>
            </a:r>
            <a:r>
              <a:rPr lang="en-US" sz="1800" b="1" dirty="0">
                <a:solidFill>
                  <a:srgbClr val="FF0000"/>
                </a:solidFill>
              </a:rPr>
              <a:t>left-heavy</a:t>
            </a:r>
            <a:r>
              <a:rPr lang="en-US" sz="1800" dirty="0"/>
              <a:t>.</a:t>
            </a:r>
          </a:p>
          <a:p>
            <a:pPr lvl="1"/>
            <a:r>
              <a:rPr lang="en-US" sz="1800" dirty="0"/>
              <a:t>If the balance factor is zero then the subtree is perfectly in balance.</a:t>
            </a:r>
          </a:p>
          <a:p>
            <a:r>
              <a:rPr lang="en-US" sz="2000" dirty="0"/>
              <a:t>If a node's balance factor gets out of the range -1 to +1, the subtree is rotated according to its balance factor to bring it back into range.</a:t>
            </a:r>
          </a:p>
          <a:p>
            <a:pPr lvl="1">
              <a:spcBef>
                <a:spcPts val="600"/>
              </a:spcBef>
            </a:pPr>
            <a:r>
              <a:rPr lang="en-US" sz="1800" b="1" dirty="0">
                <a:solidFill>
                  <a:srgbClr val="FF0000"/>
                </a:solidFill>
              </a:rPr>
              <a:t>Left-Left</a:t>
            </a:r>
            <a:r>
              <a:rPr lang="en-US" sz="1800" dirty="0"/>
              <a:t> (parent balance is -2, left child balance is -1)</a:t>
            </a:r>
          </a:p>
          <a:p>
            <a:pPr lvl="2">
              <a:spcBef>
                <a:spcPts val="400"/>
              </a:spcBef>
            </a:pPr>
            <a:r>
              <a:rPr lang="en-US" dirty="0">
                <a:solidFill>
                  <a:srgbClr val="00B050"/>
                </a:solidFill>
              </a:rPr>
              <a:t>Rotate right around parent</a:t>
            </a:r>
          </a:p>
          <a:p>
            <a:pPr lvl="1">
              <a:spcBef>
                <a:spcPts val="600"/>
              </a:spcBef>
            </a:pPr>
            <a:r>
              <a:rPr lang="en-US" sz="1800" b="1" dirty="0">
                <a:solidFill>
                  <a:srgbClr val="FF0000"/>
                </a:solidFill>
              </a:rPr>
              <a:t>Left-Right</a:t>
            </a:r>
            <a:r>
              <a:rPr lang="en-US" sz="1800" dirty="0"/>
              <a:t> (parent balance -2, left child balance +1)</a:t>
            </a:r>
          </a:p>
          <a:p>
            <a:pPr lvl="2">
              <a:spcBef>
                <a:spcPts val="400"/>
              </a:spcBef>
            </a:pPr>
            <a:r>
              <a:rPr lang="en-US" dirty="0">
                <a:solidFill>
                  <a:srgbClr val="00B050"/>
                </a:solidFill>
              </a:rPr>
              <a:t>Rotate left around child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Rotate right around parent</a:t>
            </a:r>
          </a:p>
          <a:p>
            <a:pPr lvl="1">
              <a:spcBef>
                <a:spcPts val="600"/>
              </a:spcBef>
            </a:pPr>
            <a:r>
              <a:rPr lang="en-US" sz="1800" b="1" dirty="0">
                <a:solidFill>
                  <a:srgbClr val="FF0000"/>
                </a:solidFill>
              </a:rPr>
              <a:t>Right-Right</a:t>
            </a:r>
            <a:r>
              <a:rPr lang="en-US" sz="1800" dirty="0"/>
              <a:t> (parent balance +2, right child balance +1)</a:t>
            </a:r>
          </a:p>
          <a:p>
            <a:pPr lvl="2">
              <a:spcBef>
                <a:spcPts val="400"/>
              </a:spcBef>
            </a:pPr>
            <a:r>
              <a:rPr lang="en-US" dirty="0">
                <a:solidFill>
                  <a:srgbClr val="00B050"/>
                </a:solidFill>
              </a:rPr>
              <a:t>Rotate left around parent</a:t>
            </a:r>
          </a:p>
          <a:p>
            <a:pPr lvl="1">
              <a:spcBef>
                <a:spcPts val="600"/>
              </a:spcBef>
            </a:pPr>
            <a:r>
              <a:rPr lang="en-US" sz="1800" b="1" dirty="0">
                <a:solidFill>
                  <a:srgbClr val="FF0000"/>
                </a:solidFill>
              </a:rPr>
              <a:t>Right-Left</a:t>
            </a:r>
            <a:r>
              <a:rPr lang="en-US" sz="1800" dirty="0"/>
              <a:t> (parent balance +2, right child balance -1)</a:t>
            </a:r>
          </a:p>
          <a:p>
            <a:pPr lvl="2">
              <a:spcBef>
                <a:spcPts val="400"/>
              </a:spcBef>
            </a:pPr>
            <a:r>
              <a:rPr lang="en-US" dirty="0">
                <a:solidFill>
                  <a:srgbClr val="00B050"/>
                </a:solidFill>
              </a:rPr>
              <a:t>Rotate right around child</a:t>
            </a:r>
          </a:p>
          <a:p>
            <a:pPr lvl="2"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</a:rPr>
              <a:t>Rotate left around parent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1D9E9-EBF7-407D-91C8-269CDA826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6D6C02-22B3-4461-9ADF-34F2375FE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0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135CB-C3D9-46AE-92D0-28F274253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33339-D0DE-49ED-B38B-954DB800117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There are multiple correct methods for rebalancing nodes in an AVL tree. (Each method may result in a different AVL tree.)</a:t>
            </a:r>
          </a:p>
          <a:p>
            <a:pPr lvl="1"/>
            <a:r>
              <a:rPr lang="en-US" sz="1800" dirty="0"/>
              <a:t>You should follow the algorithms presented in the course text, starting on page 634.</a:t>
            </a:r>
          </a:p>
          <a:p>
            <a:pPr lvl="1"/>
            <a:r>
              <a:rPr lang="en-US" sz="1800" dirty="0"/>
              <a:t>For example, when a Node is left-imbalanced and its left child is balanced, treating it as a Left-Right case will produce a "balanced" tree, but it would be different from the expected output. You should treat this as a Left-Left case.</a:t>
            </a:r>
          </a:p>
          <a:p>
            <a:r>
              <a:rPr lang="en-US" sz="2000" dirty="0"/>
              <a:t>When removing a node with two children, replace it with its in-order-predecessor, or "greatest left child."</a:t>
            </a:r>
          </a:p>
          <a:p>
            <a:r>
              <a:rPr lang="en-US" sz="2000" dirty="0"/>
              <a:t>You should remove nodes from the AVL tree in the same manner used in the BST lab.</a:t>
            </a:r>
          </a:p>
          <a:p>
            <a:r>
              <a:rPr lang="en-US" sz="2000" dirty="0"/>
              <a:t>Remember to disallow duplicate entries and handle the case where the element to be removed is not in the tree.</a:t>
            </a:r>
          </a:p>
          <a:p>
            <a:r>
              <a:rPr lang="en-US" sz="2000" dirty="0"/>
              <a:t>You are required to make your AVL a template class.</a:t>
            </a:r>
          </a:p>
          <a:p>
            <a:r>
              <a:rPr lang="en-US" sz="2000" dirty="0"/>
              <a:t>You may not use any Standard Library data structures.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BDDC59-7CA6-4E7E-A4EA-29580889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EB38C-7014-4DA0-9263-FFC95D1DA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84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Commands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78418"/>
              </p:ext>
            </p:extLst>
          </p:nvPr>
        </p:nvGraphicFramePr>
        <p:xfrm>
          <a:off x="424665" y="1664677"/>
          <a:ext cx="8445015" cy="27432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054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</a:rPr>
                        <a:t>COMMAND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829849"/>
              </p:ext>
            </p:extLst>
          </p:nvPr>
        </p:nvGraphicFramePr>
        <p:xfrm>
          <a:off x="424665" y="3298873"/>
          <a:ext cx="8445015" cy="64008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remove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effectLst/>
                        </a:rPr>
                        <a:t>Remove node from </a:t>
                      </a:r>
                      <a:r>
                        <a:rPr lang="en-US" sz="1600" dirty="0">
                          <a:effectLst/>
                        </a:rPr>
                        <a:t>AVL</a:t>
                      </a:r>
                      <a:r>
                        <a:rPr lang="en-US" sz="1600" b="0" dirty="0">
                          <a:effectLst/>
                        </a:rPr>
                        <a:t>. Return false if not found.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effectLst/>
                        </a:rPr>
                        <a:t>True </a:t>
                      </a:r>
                      <a:br>
                        <a:rPr lang="en-US" sz="1600" b="0" dirty="0">
                          <a:effectLst/>
                        </a:rPr>
                      </a:br>
                      <a:r>
                        <a:rPr lang="en-US" sz="1600" b="0" dirty="0">
                          <a:effectLst/>
                        </a:rPr>
                        <a:t>False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18918"/>
              </p:ext>
            </p:extLst>
          </p:nvPr>
        </p:nvGraphicFramePr>
        <p:xfrm>
          <a:off x="424665" y="3937782"/>
          <a:ext cx="8445015" cy="45720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clear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Delete all nodes from the AVL.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True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97622"/>
              </p:ext>
            </p:extLst>
          </p:nvPr>
        </p:nvGraphicFramePr>
        <p:xfrm>
          <a:off x="424665" y="4394982"/>
          <a:ext cx="8445015" cy="64008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print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Print AVL (using insertion operator) in level-order.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Level-order listing of AVL.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204881"/>
              </p:ext>
            </p:extLst>
          </p:nvPr>
        </p:nvGraphicFramePr>
        <p:xfrm>
          <a:off x="424665" y="5684520"/>
          <a:ext cx="8445015" cy="64008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find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Find and display node in AVL. Return "Found" or "Not Found".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Found </a:t>
                      </a:r>
                      <a:br>
                        <a:rPr lang="en-US" sz="1600" dirty="0">
                          <a:effectLst/>
                        </a:rPr>
                      </a:br>
                      <a:r>
                        <a:rPr lang="en-US" sz="1600" dirty="0">
                          <a:effectLst/>
                        </a:rPr>
                        <a:t>Not Found!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FE4A794-E06C-4477-B186-977EB0FEA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42452"/>
              </p:ext>
            </p:extLst>
          </p:nvPr>
        </p:nvGraphicFramePr>
        <p:xfrm>
          <a:off x="424665" y="5039751"/>
          <a:ext cx="8445015" cy="64008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size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Output the number of nodes in the AVL.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Number of AVL nodes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C1B8E9F-FE5B-45BB-8690-0E786ACCB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25140"/>
              </p:ext>
            </p:extLst>
          </p:nvPr>
        </p:nvGraphicFramePr>
        <p:xfrm>
          <a:off x="422031" y="1934308"/>
          <a:ext cx="8445015" cy="36957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INT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Instantiates AVL object for subsequent commands.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True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9ACBC9EF-B6BE-471C-824B-8270D1F1C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58202"/>
              </p:ext>
            </p:extLst>
          </p:nvPr>
        </p:nvGraphicFramePr>
        <p:xfrm>
          <a:off x="424665" y="2665828"/>
          <a:ext cx="8445015" cy="64008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86979953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6590695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31579779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add </a:t>
                      </a:r>
                      <a:r>
                        <a:rPr lang="en-US" b="1" i="1" dirty="0">
                          <a:effectLst/>
                        </a:rPr>
                        <a:t>&lt;data&gt;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effectLst/>
                        </a:rPr>
                        <a:t>Add data node to </a:t>
                      </a:r>
                      <a:r>
                        <a:rPr lang="en-US" sz="1600" dirty="0">
                          <a:effectLst/>
                        </a:rPr>
                        <a:t>AVL</a:t>
                      </a:r>
                      <a:r>
                        <a:rPr lang="en-US" sz="1600" b="0" dirty="0">
                          <a:effectLst/>
                        </a:rPr>
                        <a:t>. Return false if duplicate.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dirty="0">
                          <a:effectLst/>
                        </a:rPr>
                        <a:t>True </a:t>
                      </a:r>
                      <a:br>
                        <a:rPr lang="en-US" sz="1600" b="0" dirty="0">
                          <a:effectLst/>
                        </a:rPr>
                      </a:br>
                      <a:r>
                        <a:rPr lang="en-US" sz="1600" b="0" dirty="0">
                          <a:effectLst/>
                        </a:rPr>
                        <a:t>False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449177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1015E803-F0F6-45F6-B32F-C33A2001D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916472"/>
              </p:ext>
            </p:extLst>
          </p:nvPr>
        </p:nvGraphicFramePr>
        <p:xfrm>
          <a:off x="422031" y="2297723"/>
          <a:ext cx="8445015" cy="369570"/>
        </p:xfrm>
        <a:graphic>
          <a:graphicData uri="http://schemas.openxmlformats.org/drawingml/2006/table">
            <a:tbl>
              <a:tblPr/>
              <a:tblGrid>
                <a:gridCol w="1861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STRING</a:t>
                      </a:r>
                      <a:endParaRPr lang="en-US" dirty="0">
                        <a:effectLst/>
                      </a:endParaRP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Instantiates AVL object for subsequent commands.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dirty="0">
                          <a:effectLst/>
                        </a:rPr>
                        <a:t>True</a:t>
                      </a:r>
                    </a:p>
                  </a:txBody>
                  <a:tcPr marL="47625" marR="47625" marT="47625" marB="476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8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977B7-859E-441B-8A99-9E4B59881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66593A-E27B-45A1-B0CD-E295D56D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Self-Balancing Search Trees (39)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57369-6FBF-4B74-B141-072B48689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48FBAF-33E0-4041-A1B5-01431E45A662}"/>
              </a:ext>
            </a:extLst>
          </p:cNvPr>
          <p:cNvSpPr/>
          <p:nvPr/>
        </p:nvSpPr>
        <p:spPr>
          <a:xfrm>
            <a:off x="623668" y="1963615"/>
            <a:ext cx="152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INT</a:t>
            </a:r>
          </a:p>
          <a:p>
            <a:r>
              <a:rPr lang="en-US" sz="1400" b="1" dirty="0"/>
              <a:t>add 1</a:t>
            </a:r>
          </a:p>
          <a:p>
            <a:r>
              <a:rPr lang="en-US" sz="1400" b="1" dirty="0"/>
              <a:t>add 2</a:t>
            </a:r>
          </a:p>
          <a:p>
            <a:r>
              <a:rPr lang="en-US" sz="1400" b="1" dirty="0"/>
              <a:t>add 3</a:t>
            </a:r>
          </a:p>
          <a:p>
            <a:r>
              <a:rPr lang="en-US" sz="1400" b="1" dirty="0"/>
              <a:t>add 1</a:t>
            </a:r>
          </a:p>
          <a:p>
            <a:r>
              <a:rPr lang="en-US" sz="1400" b="1" dirty="0"/>
              <a:t>print</a:t>
            </a:r>
          </a:p>
          <a:p>
            <a:r>
              <a:rPr lang="en-US" sz="1400" b="1" dirty="0"/>
              <a:t>add 4</a:t>
            </a:r>
          </a:p>
          <a:p>
            <a:r>
              <a:rPr lang="en-US" sz="1400" b="1" dirty="0"/>
              <a:t>add 5</a:t>
            </a:r>
          </a:p>
          <a:p>
            <a:r>
              <a:rPr lang="en-US" sz="1400" b="1" dirty="0"/>
              <a:t>add 6</a:t>
            </a:r>
          </a:p>
          <a:p>
            <a:r>
              <a:rPr lang="en-US" sz="1400" b="1" dirty="0"/>
              <a:t>add 10</a:t>
            </a:r>
          </a:p>
          <a:p>
            <a:r>
              <a:rPr lang="en-US" sz="1400" b="1" dirty="0"/>
              <a:t>print</a:t>
            </a:r>
          </a:p>
          <a:p>
            <a:r>
              <a:rPr lang="en-US" sz="1400" b="1" dirty="0"/>
              <a:t>add 8</a:t>
            </a:r>
          </a:p>
          <a:p>
            <a:r>
              <a:rPr lang="en-US" sz="1400" b="1" dirty="0"/>
              <a:t>add 7</a:t>
            </a:r>
          </a:p>
          <a:p>
            <a:r>
              <a:rPr lang="en-US" sz="1400" b="1" dirty="0"/>
              <a:t>add 9</a:t>
            </a:r>
          </a:p>
          <a:p>
            <a:r>
              <a:rPr lang="en-US" sz="1400" b="1" dirty="0"/>
              <a:t>print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046953-C7A9-4641-B39B-1AE6B6A761DF}"/>
              </a:ext>
            </a:extLst>
          </p:cNvPr>
          <p:cNvSpPr/>
          <p:nvPr/>
        </p:nvSpPr>
        <p:spPr>
          <a:xfrm>
            <a:off x="2537460" y="1425679"/>
            <a:ext cx="2133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/>
              <a:t>INT true</a:t>
            </a:r>
          </a:p>
          <a:p>
            <a:r>
              <a:rPr lang="en-US" sz="1400" b="1" dirty="0"/>
              <a:t>add 1 true</a:t>
            </a:r>
          </a:p>
          <a:p>
            <a:r>
              <a:rPr lang="en-US" sz="1400" b="1" dirty="0"/>
              <a:t>add 2 true</a:t>
            </a:r>
          </a:p>
          <a:p>
            <a:r>
              <a:rPr lang="en-US" sz="1400" b="1" dirty="0"/>
              <a:t>add 3 true</a:t>
            </a:r>
          </a:p>
          <a:p>
            <a:r>
              <a:rPr lang="en-US" sz="1400" b="1" dirty="0"/>
              <a:t>add 1 false</a:t>
            </a:r>
          </a:p>
          <a:p>
            <a:r>
              <a:rPr lang="en-US" sz="1400" b="1" dirty="0"/>
              <a:t>print:</a:t>
            </a:r>
          </a:p>
          <a:p>
            <a:r>
              <a:rPr lang="en-US" sz="1400" b="1" dirty="0"/>
              <a:t>  1: 2</a:t>
            </a:r>
          </a:p>
          <a:p>
            <a:r>
              <a:rPr lang="en-US" sz="1400" b="1" dirty="0"/>
              <a:t>  2: 1 3</a:t>
            </a:r>
          </a:p>
          <a:p>
            <a:r>
              <a:rPr lang="en-US" sz="1400" b="1" dirty="0"/>
              <a:t>add 4 true</a:t>
            </a:r>
          </a:p>
          <a:p>
            <a:r>
              <a:rPr lang="en-US" sz="1400" b="1" dirty="0"/>
              <a:t>add 5 true</a:t>
            </a:r>
          </a:p>
          <a:p>
            <a:r>
              <a:rPr lang="en-US" sz="1400" b="1" dirty="0"/>
              <a:t>add 6 true</a:t>
            </a:r>
          </a:p>
          <a:p>
            <a:r>
              <a:rPr lang="en-US" sz="1400" b="1" dirty="0"/>
              <a:t>add 10 true</a:t>
            </a:r>
          </a:p>
          <a:p>
            <a:r>
              <a:rPr lang="en-US" sz="1400" b="1" dirty="0"/>
              <a:t>print:</a:t>
            </a:r>
          </a:p>
          <a:p>
            <a:r>
              <a:rPr lang="en-US" sz="1400" b="1" dirty="0"/>
              <a:t>  1: 4</a:t>
            </a:r>
          </a:p>
          <a:p>
            <a:r>
              <a:rPr lang="en-US" sz="1400" b="1" dirty="0"/>
              <a:t>  2: 2 6</a:t>
            </a:r>
          </a:p>
          <a:p>
            <a:r>
              <a:rPr lang="en-US" sz="1400" b="1" dirty="0"/>
              <a:t>  3: 1 3 5 10</a:t>
            </a:r>
          </a:p>
          <a:p>
            <a:r>
              <a:rPr lang="en-US" sz="1400" b="1" dirty="0"/>
              <a:t>add 8 true</a:t>
            </a:r>
          </a:p>
          <a:p>
            <a:r>
              <a:rPr lang="en-US" sz="1400" b="1" dirty="0"/>
              <a:t>add 7 true</a:t>
            </a:r>
          </a:p>
          <a:p>
            <a:r>
              <a:rPr lang="en-US" sz="1400" b="1" dirty="0"/>
              <a:t>add 9 true</a:t>
            </a:r>
          </a:p>
          <a:p>
            <a:r>
              <a:rPr lang="en-US" sz="1400" b="1" dirty="0"/>
              <a:t>print:</a:t>
            </a:r>
          </a:p>
          <a:p>
            <a:r>
              <a:rPr lang="en-US" sz="1400" b="1" dirty="0"/>
              <a:t>  1: 4</a:t>
            </a:r>
          </a:p>
          <a:p>
            <a:r>
              <a:rPr lang="en-US" sz="1400" b="1" dirty="0"/>
              <a:t>  2: 2 8</a:t>
            </a:r>
          </a:p>
          <a:p>
            <a:r>
              <a:rPr lang="en-US" sz="1400" b="1" dirty="0"/>
              <a:t>  3: 1 3 6 10</a:t>
            </a:r>
          </a:p>
          <a:p>
            <a:r>
              <a:rPr lang="en-US" sz="1400" b="1" dirty="0"/>
              <a:t>  4: 5 7 9 _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592A6F-2C86-4C2C-AD6F-A4F21992FD1A}"/>
              </a:ext>
            </a:extLst>
          </p:cNvPr>
          <p:cNvCxnSpPr/>
          <p:nvPr/>
        </p:nvCxnSpPr>
        <p:spPr>
          <a:xfrm flipV="1">
            <a:off x="1143000" y="1600200"/>
            <a:ext cx="1394460" cy="5334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2068D0C-3DD7-49A4-A4E9-FF02CC136A7A}"/>
              </a:ext>
            </a:extLst>
          </p:cNvPr>
          <p:cNvCxnSpPr>
            <a:cxnSpLocks/>
          </p:cNvCxnSpPr>
          <p:nvPr/>
        </p:nvCxnSpPr>
        <p:spPr>
          <a:xfrm flipV="1">
            <a:off x="1305951" y="2658417"/>
            <a:ext cx="1284849" cy="5199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C3E4D3-C455-4337-81AD-F436EF2E3806}"/>
              </a:ext>
            </a:extLst>
          </p:cNvPr>
          <p:cNvCxnSpPr>
            <a:cxnSpLocks/>
          </p:cNvCxnSpPr>
          <p:nvPr/>
        </p:nvCxnSpPr>
        <p:spPr>
          <a:xfrm flipV="1">
            <a:off x="1246748" y="4145082"/>
            <a:ext cx="1290712" cy="879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24BA76-257A-4158-AB3D-6FD5600F6A27}"/>
              </a:ext>
            </a:extLst>
          </p:cNvPr>
          <p:cNvCxnSpPr>
            <a:cxnSpLocks/>
          </p:cNvCxnSpPr>
          <p:nvPr/>
        </p:nvCxnSpPr>
        <p:spPr>
          <a:xfrm>
            <a:off x="1154723" y="5152095"/>
            <a:ext cx="1436077" cy="49892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A28EFC-5C68-4313-990D-D86EA1CA4792}"/>
              </a:ext>
            </a:extLst>
          </p:cNvPr>
          <p:cNvGrpSpPr/>
          <p:nvPr/>
        </p:nvGrpSpPr>
        <p:grpSpPr>
          <a:xfrm>
            <a:off x="4038600" y="2208011"/>
            <a:ext cx="4829299" cy="3079591"/>
            <a:chOff x="4038600" y="2208011"/>
            <a:chExt cx="4829299" cy="3079591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21679D5-D62D-4829-8947-674D81F39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671061" y="2208011"/>
              <a:ext cx="4196838" cy="3079591"/>
            </a:xfrm>
            <a:prstGeom prst="rect">
              <a:avLst/>
            </a:prstGeom>
          </p:spPr>
        </p:pic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0C803FEB-04C5-420D-9602-EFDE0BFCB995}"/>
                </a:ext>
              </a:extLst>
            </p:cNvPr>
            <p:cNvSpPr/>
            <p:nvPr/>
          </p:nvSpPr>
          <p:spPr>
            <a:xfrm>
              <a:off x="4038600" y="3962400"/>
              <a:ext cx="632460" cy="533400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825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903301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789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 235 Theme</Template>
  <TotalTime>50858</TotalTime>
  <Words>772</Words>
  <Application>Microsoft Office PowerPoint</Application>
  <PresentationFormat>On-screen Show (4:3)</PresentationFormat>
  <Paragraphs>116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Tw Cen MT</vt:lpstr>
      <vt:lpstr>Wingdings</vt:lpstr>
      <vt:lpstr>CS 235 Theme</vt:lpstr>
      <vt:lpstr>PowerPoint Presentation</vt:lpstr>
      <vt:lpstr>AVL Trees</vt:lpstr>
      <vt:lpstr>AVL Trees</vt:lpstr>
      <vt:lpstr>Lab Guidelines</vt:lpstr>
      <vt:lpstr>AVL Commands</vt:lpstr>
      <vt:lpstr>Example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Paul Roper</dc:creator>
  <cp:lastModifiedBy>Paul Roper</cp:lastModifiedBy>
  <cp:revision>1316</cp:revision>
  <cp:lastPrinted>2019-12-04T17:25:51Z</cp:lastPrinted>
  <dcterms:created xsi:type="dcterms:W3CDTF">2009-08-26T14:55:55Z</dcterms:created>
  <dcterms:modified xsi:type="dcterms:W3CDTF">2021-04-12T19:51:07Z</dcterms:modified>
</cp:coreProperties>
</file>