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1904" r:id="rId2"/>
    <p:sldId id="3828" r:id="rId3"/>
    <p:sldId id="3829" r:id="rId4"/>
    <p:sldId id="3841" r:id="rId5"/>
    <p:sldId id="1937" r:id="rId6"/>
    <p:sldId id="1936" r:id="rId7"/>
    <p:sldId id="3588" r:id="rId8"/>
    <p:sldId id="1944" r:id="rId9"/>
    <p:sldId id="1942" r:id="rId10"/>
    <p:sldId id="1957" r:id="rId11"/>
    <p:sldId id="3931" r:id="rId12"/>
    <p:sldId id="3971" r:id="rId13"/>
    <p:sldId id="3978" r:id="rId14"/>
    <p:sldId id="3948" r:id="rId15"/>
    <p:sldId id="3977" r:id="rId16"/>
    <p:sldId id="3937" r:id="rId17"/>
    <p:sldId id="3876" r:id="rId18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2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8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Lab 08 - BST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057401"/>
            <a:ext cx="38100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38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855" name="Group 854"/>
          <p:cNvGrpSpPr/>
          <p:nvPr/>
        </p:nvGrpSpPr>
        <p:grpSpPr>
          <a:xfrm>
            <a:off x="5486400" y="2222751"/>
            <a:ext cx="4343400" cy="2971800"/>
            <a:chOff x="4495800" y="3810000"/>
            <a:chExt cx="4343400" cy="2971800"/>
          </a:xfrm>
        </p:grpSpPr>
        <p:sp>
          <p:nvSpPr>
            <p:cNvPr id="856" name="Rectangle 855"/>
            <p:cNvSpPr/>
            <p:nvPr/>
          </p:nvSpPr>
          <p:spPr>
            <a:xfrm>
              <a:off x="4495800" y="3810000"/>
              <a:ext cx="4343400" cy="2971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7" name="Group 856"/>
            <p:cNvGrpSpPr/>
            <p:nvPr/>
          </p:nvGrpSpPr>
          <p:grpSpPr>
            <a:xfrm>
              <a:off x="4648200" y="3957237"/>
              <a:ext cx="4043175" cy="2672163"/>
              <a:chOff x="4648200" y="3957237"/>
              <a:chExt cx="4043175" cy="2672163"/>
            </a:xfrm>
          </p:grpSpPr>
          <p:cxnSp>
            <p:nvCxnSpPr>
              <p:cNvPr id="858" name="Straight Connector 857"/>
              <p:cNvCxnSpPr/>
              <p:nvPr/>
            </p:nvCxnSpPr>
            <p:spPr>
              <a:xfrm>
                <a:off x="6635555" y="4188412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9" name="Straight Connector 858"/>
              <p:cNvCxnSpPr/>
              <p:nvPr/>
            </p:nvCxnSpPr>
            <p:spPr>
              <a:xfrm flipH="1">
                <a:off x="8149659" y="5617887"/>
                <a:ext cx="327230" cy="77111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0" name="Straight Connector 859"/>
              <p:cNvCxnSpPr/>
              <p:nvPr/>
            </p:nvCxnSpPr>
            <p:spPr>
              <a:xfrm>
                <a:off x="7852999" y="4910045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1" name="Straight Connector 860"/>
              <p:cNvCxnSpPr/>
              <p:nvPr/>
            </p:nvCxnSpPr>
            <p:spPr>
              <a:xfrm flipH="1">
                <a:off x="5464491" y="4134518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2" name="Straight Connector 861"/>
              <p:cNvCxnSpPr/>
              <p:nvPr/>
            </p:nvCxnSpPr>
            <p:spPr>
              <a:xfrm flipH="1">
                <a:off x="4886678" y="4898867"/>
                <a:ext cx="532993" cy="74141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3" name="Straight Connector 862"/>
              <p:cNvCxnSpPr/>
              <p:nvPr/>
            </p:nvCxnSpPr>
            <p:spPr>
              <a:xfrm>
                <a:off x="5464491" y="4932439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4" name="Straight Connector 863"/>
              <p:cNvCxnSpPr/>
              <p:nvPr/>
            </p:nvCxnSpPr>
            <p:spPr>
              <a:xfrm>
                <a:off x="6640130" y="4188412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5" name="Straight Connector 864"/>
              <p:cNvCxnSpPr/>
              <p:nvPr/>
            </p:nvCxnSpPr>
            <p:spPr>
              <a:xfrm flipH="1">
                <a:off x="8154234" y="5617887"/>
                <a:ext cx="327230" cy="77111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6" name="Straight Connector 865"/>
              <p:cNvCxnSpPr/>
              <p:nvPr/>
            </p:nvCxnSpPr>
            <p:spPr>
              <a:xfrm>
                <a:off x="7857574" y="4910045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7" name="Straight Connector 866"/>
              <p:cNvCxnSpPr/>
              <p:nvPr/>
            </p:nvCxnSpPr>
            <p:spPr>
              <a:xfrm flipH="1">
                <a:off x="5469066" y="4134518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8" name="Straight Connector 867"/>
              <p:cNvCxnSpPr/>
              <p:nvPr/>
            </p:nvCxnSpPr>
            <p:spPr>
              <a:xfrm flipH="1">
                <a:off x="4891253" y="4898867"/>
                <a:ext cx="532993" cy="74141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9" name="Straight Connector 868"/>
              <p:cNvCxnSpPr/>
              <p:nvPr/>
            </p:nvCxnSpPr>
            <p:spPr>
              <a:xfrm>
                <a:off x="5469066" y="4932439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0" name="Oval 869"/>
              <p:cNvSpPr/>
              <p:nvPr/>
            </p:nvSpPr>
            <p:spPr>
              <a:xfrm>
                <a:off x="6412612" y="3957237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1" name="TextBox 870"/>
              <p:cNvSpPr txBox="1"/>
              <p:nvPr/>
            </p:nvSpPr>
            <p:spPr>
              <a:xfrm>
                <a:off x="6488812" y="4001171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8</a:t>
                </a:r>
              </a:p>
            </p:txBody>
          </p:sp>
          <p:sp>
            <p:nvSpPr>
              <p:cNvPr id="872" name="Oval 871"/>
              <p:cNvSpPr/>
              <p:nvPr/>
            </p:nvSpPr>
            <p:spPr>
              <a:xfrm>
                <a:off x="5205224" y="4651162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3" name="TextBox 872"/>
              <p:cNvSpPr txBox="1"/>
              <p:nvPr/>
            </p:nvSpPr>
            <p:spPr>
              <a:xfrm>
                <a:off x="5281424" y="469509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3</a:t>
                </a:r>
              </a:p>
            </p:txBody>
          </p:sp>
          <p:sp>
            <p:nvSpPr>
              <p:cNvPr id="874" name="Oval 873"/>
              <p:cNvSpPr/>
              <p:nvPr/>
            </p:nvSpPr>
            <p:spPr>
              <a:xfrm>
                <a:off x="7620000" y="4651162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5" name="TextBox 874"/>
              <p:cNvSpPr txBox="1"/>
              <p:nvPr/>
            </p:nvSpPr>
            <p:spPr>
              <a:xfrm>
                <a:off x="7620000" y="4695096"/>
                <a:ext cx="465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9</a:t>
                </a:r>
              </a:p>
            </p:txBody>
          </p:sp>
          <p:sp>
            <p:nvSpPr>
              <p:cNvPr id="876" name="Oval 875"/>
              <p:cNvSpPr/>
              <p:nvPr/>
            </p:nvSpPr>
            <p:spPr>
              <a:xfrm>
                <a:off x="4648200" y="5356299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7" name="TextBox 876"/>
              <p:cNvSpPr txBox="1"/>
              <p:nvPr/>
            </p:nvSpPr>
            <p:spPr>
              <a:xfrm>
                <a:off x="4724400" y="540023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2</a:t>
                </a:r>
              </a:p>
            </p:txBody>
          </p:sp>
          <p:sp>
            <p:nvSpPr>
              <p:cNvPr id="878" name="Oval 877"/>
              <p:cNvSpPr/>
              <p:nvPr/>
            </p:nvSpPr>
            <p:spPr>
              <a:xfrm>
                <a:off x="5842000" y="5356299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9" name="TextBox 878"/>
              <p:cNvSpPr txBox="1"/>
              <p:nvPr/>
            </p:nvSpPr>
            <p:spPr>
              <a:xfrm>
                <a:off x="5918200" y="540023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4</a:t>
                </a:r>
              </a:p>
            </p:txBody>
          </p:sp>
          <p:sp>
            <p:nvSpPr>
              <p:cNvPr id="880" name="Oval 879"/>
              <p:cNvSpPr/>
              <p:nvPr/>
            </p:nvSpPr>
            <p:spPr>
              <a:xfrm>
                <a:off x="8229600" y="5377487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1" name="TextBox 880"/>
              <p:cNvSpPr txBox="1"/>
              <p:nvPr/>
            </p:nvSpPr>
            <p:spPr>
              <a:xfrm>
                <a:off x="8229600" y="5421421"/>
                <a:ext cx="453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12</a:t>
                </a:r>
              </a:p>
            </p:txBody>
          </p:sp>
          <p:sp>
            <p:nvSpPr>
              <p:cNvPr id="882" name="Oval 881"/>
              <p:cNvSpPr/>
              <p:nvPr/>
            </p:nvSpPr>
            <p:spPr>
              <a:xfrm>
                <a:off x="7919814" y="61722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3" name="TextBox 882"/>
              <p:cNvSpPr txBox="1"/>
              <p:nvPr/>
            </p:nvSpPr>
            <p:spPr>
              <a:xfrm>
                <a:off x="7902165" y="6216134"/>
                <a:ext cx="499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11</a:t>
                </a:r>
              </a:p>
            </p:txBody>
          </p:sp>
          <p:sp>
            <p:nvSpPr>
              <p:cNvPr id="884" name="Oval 883"/>
              <p:cNvSpPr/>
              <p:nvPr/>
            </p:nvSpPr>
            <p:spPr>
              <a:xfrm>
                <a:off x="6417187" y="3957237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5" name="TextBox 884"/>
              <p:cNvSpPr txBox="1"/>
              <p:nvPr/>
            </p:nvSpPr>
            <p:spPr>
              <a:xfrm>
                <a:off x="6493387" y="4001171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8</a:t>
                </a:r>
              </a:p>
            </p:txBody>
          </p:sp>
          <p:sp>
            <p:nvSpPr>
              <p:cNvPr id="886" name="Oval 885"/>
              <p:cNvSpPr/>
              <p:nvPr/>
            </p:nvSpPr>
            <p:spPr>
              <a:xfrm>
                <a:off x="5209799" y="4651162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7" name="TextBox 886"/>
              <p:cNvSpPr txBox="1"/>
              <p:nvPr/>
            </p:nvSpPr>
            <p:spPr>
              <a:xfrm>
                <a:off x="5285999" y="469509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3</a:t>
                </a:r>
              </a:p>
            </p:txBody>
          </p:sp>
          <p:sp>
            <p:nvSpPr>
              <p:cNvPr id="888" name="Oval 887"/>
              <p:cNvSpPr/>
              <p:nvPr/>
            </p:nvSpPr>
            <p:spPr>
              <a:xfrm>
                <a:off x="7624575" y="4651162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9" name="TextBox 888"/>
              <p:cNvSpPr txBox="1"/>
              <p:nvPr/>
            </p:nvSpPr>
            <p:spPr>
              <a:xfrm>
                <a:off x="7624575" y="4695096"/>
                <a:ext cx="465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9</a:t>
                </a:r>
              </a:p>
            </p:txBody>
          </p:sp>
          <p:sp>
            <p:nvSpPr>
              <p:cNvPr id="890" name="Oval 889"/>
              <p:cNvSpPr/>
              <p:nvPr/>
            </p:nvSpPr>
            <p:spPr>
              <a:xfrm>
                <a:off x="4652775" y="5356299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1" name="TextBox 890"/>
              <p:cNvSpPr txBox="1"/>
              <p:nvPr/>
            </p:nvSpPr>
            <p:spPr>
              <a:xfrm>
                <a:off x="4728975" y="540023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2</a:t>
                </a:r>
              </a:p>
            </p:txBody>
          </p:sp>
          <p:sp>
            <p:nvSpPr>
              <p:cNvPr id="892" name="Oval 891"/>
              <p:cNvSpPr/>
              <p:nvPr/>
            </p:nvSpPr>
            <p:spPr>
              <a:xfrm>
                <a:off x="5846575" y="5356299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3" name="TextBox 892"/>
              <p:cNvSpPr txBox="1"/>
              <p:nvPr/>
            </p:nvSpPr>
            <p:spPr>
              <a:xfrm>
                <a:off x="5922775" y="540023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4</a:t>
                </a:r>
              </a:p>
            </p:txBody>
          </p:sp>
          <p:sp>
            <p:nvSpPr>
              <p:cNvPr id="894" name="Oval 893"/>
              <p:cNvSpPr/>
              <p:nvPr/>
            </p:nvSpPr>
            <p:spPr>
              <a:xfrm>
                <a:off x="8234175" y="5377487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5" name="TextBox 894"/>
              <p:cNvSpPr txBox="1"/>
              <p:nvPr/>
            </p:nvSpPr>
            <p:spPr>
              <a:xfrm>
                <a:off x="8234175" y="5421421"/>
                <a:ext cx="453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12</a:t>
                </a:r>
              </a:p>
            </p:txBody>
          </p:sp>
          <p:sp>
            <p:nvSpPr>
              <p:cNvPr id="896" name="Oval 895"/>
              <p:cNvSpPr/>
              <p:nvPr/>
            </p:nvSpPr>
            <p:spPr>
              <a:xfrm>
                <a:off x="7924389" y="61722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7" name="TextBox 896"/>
              <p:cNvSpPr txBox="1"/>
              <p:nvPr/>
            </p:nvSpPr>
            <p:spPr>
              <a:xfrm>
                <a:off x="7906740" y="6216134"/>
                <a:ext cx="499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11</a:t>
                </a:r>
              </a:p>
            </p:txBody>
          </p:sp>
          <p:cxnSp>
            <p:nvCxnSpPr>
              <p:cNvPr id="898" name="Straight Connector 897"/>
              <p:cNvCxnSpPr/>
              <p:nvPr/>
            </p:nvCxnSpPr>
            <p:spPr>
              <a:xfrm>
                <a:off x="6635555" y="4188412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9" name="Straight Connector 898"/>
              <p:cNvCxnSpPr/>
              <p:nvPr/>
            </p:nvCxnSpPr>
            <p:spPr>
              <a:xfrm flipH="1">
                <a:off x="8149659" y="5617887"/>
                <a:ext cx="327230" cy="77111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0" name="Straight Connector 899"/>
              <p:cNvCxnSpPr/>
              <p:nvPr/>
            </p:nvCxnSpPr>
            <p:spPr>
              <a:xfrm>
                <a:off x="7852999" y="4910045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" name="Straight Connector 900"/>
              <p:cNvCxnSpPr/>
              <p:nvPr/>
            </p:nvCxnSpPr>
            <p:spPr>
              <a:xfrm flipH="1">
                <a:off x="5464491" y="4134518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" name="Straight Connector 901"/>
              <p:cNvCxnSpPr/>
              <p:nvPr/>
            </p:nvCxnSpPr>
            <p:spPr>
              <a:xfrm flipH="1">
                <a:off x="4886678" y="4898867"/>
                <a:ext cx="532993" cy="74141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" name="Straight Connector 902"/>
              <p:cNvCxnSpPr/>
              <p:nvPr/>
            </p:nvCxnSpPr>
            <p:spPr>
              <a:xfrm>
                <a:off x="5464491" y="4932439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4" name="Group 903"/>
              <p:cNvGrpSpPr/>
              <p:nvPr/>
            </p:nvGrpSpPr>
            <p:grpSpPr>
              <a:xfrm>
                <a:off x="6412612" y="3957237"/>
                <a:ext cx="457200" cy="457200"/>
                <a:chOff x="4648200" y="1676400"/>
                <a:chExt cx="457200" cy="457200"/>
              </a:xfrm>
            </p:grpSpPr>
            <p:sp>
              <p:nvSpPr>
                <p:cNvPr id="950" name="Oval 949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1" name="TextBox 950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8</a:t>
                  </a:r>
                </a:p>
              </p:txBody>
            </p:sp>
          </p:grpSp>
          <p:grpSp>
            <p:nvGrpSpPr>
              <p:cNvPr id="905" name="Group 904"/>
              <p:cNvGrpSpPr/>
              <p:nvPr/>
            </p:nvGrpSpPr>
            <p:grpSpPr>
              <a:xfrm>
                <a:off x="5205224" y="4651162"/>
                <a:ext cx="457200" cy="457200"/>
                <a:chOff x="4648200" y="1676400"/>
                <a:chExt cx="457200" cy="457200"/>
              </a:xfrm>
            </p:grpSpPr>
            <p:sp>
              <p:nvSpPr>
                <p:cNvPr id="948" name="Oval 947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9" name="TextBox 948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906" name="Group 905"/>
              <p:cNvGrpSpPr/>
              <p:nvPr/>
            </p:nvGrpSpPr>
            <p:grpSpPr>
              <a:xfrm>
                <a:off x="7620000" y="4651162"/>
                <a:ext cx="465697" cy="457200"/>
                <a:chOff x="4648200" y="1676400"/>
                <a:chExt cx="465697" cy="457200"/>
              </a:xfrm>
            </p:grpSpPr>
            <p:sp>
              <p:nvSpPr>
                <p:cNvPr id="946" name="Oval 945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7" name="TextBox 946"/>
                <p:cNvSpPr txBox="1"/>
                <p:nvPr/>
              </p:nvSpPr>
              <p:spPr>
                <a:xfrm>
                  <a:off x="4648200" y="1720334"/>
                  <a:ext cx="46569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9</a:t>
                  </a:r>
                </a:p>
              </p:txBody>
            </p:sp>
          </p:grpSp>
          <p:grpSp>
            <p:nvGrpSpPr>
              <p:cNvPr id="907" name="Group 906"/>
              <p:cNvGrpSpPr/>
              <p:nvPr/>
            </p:nvGrpSpPr>
            <p:grpSpPr>
              <a:xfrm>
                <a:off x="4648200" y="5356299"/>
                <a:ext cx="457200" cy="457200"/>
                <a:chOff x="4648200" y="1676400"/>
                <a:chExt cx="457200" cy="457200"/>
              </a:xfrm>
            </p:grpSpPr>
            <p:sp>
              <p:nvSpPr>
                <p:cNvPr id="944" name="Oval 943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5" name="TextBox 944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2</a:t>
                  </a:r>
                </a:p>
              </p:txBody>
            </p:sp>
          </p:grpSp>
          <p:grpSp>
            <p:nvGrpSpPr>
              <p:cNvPr id="908" name="Group 907"/>
              <p:cNvGrpSpPr/>
              <p:nvPr/>
            </p:nvGrpSpPr>
            <p:grpSpPr>
              <a:xfrm>
                <a:off x="5842000" y="5356299"/>
                <a:ext cx="457200" cy="457200"/>
                <a:chOff x="4648200" y="1676400"/>
                <a:chExt cx="457200" cy="457200"/>
              </a:xfrm>
            </p:grpSpPr>
            <p:sp>
              <p:nvSpPr>
                <p:cNvPr id="942" name="Oval 941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3" name="TextBox 942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4</a:t>
                  </a:r>
                </a:p>
              </p:txBody>
            </p:sp>
          </p:grpSp>
          <p:grpSp>
            <p:nvGrpSpPr>
              <p:cNvPr id="909" name="Group 908"/>
              <p:cNvGrpSpPr/>
              <p:nvPr/>
            </p:nvGrpSpPr>
            <p:grpSpPr>
              <a:xfrm>
                <a:off x="8229600" y="5377487"/>
                <a:ext cx="457200" cy="457200"/>
                <a:chOff x="4648200" y="1676400"/>
                <a:chExt cx="457200" cy="457200"/>
              </a:xfrm>
            </p:grpSpPr>
            <p:sp>
              <p:nvSpPr>
                <p:cNvPr id="940" name="Oval 939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1" name="TextBox 940"/>
                <p:cNvSpPr txBox="1"/>
                <p:nvPr/>
              </p:nvSpPr>
              <p:spPr>
                <a:xfrm>
                  <a:off x="4648200" y="1720334"/>
                  <a:ext cx="45377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12</a:t>
                  </a:r>
                </a:p>
              </p:txBody>
            </p:sp>
          </p:grpSp>
          <p:grpSp>
            <p:nvGrpSpPr>
              <p:cNvPr id="910" name="Group 909"/>
              <p:cNvGrpSpPr/>
              <p:nvPr/>
            </p:nvGrpSpPr>
            <p:grpSpPr>
              <a:xfrm>
                <a:off x="7902165" y="6172200"/>
                <a:ext cx="499004" cy="457200"/>
                <a:chOff x="4630551" y="1676400"/>
                <a:chExt cx="499004" cy="457200"/>
              </a:xfrm>
            </p:grpSpPr>
            <p:sp>
              <p:nvSpPr>
                <p:cNvPr id="938" name="Oval 937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9" name="TextBox 938"/>
                <p:cNvSpPr txBox="1"/>
                <p:nvPr/>
              </p:nvSpPr>
              <p:spPr>
                <a:xfrm>
                  <a:off x="4630551" y="1720334"/>
                  <a:ext cx="4990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11</a:t>
                  </a:r>
                </a:p>
              </p:txBody>
            </p:sp>
          </p:grpSp>
          <p:cxnSp>
            <p:nvCxnSpPr>
              <p:cNvPr id="911" name="Straight Connector 910"/>
              <p:cNvCxnSpPr/>
              <p:nvPr/>
            </p:nvCxnSpPr>
            <p:spPr>
              <a:xfrm>
                <a:off x="6640130" y="4188412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2" name="Straight Connector 911"/>
              <p:cNvCxnSpPr/>
              <p:nvPr/>
            </p:nvCxnSpPr>
            <p:spPr>
              <a:xfrm flipH="1">
                <a:off x="8154234" y="5617887"/>
                <a:ext cx="327230" cy="77111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3" name="Straight Connector 912"/>
              <p:cNvCxnSpPr/>
              <p:nvPr/>
            </p:nvCxnSpPr>
            <p:spPr>
              <a:xfrm>
                <a:off x="7857574" y="4910045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4" name="Straight Connector 913"/>
              <p:cNvCxnSpPr/>
              <p:nvPr/>
            </p:nvCxnSpPr>
            <p:spPr>
              <a:xfrm flipH="1">
                <a:off x="5469066" y="4134518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5" name="Straight Connector 914"/>
              <p:cNvCxnSpPr/>
              <p:nvPr/>
            </p:nvCxnSpPr>
            <p:spPr>
              <a:xfrm flipH="1">
                <a:off x="4891253" y="4898867"/>
                <a:ext cx="532993" cy="74141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6" name="Straight Connector 915"/>
              <p:cNvCxnSpPr/>
              <p:nvPr/>
            </p:nvCxnSpPr>
            <p:spPr>
              <a:xfrm>
                <a:off x="5469066" y="4932439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7" name="Group 916"/>
              <p:cNvGrpSpPr/>
              <p:nvPr/>
            </p:nvGrpSpPr>
            <p:grpSpPr>
              <a:xfrm>
                <a:off x="6417187" y="3957237"/>
                <a:ext cx="457200" cy="457200"/>
                <a:chOff x="4648200" y="1676400"/>
                <a:chExt cx="457200" cy="457200"/>
              </a:xfrm>
            </p:grpSpPr>
            <p:sp>
              <p:nvSpPr>
                <p:cNvPr id="936" name="Oval 935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7" name="TextBox 936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5</a:t>
                  </a: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5209799" y="4651162"/>
                <a:ext cx="457200" cy="457200"/>
                <a:chOff x="4648200" y="1676400"/>
                <a:chExt cx="457200" cy="457200"/>
              </a:xfrm>
            </p:grpSpPr>
            <p:sp>
              <p:nvSpPr>
                <p:cNvPr id="934" name="Oval 933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5" name="TextBox 934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919" name="Group 918"/>
              <p:cNvGrpSpPr/>
              <p:nvPr/>
            </p:nvGrpSpPr>
            <p:grpSpPr>
              <a:xfrm>
                <a:off x="7624575" y="4651162"/>
                <a:ext cx="465697" cy="457200"/>
                <a:chOff x="4648200" y="1676400"/>
                <a:chExt cx="465697" cy="457200"/>
              </a:xfrm>
            </p:grpSpPr>
            <p:sp>
              <p:nvSpPr>
                <p:cNvPr id="932" name="Oval 931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3" name="TextBox 932"/>
                <p:cNvSpPr txBox="1"/>
                <p:nvPr/>
              </p:nvSpPr>
              <p:spPr>
                <a:xfrm>
                  <a:off x="4648200" y="1720334"/>
                  <a:ext cx="46569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9</a:t>
                  </a:r>
                </a:p>
              </p:txBody>
            </p:sp>
          </p:grpSp>
          <p:grpSp>
            <p:nvGrpSpPr>
              <p:cNvPr id="920" name="Group 919"/>
              <p:cNvGrpSpPr/>
              <p:nvPr/>
            </p:nvGrpSpPr>
            <p:grpSpPr>
              <a:xfrm>
                <a:off x="4652775" y="5356299"/>
                <a:ext cx="457200" cy="457200"/>
                <a:chOff x="4648200" y="1676400"/>
                <a:chExt cx="457200" cy="457200"/>
              </a:xfrm>
            </p:grpSpPr>
            <p:sp>
              <p:nvSpPr>
                <p:cNvPr id="930" name="Oval 929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1" name="TextBox 930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1</a:t>
                  </a:r>
                </a:p>
              </p:txBody>
            </p:sp>
          </p:grpSp>
          <p:grpSp>
            <p:nvGrpSpPr>
              <p:cNvPr id="921" name="Group 920"/>
              <p:cNvGrpSpPr/>
              <p:nvPr/>
            </p:nvGrpSpPr>
            <p:grpSpPr>
              <a:xfrm>
                <a:off x="5846575" y="5356299"/>
                <a:ext cx="457200" cy="457200"/>
                <a:chOff x="4648200" y="1676400"/>
                <a:chExt cx="457200" cy="457200"/>
              </a:xfrm>
            </p:grpSpPr>
            <p:sp>
              <p:nvSpPr>
                <p:cNvPr id="928" name="Oval 927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9" name="TextBox 928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4</a:t>
                  </a:r>
                </a:p>
              </p:txBody>
            </p:sp>
          </p:grpSp>
          <p:grpSp>
            <p:nvGrpSpPr>
              <p:cNvPr id="922" name="Group 921"/>
              <p:cNvGrpSpPr/>
              <p:nvPr/>
            </p:nvGrpSpPr>
            <p:grpSpPr>
              <a:xfrm>
                <a:off x="8234175" y="5377487"/>
                <a:ext cx="457200" cy="457200"/>
                <a:chOff x="4648200" y="1676400"/>
                <a:chExt cx="457200" cy="457200"/>
              </a:xfrm>
            </p:grpSpPr>
            <p:sp>
              <p:nvSpPr>
                <p:cNvPr id="926" name="Oval 925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7" name="TextBox 926"/>
                <p:cNvSpPr txBox="1"/>
                <p:nvPr/>
              </p:nvSpPr>
              <p:spPr>
                <a:xfrm>
                  <a:off x="4648200" y="1720334"/>
                  <a:ext cx="45377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12</a:t>
                  </a:r>
                </a:p>
              </p:txBody>
            </p:sp>
          </p:grpSp>
          <p:grpSp>
            <p:nvGrpSpPr>
              <p:cNvPr id="923" name="Group 922"/>
              <p:cNvGrpSpPr/>
              <p:nvPr/>
            </p:nvGrpSpPr>
            <p:grpSpPr>
              <a:xfrm>
                <a:off x="7906740" y="6172200"/>
                <a:ext cx="499004" cy="457200"/>
                <a:chOff x="4630551" y="1676400"/>
                <a:chExt cx="499004" cy="457200"/>
              </a:xfrm>
            </p:grpSpPr>
            <p:sp>
              <p:nvSpPr>
                <p:cNvPr id="924" name="Oval 923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5" name="TextBox 924"/>
                <p:cNvSpPr txBox="1"/>
                <p:nvPr/>
              </p:nvSpPr>
              <p:spPr>
                <a:xfrm>
                  <a:off x="4630551" y="1720334"/>
                  <a:ext cx="4990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11</a:t>
                  </a:r>
                </a:p>
              </p:txBody>
            </p:sp>
          </p:grpSp>
        </p:grpSp>
      </p:grp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0" y="1467382"/>
          <a:ext cx="17609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BST&lt;int&gt;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nsolas" panose="020B0609020204030204" pitchFamily="49" charset="0"/>
                        </a:rPr>
                        <a:t>Node*</a:t>
                      </a:r>
                      <a:r>
                        <a:rPr lang="en-US" sz="1400" b="1" baseline="0" dirty="0">
                          <a:latin typeface="Consolas" panose="020B0609020204030204" pitchFamily="49" charset="0"/>
                        </a:rPr>
                        <a:t> root_;</a:t>
                      </a:r>
                      <a:endParaRPr lang="en-US" sz="1400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5" name="Table 214"/>
          <p:cNvGraphicFramePr>
            <a:graphicFrameLocks noGrp="1"/>
          </p:cNvGraphicFramePr>
          <p:nvPr/>
        </p:nvGraphicFramePr>
        <p:xfrm>
          <a:off x="3057251" y="2498355"/>
          <a:ext cx="1751745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nsolas" panose="020B0609020204030204" pitchFamily="49" charset="0"/>
                        </a:rPr>
                        <a:t>int index_ = 0;</a:t>
                      </a:r>
                    </a:p>
                    <a:p>
                      <a:r>
                        <a:rPr lang="en-US" sz="1400" b="1" dirty="0">
                          <a:latin typeface="Consolas" panose="020B0609020204030204" pitchFamily="49" charset="0"/>
                        </a:rPr>
                        <a:t>Node*</a:t>
                      </a:r>
                      <a:r>
                        <a:rPr lang="en-US" sz="1400" b="1" baseline="0" dirty="0">
                          <a:latin typeface="Consolas" panose="020B0609020204030204" pitchFamily="49" charset="0"/>
                        </a:rPr>
                        <a:t> root_;</a:t>
                      </a:r>
                      <a:endParaRPr lang="en-US" sz="1400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419600" y="1981201"/>
            <a:ext cx="2870200" cy="5171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 flipV="1">
            <a:off x="4572000" y="2583648"/>
            <a:ext cx="2720000" cy="61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21102569">
            <a:off x="4995016" y="2490783"/>
            <a:ext cx="13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begin()</a:t>
            </a:r>
          </a:p>
        </p:txBody>
      </p:sp>
      <p:graphicFrame>
        <p:nvGraphicFramePr>
          <p:cNvPr id="221" name="Table 220"/>
          <p:cNvGraphicFramePr>
            <a:graphicFrameLocks noGrp="1"/>
          </p:cNvGraphicFramePr>
          <p:nvPr/>
        </p:nvGraphicFramePr>
        <p:xfrm>
          <a:off x="3046130" y="3657600"/>
          <a:ext cx="1760412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nsolas" panose="020B0609020204030204" pitchFamily="49" charset="0"/>
                        </a:rPr>
                        <a:t>int index_ = 7;</a:t>
                      </a:r>
                    </a:p>
                    <a:p>
                      <a:r>
                        <a:rPr lang="en-US" sz="1400" b="1" dirty="0">
                          <a:latin typeface="Consolas" panose="020B0609020204030204" pitchFamily="49" charset="0"/>
                        </a:rPr>
                        <a:t>Node*</a:t>
                      </a:r>
                      <a:r>
                        <a:rPr lang="en-US" sz="1400" b="1" baseline="0" dirty="0">
                          <a:latin typeface="Consolas" panose="020B0609020204030204" pitchFamily="49" charset="0"/>
                        </a:rPr>
                        <a:t> root_;</a:t>
                      </a:r>
                      <a:endParaRPr lang="en-US" sz="1400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Straight Arrow Connector 221"/>
          <p:cNvCxnSpPr/>
          <p:nvPr/>
        </p:nvCxnSpPr>
        <p:spPr>
          <a:xfrm>
            <a:off x="4610152" y="4411450"/>
            <a:ext cx="4610048" cy="9868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 rot="760436">
            <a:off x="6342327" y="4545059"/>
            <a:ext cx="13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end()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9061412" y="5196728"/>
            <a:ext cx="61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1155881" y="5052320"/>
            <a:ext cx="68322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BST&lt;int&gt;::Iterator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bst.begin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BST&lt;int&gt;::Iterator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end_iter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bst.end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if 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==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end_iter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) out &lt;&lt; " Empty";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for (;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!=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end_iter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;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++)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    out &lt;&lt; " " &lt;&lt; *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2320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3" grpId="0"/>
      <p:bldP spid="22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104606" cy="5360852"/>
          </a:xfrm>
        </p:spPr>
        <p:txBody>
          <a:bodyPr/>
          <a:lstStyle/>
          <a:p>
            <a:pPr>
              <a:defRPr/>
            </a:pPr>
            <a:r>
              <a:rPr lang="en-US" dirty="0"/>
              <a:t>Applications require that a copy of an object be an </a:t>
            </a:r>
            <a:r>
              <a:rPr lang="en-US" b="1" i="1" dirty="0">
                <a:solidFill>
                  <a:srgbClr val="FF0000"/>
                </a:solidFill>
              </a:rPr>
              <a:t>independent copy</a:t>
            </a:r>
            <a:r>
              <a:rPr lang="en-US" dirty="0"/>
              <a:t>, which means being able to modify one of the objects without affecting the other.</a:t>
            </a:r>
          </a:p>
          <a:p>
            <a:pPr lvl="1">
              <a:defRPr/>
            </a:pPr>
            <a:r>
              <a:rPr lang="en-US" dirty="0"/>
              <a:t>Copying of primitive types is straightforward—the values are duplicated and placed in the target locations (</a:t>
            </a:r>
            <a:r>
              <a:rPr lang="en-US" b="1" i="1" dirty="0">
                <a:solidFill>
                  <a:srgbClr val="FF0000"/>
                </a:solidFill>
              </a:rPr>
              <a:t>shallow</a:t>
            </a:r>
            <a:r>
              <a:rPr lang="en-US" dirty="0"/>
              <a:t>).</a:t>
            </a:r>
          </a:p>
          <a:p>
            <a:pPr lvl="1">
              <a:defRPr/>
            </a:pPr>
            <a:r>
              <a:rPr lang="en-US" sz="2200" dirty="0"/>
              <a:t>If the object references a dynamically allocated object, the memory allocated to that object must be freed (</a:t>
            </a:r>
            <a:r>
              <a:rPr lang="en-US" sz="2200" b="1" i="1" dirty="0">
                <a:solidFill>
                  <a:srgbClr val="FF0000"/>
                </a:solidFill>
              </a:rPr>
              <a:t>deep</a:t>
            </a:r>
            <a:r>
              <a:rPr lang="en-US" sz="2200" dirty="0"/>
              <a:t>).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Gang of Three Rule</a:t>
            </a:r>
            <a:r>
              <a:rPr lang="en-US" dirty="0"/>
              <a:t> basically states that if a class defines one (or more) of the following, it should probably </a:t>
            </a:r>
            <a:r>
              <a:rPr lang="en-US" u="sng" dirty="0"/>
              <a:t>explicitly</a:t>
            </a:r>
            <a:r>
              <a:rPr lang="en-US" dirty="0"/>
              <a:t> define all three:</a:t>
            </a:r>
          </a:p>
          <a:p>
            <a:pPr lvl="1"/>
            <a:r>
              <a:rPr lang="en-US" sz="1800" b="1" i="1" dirty="0">
                <a:solidFill>
                  <a:srgbClr val="FF0000"/>
                </a:solidFill>
              </a:rPr>
              <a:t>Copy constructor</a:t>
            </a:r>
            <a:r>
              <a:rPr lang="en-US" sz="1800" dirty="0"/>
              <a:t> – create new object members from corresponding member constructors. </a:t>
            </a:r>
          </a:p>
          <a:p>
            <a:pPr lvl="1"/>
            <a:r>
              <a:rPr lang="en-US" sz="1800" b="1" i="1" dirty="0">
                <a:solidFill>
                  <a:srgbClr val="FF0000"/>
                </a:solidFill>
              </a:rPr>
              <a:t>Copy assignment operator</a:t>
            </a:r>
            <a:r>
              <a:rPr lang="en-US" sz="1800" dirty="0"/>
              <a:t> – assign corresponding members from existing members.</a:t>
            </a:r>
          </a:p>
          <a:p>
            <a:pPr lvl="1"/>
            <a:r>
              <a:rPr lang="en-US" sz="1800" b="1" i="1" dirty="0">
                <a:solidFill>
                  <a:srgbClr val="FF0000"/>
                </a:solidFill>
              </a:rPr>
              <a:t>Destructor</a:t>
            </a:r>
            <a:r>
              <a:rPr lang="en-US" sz="1800" dirty="0"/>
              <a:t> – call the destructors of all the object's class-type members.</a:t>
            </a:r>
          </a:p>
          <a:p>
            <a:r>
              <a:rPr lang="en-US" dirty="0"/>
              <a:t>The default constructors and assignment operators only do shallow copies.</a:t>
            </a:r>
          </a:p>
          <a:p>
            <a:pPr lvl="1"/>
            <a:r>
              <a:rPr lang="en-US" dirty="0"/>
              <a:t>Destructors contain code that is run whenever an object is destroyed.</a:t>
            </a:r>
          </a:p>
          <a:p>
            <a:pPr lvl="1"/>
            <a:r>
              <a:rPr lang="en-US" dirty="0"/>
              <a:t>An explicit deep copy constructor, assignment operator, and destructor must be created when a class contains pointers to dynamically allocated resources.</a:t>
            </a:r>
          </a:p>
          <a:p>
            <a:pPr marL="685800" lvl="2" indent="0">
              <a:spcBef>
                <a:spcPts val="0"/>
              </a:spcBef>
              <a:buNone/>
            </a:pP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2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 / Assignment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create an independent copy of an object, the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Copy constructor</a:t>
            </a:r>
            <a:r>
              <a:rPr lang="en-US" sz="1800" dirty="0"/>
              <a:t> is called when a new object is created from an existing object:</a:t>
            </a:r>
          </a:p>
          <a:p>
            <a:pPr marL="685800" lvl="2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MyClass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t1;		// default constructor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MyClass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t2 = t1;	// copy constructor (t2 is new)</a:t>
            </a:r>
            <a:endParaRPr lang="en-US" sz="1800" dirty="0"/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Assignment operator</a:t>
            </a:r>
            <a:r>
              <a:rPr lang="en-US" sz="1800" dirty="0"/>
              <a:t> is called when an already initialized object is assigned a new value from another existing object.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	t2 = t1;		// assignment operator (t2 exists)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	t2.operator=(t1);	// assignment operator (equivalent)</a:t>
            </a:r>
          </a:p>
          <a:p>
            <a:pPr lvl="1">
              <a:defRPr/>
            </a:pPr>
            <a:r>
              <a:rPr lang="en-US" dirty="0"/>
              <a:t>Examples:</a:t>
            </a:r>
          </a:p>
          <a:p>
            <a:pPr marL="641350" lvl="2" indent="0">
              <a:buNone/>
              <a:defRPr/>
            </a:pPr>
            <a:r>
              <a:rPr lang="en-US" b="1" dirty="0">
                <a:latin typeface="Consolas" panose="020B0609020204030204" pitchFamily="49" charset="0"/>
              </a:rPr>
              <a:t>	BST&lt;int&gt; bst1;		// default constructor of bst1</a:t>
            </a:r>
          </a:p>
          <a:p>
            <a:pPr marL="641350" lvl="2" indent="0">
              <a:spcBef>
                <a:spcPts val="0"/>
              </a:spcBef>
              <a:buNone/>
              <a:defRPr/>
            </a:pPr>
            <a:r>
              <a:rPr lang="en-US" b="1" dirty="0">
                <a:latin typeface="Consolas" panose="020B0609020204030204" pitchFamily="49" charset="0"/>
              </a:rPr>
              <a:t>	BST&lt;int&gt; bst2(bst1);	// copy constructor of bst1</a:t>
            </a:r>
          </a:p>
          <a:p>
            <a:pPr marL="641350" lvl="2" indent="0">
              <a:spcBef>
                <a:spcPts val="0"/>
              </a:spcBef>
              <a:buNone/>
              <a:defRPr/>
            </a:pPr>
            <a:r>
              <a:rPr lang="en-US" b="1" dirty="0">
                <a:latin typeface="Consolas" panose="020B0609020204030204" pitchFamily="49" charset="0"/>
              </a:rPr>
              <a:t>	bst2 = bst1;		// assignment operator</a:t>
            </a:r>
          </a:p>
          <a:p>
            <a:pPr>
              <a:defRPr/>
            </a:pPr>
            <a:r>
              <a:rPr lang="en-US" dirty="0"/>
              <a:t>The copy constructor is invoked automatically:</a:t>
            </a:r>
          </a:p>
          <a:p>
            <a:pPr marL="685800" lvl="1" indent="-344488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00" dirty="0"/>
              <a:t>when an object is passed to a function by value.</a:t>
            </a:r>
          </a:p>
          <a:p>
            <a:pPr marL="685800" lvl="1" indent="-344488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00" dirty="0"/>
              <a:t>when an object is returned from a function.</a:t>
            </a:r>
          </a:p>
          <a:p>
            <a:pPr marL="685800" lvl="1" indent="-344488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00" dirty="0"/>
              <a:t>when an object is initialized with another object of the same class.</a:t>
            </a:r>
          </a:p>
          <a:p>
            <a:pPr marL="685800" lvl="1" indent="-344488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00" dirty="0"/>
              <a:t>when the compiler generates a temporary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7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vs Deep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Copying </a:t>
            </a:r>
            <a:r>
              <a:rPr lang="en-US" b="1" i="1" dirty="0"/>
              <a:t>size</a:t>
            </a:r>
            <a:r>
              <a:rPr lang="en-US" dirty="0"/>
              <a:t> and </a:t>
            </a:r>
            <a:r>
              <a:rPr lang="en-US" b="1" i="1" dirty="0"/>
              <a:t>root</a:t>
            </a:r>
            <a:r>
              <a:rPr lang="en-US" dirty="0"/>
              <a:t> fields create independent copies of the variables but not independent copies of the BST tree nodes.</a:t>
            </a:r>
          </a:p>
          <a:p>
            <a:r>
              <a:rPr lang="en-US" dirty="0"/>
              <a:t>Copying a pointer this way is considered a </a:t>
            </a:r>
            <a:r>
              <a:rPr lang="en-US" b="1" dirty="0">
                <a:solidFill>
                  <a:srgbClr val="FF0000"/>
                </a:solidFill>
              </a:rPr>
              <a:t>shallow copy</a:t>
            </a:r>
            <a:r>
              <a:rPr lang="en-US" dirty="0"/>
              <a:t>.</a:t>
            </a:r>
          </a:p>
          <a:p>
            <a:r>
              <a:rPr lang="en-US" dirty="0"/>
              <a:t>We need to create an independent copy or a </a:t>
            </a:r>
            <a:r>
              <a:rPr lang="en-US" b="1" dirty="0">
                <a:solidFill>
                  <a:srgbClr val="FF0000"/>
                </a:solidFill>
              </a:rPr>
              <a:t>deep copy</a:t>
            </a:r>
            <a:r>
              <a:rPr lang="en-US" dirty="0"/>
              <a:t> of the underlying array so that </a:t>
            </a:r>
            <a:r>
              <a:rPr lang="en-US" b="1" i="1" dirty="0"/>
              <a:t>bst1.root</a:t>
            </a:r>
            <a:r>
              <a:rPr lang="en-US" dirty="0"/>
              <a:t> and </a:t>
            </a:r>
            <a:r>
              <a:rPr lang="en-US" b="1" i="1" dirty="0"/>
              <a:t>bst2.root</a:t>
            </a:r>
            <a:r>
              <a:rPr lang="en-US" dirty="0"/>
              <a:t> point to different trees, making </a:t>
            </a:r>
            <a:r>
              <a:rPr lang="en-US" b="1" i="1" dirty="0"/>
              <a:t>bst2</a:t>
            </a:r>
            <a:r>
              <a:rPr lang="en-US" dirty="0"/>
              <a:t> a deep copy of </a:t>
            </a:r>
            <a:r>
              <a:rPr lang="en-US" b="1" i="1" dirty="0"/>
              <a:t>bst1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4FF6C1F-6443-4B50-9E52-C41A3B5B3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079413"/>
              </p:ext>
            </p:extLst>
          </p:nvPr>
        </p:nvGraphicFramePr>
        <p:xfrm>
          <a:off x="1133855" y="3963390"/>
          <a:ext cx="243648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482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BST&lt;int&gt; bst1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    size_ = 7</a:t>
                      </a:r>
                    </a:p>
                    <a:p>
                      <a:pPr algn="l"/>
                      <a:r>
                        <a:rPr lang="en-US" dirty="0"/>
                        <a:t>   int* root_ 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D064B42-2D32-4ACC-8E17-4EF6667CEEA8}"/>
              </a:ext>
            </a:extLst>
          </p:cNvPr>
          <p:cNvSpPr/>
          <p:nvPr/>
        </p:nvSpPr>
        <p:spPr>
          <a:xfrm>
            <a:off x="2637071" y="4663426"/>
            <a:ext cx="6858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02D2BE0-B6B8-4CD4-8088-13BF11A28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56948"/>
              </p:ext>
            </p:extLst>
          </p:nvPr>
        </p:nvGraphicFramePr>
        <p:xfrm>
          <a:off x="1133855" y="5331340"/>
          <a:ext cx="243648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482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BST&lt;int&gt; bst2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    size_ = 7</a:t>
                      </a:r>
                    </a:p>
                    <a:p>
                      <a:pPr algn="l"/>
                      <a:r>
                        <a:rPr lang="en-US" dirty="0"/>
                        <a:t>   int* root_ 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7A302624-B451-4629-B27B-574E0BE2910B}"/>
              </a:ext>
            </a:extLst>
          </p:cNvPr>
          <p:cNvSpPr/>
          <p:nvPr/>
        </p:nvSpPr>
        <p:spPr>
          <a:xfrm>
            <a:off x="2656459" y="6018812"/>
            <a:ext cx="6858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E80B3E9-DB9F-4625-81C3-2ECD40DE25A0}"/>
              </a:ext>
            </a:extLst>
          </p:cNvPr>
          <p:cNvGrpSpPr/>
          <p:nvPr/>
        </p:nvGrpSpPr>
        <p:grpSpPr>
          <a:xfrm>
            <a:off x="3004457" y="4655549"/>
            <a:ext cx="4533285" cy="2001966"/>
            <a:chOff x="3004457" y="4655549"/>
            <a:chExt cx="4533285" cy="200196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D42A4D9-25CF-4268-95D2-C5B3378AC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20916" y="4655549"/>
              <a:ext cx="3516826" cy="2001966"/>
            </a:xfrm>
            <a:prstGeom prst="rect">
              <a:avLst/>
            </a:prstGeom>
          </p:spPr>
        </p:pic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92B8065-6A3F-482C-A3D8-A92539AFB5E1}"/>
                </a:ext>
              </a:extLst>
            </p:cNvPr>
            <p:cNvSpPr/>
            <p:nvPr/>
          </p:nvSpPr>
          <p:spPr>
            <a:xfrm>
              <a:off x="3004457" y="4726379"/>
              <a:ext cx="2422566" cy="1401289"/>
            </a:xfrm>
            <a:custGeom>
              <a:avLst/>
              <a:gdLst>
                <a:gd name="connsiteX0" fmla="*/ 0 w 2422566"/>
                <a:gd name="connsiteY0" fmla="*/ 1401289 h 1401289"/>
                <a:gd name="connsiteX1" fmla="*/ 914400 w 2422566"/>
                <a:gd name="connsiteY1" fmla="*/ 391886 h 1401289"/>
                <a:gd name="connsiteX2" fmla="*/ 2422566 w 2422566"/>
                <a:gd name="connsiteY2" fmla="*/ 0 h 140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2566" h="1401289">
                  <a:moveTo>
                    <a:pt x="0" y="1401289"/>
                  </a:moveTo>
                  <a:cubicBezTo>
                    <a:pt x="255319" y="1013361"/>
                    <a:pt x="510639" y="625434"/>
                    <a:pt x="914400" y="391886"/>
                  </a:cubicBezTo>
                  <a:cubicBezTo>
                    <a:pt x="1318161" y="158338"/>
                    <a:pt x="1870363" y="79169"/>
                    <a:pt x="2422566" y="0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7749BD0-D6BF-4E9A-91F0-8B8594370D0F}"/>
              </a:ext>
            </a:extLst>
          </p:cNvPr>
          <p:cNvGrpSpPr/>
          <p:nvPr/>
        </p:nvGrpSpPr>
        <p:grpSpPr>
          <a:xfrm>
            <a:off x="2963119" y="3473401"/>
            <a:ext cx="7720947" cy="2001966"/>
            <a:chOff x="2963119" y="3473401"/>
            <a:chExt cx="7720947" cy="2001966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F7DE48A-4309-4BD9-9237-7342BB773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67240" y="3473401"/>
              <a:ext cx="3516826" cy="2001966"/>
            </a:xfrm>
            <a:prstGeom prst="rect">
              <a:avLst/>
            </a:prstGeom>
          </p:spPr>
        </p:pic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F85C816-A296-4B12-856B-8DCC75879BAD}"/>
                </a:ext>
              </a:extLst>
            </p:cNvPr>
            <p:cNvSpPr/>
            <p:nvPr/>
          </p:nvSpPr>
          <p:spPr>
            <a:xfrm>
              <a:off x="2963119" y="3541853"/>
              <a:ext cx="5590572" cy="1250066"/>
            </a:xfrm>
            <a:custGeom>
              <a:avLst/>
              <a:gdLst>
                <a:gd name="connsiteX0" fmla="*/ 0 w 5590572"/>
                <a:gd name="connsiteY0" fmla="*/ 1250066 h 1250066"/>
                <a:gd name="connsiteX1" fmla="*/ 2013995 w 5590572"/>
                <a:gd name="connsiteY1" fmla="*/ 520861 h 1250066"/>
                <a:gd name="connsiteX2" fmla="*/ 5590572 w 5590572"/>
                <a:gd name="connsiteY2" fmla="*/ 0 h 125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90572" h="1250066">
                  <a:moveTo>
                    <a:pt x="0" y="1250066"/>
                  </a:moveTo>
                  <a:cubicBezTo>
                    <a:pt x="541116" y="989635"/>
                    <a:pt x="1082233" y="729205"/>
                    <a:pt x="2013995" y="520861"/>
                  </a:cubicBezTo>
                  <a:cubicBezTo>
                    <a:pt x="2945757" y="312517"/>
                    <a:pt x="4268164" y="156258"/>
                    <a:pt x="5590572" y="0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E8E0DC2-0435-40D2-9DF7-3DA2E2303A78}"/>
              </a:ext>
            </a:extLst>
          </p:cNvPr>
          <p:cNvSpPr/>
          <p:nvPr/>
        </p:nvSpPr>
        <p:spPr>
          <a:xfrm>
            <a:off x="2997843" y="3565003"/>
            <a:ext cx="5544273" cy="2569579"/>
          </a:xfrm>
          <a:custGeom>
            <a:avLst/>
            <a:gdLst>
              <a:gd name="connsiteX0" fmla="*/ 0 w 5544273"/>
              <a:gd name="connsiteY0" fmla="*/ 2569579 h 2569579"/>
              <a:gd name="connsiteX1" fmla="*/ 2233914 w 5544273"/>
              <a:gd name="connsiteY1" fmla="*/ 810227 h 2569579"/>
              <a:gd name="connsiteX2" fmla="*/ 5544273 w 5544273"/>
              <a:gd name="connsiteY2" fmla="*/ 0 h 256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4273" h="2569579">
                <a:moveTo>
                  <a:pt x="0" y="2569579"/>
                </a:moveTo>
                <a:cubicBezTo>
                  <a:pt x="654934" y="1904034"/>
                  <a:pt x="1309869" y="1238490"/>
                  <a:pt x="2233914" y="810227"/>
                </a:cubicBezTo>
                <a:cubicBezTo>
                  <a:pt x="3157959" y="381964"/>
                  <a:pt x="4351116" y="190982"/>
                  <a:pt x="5544273" y="0"/>
                </a:cubicBezTo>
              </a:path>
            </a:pathLst>
          </a:custGeom>
          <a:noFill/>
          <a:ln w="50800">
            <a:solidFill>
              <a:srgbClr val="FF0000"/>
            </a:solidFill>
            <a:headEnd type="oval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5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8367" y="1461991"/>
            <a:ext cx="86162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/** Deep copy constructor.</a:t>
            </a:r>
          </a:p>
          <a:p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    @param </a:t>
            </a:r>
            <a:r>
              <a:rPr lang="en-US" sz="2000" b="1" dirty="0" err="1">
                <a:latin typeface="Consolas" panose="020B0609020204030204" pitchFamily="49" charset="0"/>
                <a:cs typeface="Courier New" pitchFamily="49" charset="0"/>
              </a:rPr>
              <a:t>bst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   The BST to be copied</a:t>
            </a:r>
          </a:p>
          <a:p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    @return This BST with a new copy of the </a:t>
            </a:r>
            <a:r>
              <a:rPr lang="en-US" sz="2000" b="1" dirty="0" err="1">
                <a:latin typeface="Consolas" panose="020B0609020204030204" pitchFamily="49" charset="0"/>
                <a:cs typeface="Courier New" pitchFamily="49" charset="0"/>
              </a:rPr>
              <a:t>bst's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 contents</a:t>
            </a:r>
          </a:p>
          <a:p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*/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BST&lt;T&gt;(const BST&lt;T&gt;&amp;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bst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) : root_(NULL), size_(0)</a:t>
            </a:r>
          </a:p>
          <a:p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   // recursively copy nodes from </a:t>
            </a:r>
            <a:r>
              <a:rPr lang="en-US" sz="2000" b="1" dirty="0" err="1">
                <a:latin typeface="Consolas" panose="020B0609020204030204" pitchFamily="49" charset="0"/>
                <a:cs typeface="Courier New" pitchFamily="49" charset="0"/>
              </a:rPr>
              <a:t>bst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 to this </a:t>
            </a:r>
            <a:r>
              <a:rPr lang="en-US" sz="2000" b="1" dirty="0" err="1">
                <a:latin typeface="Consolas" panose="020B0609020204030204" pitchFamily="49" charset="0"/>
                <a:cs typeface="Courier New" pitchFamily="49" charset="0"/>
              </a:rPr>
              <a:t>bst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.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copyNode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bst.root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_);</a:t>
            </a:r>
          </a:p>
          <a:p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00977" y="391362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BST&lt;int&gt; bst1;</a:t>
            </a:r>
          </a:p>
          <a:p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BST&lt;int&gt; bst2(bst1);</a:t>
            </a:r>
          </a:p>
        </p:txBody>
      </p:sp>
      <p:sp>
        <p:nvSpPr>
          <p:cNvPr id="11" name="Line Callout 1 6">
            <a:extLst>
              <a:ext uri="{FF2B5EF4-FFF2-40B4-BE49-F238E27FC236}">
                <a16:creationId xmlns:a16="http://schemas.microsoft.com/office/drawing/2014/main" id="{9FB12552-4C1E-457F-B77C-550910DDFFDF}"/>
              </a:ext>
            </a:extLst>
          </p:cNvPr>
          <p:cNvSpPr/>
          <p:nvPr/>
        </p:nvSpPr>
        <p:spPr>
          <a:xfrm>
            <a:off x="7920833" y="5265994"/>
            <a:ext cx="685800" cy="481548"/>
          </a:xfrm>
          <a:prstGeom prst="borderCallout1">
            <a:avLst>
              <a:gd name="adj1" fmla="val -745"/>
              <a:gd name="adj2" fmla="val 21717"/>
              <a:gd name="adj3" fmla="val -154257"/>
              <a:gd name="adj4" fmla="val 20754"/>
            </a:avLst>
          </a:prstGeom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nsolas" panose="020B0609020204030204" pitchFamily="49" charset="0"/>
              </a:rPr>
              <a:t>this</a:t>
            </a:r>
          </a:p>
        </p:txBody>
      </p:sp>
      <p:sp>
        <p:nvSpPr>
          <p:cNvPr id="12" name="Line Callout 1 6">
            <a:extLst>
              <a:ext uri="{FF2B5EF4-FFF2-40B4-BE49-F238E27FC236}">
                <a16:creationId xmlns:a16="http://schemas.microsoft.com/office/drawing/2014/main" id="{F4816CE2-EE59-4E7D-87D4-160B33360758}"/>
              </a:ext>
            </a:extLst>
          </p:cNvPr>
          <p:cNvSpPr/>
          <p:nvPr/>
        </p:nvSpPr>
        <p:spPr>
          <a:xfrm>
            <a:off x="8943977" y="5265740"/>
            <a:ext cx="990600" cy="481548"/>
          </a:xfrm>
          <a:prstGeom prst="borderCallout1">
            <a:avLst>
              <a:gd name="adj1" fmla="val -745"/>
              <a:gd name="adj2" fmla="val 21717"/>
              <a:gd name="adj3" fmla="val -163219"/>
              <a:gd name="adj4" fmla="val 95013"/>
            </a:avLst>
          </a:prstGeom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latin typeface="Consolas" panose="020B0609020204030204" pitchFamily="49" charset="0"/>
              </a:rPr>
              <a:t>bst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EF5C6C-EF21-4194-B3A4-0F1BFEB9B80E}"/>
              </a:ext>
            </a:extLst>
          </p:cNvPr>
          <p:cNvSpPr txBox="1"/>
          <p:nvPr/>
        </p:nvSpPr>
        <p:spPr>
          <a:xfrm>
            <a:off x="658367" y="5849859"/>
            <a:ext cx="7348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Construct a new BST&lt;T&gt; (</a:t>
            </a:r>
            <a:r>
              <a:rPr lang="en-US" sz="2000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*this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</a:p>
          <a:p>
            <a:pPr marL="342900" indent="-342900">
              <a:buAutoNum type="arabicPeriod"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Recursively copy nodes from </a:t>
            </a:r>
            <a:r>
              <a:rPr lang="en-US" sz="2000" b="1" i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to the new BST.</a:t>
            </a:r>
          </a:p>
        </p:txBody>
      </p:sp>
    </p:spTree>
    <p:extLst>
      <p:ext uri="{BB962C8B-B14F-4D97-AF65-F5344CB8AC3E}">
        <p14:creationId xmlns:p14="http://schemas.microsoft.com/office/powerpoint/2010/main" val="174092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Operator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8368" y="1461991"/>
            <a:ext cx="8409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/** Assign the contents of one BST to another.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  @param other The BST to be assigned to this BST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  @return This BST with a copy of the other BST's contents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*/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BST&lt;T&gt;&amp; operator=(const BST&lt;T&gt;&amp;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rhs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 // Make a copy of the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rhs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BST.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BST&lt;T&gt;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rhs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 // Swap elements of this (not dynamic data)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 // with the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the_copy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.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this-&gt;swap(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 // Return self (the copy will be deleted)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return *this;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4800" y="2797628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BST&lt;int&gt; bst1;</a:t>
            </a:r>
          </a:p>
          <a:p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BST&lt;int&gt; bst2(bst1);</a:t>
            </a:r>
          </a:p>
          <a:p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bst2 = bst1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11" name="Line Callout 1 6">
            <a:extLst>
              <a:ext uri="{FF2B5EF4-FFF2-40B4-BE49-F238E27FC236}">
                <a16:creationId xmlns:a16="http://schemas.microsoft.com/office/drawing/2014/main" id="{9FB12552-4C1E-457F-B77C-550910DDFFDF}"/>
              </a:ext>
            </a:extLst>
          </p:cNvPr>
          <p:cNvSpPr/>
          <p:nvPr/>
        </p:nvSpPr>
        <p:spPr>
          <a:xfrm>
            <a:off x="8044656" y="4149994"/>
            <a:ext cx="685800" cy="481548"/>
          </a:xfrm>
          <a:prstGeom prst="borderCallout1">
            <a:avLst>
              <a:gd name="adj1" fmla="val -745"/>
              <a:gd name="adj2" fmla="val 21717"/>
              <a:gd name="adj3" fmla="val -90139"/>
              <a:gd name="adj4" fmla="val 22486"/>
            </a:avLst>
          </a:prstGeom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nsolas" panose="020B0609020204030204" pitchFamily="49" charset="0"/>
              </a:rPr>
              <a:t>this</a:t>
            </a:r>
          </a:p>
        </p:txBody>
      </p:sp>
      <p:sp>
        <p:nvSpPr>
          <p:cNvPr id="12" name="Line Callout 1 6">
            <a:extLst>
              <a:ext uri="{FF2B5EF4-FFF2-40B4-BE49-F238E27FC236}">
                <a16:creationId xmlns:a16="http://schemas.microsoft.com/office/drawing/2014/main" id="{F4816CE2-EE59-4E7D-87D4-160B33360758}"/>
              </a:ext>
            </a:extLst>
          </p:cNvPr>
          <p:cNvSpPr/>
          <p:nvPr/>
        </p:nvSpPr>
        <p:spPr>
          <a:xfrm>
            <a:off x="9067800" y="4149740"/>
            <a:ext cx="990600" cy="481548"/>
          </a:xfrm>
          <a:prstGeom prst="borderCallout1">
            <a:avLst>
              <a:gd name="adj1" fmla="val -745"/>
              <a:gd name="adj2" fmla="val 21717"/>
              <a:gd name="adj3" fmla="val -104033"/>
              <a:gd name="adj4" fmla="val -23668"/>
            </a:avLst>
          </a:prstGeom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nsolas" panose="020B0609020204030204" pitchFamily="49" charset="0"/>
              </a:rPr>
              <a:t>other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EF5C6C-EF21-4194-B3A4-0F1BFEB9B80E}"/>
              </a:ext>
            </a:extLst>
          </p:cNvPr>
          <p:cNvSpPr txBox="1"/>
          <p:nvPr/>
        </p:nvSpPr>
        <p:spPr>
          <a:xfrm>
            <a:off x="642309" y="5480282"/>
            <a:ext cx="8703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Make a deep copy of </a:t>
            </a:r>
            <a:r>
              <a:rPr lang="en-US" b="1" i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rhs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i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rhs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the_copy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Exchange </a:t>
            </a:r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*this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and </a:t>
            </a:r>
            <a:r>
              <a:rPr lang="en-US" b="1" i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the_copy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elements only (</a:t>
            </a:r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*this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 </a:t>
            </a:r>
            <a:r>
              <a:rPr lang="en-US" b="1" i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the_copy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)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Return </a:t>
            </a:r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*this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and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Delete </a:t>
            </a:r>
            <a:r>
              <a:rPr lang="en-US" b="1" i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the_copy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(destructor)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68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purpose of the </a:t>
            </a:r>
            <a:r>
              <a:rPr lang="en-US" b="1" dirty="0">
                <a:solidFill>
                  <a:srgbClr val="FF0000"/>
                </a:solidFill>
              </a:rPr>
              <a:t>destructor</a:t>
            </a:r>
            <a:r>
              <a:rPr lang="en-US" dirty="0"/>
              <a:t> is to undo what the constructor does.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constructor</a:t>
            </a:r>
            <a:r>
              <a:rPr lang="en-US" dirty="0"/>
              <a:t> takes a block of uninitialized memory and sets it to a </a:t>
            </a:r>
            <a:r>
              <a:rPr lang="en-US" b="1" dirty="0">
                <a:solidFill>
                  <a:srgbClr val="FF0000"/>
                </a:solidFill>
              </a:rPr>
              <a:t>valid state</a:t>
            </a:r>
            <a:r>
              <a:rPr lang="en-US" dirty="0"/>
              <a:t>, thus creating an object. </a:t>
            </a:r>
          </a:p>
          <a:p>
            <a:r>
              <a:rPr lang="en-US" dirty="0"/>
              <a:t>When the destructor is finished, the object is in an </a:t>
            </a:r>
            <a:r>
              <a:rPr lang="en-US" b="1" dirty="0">
                <a:solidFill>
                  <a:srgbClr val="FF0000"/>
                </a:solidFill>
              </a:rPr>
              <a:t>invalid state</a:t>
            </a:r>
            <a:r>
              <a:rPr lang="en-US" dirty="0"/>
              <a:t> and the memory it occupies can be reused for creating other objects.</a:t>
            </a:r>
          </a:p>
          <a:p>
            <a:r>
              <a:rPr lang="en-US" dirty="0"/>
              <a:t>If this is not done, the program will have memory leaks.</a:t>
            </a:r>
          </a:p>
          <a:p>
            <a:r>
              <a:rPr lang="en-US" b="1" dirty="0">
                <a:solidFill>
                  <a:srgbClr val="FF0000"/>
                </a:solidFill>
              </a:rPr>
              <a:t>Each class has a default destructor, which effectively invokes the destructor for each data field.</a:t>
            </a:r>
          </a:p>
          <a:p>
            <a:r>
              <a:rPr lang="en-US" dirty="0"/>
              <a:t>If the pointer references a dynamically allocated object (such as the BST nodes referenced by pointer </a:t>
            </a:r>
            <a:r>
              <a:rPr lang="en-US" b="1" i="1" dirty="0"/>
              <a:t>root</a:t>
            </a:r>
            <a:r>
              <a:rPr lang="en-US" dirty="0"/>
              <a:t>), the memory allocated to that object must be freed!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0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6BA6948-7634-4B94-A096-B6BDB4419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117" y="2845108"/>
            <a:ext cx="4567260" cy="31552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L08 – Binary Search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139" y="1295401"/>
            <a:ext cx="9654639" cy="1549707"/>
          </a:xfrm>
        </p:spPr>
        <p:txBody>
          <a:bodyPr/>
          <a:lstStyle/>
          <a:p>
            <a:r>
              <a:rPr lang="en-US" b="1" dirty="0"/>
              <a:t>A binary search tree (BST), which may sometimes be called an ordered or sorted binary tree, is a node-based data structure where each node references a value, a left child, and a right child.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58139" y="2562882"/>
            <a:ext cx="5622742" cy="383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In a Binary Search Tree, the left subtree of a node contains only nodes with values less than the node's value, the right subtree of a node contains only nodes with values greater than the node's value, there are no duplicate nodes, and both left and right subtrees of a node must also be binary search trees.</a:t>
            </a:r>
          </a:p>
        </p:txBody>
      </p:sp>
    </p:spTree>
    <p:extLst>
      <p:ext uri="{BB962C8B-B14F-4D97-AF65-F5344CB8AC3E}">
        <p14:creationId xmlns:p14="http://schemas.microsoft.com/office/powerpoint/2010/main" val="13149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6119624" y="1434128"/>
            <a:ext cx="3771136" cy="2449397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Full tree</a:t>
            </a: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spcBef>
                <a:spcPts val="200"/>
              </a:spcBef>
              <a:buSzPct val="10000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   internal nodes w/2 children</a:t>
            </a:r>
            <a:endParaRPr 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Complete tree</a:t>
            </a: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spcBef>
                <a:spcPts val="200"/>
              </a:spcBef>
              <a:buSzPct val="10000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   unfilled nodes right on row h</a:t>
            </a:r>
            <a:endParaRPr 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Predecessor</a:t>
            </a: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spcBef>
                <a:spcPts val="200"/>
              </a:spcBef>
              <a:buSzPct val="10000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   left, right-most node</a:t>
            </a:r>
          </a:p>
          <a:p>
            <a:pPr marL="0" indent="0">
              <a:spcBef>
                <a:spcPts val="200"/>
              </a:spcBef>
              <a:buSzPct val="100000"/>
              <a:buNone/>
            </a:pP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Successor</a:t>
            </a: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spcBef>
                <a:spcPts val="200"/>
              </a:spcBef>
              <a:buSzPct val="10000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   right, left-most node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238138" y="3957238"/>
            <a:ext cx="4652622" cy="2672163"/>
            <a:chOff x="4323738" y="2150875"/>
            <a:chExt cx="4652622" cy="2672163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635555" y="2382050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436085" y="3747081"/>
              <a:ext cx="317569" cy="8355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6940846" y="3756607"/>
              <a:ext cx="330546" cy="8154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7275186" y="3070111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7287318" y="3811525"/>
              <a:ext cx="242856" cy="7605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8149659" y="3811525"/>
              <a:ext cx="327230" cy="77111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7852999" y="3103683"/>
              <a:ext cx="579070" cy="687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047577" y="3769475"/>
              <a:ext cx="317569" cy="8355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552338" y="3779001"/>
              <a:ext cx="330546" cy="8154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5464491" y="2328156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4886678" y="3092505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898810" y="3833919"/>
              <a:ext cx="242856" cy="7605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5729534" y="3787034"/>
              <a:ext cx="320303" cy="8074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5464491" y="3126077"/>
              <a:ext cx="579070" cy="687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6412612" y="2150875"/>
              <a:ext cx="457200" cy="457200"/>
              <a:chOff x="4648200" y="1676400"/>
              <a:chExt cx="457200" cy="457200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4724400" y="17203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8</a:t>
                </a: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5205224" y="2844800"/>
              <a:ext cx="457200" cy="457200"/>
              <a:chOff x="4648200" y="1676400"/>
              <a:chExt cx="457200" cy="457200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4724400" y="17203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4</a:t>
                </a: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7620000" y="2844800"/>
              <a:ext cx="465697" cy="457200"/>
              <a:chOff x="4648200" y="1676400"/>
              <a:chExt cx="465697" cy="457200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4648200" y="1720334"/>
                <a:ext cx="465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12</a:t>
                </a: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4648200" y="3549937"/>
              <a:ext cx="457200" cy="457200"/>
              <a:chOff x="4648200" y="1676400"/>
              <a:chExt cx="457200" cy="45720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4724400" y="17203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2</a:t>
                </a: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5842000" y="3549937"/>
              <a:ext cx="457200" cy="457200"/>
              <a:chOff x="4648200" y="1676400"/>
              <a:chExt cx="457200" cy="4572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4724400" y="17203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6</a:t>
                </a: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7035800" y="3549937"/>
              <a:ext cx="457200" cy="457200"/>
              <a:chOff x="4648200" y="1676400"/>
              <a:chExt cx="457200" cy="45720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4654046" y="1720334"/>
                <a:ext cx="447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10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8229600" y="3571125"/>
              <a:ext cx="457200" cy="457200"/>
              <a:chOff x="4648200" y="1676400"/>
              <a:chExt cx="457200" cy="457200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4648200" y="1720334"/>
                <a:ext cx="453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14</a:t>
                </a: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4323738" y="4365838"/>
              <a:ext cx="457200" cy="457200"/>
              <a:chOff x="4648200" y="1676400"/>
              <a:chExt cx="457200" cy="457200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724400" y="17203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</a:t>
                </a: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23084" y="4365838"/>
              <a:ext cx="457200" cy="457200"/>
              <a:chOff x="4648200" y="1676400"/>
              <a:chExt cx="457200" cy="457200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724400" y="17203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3</a:t>
                </a: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5522430" y="4365838"/>
              <a:ext cx="457200" cy="457200"/>
              <a:chOff x="4648200" y="1676400"/>
              <a:chExt cx="457200" cy="457200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724400" y="17203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5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6121776" y="4365838"/>
              <a:ext cx="457200" cy="457200"/>
              <a:chOff x="4648200" y="1676400"/>
              <a:chExt cx="457200" cy="457200"/>
            </a:xfrm>
          </p:grpSpPr>
          <p:sp>
            <p:nvSpPr>
              <p:cNvPr id="121" name="Oval 12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724400" y="17203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7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6721122" y="4365838"/>
              <a:ext cx="457200" cy="457200"/>
              <a:chOff x="4648200" y="1676400"/>
              <a:chExt cx="457200" cy="457200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4724400" y="17203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9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7320468" y="4365838"/>
              <a:ext cx="461216" cy="457200"/>
              <a:chOff x="4648200" y="1676400"/>
              <a:chExt cx="461216" cy="4572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658195" y="1720334"/>
                <a:ext cx="4512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11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7902165" y="4365838"/>
              <a:ext cx="499004" cy="457200"/>
              <a:chOff x="4630551" y="1676400"/>
              <a:chExt cx="499004" cy="45720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630551" y="1720334"/>
                <a:ext cx="499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13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8519160" y="4365838"/>
              <a:ext cx="457200" cy="457200"/>
              <a:chOff x="4648200" y="1676400"/>
              <a:chExt cx="457200" cy="45720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665000" y="1720334"/>
                <a:ext cx="440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15</a:t>
                </a:r>
              </a:p>
            </p:txBody>
          </p:sp>
        </p:grpSp>
      </p:grpSp>
      <p:sp>
        <p:nvSpPr>
          <p:cNvPr id="143" name="Content Placeholder 2"/>
          <p:cNvSpPr txBox="1">
            <a:spLocks/>
          </p:cNvSpPr>
          <p:nvPr/>
        </p:nvSpPr>
        <p:spPr>
          <a:xfrm>
            <a:off x="592285" y="4876800"/>
            <a:ext cx="4075727" cy="1556266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post_order_traversal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if 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 is NULL return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post_order_traversal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node.left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post_order_traversal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node.right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visit node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return</a:t>
            </a:r>
          </a:p>
        </p:txBody>
      </p:sp>
      <p:sp>
        <p:nvSpPr>
          <p:cNvPr id="144" name="Content Placeholder 2"/>
          <p:cNvSpPr txBox="1">
            <a:spLocks/>
          </p:cNvSpPr>
          <p:nvPr/>
        </p:nvSpPr>
        <p:spPr>
          <a:xfrm>
            <a:off x="592284" y="3124200"/>
            <a:ext cx="4656384" cy="1408904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if 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 is NULL return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node.left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visit node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return </a:t>
            </a: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node.right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45" name="Content Placeholder 2"/>
          <p:cNvSpPr txBox="1">
            <a:spLocks/>
          </p:cNvSpPr>
          <p:nvPr/>
        </p:nvSpPr>
        <p:spPr>
          <a:xfrm>
            <a:off x="592285" y="1434128"/>
            <a:ext cx="4686299" cy="1314322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pre_order_traversal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if 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 is NULL return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visit node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pre_order_traversal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node.left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return </a:t>
            </a: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pre_order_traversal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node.right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060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uild="p" bldLvl="2"/>
      <p:bldP spid="143" grpId="0"/>
      <p:bldP spid="1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Search, Insert, Delete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587338" y="1371600"/>
            <a:ext cx="5255730" cy="2973538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bool 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search</a:t>
            </a:r>
            <a:r>
              <a:rPr lang="en-US" sz="1800" b="1" dirty="0">
                <a:latin typeface="Comic Sans MS" panose="030F0702030302020204" pitchFamily="66" charset="0"/>
              </a:rPr>
              <a:t>(</a:t>
            </a:r>
            <a:r>
              <a:rPr lang="en-US" sz="1800" b="1" i="1" dirty="0">
                <a:latin typeface="Comic Sans MS" panose="030F0702030302020204" pitchFamily="66" charset="0"/>
              </a:rPr>
              <a:t>node, value</a:t>
            </a:r>
            <a:r>
              <a:rPr lang="en-US" sz="1800" b="1" dirty="0">
                <a:latin typeface="Comic Sans MS" panose="030F0702030302020204" pitchFamily="66" charset="0"/>
              </a:rPr>
              <a:t>)</a:t>
            </a:r>
          </a:p>
          <a:p>
            <a:pPr marL="45720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</a:t>
            </a:r>
            <a:r>
              <a:rPr lang="en-US" sz="1800" b="1" i="1" dirty="0">
                <a:latin typeface="Comic Sans MS" panose="030F0702030302020204" pitchFamily="66" charset="0"/>
              </a:rPr>
              <a:t>node</a:t>
            </a:r>
            <a:r>
              <a:rPr lang="en-US" sz="1800" b="1" dirty="0">
                <a:latin typeface="Comic Sans MS" panose="030F0702030302020204" pitchFamily="66" charset="0"/>
              </a:rPr>
              <a:t> is NULL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   return false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</a:t>
            </a:r>
            <a:r>
              <a:rPr lang="en-US" sz="1800" b="1" i="1" dirty="0" err="1">
                <a:latin typeface="Comic Sans MS" panose="030F0702030302020204" pitchFamily="66" charset="0"/>
              </a:rPr>
              <a:t>node.value</a:t>
            </a:r>
            <a:r>
              <a:rPr lang="en-US" sz="1800" b="1" dirty="0">
                <a:latin typeface="Comic Sans MS" panose="030F0702030302020204" pitchFamily="66" charset="0"/>
              </a:rPr>
              <a:t> == </a:t>
            </a:r>
            <a:r>
              <a:rPr lang="en-US" sz="1800" b="1" i="1" dirty="0">
                <a:latin typeface="Comic Sans MS" panose="030F0702030302020204" pitchFamily="66" charset="0"/>
              </a:rPr>
              <a:t>value</a:t>
            </a:r>
            <a:endParaRPr lang="en-US" sz="1800" b="1" dirty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   return </a:t>
            </a:r>
            <a:r>
              <a:rPr lang="en-US" sz="1800" b="1" i="1" dirty="0">
                <a:latin typeface="Comic Sans MS" panose="030F0702030302020204" pitchFamily="66" charset="0"/>
              </a:rPr>
              <a:t>true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</a:t>
            </a:r>
            <a:r>
              <a:rPr lang="en-US" sz="1800" b="1" i="1" dirty="0">
                <a:latin typeface="Comic Sans MS" panose="030F0702030302020204" pitchFamily="66" charset="0"/>
              </a:rPr>
              <a:t>value </a:t>
            </a:r>
            <a:r>
              <a:rPr lang="en-US" sz="1800" b="1" dirty="0">
                <a:latin typeface="Comic Sans MS" panose="030F0702030302020204" pitchFamily="66" charset="0"/>
              </a:rPr>
              <a:t>&lt; </a:t>
            </a:r>
            <a:r>
              <a:rPr lang="en-US" sz="1800" b="1" i="1" dirty="0" err="1">
                <a:latin typeface="Comic Sans MS" panose="030F0702030302020204" pitchFamily="66" charset="0"/>
              </a:rPr>
              <a:t>node.value</a:t>
            </a:r>
            <a:endParaRPr lang="en-US" sz="1800" b="1" dirty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   return 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search</a:t>
            </a:r>
            <a:r>
              <a:rPr lang="en-US" sz="1800" b="1" dirty="0">
                <a:latin typeface="Comic Sans MS" panose="030F0702030302020204" pitchFamily="66" charset="0"/>
              </a:rPr>
              <a:t>(</a:t>
            </a:r>
            <a:r>
              <a:rPr lang="en-US" sz="1800" b="1" i="1" dirty="0" err="1">
                <a:latin typeface="Comic Sans MS" panose="030F0702030302020204" pitchFamily="66" charset="0"/>
              </a:rPr>
              <a:t>node.left</a:t>
            </a:r>
            <a:r>
              <a:rPr lang="en-US" sz="1800" b="1" i="1" dirty="0">
                <a:latin typeface="Comic Sans MS" panose="030F0702030302020204" pitchFamily="66" charset="0"/>
              </a:rPr>
              <a:t>, value</a:t>
            </a:r>
            <a:r>
              <a:rPr lang="en-US" sz="1800" b="1" dirty="0">
                <a:latin typeface="Comic Sans MS" panose="030F0702030302020204" pitchFamily="66" charset="0"/>
              </a:rPr>
              <a:t>)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</a:t>
            </a:r>
            <a:r>
              <a:rPr lang="en-US" sz="1800" b="1" i="1" dirty="0">
                <a:latin typeface="Comic Sans MS" panose="030F0702030302020204" pitchFamily="66" charset="0"/>
              </a:rPr>
              <a:t> value &gt; </a:t>
            </a:r>
            <a:r>
              <a:rPr lang="en-US" sz="1800" b="1" i="1" dirty="0" err="1">
                <a:latin typeface="Comic Sans MS" panose="030F0702030302020204" pitchFamily="66" charset="0"/>
              </a:rPr>
              <a:t>node.value</a:t>
            </a:r>
            <a:endParaRPr lang="en-US" sz="1800" b="1" dirty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   return 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search</a:t>
            </a:r>
            <a:r>
              <a:rPr lang="en-US" sz="1800" b="1" dirty="0">
                <a:latin typeface="Comic Sans MS" panose="030F0702030302020204" pitchFamily="66" charset="0"/>
              </a:rPr>
              <a:t>(</a:t>
            </a:r>
            <a:r>
              <a:rPr lang="en-US" sz="1800" b="1" i="1" dirty="0" err="1">
                <a:latin typeface="Comic Sans MS" panose="030F0702030302020204" pitchFamily="66" charset="0"/>
              </a:rPr>
              <a:t>node.right</a:t>
            </a:r>
            <a:r>
              <a:rPr lang="en-US" sz="1800" b="1" i="1" dirty="0">
                <a:latin typeface="Comic Sans MS" panose="030F0702030302020204" pitchFamily="66" charset="0"/>
              </a:rPr>
              <a:t>, value</a:t>
            </a:r>
            <a:r>
              <a:rPr lang="en-US" sz="1800" b="1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8B86D5-3909-431D-8B21-1A3D5BDF653D}"/>
              </a:ext>
            </a:extLst>
          </p:cNvPr>
          <p:cNvSpPr txBox="1">
            <a:spLocks/>
          </p:cNvSpPr>
          <p:nvPr/>
        </p:nvSpPr>
        <p:spPr>
          <a:xfrm>
            <a:off x="5843068" y="1371600"/>
            <a:ext cx="4986248" cy="3061556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bool 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insert</a:t>
            </a:r>
            <a:r>
              <a:rPr lang="en-US" sz="1800" b="1" dirty="0">
                <a:latin typeface="Comic Sans MS" panose="030F0702030302020204" pitchFamily="66" charset="0"/>
              </a:rPr>
              <a:t>(Node*&amp; node, const T&amp; data)</a:t>
            </a:r>
          </a:p>
          <a:p>
            <a:pPr marL="45720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node is NULL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   node = new Node(data)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   return true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data == node-&gt;data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   return false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data &lt; node-&gt;data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   return 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insert</a:t>
            </a:r>
            <a:r>
              <a:rPr lang="en-US" sz="1800" b="1" dirty="0">
                <a:latin typeface="Comic Sans MS" panose="030F0702030302020204" pitchFamily="66" charset="0"/>
              </a:rPr>
              <a:t>(node-&gt;left, data);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data &gt; node-&gt;data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   return 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insert</a:t>
            </a:r>
            <a:r>
              <a:rPr lang="en-US" sz="1800" b="1" dirty="0">
                <a:latin typeface="Comic Sans MS" panose="030F0702030302020204" pitchFamily="66" charset="0"/>
              </a:rPr>
              <a:t>(node-&gt;right, data);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57077E-6C80-4587-AD49-5EC4CAD555C5}"/>
              </a:ext>
            </a:extLst>
          </p:cNvPr>
          <p:cNvSpPr txBox="1">
            <a:spLocks/>
          </p:cNvSpPr>
          <p:nvPr/>
        </p:nvSpPr>
        <p:spPr>
          <a:xfrm>
            <a:off x="580242" y="4290158"/>
            <a:ext cx="8464407" cy="2511462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  <a:tabLst>
                <a:tab pos="460375" algn="l"/>
              </a:tabLst>
            </a:pPr>
            <a:r>
              <a:rPr lang="en-US" sz="1800" b="1" dirty="0">
                <a:latin typeface="Comic Sans MS" panose="030F0702030302020204" pitchFamily="66" charset="0"/>
              </a:rPr>
              <a:t>bool 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delete</a:t>
            </a:r>
            <a:r>
              <a:rPr lang="en-US" sz="1800" b="1" dirty="0">
                <a:latin typeface="Comic Sans MS" panose="030F0702030302020204" pitchFamily="66" charset="0"/>
              </a:rPr>
              <a:t>(Node*&amp; node, const T&amp; data)</a:t>
            </a:r>
          </a:p>
          <a:p>
            <a:pPr marL="45720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node is NULL, return false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data &lt; node-&gt;data, return 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delete</a:t>
            </a:r>
            <a:r>
              <a:rPr lang="en-US" sz="1800" b="1" dirty="0">
                <a:latin typeface="Comic Sans MS" panose="030F0702030302020204" pitchFamily="66" charset="0"/>
              </a:rPr>
              <a:t>(node-&gt;left, data)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data &gt; node-&gt;data, return 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delete</a:t>
            </a:r>
            <a:r>
              <a:rPr lang="en-US" sz="1800" b="1" dirty="0">
                <a:latin typeface="Comic Sans MS" panose="030F0702030302020204" pitchFamily="66" charset="0"/>
              </a:rPr>
              <a:t>(node-&gt;right, data)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node has no children, parent = NULL, return true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if node has 1 child, parent = node-&gt;(left or right), return true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exchange node-&gt;data with </a:t>
            </a:r>
            <a:r>
              <a:rPr lang="en-US" sz="1800" b="1" dirty="0" err="1">
                <a:latin typeface="Comic Sans MS" panose="030F0702030302020204" pitchFamily="66" charset="0"/>
              </a:rPr>
              <a:t>in_order_predecessor</a:t>
            </a:r>
            <a:r>
              <a:rPr lang="en-US" sz="1800" b="1" dirty="0">
                <a:latin typeface="Comic Sans MS" panose="030F0702030302020204" pitchFamily="66" charset="0"/>
              </a:rPr>
              <a:t>-&gt;data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b="1" dirty="0">
                <a:latin typeface="Comic Sans MS" panose="030F0702030302020204" pitchFamily="66" charset="0"/>
              </a:rPr>
              <a:t>return 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delete</a:t>
            </a:r>
            <a:r>
              <a:rPr lang="en-US" sz="1800" b="1" dirty="0">
                <a:latin typeface="Comic Sans MS" panose="030F0702030302020204" pitchFamily="66" charset="0"/>
              </a:rPr>
              <a:t>(node-&gt;left, data)</a:t>
            </a:r>
          </a:p>
        </p:txBody>
      </p:sp>
    </p:spTree>
    <p:extLst>
      <p:ext uri="{BB962C8B-B14F-4D97-AF65-F5344CB8AC3E}">
        <p14:creationId xmlns:p14="http://schemas.microsoft.com/office/powerpoint/2010/main" val="394463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Commands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209824"/>
              </p:ext>
            </p:extLst>
          </p:nvPr>
        </p:nvGraphicFramePr>
        <p:xfrm>
          <a:off x="457200" y="1363476"/>
          <a:ext cx="10332720" cy="694944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32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COMMAND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OUTPUT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effectLst/>
                        </a:rPr>
                        <a:t>INT</a:t>
                      </a:r>
                      <a:endParaRPr lang="en-US" sz="18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Instantiates a BST object for subsequent commands.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OK, Error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991930"/>
              </p:ext>
            </p:extLst>
          </p:nvPr>
        </p:nvGraphicFramePr>
        <p:xfrm>
          <a:off x="455219" y="2947627"/>
          <a:ext cx="10332720" cy="438912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remove </a:t>
                      </a:r>
                      <a:r>
                        <a:rPr lang="en-US" b="1" i="1" dirty="0">
                          <a:effectLst/>
                        </a:rPr>
                        <a:t>&lt;data&gt;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Remove node from BST. Return false if not found.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OK, Error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81867"/>
              </p:ext>
            </p:extLst>
          </p:nvPr>
        </p:nvGraphicFramePr>
        <p:xfrm>
          <a:off x="455219" y="3395994"/>
          <a:ext cx="10332720" cy="438912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clear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Delete all nodes from the BST.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OK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205375"/>
              </p:ext>
            </p:extLst>
          </p:nvPr>
        </p:nvGraphicFramePr>
        <p:xfrm>
          <a:off x="455219" y="3844361"/>
          <a:ext cx="10332720" cy="438912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print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Print BST (using insertion operator) in level-order.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Level-order list, empty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20316"/>
              </p:ext>
            </p:extLst>
          </p:nvPr>
        </p:nvGraphicFramePr>
        <p:xfrm>
          <a:off x="455219" y="5637826"/>
          <a:ext cx="10332720" cy="438912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find </a:t>
                      </a:r>
                      <a:r>
                        <a:rPr lang="en-US" b="1" i="1" dirty="0">
                          <a:effectLst/>
                        </a:rPr>
                        <a:t>&lt;data&gt;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Find and display node in BST.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found, not found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549164"/>
              </p:ext>
            </p:extLst>
          </p:nvPr>
        </p:nvGraphicFramePr>
        <p:xfrm>
          <a:off x="455219" y="6085605"/>
          <a:ext cx="10332720" cy="64389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tree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(Bonus)</a:t>
                      </a:r>
                      <a:endParaRPr lang="en-US" sz="1600" b="1" baseline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Output the contents of the BST using begin() and end() iterators in in-order.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In-order listing of BST.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FE4A794-E06C-4477-B186-977EB0FEA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651029"/>
              </p:ext>
            </p:extLst>
          </p:nvPr>
        </p:nvGraphicFramePr>
        <p:xfrm>
          <a:off x="455219" y="5189462"/>
          <a:ext cx="10332720" cy="438912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size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Output the number of nodes in the BST.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Number of BST nodes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89E6C6-92C1-487C-92E9-2E4BB6A59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71400"/>
              </p:ext>
            </p:extLst>
          </p:nvPr>
        </p:nvGraphicFramePr>
        <p:xfrm>
          <a:off x="455219" y="2499260"/>
          <a:ext cx="10332720" cy="438912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add </a:t>
                      </a:r>
                      <a:r>
                        <a:rPr lang="en-US" b="1" i="1" dirty="0">
                          <a:effectLst/>
                        </a:rPr>
                        <a:t>&lt;data&gt;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Add data node to BST. Return false if duplicate.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OK, Error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FD8CE48-1864-4F35-B37E-F8178CE48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57377"/>
              </p:ext>
            </p:extLst>
          </p:nvPr>
        </p:nvGraphicFramePr>
        <p:xfrm>
          <a:off x="455219" y="2050893"/>
          <a:ext cx="10332720" cy="438912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</a:rPr>
                        <a:t>STRING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Instantiates a BST object for subsequent commands.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OK, Error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B7FB2D7-F34A-4C32-99FF-2E9A020B2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386138"/>
              </p:ext>
            </p:extLst>
          </p:nvPr>
        </p:nvGraphicFramePr>
        <p:xfrm>
          <a:off x="455219" y="4292728"/>
          <a:ext cx="10332720" cy="438912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copy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Make deep copy of BST.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OK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2F46B66-E32F-4034-B0B5-DB4F95FACE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8825"/>
              </p:ext>
            </p:extLst>
          </p:nvPr>
        </p:nvGraphicFramePr>
        <p:xfrm>
          <a:off x="455219" y="4741095"/>
          <a:ext cx="10332720" cy="438912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fontAlgn="t"/>
                      <a:r>
                        <a:rPr lang="en-US" b="1" dirty="0" err="1">
                          <a:effectLst/>
                        </a:rPr>
                        <a:t>printcopy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Print BST (using insertion operator) in level-order.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Level-order list, empty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81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Level-Order Traversal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658368" y="1371600"/>
            <a:ext cx="7786206" cy="5334000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/** Output nodes at a given level */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bool </a:t>
            </a:r>
            <a:r>
              <a:rPr lang="en-US" sz="1400" b="1" dirty="0" err="1">
                <a:latin typeface="Comic Sans MS" panose="030F0702030302020204" pitchFamily="66" charset="0"/>
              </a:rPr>
              <a:t>outLevel</a:t>
            </a:r>
            <a:r>
              <a:rPr lang="en-US" sz="1400" b="1" dirty="0">
                <a:latin typeface="Comic Sans MS" panose="030F0702030302020204" pitchFamily="66" charset="0"/>
              </a:rPr>
              <a:t>(Node&lt;T&gt;* root, int level, stringstream&amp; out) const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{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if (root == NULL) return false;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if (level == 0)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{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   out &lt;&lt; " " &lt;&lt; root-&gt;data;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   if ((root-&gt;left != NULL) || (root-&gt;right != NULL)) return true;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   return false;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}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if ((level == 1) &amp;&amp; !root-&gt;left_ &amp;&amp; root-&gt;right_) out &lt;&lt; " _";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bool left = </a:t>
            </a:r>
            <a:r>
              <a:rPr lang="en-US" sz="1400" b="1" dirty="0" err="1">
                <a:latin typeface="Comic Sans MS" panose="030F0702030302020204" pitchFamily="66" charset="0"/>
              </a:rPr>
              <a:t>outLevel</a:t>
            </a:r>
            <a:r>
              <a:rPr lang="en-US" sz="1400" b="1" dirty="0">
                <a:latin typeface="Comic Sans MS" panose="030F0702030302020204" pitchFamily="66" charset="0"/>
              </a:rPr>
              <a:t>(root-&gt;left, level - 1, out);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bool right = </a:t>
            </a:r>
            <a:r>
              <a:rPr lang="en-US" sz="1400" b="1" dirty="0" err="1">
                <a:latin typeface="Comic Sans MS" panose="030F0702030302020204" pitchFamily="66" charset="0"/>
              </a:rPr>
              <a:t>outLevel</a:t>
            </a:r>
            <a:r>
              <a:rPr lang="en-US" sz="1400" b="1" dirty="0">
                <a:latin typeface="Comic Sans MS" panose="030F0702030302020204" pitchFamily="66" charset="0"/>
              </a:rPr>
              <a:t>(root-&gt;right, level - 1, out);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if ((level == 1) &amp;&amp; root-&gt;left_ &amp;&amp; !root-&gt;right_) out &lt;&lt; " _";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return left || right;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} // end </a:t>
            </a:r>
            <a:r>
              <a:rPr lang="en-US" sz="1400" b="1" dirty="0" err="1">
                <a:latin typeface="Comic Sans MS" panose="030F0702030302020204" pitchFamily="66" charset="0"/>
              </a:rPr>
              <a:t>outLevel</a:t>
            </a:r>
            <a:r>
              <a:rPr lang="en-US" sz="1400" b="1" dirty="0">
                <a:latin typeface="Comic Sans MS" panose="030F0702030302020204" pitchFamily="66" charset="0"/>
              </a:rPr>
              <a:t>()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int level = -1;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do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{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   out &lt;&lt; endl &lt;&lt; "  " &lt;&lt; ++level &lt;&lt; ":";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} while (</a:t>
            </a:r>
            <a:r>
              <a:rPr lang="en-US" sz="1400" b="1" dirty="0" err="1">
                <a:latin typeface="Comic Sans MS" panose="030F0702030302020204" pitchFamily="66" charset="0"/>
              </a:rPr>
              <a:t>outLevel</a:t>
            </a:r>
            <a:r>
              <a:rPr lang="en-US" sz="1400" b="1" dirty="0">
                <a:latin typeface="Comic Sans MS" panose="030F0702030302020204" pitchFamily="66" charset="0"/>
              </a:rPr>
              <a:t>(root, level, out));</a:t>
            </a: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7799832" y="4398818"/>
            <a:ext cx="2514600" cy="1981200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Add 2 True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Add 3 True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Add 4 True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800" b="1" dirty="0" err="1">
                <a:latin typeface="Comic Sans MS" panose="030F0702030302020204" pitchFamily="66" charset="0"/>
              </a:rPr>
              <a:t>PrintBST</a:t>
            </a:r>
            <a:endParaRPr lang="en-US" sz="1800" b="1" dirty="0"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  0: 2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  1: _ 3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  2: _ 4</a:t>
            </a:r>
          </a:p>
        </p:txBody>
      </p:sp>
    </p:spTree>
    <p:extLst>
      <p:ext uri="{BB962C8B-B14F-4D97-AF65-F5344CB8AC3E}">
        <p14:creationId xmlns:p14="http://schemas.microsoft.com/office/powerpoint/2010/main" val="320963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Grading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558762"/>
              </p:ext>
            </p:extLst>
          </p:nvPr>
        </p:nvGraphicFramePr>
        <p:xfrm>
          <a:off x="658368" y="1259766"/>
          <a:ext cx="9962008" cy="1249680"/>
        </p:xfrm>
        <a:graphic>
          <a:graphicData uri="http://schemas.openxmlformats.org/drawingml/2006/table">
            <a:tbl>
              <a:tblPr/>
              <a:tblGrid>
                <a:gridCol w="122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Points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Requirement (50 + 10)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15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BST commands "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and "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set the BST template type mode to int and string respectively. BST command "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nsolas" panose="020B0609020204030204" pitchFamily="49" charset="0"/>
                        </a:rPr>
                        <a:t>add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adds an int or string element to the BST. (Attempt to add a duplicate node outputs False.) BST command "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nsolas" panose="020B0609020204030204" pitchFamily="49" charset="0"/>
                        </a:rPr>
                        <a:t>print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outputs the BST in level order. (If the BST is empty, output "Empty".) (lab08_in_01.txt)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95526"/>
              </p:ext>
            </p:extLst>
          </p:nvPr>
        </p:nvGraphicFramePr>
        <p:xfrm>
          <a:off x="658368" y="2504326"/>
          <a:ext cx="9962008" cy="518160"/>
        </p:xfrm>
        <a:graphic>
          <a:graphicData uri="http://schemas.openxmlformats.org/drawingml/2006/table">
            <a:tbl>
              <a:tblPr/>
              <a:tblGrid>
                <a:gridCol w="122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5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BST commands "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nsolas" panose="020B0609020204030204" pitchFamily="49" charset="0"/>
                        </a:rPr>
                        <a:t>size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and "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nsolas" panose="020B0609020204030204" pitchFamily="49" charset="0"/>
                        </a:rPr>
                        <a:t>clear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are correctly implemented for types int and string. (lab08_in_02.txt)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972286"/>
              </p:ext>
            </p:extLst>
          </p:nvPr>
        </p:nvGraphicFramePr>
        <p:xfrm>
          <a:off x="658368" y="3027216"/>
          <a:ext cx="9962008" cy="518160"/>
        </p:xfrm>
        <a:graphic>
          <a:graphicData uri="http://schemas.openxmlformats.org/drawingml/2006/table">
            <a:tbl>
              <a:tblPr/>
              <a:tblGrid>
                <a:gridCol w="122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Nodes are correctly removed from the BST using the "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nsolas" panose="020B0609020204030204" pitchFamily="49" charset="0"/>
                        </a:rPr>
                        <a:t>remove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command. (Attempt to remove a non-existent node outputs False.) (lab08_in_03.txt)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771529"/>
              </p:ext>
            </p:extLst>
          </p:nvPr>
        </p:nvGraphicFramePr>
        <p:xfrm>
          <a:off x="658368" y="3539596"/>
          <a:ext cx="9962008" cy="518160"/>
        </p:xfrm>
        <a:graphic>
          <a:graphicData uri="http://schemas.openxmlformats.org/drawingml/2006/table">
            <a:tbl>
              <a:tblPr/>
              <a:tblGrid>
                <a:gridCol w="122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The BST "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nsolas" panose="020B0609020204030204" pitchFamily="49" charset="0"/>
                        </a:rPr>
                        <a:t>find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command outputs "Found" if the value is in the BST and "Not Found" if the node is not found. (lab08_in_04.txt)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98444"/>
              </p:ext>
            </p:extLst>
          </p:nvPr>
        </p:nvGraphicFramePr>
        <p:xfrm>
          <a:off x="658368" y="5433848"/>
          <a:ext cx="9962008" cy="304800"/>
        </p:xfrm>
        <a:graphic>
          <a:graphicData uri="http://schemas.openxmlformats.org/drawingml/2006/table">
            <a:tbl>
              <a:tblPr/>
              <a:tblGrid>
                <a:gridCol w="122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A BST class is derived from the abstract </a:t>
                      </a:r>
                      <a:r>
                        <a:rPr lang="en-US" sz="1400" b="1" dirty="0" err="1">
                          <a:effectLst/>
                          <a:latin typeface="Consolas" panose="020B0609020204030204" pitchFamily="49" charset="0"/>
                        </a:rPr>
                        <a:t>BSTInterface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 interface class.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66866"/>
              </p:ext>
            </p:extLst>
          </p:nvPr>
        </p:nvGraphicFramePr>
        <p:xfrm>
          <a:off x="658368" y="5745738"/>
          <a:ext cx="9962008" cy="304800"/>
        </p:xfrm>
        <a:graphic>
          <a:graphicData uri="http://schemas.openxmlformats.org/drawingml/2006/table">
            <a:tbl>
              <a:tblPr/>
              <a:tblGrid>
                <a:gridCol w="122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All classes have public </a:t>
                      </a:r>
                      <a:r>
                        <a:rPr lang="en-US" sz="1400" b="1" dirty="0" err="1">
                          <a:effectLst/>
                          <a:latin typeface="Consolas" panose="020B0609020204030204" pitchFamily="49" charset="0"/>
                        </a:rPr>
                        <a:t>toString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 and friend insertion member functions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040892"/>
              </p:ext>
            </p:extLst>
          </p:nvPr>
        </p:nvGraphicFramePr>
        <p:xfrm>
          <a:off x="658368" y="4873506"/>
          <a:ext cx="9962008" cy="518160"/>
        </p:xfrm>
        <a:graphic>
          <a:graphicData uri="http://schemas.openxmlformats.org/drawingml/2006/table">
            <a:tbl>
              <a:tblPr/>
              <a:tblGrid>
                <a:gridCol w="122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BONUS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: The "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nsolas" panose="020B0609020204030204" pitchFamily="49" charset="0"/>
                        </a:rPr>
                        <a:t>tree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command displays the tree in in-order using BST iterators. (If the BST is empty, output "Empty".) (</a:t>
                      </a: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lab07_in_06.txt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802763"/>
              </p:ext>
            </p:extLst>
          </p:nvPr>
        </p:nvGraphicFramePr>
        <p:xfrm>
          <a:off x="658368" y="4571491"/>
          <a:ext cx="9962008" cy="304800"/>
        </p:xfrm>
        <a:graphic>
          <a:graphicData uri="http://schemas.openxmlformats.org/drawingml/2006/table">
            <a:tbl>
              <a:tblPr/>
              <a:tblGrid>
                <a:gridCol w="122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-10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Memory leaks, array out-of-bounds, or use of STL container detected.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EE79D38C-B096-4E96-8F8B-662F7DE1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0287" y="914400"/>
            <a:ext cx="4980090" cy="297654"/>
          </a:xfrm>
        </p:spPr>
        <p:txBody>
          <a:bodyPr/>
          <a:lstStyle/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455975D-E12F-4F5C-BBBF-B497701AD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496177"/>
              </p:ext>
            </p:extLst>
          </p:nvPr>
        </p:nvGraphicFramePr>
        <p:xfrm>
          <a:off x="658368" y="4051227"/>
          <a:ext cx="9962008" cy="518160"/>
        </p:xfrm>
        <a:graphic>
          <a:graphicData uri="http://schemas.openxmlformats.org/drawingml/2006/table">
            <a:tbl>
              <a:tblPr/>
              <a:tblGrid>
                <a:gridCol w="122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The BST "</a:t>
                      </a: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</a:rPr>
                        <a:t>copy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command makes a deep copy of the current BST. BST command "</a:t>
                      </a:r>
                      <a:r>
                        <a:rPr lang="en-US" sz="1400" b="1" dirty="0" err="1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</a:rPr>
                        <a:t>printcopy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outputs the deep BST copy in level order. (lab08_in_05.txt)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4FC00E8-A0DD-4474-98CB-CE30ECEC4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19331"/>
              </p:ext>
            </p:extLst>
          </p:nvPr>
        </p:nvGraphicFramePr>
        <p:xfrm>
          <a:off x="660296" y="6048608"/>
          <a:ext cx="9962008" cy="731520"/>
        </p:xfrm>
        <a:graphic>
          <a:graphicData uri="http://schemas.openxmlformats.org/drawingml/2006/table">
            <a:tbl>
              <a:tblPr/>
              <a:tblGrid>
                <a:gridCol w="122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BONUS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: The bonus "</a:t>
                      </a: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</a:rPr>
                        <a:t>tree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" command is implemented using an iterator implemented as a BST inner class with ++, *, and != operators. The BST class has public begin() and end() functions that return instantiated iterators.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10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" y="1219201"/>
            <a:ext cx="8503920" cy="560153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#include "</a:t>
            </a:r>
            <a:r>
              <a:rPr lang="en-US" sz="1200" b="1" dirty="0" err="1">
                <a:latin typeface="Consolas" panose="020B0609020204030204" pitchFamily="49" charset="0"/>
              </a:rPr>
              <a:t>BSTInterface.h</a:t>
            </a:r>
            <a:r>
              <a:rPr lang="en-US" sz="1200" b="1" dirty="0">
                <a:latin typeface="Consolas" panose="020B0609020204030204" pitchFamily="49" charset="0"/>
              </a:rPr>
              <a:t>"</a:t>
            </a:r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template&lt;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T&gt;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class BST : public </a:t>
            </a:r>
            <a:r>
              <a:rPr lang="en-US" sz="1200" b="1" dirty="0" err="1">
                <a:latin typeface="Consolas" panose="020B0609020204030204" pitchFamily="49" charset="0"/>
              </a:rPr>
              <a:t>BSTInterface</a:t>
            </a:r>
            <a:r>
              <a:rPr lang="en-US" sz="1200" b="1" dirty="0">
                <a:latin typeface="Consolas" panose="020B0609020204030204" pitchFamily="49" charset="0"/>
              </a:rPr>
              <a:t>&lt;T&gt;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struct Node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T data_;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Node* left_;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Node* right_;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Node(const T&amp; d) : data_(d), left_(NULL), right_(NULL) {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Node* root_;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BST() { this-&gt;root_ = NULL;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~BST() { </a:t>
            </a:r>
            <a:r>
              <a:rPr lang="en-US" sz="1200" b="1" dirty="0" err="1">
                <a:latin typeface="Consolas" panose="020B0609020204030204" pitchFamily="49" charset="0"/>
              </a:rPr>
              <a:t>clearTree</a:t>
            </a:r>
            <a:r>
              <a:rPr lang="en-US" sz="1200" b="1" dirty="0">
                <a:latin typeface="Consolas" panose="020B0609020204030204" pitchFamily="49" charset="0"/>
              </a:rPr>
              <a:t>(); }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   /** Return true if node added to BST, else false */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virtual bool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addNode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(const T&amp; data) { return insert(this-&gt;root_, data); }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   /** Return true if node removed from BST, else false */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virtual bool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removeNode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(const T&amp; data) { return remove(this-&gt;root_, data); }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   /** Return true if BST cleared of all nodes, else false */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virtual bool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clearTree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() { return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deleteTree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(root_); }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   /** Return a level order traversal of a BST as a string */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virtual string toString() const { ... }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   /** Override insertion operator to insert BST string */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friend std::ostream&amp; operator&lt;&lt; (ostream&amp;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, const BST&lt;T&gt;&amp;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bst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) { ...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7" name="Line Callout 1 16"/>
          <p:cNvSpPr/>
          <p:nvPr/>
        </p:nvSpPr>
        <p:spPr>
          <a:xfrm>
            <a:off x="6781801" y="2743200"/>
            <a:ext cx="3039653" cy="1450182"/>
          </a:xfrm>
          <a:prstGeom prst="borderCallout1">
            <a:avLst>
              <a:gd name="adj1" fmla="val 50674"/>
              <a:gd name="adj2" fmla="val 179"/>
              <a:gd name="adj3" fmla="val -32525"/>
              <a:gd name="adj4" fmla="val -1555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 err="1"/>
              <a:t>structs</a:t>
            </a:r>
            <a:r>
              <a:rPr lang="en-US" sz="1200" dirty="0"/>
              <a:t> are lightweight objects and often used in place of a class if the object's main responsibility is a type of data storage. A node represents a single value, is similar to a primitive type, is mutable, and relatively small, and hence a good candidate for a struct </a:t>
            </a:r>
            <a:endParaRPr lang="en-US" sz="1200" b="1" dirty="0">
              <a:latin typeface="Consolas" panose="020B0609020204030204" pitchFamily="49" charset="0"/>
            </a:endParaRPr>
          </a:p>
        </p:txBody>
      </p:sp>
      <p:sp>
        <p:nvSpPr>
          <p:cNvPr id="18" name="Line Callout 1 17"/>
          <p:cNvSpPr/>
          <p:nvPr/>
        </p:nvSpPr>
        <p:spPr>
          <a:xfrm>
            <a:off x="6781800" y="1371600"/>
            <a:ext cx="3039653" cy="685800"/>
          </a:xfrm>
          <a:prstGeom prst="borderCallout1">
            <a:avLst>
              <a:gd name="adj1" fmla="val 50674"/>
              <a:gd name="adj2" fmla="val 179"/>
              <a:gd name="adj3" fmla="val 48225"/>
              <a:gd name="adj4" fmla="val -1001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/>
              <a:t>Class BST inherits from the interface template </a:t>
            </a:r>
            <a:r>
              <a:rPr lang="en-US" sz="1200" dirty="0" err="1"/>
              <a:t>BSTInterface</a:t>
            </a:r>
            <a:r>
              <a:rPr lang="en-US" sz="1200" dirty="0"/>
              <a:t> class.</a:t>
            </a:r>
            <a:endParaRPr lang="en-US" sz="12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4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(Bonus)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 / Priority Queues (28)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" y="1295400"/>
            <a:ext cx="9189720" cy="5170646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#include "</a:t>
            </a:r>
            <a:r>
              <a:rPr lang="en-US" sz="1200" b="1" dirty="0" err="1">
                <a:latin typeface="Consolas" panose="020B0609020204030204" pitchFamily="49" charset="0"/>
              </a:rPr>
              <a:t>BSTInterface.h</a:t>
            </a:r>
            <a:r>
              <a:rPr lang="en-US" sz="1200" b="1" dirty="0">
                <a:latin typeface="Consolas" panose="020B0609020204030204" pitchFamily="49" charset="0"/>
              </a:rPr>
              <a:t>"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template&lt;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T&gt;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class BST : public </a:t>
            </a:r>
            <a:r>
              <a:rPr lang="en-US" sz="1200" b="1" dirty="0" err="1">
                <a:latin typeface="Consolas" panose="020B0609020204030204" pitchFamily="49" charset="0"/>
              </a:rPr>
              <a:t>BSTInterface</a:t>
            </a:r>
            <a:r>
              <a:rPr lang="en-US" sz="1200" b="1" dirty="0">
                <a:latin typeface="Consolas" panose="020B0609020204030204" pitchFamily="49" charset="0"/>
              </a:rPr>
              <a:t>&lt;T&gt;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struct Node { ... 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Node* root_;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BST() { this-&gt;root_ = NULL;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~BST() { </a:t>
            </a:r>
            <a:r>
              <a:rPr lang="en-US" sz="1200" b="1" dirty="0" err="1">
                <a:latin typeface="Consolas" panose="020B0609020204030204" pitchFamily="49" charset="0"/>
              </a:rPr>
              <a:t>clearTree</a:t>
            </a:r>
            <a:r>
              <a:rPr lang="en-US" sz="1200" b="1" dirty="0">
                <a:latin typeface="Consolas" panose="020B0609020204030204" pitchFamily="49" charset="0"/>
              </a:rPr>
              <a:t>();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/** BST iterator */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class Iterator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private: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mutable int index_;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Node* root_;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public: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Iterator(int index, Node* root) : index_(index), root_(root) {}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~Iterator() {}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virtual bool operator!=(const Iterator&amp;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rhs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) const { ...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virtual Iterator operator++(T) { ...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virtual T operator*() const { ...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};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virtual Iterator find(T&amp; value) { ...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virtual Iterator begin() { ...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virtual Iterator end() { ...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1" y="1295401"/>
            <a:ext cx="4329543" cy="31393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if (item1 == "Find")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out &lt;&lt; endl &lt;&lt; "Find " &lt;&lt; data;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BST&lt;int&gt;::Iterator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bst.find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(data);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BST&lt;int&gt;::Iterator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end_iter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bst.end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if (!(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!=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end_iter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)) out &lt;&lt; " Not Found";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else out &lt;&lt; " Found " &lt;&lt; *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else if (item1 == "Tree")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out &lt;&lt; endl &lt;&lt; "Tree ";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BST&lt;int&gt;::Iterator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bst.begin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BST&lt;int&gt;::Iterator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end_iter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bst.end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if (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==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end_iter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) out &lt;&lt; " Empty";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for (;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!=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end_iter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++)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  out &lt;&lt; " " &lt;&lt; *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4322665" y="2113808"/>
            <a:ext cx="2386893" cy="3448792"/>
          </a:xfrm>
          <a:prstGeom prst="straightConnector1">
            <a:avLst/>
          </a:prstGeom>
          <a:ln w="508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114800" y="2971801"/>
            <a:ext cx="1453218" cy="1243251"/>
            <a:chOff x="2260600" y="1981200"/>
            <a:chExt cx="1854200" cy="1676400"/>
          </a:xfrm>
        </p:grpSpPr>
        <p:sp>
          <p:nvSpPr>
            <p:cNvPr id="11" name="Oval 10"/>
            <p:cNvSpPr/>
            <p:nvPr/>
          </p:nvSpPr>
          <p:spPr>
            <a:xfrm>
              <a:off x="2286000" y="1981200"/>
              <a:ext cx="1803400" cy="1676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0" y="2133600"/>
              <a:ext cx="1828800" cy="498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BST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527300" y="2724666"/>
              <a:ext cx="1295400" cy="685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60600" y="2882900"/>
              <a:ext cx="1828800" cy="498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Iterator</a:t>
              </a:r>
            </a:p>
          </p:txBody>
        </p:sp>
      </p:grpSp>
      <p:sp>
        <p:nvSpPr>
          <p:cNvPr id="16" name="Line Callout 1 15"/>
          <p:cNvSpPr/>
          <p:nvPr/>
        </p:nvSpPr>
        <p:spPr>
          <a:xfrm>
            <a:off x="6477001" y="5597592"/>
            <a:ext cx="3039653" cy="727009"/>
          </a:xfrm>
          <a:prstGeom prst="borderCallout1">
            <a:avLst>
              <a:gd name="adj1" fmla="val 50674"/>
              <a:gd name="adj2" fmla="val 179"/>
              <a:gd name="adj3" fmla="val -201987"/>
              <a:gd name="adj4" fmla="val -1128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/>
              <a:t>Nested classes can access </a:t>
            </a:r>
            <a:r>
              <a:rPr lang="en-US" sz="1200" i="1" dirty="0"/>
              <a:t>all</a:t>
            </a:r>
            <a:r>
              <a:rPr lang="en-US" sz="1200" dirty="0"/>
              <a:t> members of the parent via a reference/pointer</a:t>
            </a:r>
            <a:endParaRPr lang="en-US" sz="12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3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</TotalTime>
  <Words>3000</Words>
  <Application>Microsoft Office PowerPoint</Application>
  <PresentationFormat>Custom</PresentationFormat>
  <Paragraphs>411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Comic Sans MS</vt:lpstr>
      <vt:lpstr>Consolas</vt:lpstr>
      <vt:lpstr>Tw Cen MT</vt:lpstr>
      <vt:lpstr>Wingdings</vt:lpstr>
      <vt:lpstr>CS 235 Theme</vt:lpstr>
      <vt:lpstr>PowerPoint Presentation</vt:lpstr>
      <vt:lpstr>L08 – Binary Search Tree</vt:lpstr>
      <vt:lpstr>Traversal</vt:lpstr>
      <vt:lpstr>Search, Insert, Delete</vt:lpstr>
      <vt:lpstr>BST Commands</vt:lpstr>
      <vt:lpstr>Level-Order Traversal</vt:lpstr>
      <vt:lpstr>BST Grading Criteria</vt:lpstr>
      <vt:lpstr>BST Class</vt:lpstr>
      <vt:lpstr>Iterator (Bonus)</vt:lpstr>
      <vt:lpstr>Iterator</vt:lpstr>
      <vt:lpstr>Copying Objects</vt:lpstr>
      <vt:lpstr>Copy Constructor / Assignment Operator</vt:lpstr>
      <vt:lpstr>Shallow vs Deep Copy</vt:lpstr>
      <vt:lpstr>Copy Constructor</vt:lpstr>
      <vt:lpstr>Assignment Operator</vt:lpstr>
      <vt:lpstr>The Destructor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95</cp:revision>
  <cp:lastPrinted>2021-03-15T19:46:17Z</cp:lastPrinted>
  <dcterms:created xsi:type="dcterms:W3CDTF">2020-07-19T21:27:39Z</dcterms:created>
  <dcterms:modified xsi:type="dcterms:W3CDTF">2021-11-04T03:48:17Z</dcterms:modified>
</cp:coreProperties>
</file>