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1633" r:id="rId2"/>
    <p:sldId id="1828" r:id="rId3"/>
    <p:sldId id="3598" r:id="rId4"/>
    <p:sldId id="3831" r:id="rId5"/>
    <p:sldId id="3601" r:id="rId6"/>
    <p:sldId id="1847" r:id="rId7"/>
    <p:sldId id="1848" r:id="rId8"/>
    <p:sldId id="3604" r:id="rId9"/>
    <p:sldId id="3830" r:id="rId10"/>
    <p:sldId id="3659" r:id="rId1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2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0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cs.byu.edu/~cs235ta/labs/L07-3dMaze/lab07_in_02.txt" TargetMode="External"/><Relationship Id="rId2" Type="http://schemas.openxmlformats.org/officeDocument/2006/relationships/hyperlink" Target="https://students.cs.byu.edu/~cs235ta/labs/L07-3dMaze/lab07_in_01.txt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tudents.cs.byu.edu/~cs235ta/labs/L07-3dMaze/MazeInterface.h" TargetMode="External"/><Relationship Id="rId4" Type="http://schemas.openxmlformats.org/officeDocument/2006/relationships/hyperlink" Target="https://students.cs.byu.edu/~cs235ta/labs/L07-3dMaze/lab07_in_05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07 – 3D Maze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8382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7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23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1" y="1273076"/>
            <a:ext cx="2777066" cy="2799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Maze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519" y="1371600"/>
            <a:ext cx="69991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mic Sans MS" panose="030F0702030302020204" pitchFamily="66" charset="0"/>
              </a:rPr>
              <a:t>Two SCUBA diving buddies have encountered a large, box-shaped storage facility inside the hull of the Heian Maru, a 512' submarine tender lying on the bottom of </a:t>
            </a:r>
            <a:r>
              <a:rPr lang="en-US" sz="2200" b="1" dirty="0" err="1">
                <a:latin typeface="Comic Sans MS" panose="030F0702030302020204" pitchFamily="66" charset="0"/>
              </a:rPr>
              <a:t>Truk</a:t>
            </a:r>
            <a:r>
              <a:rPr lang="en-US" sz="2200" b="1" dirty="0">
                <a:latin typeface="Comic Sans MS" panose="030F0702030302020204" pitchFamily="66" charset="0"/>
              </a:rPr>
              <a:t> Lagoon at 108'.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519" y="5562128"/>
            <a:ext cx="10057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b="1" dirty="0">
                <a:latin typeface="Comic Sans MS" panose="030F0702030302020204" pitchFamily="66" charset="0"/>
              </a:rPr>
              <a:t>Use backtracking to find a path through the maze or to prove that there is no path."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BD12AD-35DF-47E5-B653-3DF2AF93F6CB}"/>
              </a:ext>
            </a:extLst>
          </p:cNvPr>
          <p:cNvGrpSpPr/>
          <p:nvPr/>
        </p:nvGrpSpPr>
        <p:grpSpPr>
          <a:xfrm>
            <a:off x="562519" y="3132315"/>
            <a:ext cx="8439967" cy="2115648"/>
            <a:chOff x="562519" y="2959424"/>
            <a:chExt cx="8439967" cy="2115648"/>
          </a:xfrm>
        </p:grpSpPr>
        <p:sp>
          <p:nvSpPr>
            <p:cNvPr id="7" name="TextBox 6"/>
            <p:cNvSpPr txBox="1"/>
            <p:nvPr/>
          </p:nvSpPr>
          <p:spPr>
            <a:xfrm>
              <a:off x="562519" y="2959424"/>
              <a:ext cx="77759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Comic Sans MS" panose="030F0702030302020204" pitchFamily="66" charset="0"/>
                </a:rPr>
                <a:t>The storage facility is composed of cells, some of which can be entered and some which cannot. The only exterior walls that are missing are on the front of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B3C449-3063-4B91-B5AD-F8779F2F26D7}"/>
                </a:ext>
              </a:extLst>
            </p:cNvPr>
            <p:cNvSpPr txBox="1"/>
            <p:nvPr/>
          </p:nvSpPr>
          <p:spPr>
            <a:xfrm>
              <a:off x="562519" y="3967076"/>
              <a:ext cx="843996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Comic Sans MS" panose="030F0702030302020204" pitchFamily="66" charset="0"/>
                </a:rPr>
                <a:t>storage facility in the upper left corner, and on the rear of the storage facility in the lower right corner. The divers wish to determine a path through the storage facility.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00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Path through a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3697" y="1233486"/>
            <a:ext cx="9798907" cy="5454359"/>
          </a:xfrm>
        </p:spPr>
        <p:txBody>
          <a:bodyPr/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Use backtracking to find and display the path through a maze.</a:t>
            </a:r>
          </a:p>
          <a:p>
            <a:pPr lvl="1"/>
            <a:r>
              <a:rPr lang="en-US" dirty="0"/>
              <a:t>From each point in a maze you can move to an unblocked adjacent cell in a left, right, up, down, in, or out direction.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The maze will consist of an array of cells.</a:t>
            </a:r>
          </a:p>
          <a:p>
            <a:pPr lvl="1"/>
            <a:r>
              <a:rPr lang="en-US" dirty="0"/>
              <a:t>The entry point is the top left corner (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maze[0][0][0]</a:t>
            </a:r>
            <a:r>
              <a:rPr lang="en-US" dirty="0"/>
              <a:t>) and the exit point is the bottom right corner (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maze[height-1][width-1][layers-1]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All cells will initially have an </a:t>
            </a:r>
            <a:r>
              <a:rPr lang="en-US" b="1" dirty="0">
                <a:solidFill>
                  <a:srgbClr val="FF0000"/>
                </a:solidFill>
              </a:rPr>
              <a:t>OPEN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BLOCKED</a:t>
            </a:r>
            <a:r>
              <a:rPr lang="en-US" dirty="0"/>
              <a:t> value.</a:t>
            </a:r>
          </a:p>
          <a:p>
            <a:pPr lvl="1"/>
            <a:r>
              <a:rPr lang="en-US" dirty="0"/>
              <a:t>After exploring the maze, cell values will be one of the following:</a:t>
            </a:r>
          </a:p>
          <a:p>
            <a:pPr lvl="2"/>
            <a:r>
              <a:rPr lang="en-US" dirty="0"/>
              <a:t>Cells not visited will have an </a:t>
            </a:r>
            <a:r>
              <a:rPr lang="en-US" b="1" dirty="0">
                <a:solidFill>
                  <a:srgbClr val="FF0000"/>
                </a:solidFill>
              </a:rPr>
              <a:t>OPEN </a:t>
            </a:r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</a:rPr>
              <a:t>BLOCKED</a:t>
            </a:r>
            <a:r>
              <a:rPr lang="en-US" dirty="0"/>
              <a:t> value.</a:t>
            </a:r>
          </a:p>
          <a:p>
            <a:pPr lvl="2"/>
            <a:r>
              <a:rPr lang="en-US" dirty="0"/>
              <a:t>Cells not on the path that have been visited will have a </a:t>
            </a:r>
            <a:r>
              <a:rPr lang="en-US" b="1" dirty="0">
                <a:solidFill>
                  <a:srgbClr val="FF0000"/>
                </a:solidFill>
              </a:rPr>
              <a:t>VISITED</a:t>
            </a:r>
            <a:r>
              <a:rPr lang="en-US" dirty="0"/>
              <a:t> value.</a:t>
            </a:r>
          </a:p>
          <a:p>
            <a:pPr lvl="2"/>
            <a:r>
              <a:rPr lang="en-US" dirty="0"/>
              <a:t>Cells on the path through the maze will have either a </a:t>
            </a:r>
            <a:r>
              <a:rPr lang="en-US" b="1" dirty="0">
                <a:solidFill>
                  <a:srgbClr val="FF0000"/>
                </a:solidFill>
              </a:rPr>
              <a:t>LEFT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RIGHT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UP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DOWN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IN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OUT</a:t>
            </a:r>
            <a:r>
              <a:rPr lang="en-US" dirty="0"/>
              <a:t> value.</a:t>
            </a:r>
          </a:p>
          <a:p>
            <a:pPr lvl="2"/>
            <a:r>
              <a:rPr lang="en-US" dirty="0"/>
              <a:t>The exit cell (if found) will have an </a:t>
            </a:r>
            <a:r>
              <a:rPr lang="en-US" b="1" dirty="0">
                <a:solidFill>
                  <a:srgbClr val="FF0000"/>
                </a:solidFill>
              </a:rPr>
              <a:t>EXIT </a:t>
            </a:r>
            <a:r>
              <a:rPr lang="en-US" dirty="0"/>
              <a:t>value.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3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Maze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3157" y="1371600"/>
            <a:ext cx="9685863" cy="914400"/>
          </a:xfrm>
        </p:spPr>
        <p:txBody>
          <a:bodyPr/>
          <a:lstStyle/>
          <a:p>
            <a:r>
              <a:rPr lang="en-US" dirty="0"/>
              <a:t>The maze size is defined by height × width × layer as specified on the first line of the test file.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66030">
            <a:off x="587380" y="2849040"/>
            <a:ext cx="1363980" cy="8259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53163"/>
              </p:ext>
            </p:extLst>
          </p:nvPr>
        </p:nvGraphicFramePr>
        <p:xfrm>
          <a:off x="3369030" y="4206240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3,0,3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EXIT</a:t>
                      </a:r>
                    </a:p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89250"/>
              </p:ext>
            </p:extLst>
          </p:nvPr>
        </p:nvGraphicFramePr>
        <p:xfrm>
          <a:off x="2982950" y="3828626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3,0,2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305294"/>
              </p:ext>
            </p:extLst>
          </p:nvPr>
        </p:nvGraphicFramePr>
        <p:xfrm>
          <a:off x="2596870" y="3451013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3,0,1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43597"/>
              </p:ext>
            </p:extLst>
          </p:nvPr>
        </p:nvGraphicFramePr>
        <p:xfrm>
          <a:off x="2210790" y="3073400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START</a:t>
                      </a:r>
                    </a:p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0,0,0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0,2,0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0,3,0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1,2,0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2,0,0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2,2,0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3,0,0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3,2,0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3,3,0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210790" y="2617114"/>
            <a:ext cx="2209800" cy="430887"/>
            <a:chOff x="1524000" y="940713"/>
            <a:chExt cx="2209800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Width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Left       Right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429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 rot="16200000">
            <a:off x="813249" y="3922867"/>
            <a:ext cx="2209800" cy="430887"/>
            <a:chOff x="1524000" y="940713"/>
            <a:chExt cx="2209800" cy="430887"/>
          </a:xfrm>
        </p:grpSpPr>
        <p:sp>
          <p:nvSpPr>
            <p:cNvPr id="16" name="TextBox 15"/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Height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Down         Up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429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2703651">
            <a:off x="4298193" y="3279857"/>
            <a:ext cx="1750976" cy="430887"/>
            <a:chOff x="1754224" y="940713"/>
            <a:chExt cx="1750976" cy="430887"/>
          </a:xfrm>
        </p:grpSpPr>
        <p:sp>
          <p:nvSpPr>
            <p:cNvPr id="20" name="TextBox 19"/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Layer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Out    IN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1244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8290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609AF0-F369-4432-B30B-B49D8445E745}"/>
              </a:ext>
            </a:extLst>
          </p:cNvPr>
          <p:cNvGrpSpPr/>
          <p:nvPr/>
        </p:nvGrpSpPr>
        <p:grpSpPr>
          <a:xfrm>
            <a:off x="6818413" y="2617114"/>
            <a:ext cx="2209800" cy="430887"/>
            <a:chOff x="1524000" y="940713"/>
            <a:chExt cx="2209800" cy="4308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A50E06-1D49-4AF7-9D5C-850C05C920C5}"/>
                </a:ext>
              </a:extLst>
            </p:cNvPr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Width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Left       Right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045C0A9-2F52-4E83-9D20-8DB394D016EC}"/>
                </a:ext>
              </a:extLst>
            </p:cNvPr>
            <p:cNvCxnSpPr/>
            <p:nvPr/>
          </p:nvCxnSpPr>
          <p:spPr>
            <a:xfrm>
              <a:off x="3429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FEE78B75-62D9-4088-84AE-46666A52024D}"/>
                </a:ext>
              </a:extLst>
            </p:cNvPr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5EA22A-F88B-47A0-B9B3-EBF72E9B3448}"/>
              </a:ext>
            </a:extLst>
          </p:cNvPr>
          <p:cNvGrpSpPr/>
          <p:nvPr/>
        </p:nvGrpSpPr>
        <p:grpSpPr>
          <a:xfrm rot="16200000">
            <a:off x="5420872" y="3922867"/>
            <a:ext cx="2209800" cy="430887"/>
            <a:chOff x="1524000" y="940713"/>
            <a:chExt cx="2209800" cy="4308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8FFEB65-A682-4DAA-8447-27B56F5B892F}"/>
                </a:ext>
              </a:extLst>
            </p:cNvPr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Height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Down         Up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3758D36-CAF3-4685-AA5D-47AECF1E5C65}"/>
                </a:ext>
              </a:extLst>
            </p:cNvPr>
            <p:cNvCxnSpPr/>
            <p:nvPr/>
          </p:nvCxnSpPr>
          <p:spPr>
            <a:xfrm>
              <a:off x="3429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C519DE8-9DE6-4E22-8283-7F13D0D90AB4}"/>
                </a:ext>
              </a:extLst>
            </p:cNvPr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2EEA162-8E2A-48D5-8089-C06D72E055B7}"/>
              </a:ext>
            </a:extLst>
          </p:cNvPr>
          <p:cNvGrpSpPr/>
          <p:nvPr/>
        </p:nvGrpSpPr>
        <p:grpSpPr>
          <a:xfrm rot="2703651">
            <a:off x="8905816" y="3279857"/>
            <a:ext cx="1750976" cy="430887"/>
            <a:chOff x="1754224" y="940713"/>
            <a:chExt cx="1750976" cy="4308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18B255-AB3E-44E0-B6F0-8F2DBAEA3C93}"/>
                </a:ext>
              </a:extLst>
            </p:cNvPr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Layer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Out    IN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64075A5-E9A4-4F8F-924A-1EC0DCBAD54B}"/>
                </a:ext>
              </a:extLst>
            </p:cNvPr>
            <p:cNvCxnSpPr/>
            <p:nvPr/>
          </p:nvCxnSpPr>
          <p:spPr>
            <a:xfrm>
              <a:off x="31244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148E0B7-6884-45AC-B3AF-9426BD527C38}"/>
                </a:ext>
              </a:extLst>
            </p:cNvPr>
            <p:cNvCxnSpPr/>
            <p:nvPr/>
          </p:nvCxnSpPr>
          <p:spPr>
            <a:xfrm flipH="1">
              <a:off x="18290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2EC1D9A-505C-4105-BC01-DDA5AEFC6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87192"/>
              </p:ext>
            </p:extLst>
          </p:nvPr>
        </p:nvGraphicFramePr>
        <p:xfrm>
          <a:off x="7976653" y="4206240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(Exit)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A84330AA-1FDC-448D-B1E6-51FF8955E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14351"/>
              </p:ext>
            </p:extLst>
          </p:nvPr>
        </p:nvGraphicFramePr>
        <p:xfrm>
          <a:off x="7590573" y="3828626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1E5E3D4-1CE2-449A-809F-EE595BCE2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07785"/>
              </p:ext>
            </p:extLst>
          </p:nvPr>
        </p:nvGraphicFramePr>
        <p:xfrm>
          <a:off x="7204493" y="3451013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827AF41F-512A-4DC9-A6F7-BDAE406B8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5258"/>
              </p:ext>
            </p:extLst>
          </p:nvPr>
        </p:nvGraphicFramePr>
        <p:xfrm>
          <a:off x="6818413" y="3073400"/>
          <a:ext cx="219456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(START)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(Blocked)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92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Maze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139" y="1371600"/>
            <a:ext cx="10062237" cy="914400"/>
          </a:xfrm>
        </p:spPr>
        <p:txBody>
          <a:bodyPr/>
          <a:lstStyle/>
          <a:p>
            <a:r>
              <a:rPr lang="en-US" dirty="0"/>
              <a:t>Resulting maze values tell which way to proceed thru the maze ("L", "R", "U", "D", "I", or "O".)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6" y="2219732"/>
            <a:ext cx="1363980" cy="82593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816757" y="2688364"/>
            <a:ext cx="1956627" cy="430887"/>
            <a:chOff x="1524000" y="940713"/>
            <a:chExt cx="1956627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1651827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Width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Left    Right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175827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 rot="16200000">
            <a:off x="445527" y="3994117"/>
            <a:ext cx="2209800" cy="430887"/>
            <a:chOff x="1524000" y="967025"/>
            <a:chExt cx="2209800" cy="430887"/>
          </a:xfrm>
        </p:grpSpPr>
        <p:sp>
          <p:nvSpPr>
            <p:cNvPr id="16" name="TextBox 15"/>
            <p:cNvSpPr txBox="1"/>
            <p:nvPr/>
          </p:nvSpPr>
          <p:spPr>
            <a:xfrm>
              <a:off x="1754224" y="967025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Height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Down         Up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429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524000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162643"/>
              </p:ext>
            </p:extLst>
          </p:nvPr>
        </p:nvGraphicFramePr>
        <p:xfrm>
          <a:off x="8269183" y="4775849"/>
          <a:ext cx="1975104" cy="19751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(Down)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(Down)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(Down)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(Right)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(Right)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(Exit)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42132"/>
              </p:ext>
            </p:extLst>
          </p:nvPr>
        </p:nvGraphicFramePr>
        <p:xfrm>
          <a:off x="6118374" y="4232116"/>
          <a:ext cx="1975104" cy="19751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(Right)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(In)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39177"/>
              </p:ext>
            </p:extLst>
          </p:nvPr>
        </p:nvGraphicFramePr>
        <p:xfrm>
          <a:off x="3967565" y="3688383"/>
          <a:ext cx="1975104" cy="19751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(In)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(Left)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(Left)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81799"/>
              </p:ext>
            </p:extLst>
          </p:nvPr>
        </p:nvGraphicFramePr>
        <p:xfrm>
          <a:off x="1816756" y="3144650"/>
          <a:ext cx="1975104" cy="19751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(Right)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(Right)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(In)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6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6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(Open)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6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lang="en-US" sz="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(</a:t>
                      </a:r>
                      <a:r>
                        <a:rPr kumimoji="0" lang="en-US" sz="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Blocked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1C2E8ECB-3B47-4969-AEB5-82898B5BD88E}"/>
              </a:ext>
            </a:extLst>
          </p:cNvPr>
          <p:cNvGrpSpPr/>
          <p:nvPr/>
        </p:nvGrpSpPr>
        <p:grpSpPr>
          <a:xfrm rot="1632355">
            <a:off x="5230305" y="3229952"/>
            <a:ext cx="1750976" cy="430887"/>
            <a:chOff x="1754224" y="940713"/>
            <a:chExt cx="1750976" cy="4308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2938716-CF13-4D56-AB7C-C6D7E4D20CC7}"/>
                </a:ext>
              </a:extLst>
            </p:cNvPr>
            <p:cNvSpPr txBox="1"/>
            <p:nvPr/>
          </p:nvSpPr>
          <p:spPr>
            <a:xfrm>
              <a:off x="1754224" y="940713"/>
              <a:ext cx="17509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Layer</a:t>
              </a:r>
            </a:p>
            <a:p>
              <a:pPr algn="ctr"/>
              <a:r>
                <a:rPr lang="en-US" sz="1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Out    IN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0956033-E416-48C7-950B-A9DB4517AC83}"/>
                </a:ext>
              </a:extLst>
            </p:cNvPr>
            <p:cNvCxnSpPr/>
            <p:nvPr/>
          </p:nvCxnSpPr>
          <p:spPr>
            <a:xfrm>
              <a:off x="31244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DA7731F-06F9-4C9E-9898-642FCAA0B7E5}"/>
                </a:ext>
              </a:extLst>
            </p:cNvPr>
            <p:cNvCxnSpPr/>
            <p:nvPr/>
          </p:nvCxnSpPr>
          <p:spPr>
            <a:xfrm flipH="1">
              <a:off x="1829092" y="1285672"/>
              <a:ext cx="304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30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577" y="1371600"/>
            <a:ext cx="9978067" cy="1143000"/>
          </a:xfrm>
        </p:spPr>
        <p:txBody>
          <a:bodyPr/>
          <a:lstStyle/>
          <a:p>
            <a:r>
              <a:rPr lang="en-US" dirty="0"/>
              <a:t>A dynamic array is basically an array of pointers to arrays. A 2-dimensional dynamic array is created/deleted using a loop as follows: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7219" y="2743201"/>
            <a:ext cx="7162800" cy="2031325"/>
            <a:chOff x="838200" y="2743200"/>
            <a:chExt cx="7162800" cy="2031325"/>
          </a:xfrm>
        </p:grpSpPr>
        <p:sp>
          <p:nvSpPr>
            <p:cNvPr id="6" name="TextBox 5"/>
            <p:cNvSpPr txBox="1"/>
            <p:nvPr/>
          </p:nvSpPr>
          <p:spPr>
            <a:xfrm>
              <a:off x="838200" y="2743200"/>
              <a:ext cx="48006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int height = 10;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int width = 10;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int **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myArray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= new int*[height];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for(int 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= 0; 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&lt; height; ++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myArray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] = new int[width];</a:t>
              </a:r>
            </a:p>
            <a:p>
              <a:r>
                <a:rPr 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32004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Constructor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18559" y="5029200"/>
            <a:ext cx="7467600" cy="1477328"/>
            <a:chOff x="1447800" y="5029200"/>
            <a:chExt cx="7467600" cy="1477328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5029200"/>
              <a:ext cx="4800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n-NO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for(int i = 0; i &lt; height; ++i)</a:t>
              </a:r>
            </a:p>
            <a:p>
              <a:r>
                <a:rPr lang="nn-NO" b="1" dirty="0">
                  <a:latin typeface="Consolas" panose="020B0609020204030204" pitchFamily="49" charset="0"/>
                  <a:cs typeface="Consolas" panose="020B0609020204030204" pitchFamily="49" charset="0"/>
                </a:rPr>
                <a:t>{</a:t>
              </a:r>
            </a:p>
            <a:p>
              <a:r>
                <a:rPr lang="nn-NO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 delete [] myArray[i];</a:t>
              </a:r>
            </a:p>
            <a:p>
              <a:r>
                <a:rPr lang="nn-NO" b="1" dirty="0"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</a:p>
            <a:p>
              <a:r>
                <a:rPr lang="nn-NO" b="1" dirty="0">
                  <a:latin typeface="Consolas" panose="020B0609020204030204" pitchFamily="49" charset="0"/>
                  <a:cs typeface="Consolas" panose="020B0609020204030204" pitchFamily="49" charset="0"/>
                </a:rPr>
                <a:t>delete [] myArray;</a:t>
              </a:r>
              <a:endParaRPr lang="en-US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7800" y="5583198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Destructor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5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3D Maze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1867" y="1371600"/>
            <a:ext cx="9978067" cy="762000"/>
          </a:xfrm>
        </p:spPr>
        <p:txBody>
          <a:bodyPr/>
          <a:lstStyle/>
          <a:p>
            <a:r>
              <a:rPr lang="en-US" dirty="0"/>
              <a:t>The 3D maze array is of data type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int***</a:t>
            </a:r>
            <a:r>
              <a:rPr lang="en-US" dirty="0"/>
              <a:t>" - a pointer to a pointer to a pointer to an int.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6014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int*** maze_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2786162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343400" y="2650136"/>
          <a:ext cx="640080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648200" y="2786163"/>
            <a:ext cx="762000" cy="3243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86400" y="2650136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791200" y="2789405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629400" y="2650136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648200" y="3076528"/>
            <a:ext cx="762000" cy="946832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86400" y="40233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5791200" y="3076528"/>
            <a:ext cx="762000" cy="4191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29400" y="33375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4648200" y="3337560"/>
            <a:ext cx="762000" cy="20574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486400" y="53949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7200" y="227076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int**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227076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7791" y="227076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629400" y="40233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629400" y="47091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629400" y="53949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629400" y="6080760"/>
          <a:ext cx="64008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5791200" y="4155337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791200" y="4442460"/>
            <a:ext cx="762000" cy="4191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791200" y="5526937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1200" y="5814060"/>
            <a:ext cx="762000" cy="41910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05000" y="395882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 maze[3][2][2]</a:t>
            </a:r>
          </a:p>
        </p:txBody>
      </p:sp>
    </p:spTree>
    <p:extLst>
      <p:ext uri="{BB962C8B-B14F-4D97-AF65-F5344CB8AC3E}">
        <p14:creationId xmlns:p14="http://schemas.microsoft.com/office/powerpoint/2010/main" val="410756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1295400"/>
            <a:ext cx="83058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bool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find_maze_path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(int height, int width)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if ( out of bounds... )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return false;                   // out of bounds (base case #1)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if ( blocked... )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return false;                   // blocked (base case #2)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if ( exit... )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maze_[height][width] = EXIT;     // success! (base case #3)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return true;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5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NOTE: not the search pattern used for 3d solutions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maze_[height][width] = PATH;        // possible path, try all paths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find_maze_path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 up... ) ||      // check up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find_maze_path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 down... ) ||    // check down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find_maze_path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 left... ) ||    // check left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find_maze_path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 right... ) )    // check right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    return true;                    // one of the paths works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maze_[height][width] = VISITED;     // none work, don’t visit again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  return false;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1757780"/>
            <a:ext cx="8686800" cy="2209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43000" y="4191000"/>
            <a:ext cx="8686800" cy="2209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Trees (25)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90261"/>
              </p:ext>
            </p:extLst>
          </p:nvPr>
        </p:nvGraphicFramePr>
        <p:xfrm>
          <a:off x="658368" y="1761071"/>
          <a:ext cx="9558076" cy="2255520"/>
        </p:xfrm>
        <a:graphic>
          <a:graphicData uri="http://schemas.openxmlformats.org/drawingml/2006/table">
            <a:tbl>
              <a:tblPr/>
              <a:tblGrid>
                <a:gridCol w="95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Points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Requirement (45 + 8 Points)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Backtracking used to correctly solve a 4 x 4 x 4 maze (</a:t>
                      </a:r>
                      <a:r>
                        <a:rPr lang="en-US" sz="1400" b="1" u="none" strike="noStrike" dirty="0">
                          <a:solidFill>
                            <a:srgbClr val="428BCA"/>
                          </a:solidFill>
                          <a:effectLst/>
                          <a:latin typeface="Consolas" panose="020B0609020204030204" pitchFamily="49" charset="0"/>
                          <a:hlinkClick r:id="rId2"/>
                        </a:rPr>
                        <a:t>lab07_in_01.txt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).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Backtracking used to correctly solve a 5 x 5 x 5 maze (</a:t>
                      </a:r>
                      <a:r>
                        <a:rPr lang="en-US" sz="1400" b="1" u="none" strike="noStrike" dirty="0">
                          <a:solidFill>
                            <a:srgbClr val="428BCA"/>
                          </a:solidFill>
                          <a:effectLst/>
                          <a:latin typeface="Consolas" panose="020B0609020204030204" pitchFamily="49" charset="0"/>
                          <a:hlinkClick r:id="rId3"/>
                        </a:rPr>
                        <a:t>lab07_in_02.txt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).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Backtracking used to correctly solve a 5 x 10 x 6 maze (</a:t>
                      </a:r>
                      <a:r>
                        <a:rPr lang="en-US" sz="1400" b="1" u="none" strike="noStrike" dirty="0">
                          <a:solidFill>
                            <a:srgbClr val="428BCA"/>
                          </a:solidFill>
                          <a:effectLst/>
                          <a:latin typeface="Consolas" panose="020B0609020204030204" pitchFamily="49" charset="0"/>
                          <a:hlinkClick r:id="rId3"/>
                        </a:rPr>
                        <a:t>lab07_in_02.txt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).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Backtracking used to correctly solve a large maze.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Your Maze program uses backtracking to detect an unsolvable maze (</a:t>
                      </a:r>
                      <a:r>
                        <a:rPr lang="en-US" sz="1400" b="1" u="none" strike="noStrike" dirty="0">
                          <a:solidFill>
                            <a:srgbClr val="428BCA"/>
                          </a:solidFill>
                          <a:effectLst/>
                          <a:latin typeface="Consolas" panose="020B0609020204030204" pitchFamily="49" charset="0"/>
                          <a:hlinkClick r:id="rId4"/>
                        </a:rPr>
                        <a:t>lab07_in_05.txt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4465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Memory Leaks, array out-of-bounds, STL containers in any test.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C4A285-7FEC-4B53-9A97-E6079F469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53279"/>
              </p:ext>
            </p:extLst>
          </p:nvPr>
        </p:nvGraphicFramePr>
        <p:xfrm>
          <a:off x="658368" y="4565608"/>
          <a:ext cx="9558076" cy="1859280"/>
        </p:xfrm>
        <a:graphic>
          <a:graphicData uri="http://schemas.openxmlformats.org/drawingml/2006/table">
            <a:tbl>
              <a:tblPr/>
              <a:tblGrid>
                <a:gridCol w="95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Points</a:t>
                      </a:r>
                    </a:p>
                  </a:txBody>
                  <a:tcPr marL="19524" marR="10169" marT="10169" marB="101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Peer Review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A Maze class contains a dynamically sized 3-dimensional maze array as specified by the first line of the input file.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The Maze class is derived from the abstract </a:t>
                      </a:r>
                      <a:r>
                        <a:rPr lang="en-US" sz="1400" b="1" u="none" strike="noStrike" dirty="0" err="1">
                          <a:solidFill>
                            <a:srgbClr val="428BCA"/>
                          </a:solidFill>
                          <a:effectLst/>
                          <a:latin typeface="Consolas" panose="020B0609020204030204" pitchFamily="49" charset="0"/>
                          <a:hlinkClick r:id="rId5"/>
                        </a:rPr>
                        <a:t>MazeInterface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 interface class. </a:t>
                      </a:r>
                      <a:r>
                        <a:rPr lang="en-US" sz="1400" b="1" u="sng" dirty="0">
                          <a:effectLst/>
                          <a:latin typeface="Consolas" panose="020B0609020204030204" pitchFamily="49" charset="0"/>
                        </a:rPr>
                        <a:t>No STL container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 is used </a:t>
                      </a:r>
                      <a:r>
                        <a:rPr lang="en-US" sz="1400" b="1" u="sng" dirty="0">
                          <a:effectLst/>
                          <a:latin typeface="Consolas" panose="020B0609020204030204" pitchFamily="49" charset="0"/>
                        </a:rPr>
                        <a:t>anywhere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 in your Maze class.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942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>
                          <a:effectLst/>
                          <a:latin typeface="Consolas" panose="020B0609020204030204" pitchFamily="49" charset="0"/>
                        </a:rPr>
                        <a:t>2</a:t>
                      </a:r>
                      <a:endParaRPr lang="en-US" sz="1500" b="1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The Maze </a:t>
                      </a:r>
                      <a:r>
                        <a:rPr lang="en-US" sz="1400" b="1" dirty="0" err="1">
                          <a:effectLst/>
                          <a:latin typeface="Consolas" panose="020B0609020204030204" pitchFamily="49" charset="0"/>
                        </a:rPr>
                        <a:t>toString</a:t>
                      </a:r>
                      <a:r>
                        <a:rPr lang="en-US" sz="1400" b="1" dirty="0">
                          <a:effectLst/>
                          <a:latin typeface="Consolas" panose="020B0609020204030204" pitchFamily="49" charset="0"/>
                        </a:rPr>
                        <a:t>() function returns a formatted string of the maze (as described above.)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1557</Words>
  <Application>Microsoft Office PowerPoint</Application>
  <PresentationFormat>Custom</PresentationFormat>
  <Paragraphs>453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PowerPoint Presentation</vt:lpstr>
      <vt:lpstr>3D Maze</vt:lpstr>
      <vt:lpstr>Finding a Path through a Maze</vt:lpstr>
      <vt:lpstr>The Maze Layout</vt:lpstr>
      <vt:lpstr>Maze Values</vt:lpstr>
      <vt:lpstr>Dynamic Arrays</vt:lpstr>
      <vt:lpstr>The 3D Maze Array</vt:lpstr>
      <vt:lpstr>2D Implementation</vt:lpstr>
      <vt:lpstr>Requirements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62</cp:revision>
  <dcterms:created xsi:type="dcterms:W3CDTF">2020-07-19T21:27:39Z</dcterms:created>
  <dcterms:modified xsi:type="dcterms:W3CDTF">2020-10-26T22:24:11Z</dcterms:modified>
</cp:coreProperties>
</file>