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1633" r:id="rId2"/>
    <p:sldId id="3974" r:id="rId3"/>
    <p:sldId id="3976" r:id="rId4"/>
    <p:sldId id="3973" r:id="rId5"/>
    <p:sldId id="3846" r:id="rId6"/>
    <p:sldId id="3644" r:id="rId7"/>
    <p:sldId id="3975" r:id="rId8"/>
    <p:sldId id="3834" r:id="rId9"/>
    <p:sldId id="3646" r:id="rId10"/>
    <p:sldId id="3647" r:id="rId11"/>
    <p:sldId id="3648" r:id="rId12"/>
    <p:sldId id="3852" r:id="rId13"/>
    <p:sldId id="3876" r:id="rId14"/>
  </p:sldIdLst>
  <p:sldSz cx="109728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E4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86" d="100"/>
          <a:sy n="86" d="100"/>
        </p:scale>
        <p:origin x="546" y="84"/>
      </p:cViewPr>
      <p:guideLst/>
    </p:cSldViewPr>
  </p:slideViewPr>
  <p:notesTextViewPr>
    <p:cViewPr>
      <p:scale>
        <a:sx n="3" d="2"/>
        <a:sy n="3" d="2"/>
      </p:scale>
      <p:origin x="0" y="0"/>
    </p:cViewPr>
  </p:notesTextViewPr>
  <p:notesViewPr>
    <p:cSldViewPr snapToGrid="0">
      <p:cViewPr varScale="1">
        <p:scale>
          <a:sx n="67" d="100"/>
          <a:sy n="67" d="100"/>
        </p:scale>
        <p:origin x="293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935890-289D-48CF-A192-5CCB27F70E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822255A-A51A-4040-87FD-BC18C8F47E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B41A07-9572-4BA8-B004-1940BA5DB093}" type="datetimeFigureOut">
              <a:rPr lang="en-US" smtClean="0"/>
              <a:t>3/4/2022</a:t>
            </a:fld>
            <a:endParaRPr lang="en-US"/>
          </a:p>
        </p:txBody>
      </p:sp>
      <p:sp>
        <p:nvSpPr>
          <p:cNvPr id="4" name="Footer Placeholder 3">
            <a:extLst>
              <a:ext uri="{FF2B5EF4-FFF2-40B4-BE49-F238E27FC236}">
                <a16:creationId xmlns:a16="http://schemas.microsoft.com/office/drawing/2014/main" id="{1F52C04B-C05F-4C6C-8259-543965D3D3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A0C9C99-6F7C-4115-BB8E-498012FD45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E4A9C0-C8C6-439F-A9E1-F6B62EC2C6D3}" type="slidenum">
              <a:rPr lang="en-US" smtClean="0"/>
              <a:t>‹#›</a:t>
            </a:fld>
            <a:endParaRPr lang="en-US"/>
          </a:p>
        </p:txBody>
      </p:sp>
    </p:spTree>
    <p:extLst>
      <p:ext uri="{BB962C8B-B14F-4D97-AF65-F5344CB8AC3E}">
        <p14:creationId xmlns:p14="http://schemas.microsoft.com/office/powerpoint/2010/main" val="1652049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28AEA-81C9-4CCC-BD9F-40FD61BC80F3}" type="datetimeFigureOut">
              <a:rPr lang="en-US" smtClean="0"/>
              <a:t>3/4/2022</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C7739-F984-46A3-B42A-7DB3B6E905AA}" type="slidenum">
              <a:rPr lang="en-US" smtClean="0"/>
              <a:t>‹#›</a:t>
            </a:fld>
            <a:endParaRPr lang="en-US"/>
          </a:p>
        </p:txBody>
      </p:sp>
    </p:spTree>
    <p:extLst>
      <p:ext uri="{BB962C8B-B14F-4D97-AF65-F5344CB8AC3E}">
        <p14:creationId xmlns:p14="http://schemas.microsoft.com/office/powerpoint/2010/main" val="218344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2310" y="170156"/>
            <a:ext cx="9978067" cy="731520"/>
          </a:xfrm>
        </p:spPr>
        <p:txBody>
          <a:bodyPr/>
          <a:lstStyle>
            <a:lvl1pPr marL="0" indent="0">
              <a:defRPr sz="3600" b="1">
                <a:solidFill>
                  <a:srgbClr val="0000CC"/>
                </a:solidFill>
              </a:defRPr>
            </a:lvl1pPr>
          </a:lstStyle>
          <a:p>
            <a:r>
              <a:rPr lang="en-US" dirty="0"/>
              <a:t>Click to edit Master title style</a:t>
            </a:r>
          </a:p>
        </p:txBody>
      </p:sp>
      <p:sp>
        <p:nvSpPr>
          <p:cNvPr id="8" name="Content Placeholder 7"/>
          <p:cNvSpPr>
            <a:spLocks noGrp="1"/>
          </p:cNvSpPr>
          <p:nvPr>
            <p:ph sz="quarter" idx="1"/>
          </p:nvPr>
        </p:nvSpPr>
        <p:spPr>
          <a:xfrm>
            <a:off x="572493" y="1233489"/>
            <a:ext cx="10047884" cy="5360852"/>
          </a:xfrm>
        </p:spPr>
        <p:txBody>
          <a:bodyPr/>
          <a:lstStyle>
            <a:lvl1pPr>
              <a:buClr>
                <a:srgbClr val="333399"/>
              </a:buClr>
              <a:buSzPct val="80000"/>
              <a:defRPr sz="2200"/>
            </a:lvl1pPr>
            <a:lvl2pPr>
              <a:buClr>
                <a:srgbClr val="FF0000"/>
              </a:buClr>
              <a:buSzPct val="80000"/>
              <a:defRPr sz="2000"/>
            </a:lvl2pPr>
            <a:lvl3pPr>
              <a:buClr>
                <a:srgbClr val="333399"/>
              </a:buClr>
              <a:buSzPct val="80000"/>
              <a:defRPr sz="1800"/>
            </a:lvl3pPr>
            <a:lvl4pPr>
              <a:buClr>
                <a:srgbClr val="333399"/>
              </a:buClr>
              <a:buSzPct val="80000"/>
              <a:defRPr sz="1600"/>
            </a:lvl4pPr>
            <a:lvl5pPr>
              <a:buClr>
                <a:srgbClr val="333399"/>
              </a:buClr>
              <a:buSzPct val="8000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2"/>
          <p:cNvSpPr>
            <a:spLocks noGrp="1"/>
          </p:cNvSpPr>
          <p:nvPr>
            <p:ph type="ftr" sz="quarter" idx="11"/>
          </p:nvPr>
        </p:nvSpPr>
        <p:spPr>
          <a:xfrm>
            <a:off x="4114802" y="908820"/>
            <a:ext cx="6505575" cy="317525"/>
          </a:xfrm>
        </p:spPr>
        <p:txBody>
          <a:bodyPr/>
          <a:lstStyle>
            <a:lvl1pPr>
              <a:defRPr/>
            </a:lvl1pPr>
          </a:lstStyle>
          <a:p>
            <a:pPr>
              <a:defRPr/>
            </a:pPr>
            <a:r>
              <a:rPr lang="en-US"/>
              <a:t>Lab 06 - Railroad</a:t>
            </a:r>
            <a:endParaRPr lang="en-US" dirty="0"/>
          </a:p>
        </p:txBody>
      </p:sp>
      <p:sp>
        <p:nvSpPr>
          <p:cNvPr id="6" name="Slide Number Placeholder 22"/>
          <p:cNvSpPr>
            <a:spLocks noGrp="1"/>
          </p:cNvSpPr>
          <p:nvPr>
            <p:ph type="sldNum" sz="quarter" idx="12"/>
          </p:nvPr>
        </p:nvSpPr>
        <p:spPr>
          <a:xfrm>
            <a:off x="0" y="919577"/>
            <a:ext cx="658368" cy="274320"/>
          </a:xfrm>
        </p:spPr>
        <p:txBody>
          <a:bodyPr/>
          <a:lstStyle>
            <a:lvl1pPr>
              <a:defRPr/>
            </a:lvl1pPr>
          </a:lstStyle>
          <a:p>
            <a:pPr>
              <a:defRPr/>
            </a:pPr>
            <a:fld id="{0D7B5496-982B-480A-8085-B08F2CA91C21}" type="slidenum">
              <a:rPr lang="en-US" smtClean="0"/>
              <a:pPr>
                <a:defRPr/>
              </a:pPr>
              <a:t>‹#›</a:t>
            </a:fld>
            <a:endParaRPr lang="en-US" dirty="0"/>
          </a:p>
        </p:txBody>
      </p:sp>
    </p:spTree>
    <p:extLst>
      <p:ext uri="{BB962C8B-B14F-4D97-AF65-F5344CB8AC3E}">
        <p14:creationId xmlns:p14="http://schemas.microsoft.com/office/powerpoint/2010/main" val="2841726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0000CC"/>
                </a:solidFill>
              </a:defRPr>
            </a:lvl1pPr>
          </a:lstStyle>
          <a:p>
            <a:r>
              <a:rPr lang="en-US"/>
              <a:t>Click to edit Master title style</a:t>
            </a:r>
            <a:endParaRPr lang="en-US" dirty="0"/>
          </a:p>
        </p:txBody>
      </p:sp>
      <p:sp>
        <p:nvSpPr>
          <p:cNvPr id="9" name="Content Placeholder 8"/>
          <p:cNvSpPr>
            <a:spLocks noGrp="1"/>
          </p:cNvSpPr>
          <p:nvPr>
            <p:ph sz="quarter" idx="1"/>
          </p:nvPr>
        </p:nvSpPr>
        <p:spPr>
          <a:xfrm>
            <a:off x="572105" y="1233570"/>
            <a:ext cx="4937760" cy="5421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2"/>
          </p:nvPr>
        </p:nvSpPr>
        <p:spPr>
          <a:xfrm>
            <a:off x="5735777" y="1247108"/>
            <a:ext cx="4884599" cy="5421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9"/>
          <p:cNvSpPr>
            <a:spLocks noGrp="1"/>
          </p:cNvSpPr>
          <p:nvPr>
            <p:ph type="sldNum" sz="quarter" idx="11"/>
          </p:nvPr>
        </p:nvSpPr>
        <p:spPr/>
        <p:txBody>
          <a:bodyPr rtlCol="0"/>
          <a:lstStyle>
            <a:lvl1pPr>
              <a:defRPr/>
            </a:lvl1pPr>
          </a:lstStyle>
          <a:p>
            <a:pPr>
              <a:defRPr/>
            </a:pPr>
            <a:fld id="{D490341F-FBE9-465C-84BF-B364B3D69BE6}" type="slidenum">
              <a:rPr lang="en-US" smtClean="0"/>
              <a:pPr>
                <a:defRPr/>
              </a:pPr>
              <a:t>‹#›</a:t>
            </a:fld>
            <a:endParaRPr lang="en-US" dirty="0"/>
          </a:p>
        </p:txBody>
      </p:sp>
      <p:sp>
        <p:nvSpPr>
          <p:cNvPr id="7" name="Footer Placeholder 11"/>
          <p:cNvSpPr>
            <a:spLocks noGrp="1"/>
          </p:cNvSpPr>
          <p:nvPr>
            <p:ph type="ftr" sz="quarter" idx="12"/>
          </p:nvPr>
        </p:nvSpPr>
        <p:spPr/>
        <p:txBody>
          <a:bodyPr rtlCol="0"/>
          <a:lstStyle>
            <a:lvl1pPr>
              <a:defRPr/>
            </a:lvl1pPr>
          </a:lstStyle>
          <a:p>
            <a:pPr>
              <a:defRPr/>
            </a:pPr>
            <a:r>
              <a:rPr lang="en-US"/>
              <a:t>Lab 06 - Railroad</a:t>
            </a:r>
            <a:endParaRPr lang="en-US" dirty="0"/>
          </a:p>
        </p:txBody>
      </p:sp>
    </p:spTree>
    <p:extLst>
      <p:ext uri="{BB962C8B-B14F-4D97-AF65-F5344CB8AC3E}">
        <p14:creationId xmlns:p14="http://schemas.microsoft.com/office/powerpoint/2010/main" val="3537569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0000CC"/>
                </a:solidFill>
              </a:defRPr>
            </a:lvl1pPr>
          </a:lstStyle>
          <a:p>
            <a:r>
              <a:rPr lang="en-US"/>
              <a:t>Click to edit Master title style</a:t>
            </a:r>
            <a:endParaRPr lang="en-US" dirty="0"/>
          </a:p>
        </p:txBody>
      </p:sp>
      <p:sp>
        <p:nvSpPr>
          <p:cNvPr id="4" name="Footer Placeholder 2"/>
          <p:cNvSpPr>
            <a:spLocks noGrp="1"/>
          </p:cNvSpPr>
          <p:nvPr>
            <p:ph type="ftr" sz="quarter" idx="11"/>
          </p:nvPr>
        </p:nvSpPr>
        <p:spPr/>
        <p:txBody>
          <a:bodyPr/>
          <a:lstStyle>
            <a:lvl1pPr>
              <a:defRPr/>
            </a:lvl1pPr>
          </a:lstStyle>
          <a:p>
            <a:pPr>
              <a:defRPr/>
            </a:pPr>
            <a:r>
              <a:rPr lang="en-US"/>
              <a:t>Lab 06 - Railroad</a:t>
            </a: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F59D9B86-AB8B-404F-8D86-C97B35C4C67E}" type="slidenum">
              <a:rPr lang="en-US" smtClean="0"/>
              <a:pPr>
                <a:defRPr/>
              </a:pPr>
              <a:t>‹#›</a:t>
            </a:fld>
            <a:endParaRPr lang="en-US" dirty="0"/>
          </a:p>
        </p:txBody>
      </p:sp>
    </p:spTree>
    <p:extLst>
      <p:ext uri="{BB962C8B-B14F-4D97-AF65-F5344CB8AC3E}">
        <p14:creationId xmlns:p14="http://schemas.microsoft.com/office/powerpoint/2010/main" val="2782308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0836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109728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9"/>
          <p:cNvSpPr/>
          <p:nvPr/>
        </p:nvSpPr>
        <p:spPr>
          <a:xfrm>
            <a:off x="-11429" y="6053140"/>
            <a:ext cx="2699385"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10"/>
          <p:cNvSpPr/>
          <p:nvPr/>
        </p:nvSpPr>
        <p:spPr>
          <a:xfrm>
            <a:off x="2830832" y="6043615"/>
            <a:ext cx="8141970"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9" name="Subtitle 8"/>
          <p:cNvSpPr>
            <a:spLocks noGrp="1"/>
          </p:cNvSpPr>
          <p:nvPr>
            <p:ph type="subTitle" idx="1"/>
          </p:nvPr>
        </p:nvSpPr>
        <p:spPr>
          <a:xfrm>
            <a:off x="2834640" y="6050037"/>
            <a:ext cx="804672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1" name="Slide Number Placeholder 28"/>
          <p:cNvSpPr>
            <a:spLocks noGrp="1"/>
          </p:cNvSpPr>
          <p:nvPr>
            <p:ph type="sldNum" sz="quarter" idx="12"/>
          </p:nvPr>
        </p:nvSpPr>
        <p:spPr>
          <a:xfrm>
            <a:off x="835343" y="6210300"/>
            <a:ext cx="1005840" cy="381000"/>
          </a:xfrm>
        </p:spPr>
        <p:txBody>
          <a:bodyPr/>
          <a:lstStyle>
            <a:lvl1pPr>
              <a:defRPr>
                <a:solidFill>
                  <a:schemeClr val="tx2"/>
                </a:solidFill>
              </a:defRPr>
            </a:lvl1pPr>
          </a:lstStyle>
          <a:p>
            <a:pPr>
              <a:defRPr/>
            </a:pPr>
            <a:fld id="{A0C1462C-D640-45B3-901B-F425AA5C3674}" type="slidenum">
              <a:rPr lang="en-US" smtClean="0"/>
              <a:pPr>
                <a:defRPr/>
              </a:pPr>
              <a:t>‹#›</a:t>
            </a:fld>
            <a:endParaRPr lang="en-US" dirty="0"/>
          </a:p>
        </p:txBody>
      </p:sp>
    </p:spTree>
    <p:extLst>
      <p:ext uri="{BB962C8B-B14F-4D97-AF65-F5344CB8AC3E}">
        <p14:creationId xmlns:p14="http://schemas.microsoft.com/office/powerpoint/2010/main" val="308887704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109728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7"/>
          <p:cNvSpPr/>
          <p:nvPr/>
        </p:nvSpPr>
        <p:spPr>
          <a:xfrm>
            <a:off x="0" y="1600200"/>
            <a:ext cx="155448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8"/>
          <p:cNvSpPr/>
          <p:nvPr/>
        </p:nvSpPr>
        <p:spPr>
          <a:xfrm>
            <a:off x="1645920" y="1600200"/>
            <a:ext cx="932688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 name="Text Placeholder 2"/>
          <p:cNvSpPr>
            <a:spLocks noGrp="1"/>
          </p:cNvSpPr>
          <p:nvPr>
            <p:ph type="body" idx="1"/>
          </p:nvPr>
        </p:nvSpPr>
        <p:spPr>
          <a:xfrm>
            <a:off x="1645921" y="2743200"/>
            <a:ext cx="8547736"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645920" y="1600200"/>
            <a:ext cx="9144000" cy="990600"/>
          </a:xfrm>
        </p:spPr>
        <p:txBody>
          <a:bodyPr/>
          <a:lstStyle>
            <a:lvl1pPr algn="l">
              <a:buNone/>
              <a:defRPr sz="3600" b="1" cap="none">
                <a:solidFill>
                  <a:srgbClr val="FFFFFF"/>
                </a:solidFill>
              </a:defRPr>
            </a:lvl1pPr>
          </a:lstStyle>
          <a:p>
            <a:r>
              <a:rPr lang="en-US"/>
              <a:t>Click to edit Master title style</a:t>
            </a:r>
            <a:endParaRPr lang="en-US" dirty="0"/>
          </a:p>
        </p:txBody>
      </p:sp>
      <p:sp>
        <p:nvSpPr>
          <p:cNvPr id="8" name="Slide Number Placeholder 12"/>
          <p:cNvSpPr>
            <a:spLocks noGrp="1"/>
          </p:cNvSpPr>
          <p:nvPr>
            <p:ph type="sldNum" sz="quarter" idx="11"/>
          </p:nvPr>
        </p:nvSpPr>
        <p:spPr>
          <a:xfrm>
            <a:off x="0" y="1752602"/>
            <a:ext cx="1554480" cy="701675"/>
          </a:xfrm>
        </p:spPr>
        <p:txBody>
          <a:bodyPr>
            <a:noAutofit/>
          </a:bodyPr>
          <a:lstStyle>
            <a:lvl1pPr>
              <a:defRPr sz="2000">
                <a:solidFill>
                  <a:srgbClr val="FFFFFF"/>
                </a:solidFill>
              </a:defRPr>
            </a:lvl1pPr>
          </a:lstStyle>
          <a:p>
            <a:pPr>
              <a:defRPr/>
            </a:pPr>
            <a:fld id="{05F3E5B3-DBDD-4BE1-9C90-2CB0F3BF80B9}" type="slidenum">
              <a:rPr lang="en-US" smtClean="0"/>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r>
              <a:rPr lang="en-US"/>
              <a:t>Lab 06 - Railroad</a:t>
            </a:r>
            <a:endParaRPr lang="en-US" dirty="0"/>
          </a:p>
        </p:txBody>
      </p:sp>
    </p:spTree>
    <p:extLst>
      <p:ext uri="{BB962C8B-B14F-4D97-AF65-F5344CB8AC3E}">
        <p14:creationId xmlns:p14="http://schemas.microsoft.com/office/powerpoint/2010/main" val="356086398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11430" y="4572002"/>
            <a:ext cx="109728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8"/>
          <p:cNvSpPr/>
          <p:nvPr/>
        </p:nvSpPr>
        <p:spPr>
          <a:xfrm>
            <a:off x="-11429" y="4664075"/>
            <a:ext cx="1756410"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7" name="Rectangle 9"/>
          <p:cNvSpPr/>
          <p:nvPr/>
        </p:nvSpPr>
        <p:spPr>
          <a:xfrm>
            <a:off x="1853566" y="4654550"/>
            <a:ext cx="9119235"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8" name="Rectangle 10"/>
          <p:cNvSpPr/>
          <p:nvPr/>
        </p:nvSpPr>
        <p:spPr bwMode="white">
          <a:xfrm>
            <a:off x="1737361" y="2"/>
            <a:ext cx="120016"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4" name="Text Placeholder 3"/>
          <p:cNvSpPr>
            <a:spLocks noGrp="1"/>
          </p:cNvSpPr>
          <p:nvPr>
            <p:ph type="body" sz="half" idx="2"/>
          </p:nvPr>
        </p:nvSpPr>
        <p:spPr>
          <a:xfrm>
            <a:off x="1920240" y="5486400"/>
            <a:ext cx="877824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920240" y="4648200"/>
            <a:ext cx="8778240" cy="685800"/>
          </a:xfrm>
        </p:spPr>
        <p:txBody>
          <a:bodyPr/>
          <a:lstStyle>
            <a:lvl1pPr algn="l">
              <a:buNone/>
              <a:defRPr sz="2800" b="1">
                <a:solidFill>
                  <a:srgbClr val="FFFFFF"/>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872691" y="0"/>
            <a:ext cx="9100109"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10" name="Slide Number Placeholder 12"/>
          <p:cNvSpPr>
            <a:spLocks noGrp="1"/>
          </p:cNvSpPr>
          <p:nvPr>
            <p:ph type="sldNum" sz="quarter" idx="11"/>
          </p:nvPr>
        </p:nvSpPr>
        <p:spPr>
          <a:xfrm>
            <a:off x="0" y="4667252"/>
            <a:ext cx="1737360" cy="663575"/>
          </a:xfrm>
        </p:spPr>
        <p:txBody>
          <a:bodyPr rtlCol="0"/>
          <a:lstStyle>
            <a:lvl1pPr>
              <a:defRPr sz="2800"/>
            </a:lvl1pPr>
          </a:lstStyle>
          <a:p>
            <a:pPr>
              <a:defRPr/>
            </a:pPr>
            <a:fld id="{E9717E89-1D92-4CB2-8893-FF8AE25F8B18}" type="slidenum">
              <a:rPr lang="en-US" smtClean="0"/>
              <a:pPr>
                <a:defRPr/>
              </a:pPr>
              <a:t>‹#›</a:t>
            </a:fld>
            <a:endParaRPr lang="en-US" dirty="0"/>
          </a:p>
        </p:txBody>
      </p:sp>
    </p:spTree>
    <p:extLst>
      <p:ext uri="{BB962C8B-B14F-4D97-AF65-F5344CB8AC3E}">
        <p14:creationId xmlns:p14="http://schemas.microsoft.com/office/powerpoint/2010/main" val="186163445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109728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9"/>
          <p:cNvSpPr/>
          <p:nvPr/>
        </p:nvSpPr>
        <p:spPr>
          <a:xfrm>
            <a:off x="-11429" y="6053140"/>
            <a:ext cx="2699385"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10"/>
          <p:cNvSpPr/>
          <p:nvPr/>
        </p:nvSpPr>
        <p:spPr>
          <a:xfrm>
            <a:off x="2830832" y="6043615"/>
            <a:ext cx="8141970"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8" name="Title 7"/>
          <p:cNvSpPr>
            <a:spLocks noGrp="1"/>
          </p:cNvSpPr>
          <p:nvPr>
            <p:ph type="ctrTitle"/>
          </p:nvPr>
        </p:nvSpPr>
        <p:spPr>
          <a:xfrm>
            <a:off x="2834640" y="4038600"/>
            <a:ext cx="7772400" cy="1828800"/>
          </a:xfrm>
        </p:spPr>
        <p:txBody>
          <a:bodyPr anchor="b"/>
          <a:lstStyle>
            <a:lvl1pPr>
              <a:defRPr sz="3600" b="1" cap="all" baseline="0"/>
            </a:lvl1pPr>
          </a:lstStyle>
          <a:p>
            <a:r>
              <a:rPr lang="en-US"/>
              <a:t>Click to edit Master title style</a:t>
            </a:r>
            <a:endParaRPr lang="en-US" dirty="0"/>
          </a:p>
        </p:txBody>
      </p:sp>
      <p:sp>
        <p:nvSpPr>
          <p:cNvPr id="9" name="Subtitle 8"/>
          <p:cNvSpPr>
            <a:spLocks noGrp="1"/>
          </p:cNvSpPr>
          <p:nvPr>
            <p:ph type="subTitle" idx="1"/>
          </p:nvPr>
        </p:nvSpPr>
        <p:spPr>
          <a:xfrm>
            <a:off x="2834640" y="6050037"/>
            <a:ext cx="804672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1" name="Slide Number Placeholder 28"/>
          <p:cNvSpPr>
            <a:spLocks noGrp="1"/>
          </p:cNvSpPr>
          <p:nvPr>
            <p:ph type="sldNum" sz="quarter" idx="12"/>
          </p:nvPr>
        </p:nvSpPr>
        <p:spPr>
          <a:xfrm>
            <a:off x="835343" y="6210300"/>
            <a:ext cx="1005840" cy="381000"/>
          </a:xfrm>
        </p:spPr>
        <p:txBody>
          <a:bodyPr/>
          <a:lstStyle>
            <a:lvl1pPr>
              <a:defRPr>
                <a:solidFill>
                  <a:schemeClr val="tx2"/>
                </a:solidFill>
              </a:defRPr>
            </a:lvl1pPr>
          </a:lstStyle>
          <a:p>
            <a:pPr>
              <a:defRPr/>
            </a:pPr>
            <a:fld id="{A0C1462C-D640-45B3-901B-F425AA5C3674}" type="slidenum">
              <a:rPr lang="en-US" smtClean="0"/>
              <a:pPr>
                <a:defRPr/>
              </a:pPr>
              <a:t>‹#›</a:t>
            </a:fld>
            <a:endParaRPr lang="en-US" dirty="0"/>
          </a:p>
        </p:txBody>
      </p:sp>
    </p:spTree>
    <p:extLst>
      <p:ext uri="{BB962C8B-B14F-4D97-AF65-F5344CB8AC3E}">
        <p14:creationId xmlns:p14="http://schemas.microsoft.com/office/powerpoint/2010/main" val="199938253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40080" y="169342"/>
            <a:ext cx="9980296" cy="7315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12"/>
          <p:cNvSpPr>
            <a:spLocks noGrp="1"/>
          </p:cNvSpPr>
          <p:nvPr>
            <p:ph type="body" idx="1"/>
          </p:nvPr>
        </p:nvSpPr>
        <p:spPr bwMode="auto">
          <a:xfrm>
            <a:off x="572494" y="1232738"/>
            <a:ext cx="10047883" cy="53135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914400"/>
            <a:ext cx="572494" cy="3048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600"/>
          </a:p>
        </p:txBody>
      </p:sp>
      <p:sp>
        <p:nvSpPr>
          <p:cNvPr id="23" name="Slide Number Placeholder 22"/>
          <p:cNvSpPr>
            <a:spLocks noGrp="1"/>
          </p:cNvSpPr>
          <p:nvPr>
            <p:ph type="sldNum" sz="quarter" idx="4"/>
          </p:nvPr>
        </p:nvSpPr>
        <p:spPr>
          <a:xfrm>
            <a:off x="0" y="925158"/>
            <a:ext cx="658368" cy="274320"/>
          </a:xfrm>
          <a:prstGeom prst="rect">
            <a:avLst/>
          </a:prstGeom>
        </p:spPr>
        <p:txBody>
          <a:bodyPr vert="horz" anchor="ctr" anchorCtr="0">
            <a:noAutofit/>
          </a:bodyPr>
          <a:lstStyle>
            <a:lvl1pPr algn="ctr" eaLnBrk="1" latinLnBrk="0" hangingPunct="1">
              <a:defRPr kumimoji="0" sz="1600" b="1">
                <a:solidFill>
                  <a:srgbClr val="FFFFFF"/>
                </a:solidFill>
                <a:cs typeface="+mn-cs"/>
              </a:defRPr>
            </a:lvl1pPr>
          </a:lstStyle>
          <a:p>
            <a:pPr>
              <a:defRPr/>
            </a:pPr>
            <a:fld id="{092D65BA-A6BD-4478-A097-F0968B1F9883}" type="slidenum">
              <a:rPr lang="en-US" smtClean="0"/>
              <a:pPr>
                <a:defRPr/>
              </a:pPr>
              <a:t>‹#›</a:t>
            </a:fld>
            <a:endParaRPr lang="en-US" dirty="0"/>
          </a:p>
        </p:txBody>
      </p:sp>
      <p:sp>
        <p:nvSpPr>
          <p:cNvPr id="9" name="Rectangle 8"/>
          <p:cNvSpPr/>
          <p:nvPr/>
        </p:nvSpPr>
        <p:spPr>
          <a:xfrm>
            <a:off x="640080" y="914400"/>
            <a:ext cx="10332720" cy="3048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 name="Footer Placeholder 2"/>
          <p:cNvSpPr>
            <a:spLocks noGrp="1"/>
          </p:cNvSpPr>
          <p:nvPr>
            <p:ph type="ftr" sz="quarter" idx="3"/>
          </p:nvPr>
        </p:nvSpPr>
        <p:spPr>
          <a:xfrm>
            <a:off x="5640287" y="914400"/>
            <a:ext cx="4980090" cy="297654"/>
          </a:xfrm>
          <a:prstGeom prst="rect">
            <a:avLst/>
          </a:prstGeom>
        </p:spPr>
        <p:txBody>
          <a:bodyPr vert="horz" anchor="ctr"/>
          <a:lstStyle>
            <a:lvl1pPr algn="r" eaLnBrk="1" latinLnBrk="0" hangingPunct="1">
              <a:defRPr kumimoji="0" sz="1400">
                <a:solidFill>
                  <a:schemeClr val="bg1"/>
                </a:solidFill>
                <a:cs typeface="+mn-cs"/>
              </a:defRPr>
            </a:lvl1pPr>
          </a:lstStyle>
          <a:p>
            <a:pPr>
              <a:defRPr/>
            </a:pPr>
            <a:r>
              <a:rPr lang="en-US"/>
              <a:t>Lab 06 - Railroad</a:t>
            </a:r>
            <a:endParaRPr lang="en-US" dirty="0"/>
          </a:p>
        </p:txBody>
      </p:sp>
    </p:spTree>
    <p:extLst>
      <p:ext uri="{BB962C8B-B14F-4D97-AF65-F5344CB8AC3E}">
        <p14:creationId xmlns:p14="http://schemas.microsoft.com/office/powerpoint/2010/main" val="4031385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dt="0"/>
  <p:txStyles>
    <p:titleStyle>
      <a:lvl1pPr algn="l" rtl="0" eaLnBrk="1" fontAlgn="base" hangingPunct="1">
        <a:spcBef>
          <a:spcPct val="0"/>
        </a:spcBef>
        <a:spcAft>
          <a:spcPct val="0"/>
        </a:spcAft>
        <a:defRPr sz="3600" b="1" kern="1200">
          <a:solidFill>
            <a:srgbClr val="0000CC"/>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2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ubtitle 4"/>
          <p:cNvSpPr>
            <a:spLocks noGrp="1"/>
          </p:cNvSpPr>
          <p:nvPr>
            <p:ph type="subTitle" idx="1"/>
          </p:nvPr>
        </p:nvSpPr>
        <p:spPr/>
        <p:txBody>
          <a:bodyPr/>
          <a:lstStyle/>
          <a:p>
            <a:pPr eaLnBrk="1" hangingPunct="1"/>
            <a:r>
              <a:rPr lang="en-US" dirty="0"/>
              <a:t>Lab 06 – Railroad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1" y="1143000"/>
            <a:ext cx="6719079" cy="3722370"/>
          </a:xfrm>
          <a:prstGeom prst="rect">
            <a:avLst/>
          </a:prstGeom>
        </p:spPr>
      </p:pic>
      <p:sp>
        <p:nvSpPr>
          <p:cNvPr id="2" name="Slide Number Placeholder 1">
            <a:extLst>
              <a:ext uri="{FF2B5EF4-FFF2-40B4-BE49-F238E27FC236}">
                <a16:creationId xmlns:a16="http://schemas.microsoft.com/office/drawing/2014/main" id="{A30200B9-1826-4288-A1E2-33AC7B0A1FC9}"/>
              </a:ext>
            </a:extLst>
          </p:cNvPr>
          <p:cNvSpPr>
            <a:spLocks noGrp="1"/>
          </p:cNvSpPr>
          <p:nvPr>
            <p:ph type="sldNum" sz="quarter" idx="12"/>
          </p:nvPr>
        </p:nvSpPr>
        <p:spPr/>
        <p:txBody>
          <a:bodyPr/>
          <a:lstStyle/>
          <a:p>
            <a:pPr>
              <a:defRPr/>
            </a:pPr>
            <a:fld id="{A0C1462C-D640-45B3-901B-F425AA5C3674}" type="slidenum">
              <a:rPr lang="en-US" smtClean="0"/>
              <a:pPr>
                <a:defRPr/>
              </a:pPr>
              <a:t>1</a:t>
            </a:fld>
            <a:endParaRPr lang="en-US" dirty="0"/>
          </a:p>
        </p:txBody>
      </p:sp>
    </p:spTree>
    <p:extLst>
      <p:ext uri="{BB962C8B-B14F-4D97-AF65-F5344CB8AC3E}">
        <p14:creationId xmlns:p14="http://schemas.microsoft.com/office/powerpoint/2010/main" val="1287585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Station Commands</a:t>
            </a:r>
          </a:p>
        </p:txBody>
      </p:sp>
      <p:graphicFrame>
        <p:nvGraphicFramePr>
          <p:cNvPr id="5" name="Table 4"/>
          <p:cNvGraphicFramePr>
            <a:graphicFrameLocks noGrp="1"/>
          </p:cNvGraphicFramePr>
          <p:nvPr/>
        </p:nvGraphicFramePr>
        <p:xfrm>
          <a:off x="1339065" y="1371600"/>
          <a:ext cx="8229600" cy="1152144"/>
        </p:xfrm>
        <a:graphic>
          <a:graphicData uri="http://schemas.openxmlformats.org/drawingml/2006/table">
            <a:tbl>
              <a:tblPr/>
              <a:tblGrid>
                <a:gridCol w="1677880">
                  <a:extLst>
                    <a:ext uri="{9D8B030D-6E8A-4147-A177-3AD203B41FA5}">
                      <a16:colId xmlns:a16="http://schemas.microsoft.com/office/drawing/2014/main" val="20000"/>
                    </a:ext>
                  </a:extLst>
                </a:gridCol>
                <a:gridCol w="472292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320040">
                <a:tc>
                  <a:txBody>
                    <a:bodyPr/>
                    <a:lstStyle/>
                    <a:p>
                      <a:r>
                        <a:rPr lang="en-US" sz="1200" b="1" dirty="0">
                          <a:solidFill>
                            <a:schemeClr val="bg1"/>
                          </a:solidFill>
                          <a:effectLst/>
                        </a:rPr>
                        <a:t>COMMAND</a:t>
                      </a:r>
                      <a:endParaRPr lang="en-US" sz="1200" dirty="0">
                        <a:solidFill>
                          <a:schemeClr val="bg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200" b="1">
                          <a:solidFill>
                            <a:schemeClr val="bg1"/>
                          </a:solidFill>
                        </a:rPr>
                        <a:t>DESCRIPTION</a:t>
                      </a:r>
                      <a:endParaRPr lang="en-US" sz="120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200" b="1" dirty="0">
                          <a:solidFill>
                            <a:schemeClr val="bg1"/>
                          </a:solidFill>
                        </a:rPr>
                        <a:t>OUTPUT</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832104">
                <a:tc>
                  <a:txBody>
                    <a:bodyPr/>
                    <a:lstStyle/>
                    <a:p>
                      <a:r>
                        <a:rPr lang="it-IT" sz="1200" b="1" dirty="0">
                          <a:effectLst/>
                        </a:rPr>
                        <a:t>Add:station </a:t>
                      </a:r>
                      <a:r>
                        <a:rPr lang="it-IT" sz="1200" b="1" i="1" dirty="0">
                          <a:effectLst/>
                        </a:rPr>
                        <a:t>&lt;data&gt;</a:t>
                      </a:r>
                      <a:r>
                        <a:rPr lang="it-IT" sz="1200" dirty="0">
                          <a:effectLst/>
                        </a:rPr>
                        <a:t> </a:t>
                      </a:r>
                      <a:br>
                        <a:rPr lang="it-IT" sz="1200" dirty="0">
                          <a:effectLst/>
                        </a:rPr>
                      </a:br>
                      <a:r>
                        <a:rPr lang="it-IT" sz="1200" b="1" dirty="0">
                          <a:effectLst/>
                        </a:rPr>
                        <a:t>Add:queue </a:t>
                      </a:r>
                      <a:r>
                        <a:rPr lang="it-IT" sz="1200" b="1" i="1" dirty="0">
                          <a:effectLst/>
                        </a:rPr>
                        <a:t>&lt;data&gt;</a:t>
                      </a:r>
                      <a:r>
                        <a:rPr lang="it-IT" sz="1200" dirty="0">
                          <a:effectLst/>
                        </a:rPr>
                        <a:t> </a:t>
                      </a:r>
                      <a:br>
                        <a:rPr lang="it-IT" sz="1200" dirty="0">
                          <a:effectLst/>
                        </a:rPr>
                      </a:br>
                      <a:r>
                        <a:rPr lang="it-IT" sz="1200" b="1" dirty="0">
                          <a:effectLst/>
                        </a:rPr>
                        <a:t>Add:stack </a:t>
                      </a:r>
                      <a:r>
                        <a:rPr lang="it-IT" sz="1200" b="1" i="1" dirty="0">
                          <a:effectLst/>
                        </a:rPr>
                        <a:t>&lt;data&gt;</a:t>
                      </a:r>
                      <a:endParaRPr lang="it-IT" sz="12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0" dirty="0">
                          <a:effectLst/>
                        </a:rPr>
                        <a:t>Train car enters the station turntable. </a:t>
                      </a:r>
                      <a:br>
                        <a:rPr lang="en-US" sz="1000" b="0" dirty="0">
                          <a:effectLst/>
                        </a:rPr>
                      </a:br>
                      <a:r>
                        <a:rPr lang="en-US" sz="1000" b="0" dirty="0">
                          <a:effectLst/>
                        </a:rPr>
                        <a:t>Train car is removed from the turntable and pushed to the Queue roundhouse. </a:t>
                      </a:r>
                      <a:br>
                        <a:rPr lang="en-US" sz="1000" b="0" dirty="0">
                          <a:effectLst/>
                        </a:rPr>
                      </a:br>
                      <a:r>
                        <a:rPr lang="en-US" sz="1000" b="0" dirty="0">
                          <a:effectLst/>
                        </a:rPr>
                        <a:t>Train car is removed from the turntable and pushed to the Stack roundhouse.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i="1" dirty="0">
                          <a:effectLst/>
                        </a:rPr>
                        <a:t>OK</a:t>
                      </a:r>
                      <a:r>
                        <a:rPr lang="en-US" sz="1200" dirty="0">
                          <a:effectLst/>
                        </a:rPr>
                        <a:t> </a:t>
                      </a:r>
                      <a:br>
                        <a:rPr lang="en-US" sz="1200" dirty="0">
                          <a:effectLst/>
                        </a:rPr>
                      </a:br>
                      <a:r>
                        <a:rPr lang="en-US" sz="1200" dirty="0">
                          <a:effectLst/>
                        </a:rPr>
                        <a:t>Turntable occupied! </a:t>
                      </a:r>
                      <a:br>
                        <a:rPr lang="en-US" sz="1200" dirty="0">
                          <a:effectLst/>
                        </a:rPr>
                      </a:br>
                      <a:r>
                        <a:rPr lang="en-US" sz="1200" dirty="0">
                          <a:effectLst/>
                        </a:rPr>
                        <a:t>Turntable empty!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1339065" y="2524924"/>
          <a:ext cx="8229600" cy="1005840"/>
        </p:xfrm>
        <a:graphic>
          <a:graphicData uri="http://schemas.openxmlformats.org/drawingml/2006/table">
            <a:tbl>
              <a:tblPr/>
              <a:tblGrid>
                <a:gridCol w="1677880">
                  <a:extLst>
                    <a:ext uri="{9D8B030D-6E8A-4147-A177-3AD203B41FA5}">
                      <a16:colId xmlns:a16="http://schemas.microsoft.com/office/drawing/2014/main" val="20000"/>
                    </a:ext>
                  </a:extLst>
                </a:gridCol>
                <a:gridCol w="472292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960120">
                <a:tc>
                  <a:txBody>
                    <a:bodyPr/>
                    <a:lstStyle/>
                    <a:p>
                      <a:r>
                        <a:rPr lang="en-US" sz="1200" b="1" dirty="0" err="1"/>
                        <a:t>Remove:station</a:t>
                      </a:r>
                      <a:br>
                        <a:rPr lang="en-US" sz="1200" dirty="0"/>
                      </a:br>
                      <a:r>
                        <a:rPr lang="en-US" sz="1200" b="1" dirty="0" err="1"/>
                        <a:t>Remove:queue</a:t>
                      </a:r>
                      <a:br>
                        <a:rPr lang="en-US" sz="1200" dirty="0"/>
                      </a:br>
                      <a:r>
                        <a:rPr lang="en-US" sz="1200" b="1" dirty="0" err="1"/>
                        <a:t>Remove:stack</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0" dirty="0"/>
                        <a:t>A train car is removed from the turntable and pushed into the train vector. </a:t>
                      </a:r>
                      <a:br>
                        <a:rPr lang="en-US" sz="1000" b="0" dirty="0"/>
                      </a:br>
                      <a:r>
                        <a:rPr lang="en-US" sz="1000" b="0" dirty="0"/>
                        <a:t>A train car is removed from Queue roundhouse and moved to the station turntable. </a:t>
                      </a:r>
                      <a:br>
                        <a:rPr lang="en-US" sz="1000" b="0" dirty="0"/>
                      </a:br>
                      <a:r>
                        <a:rPr lang="en-US" sz="1000" b="0" dirty="0"/>
                        <a:t>A train car is removed from Stack roundhouse and moved to the station turntable.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i="1" dirty="0"/>
                        <a:t>OK</a:t>
                      </a:r>
                      <a:r>
                        <a:rPr lang="en-US" sz="1200" dirty="0"/>
                        <a:t> </a:t>
                      </a:r>
                      <a:br>
                        <a:rPr lang="en-US" sz="1200" dirty="0"/>
                      </a:br>
                      <a:r>
                        <a:rPr lang="en-US" sz="1200" dirty="0"/>
                        <a:t>Turntable empty!</a:t>
                      </a:r>
                    </a:p>
                    <a:p>
                      <a:r>
                        <a:rPr lang="en-US" sz="1200" dirty="0"/>
                        <a:t>Turntable occupied!</a:t>
                      </a:r>
                    </a:p>
                    <a:p>
                      <a:r>
                        <a:rPr lang="en-US" sz="1200" dirty="0"/>
                        <a:t>Queue empty!</a:t>
                      </a:r>
                    </a:p>
                    <a:p>
                      <a:r>
                        <a:rPr lang="en-US" sz="1200" dirty="0"/>
                        <a:t>Stack empty!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nvGraphicFramePr>
        <p:xfrm>
          <a:off x="1339065" y="3532979"/>
          <a:ext cx="8229600" cy="960120"/>
        </p:xfrm>
        <a:graphic>
          <a:graphicData uri="http://schemas.openxmlformats.org/drawingml/2006/table">
            <a:tbl>
              <a:tblPr/>
              <a:tblGrid>
                <a:gridCol w="1677880">
                  <a:extLst>
                    <a:ext uri="{9D8B030D-6E8A-4147-A177-3AD203B41FA5}">
                      <a16:colId xmlns:a16="http://schemas.microsoft.com/office/drawing/2014/main" val="20000"/>
                    </a:ext>
                  </a:extLst>
                </a:gridCol>
                <a:gridCol w="472292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960120">
                <a:tc>
                  <a:txBody>
                    <a:bodyPr/>
                    <a:lstStyle/>
                    <a:p>
                      <a:r>
                        <a:rPr lang="en-US" sz="1200" b="1" dirty="0" err="1"/>
                        <a:t>Top:station</a:t>
                      </a:r>
                      <a:br>
                        <a:rPr lang="en-US" sz="1200" dirty="0"/>
                      </a:br>
                      <a:r>
                        <a:rPr lang="en-US" sz="1200" b="1" dirty="0" err="1"/>
                        <a:t>Top:queue</a:t>
                      </a:r>
                      <a:br>
                        <a:rPr lang="en-US" sz="1200" dirty="0"/>
                      </a:br>
                      <a:r>
                        <a:rPr lang="en-US" sz="1200" b="1" dirty="0" err="1"/>
                        <a:t>Top:stack</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0" dirty="0"/>
                        <a:t>Display the current train car on station turntable, </a:t>
                      </a:r>
                      <a:br>
                        <a:rPr lang="en-US" sz="1000" b="0" dirty="0"/>
                      </a:br>
                      <a:r>
                        <a:rPr lang="en-US" sz="1000" b="0" dirty="0"/>
                        <a:t>Display the train car at head of Queue roundhouse. </a:t>
                      </a:r>
                      <a:br>
                        <a:rPr lang="en-US" sz="1000" b="0" dirty="0"/>
                      </a:br>
                      <a:r>
                        <a:rPr lang="en-US" sz="1000" b="0" dirty="0"/>
                        <a:t>Display the train car at head of Stack roundhouse.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i="1" dirty="0"/>
                        <a:t>&lt;data&gt;</a:t>
                      </a:r>
                      <a:r>
                        <a:rPr lang="en-US" sz="1200" dirty="0"/>
                        <a:t> </a:t>
                      </a:r>
                      <a:br>
                        <a:rPr lang="en-US" sz="1200" dirty="0"/>
                      </a:br>
                      <a:r>
                        <a:rPr lang="en-US" sz="1200" dirty="0"/>
                        <a:t>Turntable empty! </a:t>
                      </a:r>
                      <a:br>
                        <a:rPr lang="en-US" sz="1200" dirty="0"/>
                      </a:br>
                      <a:r>
                        <a:rPr lang="en-US" sz="1200" dirty="0"/>
                        <a:t>Queue empty!</a:t>
                      </a:r>
                    </a:p>
                    <a:p>
                      <a:r>
                        <a:rPr lang="en-US" sz="1200" dirty="0"/>
                        <a:t>Stack empty!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nvGraphicFramePr>
        <p:xfrm>
          <a:off x="1339065" y="4495997"/>
          <a:ext cx="8229600" cy="640080"/>
        </p:xfrm>
        <a:graphic>
          <a:graphicData uri="http://schemas.openxmlformats.org/drawingml/2006/table">
            <a:tbl>
              <a:tblPr/>
              <a:tblGrid>
                <a:gridCol w="1677880">
                  <a:extLst>
                    <a:ext uri="{9D8B030D-6E8A-4147-A177-3AD203B41FA5}">
                      <a16:colId xmlns:a16="http://schemas.microsoft.com/office/drawing/2014/main" val="20000"/>
                    </a:ext>
                  </a:extLst>
                </a:gridCol>
                <a:gridCol w="472292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448056">
                <a:tc>
                  <a:txBody>
                    <a:bodyPr/>
                    <a:lstStyle/>
                    <a:p>
                      <a:r>
                        <a:rPr lang="en-US" sz="1200" b="1" dirty="0" err="1"/>
                        <a:t>Size:queue</a:t>
                      </a:r>
                      <a:br>
                        <a:rPr lang="en-US" sz="1200" dirty="0"/>
                      </a:br>
                      <a:r>
                        <a:rPr lang="en-US" sz="1200" b="1" dirty="0" err="1"/>
                        <a:t>Size:stack</a:t>
                      </a:r>
                      <a:endParaRPr lang="en-US" sz="1200" b="1" dirty="0"/>
                    </a:p>
                    <a:p>
                      <a:r>
                        <a:rPr lang="en-US" sz="1200" b="1" dirty="0" err="1"/>
                        <a:t>Size:train</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0" dirty="0"/>
                        <a:t>Output number of train cars in Queue/Stack roundhouses and train vector.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i="1" dirty="0"/>
                        <a:t>Size of Queue/Stack/Train</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nvGraphicFramePr>
        <p:xfrm>
          <a:off x="1339065" y="5134741"/>
          <a:ext cx="8229600" cy="1005840"/>
        </p:xfrm>
        <a:graphic>
          <a:graphicData uri="http://schemas.openxmlformats.org/drawingml/2006/table">
            <a:tbl>
              <a:tblPr/>
              <a:tblGrid>
                <a:gridCol w="1677880">
                  <a:extLst>
                    <a:ext uri="{9D8B030D-6E8A-4147-A177-3AD203B41FA5}">
                      <a16:colId xmlns:a16="http://schemas.microsoft.com/office/drawing/2014/main" val="20000"/>
                    </a:ext>
                  </a:extLst>
                </a:gridCol>
                <a:gridCol w="472292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832104">
                <a:tc>
                  <a:txBody>
                    <a:bodyPr/>
                    <a:lstStyle/>
                    <a:p>
                      <a:r>
                        <a:rPr lang="en-US" sz="1200" b="1" dirty="0">
                          <a:effectLst/>
                        </a:rPr>
                        <a:t>Find </a:t>
                      </a:r>
                      <a:r>
                        <a:rPr lang="en-US" sz="1200" b="1" i="1" dirty="0">
                          <a:effectLst/>
                        </a:rPr>
                        <a:t>&lt;data&gt;</a:t>
                      </a:r>
                      <a:endParaRPr lang="en-US" sz="12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0" dirty="0">
                          <a:effectLst/>
                        </a:rPr>
                        <a:t>Find and display the current location and position of a car in the station data structures (turntable, queue, stack, or vector).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effectLst/>
                        </a:rPr>
                        <a:t>Turntable </a:t>
                      </a:r>
                      <a:br>
                        <a:rPr lang="en-US" sz="1200" dirty="0">
                          <a:effectLst/>
                        </a:rPr>
                      </a:br>
                      <a:r>
                        <a:rPr lang="en-US" sz="1200" dirty="0">
                          <a:effectLst/>
                        </a:rPr>
                        <a:t>Queue[</a:t>
                      </a:r>
                      <a:r>
                        <a:rPr lang="en-US" sz="1200" i="1" dirty="0">
                          <a:effectLst/>
                        </a:rPr>
                        <a:t>&lt;index&gt;</a:t>
                      </a:r>
                      <a:r>
                        <a:rPr lang="en-US" sz="1200" dirty="0">
                          <a:effectLst/>
                        </a:rPr>
                        <a:t>] </a:t>
                      </a:r>
                      <a:br>
                        <a:rPr lang="en-US" sz="1200" dirty="0">
                          <a:effectLst/>
                        </a:rPr>
                      </a:br>
                      <a:r>
                        <a:rPr lang="en-US" sz="1200" dirty="0">
                          <a:effectLst/>
                        </a:rPr>
                        <a:t>Stack[</a:t>
                      </a:r>
                      <a:r>
                        <a:rPr lang="en-US" sz="1200" i="1" dirty="0">
                          <a:effectLst/>
                        </a:rPr>
                        <a:t>&lt;index&gt;</a:t>
                      </a:r>
                      <a:r>
                        <a:rPr lang="en-US" sz="1200" dirty="0">
                          <a:effectLst/>
                        </a:rPr>
                        <a:t>] </a:t>
                      </a:r>
                      <a:br>
                        <a:rPr lang="en-US" sz="1200" dirty="0">
                          <a:effectLst/>
                        </a:rPr>
                      </a:br>
                      <a:r>
                        <a:rPr lang="en-US" sz="1200" dirty="0">
                          <a:effectLst/>
                        </a:rPr>
                        <a:t>Train[</a:t>
                      </a:r>
                      <a:r>
                        <a:rPr lang="en-US" sz="1200" i="1" dirty="0">
                          <a:effectLst/>
                        </a:rPr>
                        <a:t>&lt;index&gt;</a:t>
                      </a:r>
                      <a:r>
                        <a:rPr lang="en-US" sz="1200" dirty="0">
                          <a:effectLst/>
                        </a:rPr>
                        <a:t>] </a:t>
                      </a:r>
                      <a:br>
                        <a:rPr lang="en-US" sz="1200" dirty="0">
                          <a:effectLst/>
                        </a:rPr>
                      </a:br>
                      <a:r>
                        <a:rPr lang="en-US" sz="1200" dirty="0">
                          <a:effectLst/>
                        </a:rPr>
                        <a:t>Not Found!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nvGraphicFramePr>
        <p:xfrm>
          <a:off x="1339065" y="6145694"/>
          <a:ext cx="8229600" cy="640080"/>
        </p:xfrm>
        <a:graphic>
          <a:graphicData uri="http://schemas.openxmlformats.org/drawingml/2006/table">
            <a:tbl>
              <a:tblPr/>
              <a:tblGrid>
                <a:gridCol w="1677880">
                  <a:extLst>
                    <a:ext uri="{9D8B030D-6E8A-4147-A177-3AD203B41FA5}">
                      <a16:colId xmlns:a16="http://schemas.microsoft.com/office/drawing/2014/main" val="20000"/>
                    </a:ext>
                  </a:extLst>
                </a:gridCol>
                <a:gridCol w="472292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448056">
                <a:tc>
                  <a:txBody>
                    <a:bodyPr/>
                    <a:lstStyle/>
                    <a:p>
                      <a:r>
                        <a:rPr lang="en-US" sz="1200" b="1" dirty="0"/>
                        <a:t>Queue</a:t>
                      </a:r>
                    </a:p>
                    <a:p>
                      <a:r>
                        <a:rPr lang="en-US" sz="1200" b="1" dirty="0"/>
                        <a:t>Stack</a:t>
                      </a:r>
                    </a:p>
                    <a:p>
                      <a:r>
                        <a:rPr lang="en-US" sz="1200" b="1" dirty="0"/>
                        <a:t>Train</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0" dirty="0"/>
                        <a:t>Output the contents of the station structures train vector.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List of train cars leaving the station.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 name="Footer Placeholder 2">
            <a:extLst>
              <a:ext uri="{FF2B5EF4-FFF2-40B4-BE49-F238E27FC236}">
                <a16:creationId xmlns:a16="http://schemas.microsoft.com/office/drawing/2014/main" id="{F2C5E7D0-B560-4010-A3F2-EEB1551E034C}"/>
              </a:ext>
            </a:extLst>
          </p:cNvPr>
          <p:cNvSpPr>
            <a:spLocks noGrp="1"/>
          </p:cNvSpPr>
          <p:nvPr>
            <p:ph type="ftr" sz="quarter" idx="11"/>
          </p:nvPr>
        </p:nvSpPr>
        <p:spPr/>
        <p:txBody>
          <a:bodyPr/>
          <a:lstStyle/>
          <a:p>
            <a:pPr>
              <a:defRPr/>
            </a:pPr>
            <a:r>
              <a:rPr lang="en-US"/>
              <a:t>Lab 06 - Railroad</a:t>
            </a:r>
            <a:endParaRPr lang="en-US" dirty="0"/>
          </a:p>
        </p:txBody>
      </p:sp>
      <p:sp>
        <p:nvSpPr>
          <p:cNvPr id="4" name="Slide Number Placeholder 3">
            <a:extLst>
              <a:ext uri="{FF2B5EF4-FFF2-40B4-BE49-F238E27FC236}">
                <a16:creationId xmlns:a16="http://schemas.microsoft.com/office/drawing/2014/main" id="{8DC7311A-38B7-42D9-A66F-287DA859E8F7}"/>
              </a:ext>
            </a:extLst>
          </p:cNvPr>
          <p:cNvSpPr>
            <a:spLocks noGrp="1"/>
          </p:cNvSpPr>
          <p:nvPr>
            <p:ph type="sldNum" sz="quarter" idx="12"/>
          </p:nvPr>
        </p:nvSpPr>
        <p:spPr/>
        <p:txBody>
          <a:bodyPr/>
          <a:lstStyle/>
          <a:p>
            <a:pPr>
              <a:defRPr/>
            </a:pPr>
            <a:fld id="{F59D9B86-AB8B-404F-8D86-C97B35C4C67E}" type="slidenum">
              <a:rPr lang="en-US" smtClean="0"/>
              <a:pPr>
                <a:defRPr/>
              </a:pPr>
              <a:t>10</a:t>
            </a:fld>
            <a:endParaRPr lang="en-US" dirty="0"/>
          </a:p>
        </p:txBody>
      </p:sp>
    </p:spTree>
    <p:extLst>
      <p:ext uri="{BB962C8B-B14F-4D97-AF65-F5344CB8AC3E}">
        <p14:creationId xmlns:p14="http://schemas.microsoft.com/office/powerpoint/2010/main" val="81806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a:t>
            </a:r>
          </a:p>
        </p:txBody>
      </p:sp>
      <p:graphicFrame>
        <p:nvGraphicFramePr>
          <p:cNvPr id="5" name="Table 4"/>
          <p:cNvGraphicFramePr>
            <a:graphicFrameLocks noGrp="1"/>
          </p:cNvGraphicFramePr>
          <p:nvPr/>
        </p:nvGraphicFramePr>
        <p:xfrm>
          <a:off x="1219200" y="1242950"/>
          <a:ext cx="8686800" cy="3749040"/>
        </p:xfrm>
        <a:graphic>
          <a:graphicData uri="http://schemas.openxmlformats.org/drawingml/2006/table">
            <a:tbl>
              <a:tblPr/>
              <a:tblGrid>
                <a:gridCol w="868680">
                  <a:extLst>
                    <a:ext uri="{9D8B030D-6E8A-4147-A177-3AD203B41FA5}">
                      <a16:colId xmlns:a16="http://schemas.microsoft.com/office/drawing/2014/main" val="20000"/>
                    </a:ext>
                  </a:extLst>
                </a:gridCol>
                <a:gridCol w="7818120">
                  <a:extLst>
                    <a:ext uri="{9D8B030D-6E8A-4147-A177-3AD203B41FA5}">
                      <a16:colId xmlns:a16="http://schemas.microsoft.com/office/drawing/2014/main" val="20001"/>
                    </a:ext>
                  </a:extLst>
                </a:gridCol>
              </a:tblGrid>
              <a:tr h="0">
                <a:tc>
                  <a:txBody>
                    <a:bodyPr/>
                    <a:lstStyle/>
                    <a:p>
                      <a:pPr algn="ctr" fontAlgn="t"/>
                      <a:r>
                        <a:rPr lang="en-US" sz="1400" b="1" dirty="0">
                          <a:solidFill>
                            <a:schemeClr val="bg1"/>
                          </a:solidFill>
                          <a:effectLst/>
                          <a:latin typeface="Consolas" panose="020B0609020204030204" pitchFamily="49" charset="0"/>
                        </a:rPr>
                        <a:t>Points</a:t>
                      </a:r>
                    </a:p>
                  </a:txBody>
                  <a:tcPr marL="19524" marR="10169" marT="10169" marB="101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t"/>
                      <a:r>
                        <a:rPr lang="en-US" sz="1400" b="1" dirty="0">
                          <a:solidFill>
                            <a:schemeClr val="bg1"/>
                          </a:solidFill>
                          <a:effectLst/>
                          <a:latin typeface="Consolas" panose="020B0609020204030204" pitchFamily="49" charset="0"/>
                        </a:rPr>
                        <a:t>Requirement (50 Points)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548640">
                <a:tc>
                  <a:txBody>
                    <a:bodyPr/>
                    <a:lstStyle/>
                    <a:p>
                      <a:pPr algn="ctr" fontAlgn="t"/>
                      <a:r>
                        <a:rPr lang="en-US" sz="1500" b="1" dirty="0">
                          <a:effectLst/>
                          <a:latin typeface="Consolas" panose="020B0609020204030204" pitchFamily="49" charset="0"/>
                        </a:rPr>
                        <a:t>10</a:t>
                      </a:r>
                    </a:p>
                  </a:txBody>
                  <a:tcPr marL="19524" marR="10169" marT="10169" marB="101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1" dirty="0">
                          <a:effectLst/>
                          <a:latin typeface="Consolas" panose="020B0609020204030204" pitchFamily="49" charset="0"/>
                        </a:rPr>
                        <a:t>A train car exiting the station turntable is pushed on a train Vector template class that has-a Deque container and operates as described. (lab06_in_01.txt).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48640">
                <a:tc>
                  <a:txBody>
                    <a:bodyPr/>
                    <a:lstStyle/>
                    <a:p>
                      <a:pPr algn="ctr" fontAlgn="t"/>
                      <a:r>
                        <a:rPr lang="en-US" sz="1500" b="1" dirty="0">
                          <a:effectLst/>
                          <a:latin typeface="Consolas" panose="020B0609020204030204" pitchFamily="49" charset="0"/>
                        </a:rPr>
                        <a:t>10</a:t>
                      </a:r>
                    </a:p>
                  </a:txBody>
                  <a:tcPr marL="19524" marR="10169" marT="10169" marB="101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1" dirty="0">
                          <a:effectLst/>
                          <a:latin typeface="Consolas" panose="020B0609020204030204" pitchFamily="49" charset="0"/>
                        </a:rPr>
                        <a:t>The Stack roundhouse consists of a LIFO template class that has-a Deque container and operates as described above (lab06_in_02.txt).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48640">
                <a:tc>
                  <a:txBody>
                    <a:bodyPr/>
                    <a:lstStyle/>
                    <a:p>
                      <a:pPr algn="ctr" fontAlgn="t"/>
                      <a:r>
                        <a:rPr lang="en-US" sz="1500" b="1" dirty="0">
                          <a:effectLst/>
                          <a:latin typeface="Consolas" panose="020B0609020204030204" pitchFamily="49" charset="0"/>
                        </a:rPr>
                        <a:t>10</a:t>
                      </a:r>
                    </a:p>
                  </a:txBody>
                  <a:tcPr marL="19524" marR="10169" marT="10169" marB="101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1" dirty="0">
                          <a:effectLst/>
                          <a:latin typeface="Consolas" panose="020B0609020204030204" pitchFamily="49" charset="0"/>
                        </a:rPr>
                        <a:t>The Queue roundhouse consists of a FIFO template class that has-a Deque container and operates as described above (lab06_in_03.txt).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48640">
                <a:tc>
                  <a:txBody>
                    <a:bodyPr/>
                    <a:lstStyle/>
                    <a:p>
                      <a:pPr algn="ctr" fontAlgn="t"/>
                      <a:r>
                        <a:rPr lang="en-US" sz="1500" b="1" dirty="0">
                          <a:solidFill>
                            <a:schemeClr val="tx1"/>
                          </a:solidFill>
                          <a:effectLst/>
                          <a:latin typeface="Consolas" panose="020B0609020204030204" pitchFamily="49" charset="0"/>
                        </a:rPr>
                        <a:t>10</a:t>
                      </a:r>
                    </a:p>
                  </a:txBody>
                  <a:tcPr marL="19524" marR="10169" marT="10169" marB="101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1" dirty="0">
                          <a:solidFill>
                            <a:schemeClr val="tx1"/>
                          </a:solidFill>
                          <a:effectLst/>
                          <a:latin typeface="Consolas" panose="020B0609020204030204" pitchFamily="49" charset="0"/>
                        </a:rPr>
                        <a:t>All the station containers (Queue, Stack, Vector) resize correctly (lab06_in_04.txt).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48640">
                <a:tc>
                  <a:txBody>
                    <a:bodyPr/>
                    <a:lstStyle/>
                    <a:p>
                      <a:pPr algn="ctr" fontAlgn="t"/>
                      <a:r>
                        <a:rPr lang="en-US" sz="1500" b="1" dirty="0">
                          <a:effectLst/>
                          <a:latin typeface="Consolas" panose="020B0609020204030204" pitchFamily="49" charset="0"/>
                        </a:rPr>
                        <a:t>10</a:t>
                      </a:r>
                    </a:p>
                  </a:txBody>
                  <a:tcPr marL="19524" marR="10169" marT="10169" marB="101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1" dirty="0">
                          <a:solidFill>
                            <a:schemeClr val="tx1"/>
                          </a:solidFill>
                          <a:effectLst/>
                          <a:latin typeface="Consolas" panose="020B0609020204030204" pitchFamily="49" charset="0"/>
                        </a:rPr>
                        <a:t>The Find command finds a train car in the station data structures (queue or stack) or the train vector. If found, the name of the structure and the index within the structure is displayed (as described above.) (lab06_in_05.txt).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35280">
                <a:tc>
                  <a:txBody>
                    <a:bodyPr/>
                    <a:lstStyle/>
                    <a:p>
                      <a:pPr algn="ctr" fontAlgn="t"/>
                      <a:r>
                        <a:rPr lang="en-US" sz="1500" b="1" dirty="0">
                          <a:effectLst/>
                          <a:latin typeface="Consolas" panose="020B0609020204030204" pitchFamily="49" charset="0"/>
                        </a:rPr>
                        <a:t>-10</a:t>
                      </a:r>
                    </a:p>
                  </a:txBody>
                  <a:tcPr marL="19524" marR="10169" marT="10169" marB="101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1" dirty="0">
                          <a:effectLst/>
                          <a:latin typeface="Consolas" panose="020B0609020204030204" pitchFamily="49" charset="0"/>
                        </a:rPr>
                        <a:t>Memory leaks, g++ compiler warnings, array out-of-bounds, or use of STL container detected.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graphicFrame>
        <p:nvGraphicFramePr>
          <p:cNvPr id="6" name="Table 5">
            <a:extLst>
              <a:ext uri="{FF2B5EF4-FFF2-40B4-BE49-F238E27FC236}">
                <a16:creationId xmlns:a16="http://schemas.microsoft.com/office/drawing/2014/main" id="{D8C4A285-7FEC-4B53-9A97-E6079F469A07}"/>
              </a:ext>
            </a:extLst>
          </p:cNvPr>
          <p:cNvGraphicFramePr>
            <a:graphicFrameLocks noGrp="1"/>
          </p:cNvGraphicFramePr>
          <p:nvPr/>
        </p:nvGraphicFramePr>
        <p:xfrm>
          <a:off x="1219199" y="4976750"/>
          <a:ext cx="8686800" cy="1859280"/>
        </p:xfrm>
        <a:graphic>
          <a:graphicData uri="http://schemas.openxmlformats.org/drawingml/2006/table">
            <a:tbl>
              <a:tblPr/>
              <a:tblGrid>
                <a:gridCol w="868680">
                  <a:extLst>
                    <a:ext uri="{9D8B030D-6E8A-4147-A177-3AD203B41FA5}">
                      <a16:colId xmlns:a16="http://schemas.microsoft.com/office/drawing/2014/main" val="20000"/>
                    </a:ext>
                  </a:extLst>
                </a:gridCol>
                <a:gridCol w="7818120">
                  <a:extLst>
                    <a:ext uri="{9D8B030D-6E8A-4147-A177-3AD203B41FA5}">
                      <a16:colId xmlns:a16="http://schemas.microsoft.com/office/drawing/2014/main" val="20001"/>
                    </a:ext>
                  </a:extLst>
                </a:gridCol>
              </a:tblGrid>
              <a:tr h="0">
                <a:tc>
                  <a:txBody>
                    <a:bodyPr/>
                    <a:lstStyle/>
                    <a:p>
                      <a:pPr algn="ctr" fontAlgn="t"/>
                      <a:r>
                        <a:rPr lang="en-US" sz="1400" b="1" dirty="0">
                          <a:solidFill>
                            <a:schemeClr val="bg1"/>
                          </a:solidFill>
                          <a:effectLst/>
                          <a:latin typeface="Consolas" panose="020B0609020204030204" pitchFamily="49" charset="0"/>
                        </a:rPr>
                        <a:t>Points</a:t>
                      </a:r>
                    </a:p>
                  </a:txBody>
                  <a:tcPr marL="19524" marR="10169" marT="10169" marB="101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t"/>
                      <a:r>
                        <a:rPr lang="en-US" sz="1400" b="1" dirty="0">
                          <a:solidFill>
                            <a:schemeClr val="bg1"/>
                          </a:solidFill>
                          <a:effectLst/>
                          <a:latin typeface="Consolas" panose="020B0609020204030204" pitchFamily="49" charset="0"/>
                        </a:rPr>
                        <a:t>Peer Review</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0">
                <a:tc>
                  <a:txBody>
                    <a:bodyPr/>
                    <a:lstStyle/>
                    <a:p>
                      <a:pPr algn="ctr" fontAlgn="t"/>
                      <a:r>
                        <a:rPr lang="en-US" sz="1500" b="1" dirty="0">
                          <a:effectLst/>
                          <a:latin typeface="Consolas" panose="020B0609020204030204" pitchFamily="49" charset="0"/>
                        </a:rPr>
                        <a:t>2</a:t>
                      </a:r>
                    </a:p>
                  </a:txBody>
                  <a:tcPr marL="19524" marR="10169" marT="10169" marB="101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1" dirty="0">
                          <a:effectLst/>
                          <a:latin typeface="Consolas" panose="020B0609020204030204" pitchFamily="49" charset="0"/>
                        </a:rPr>
                        <a:t>A Deque template class is implemented using a dynamic circular array and is derived from the abstract </a:t>
                      </a:r>
                      <a:r>
                        <a:rPr lang="en-US" sz="1400" b="1" dirty="0" err="1">
                          <a:effectLst/>
                          <a:latin typeface="Consolas" panose="020B0609020204030204" pitchFamily="49" charset="0"/>
                        </a:rPr>
                        <a:t>DequeInterface</a:t>
                      </a:r>
                      <a:r>
                        <a:rPr lang="en-US" sz="1400" b="1" dirty="0">
                          <a:effectLst/>
                          <a:latin typeface="Consolas" panose="020B0609020204030204" pitchFamily="49" charset="0"/>
                        </a:rPr>
                        <a:t> interface class.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fontAlgn="t"/>
                      <a:r>
                        <a:rPr lang="en-US" sz="1500" b="1">
                          <a:effectLst/>
                          <a:latin typeface="Consolas" panose="020B0609020204030204" pitchFamily="49" charset="0"/>
                        </a:rPr>
                        <a:t>2</a:t>
                      </a:r>
                      <a:endParaRPr lang="en-US" sz="1500" b="1" dirty="0">
                        <a:effectLst/>
                        <a:latin typeface="Consolas" panose="020B0609020204030204" pitchFamily="49" charset="0"/>
                      </a:endParaRPr>
                    </a:p>
                  </a:txBody>
                  <a:tcPr marL="19524" marR="10169" marT="10169" marB="101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1" dirty="0">
                          <a:effectLst/>
                          <a:latin typeface="Consolas" panose="020B0609020204030204" pitchFamily="49" charset="0"/>
                        </a:rPr>
                        <a:t>All station facility containers (stack, queue, vector, deque) are separate classes that are implemented by "wrapping" your Deque template class.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ctr" fontAlgn="t"/>
                      <a:r>
                        <a:rPr lang="en-US" sz="1500" b="1" dirty="0">
                          <a:effectLst/>
                          <a:latin typeface="Consolas" panose="020B0609020204030204" pitchFamily="49" charset="0"/>
                        </a:rPr>
                        <a:t>2</a:t>
                      </a:r>
                    </a:p>
                  </a:txBody>
                  <a:tcPr marL="19524" marR="10169" marT="10169" marB="101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1" dirty="0">
                          <a:effectLst/>
                          <a:latin typeface="Consolas" panose="020B0609020204030204" pitchFamily="49" charset="0"/>
                        </a:rPr>
                        <a:t>The Station, Vector, Queue, Stack, and Deque template classes are instantiated as Car data types.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3119848"/>
                  </a:ext>
                </a:extLst>
              </a:tr>
            </a:tbl>
          </a:graphicData>
        </a:graphic>
      </p:graphicFrame>
      <p:sp>
        <p:nvSpPr>
          <p:cNvPr id="3" name="Footer Placeholder 2">
            <a:extLst>
              <a:ext uri="{FF2B5EF4-FFF2-40B4-BE49-F238E27FC236}">
                <a16:creationId xmlns:a16="http://schemas.microsoft.com/office/drawing/2014/main" id="{744C9A42-8AB4-484A-9CFB-62BD369E3664}"/>
              </a:ext>
            </a:extLst>
          </p:cNvPr>
          <p:cNvSpPr>
            <a:spLocks noGrp="1"/>
          </p:cNvSpPr>
          <p:nvPr>
            <p:ph type="ftr" sz="quarter" idx="11"/>
          </p:nvPr>
        </p:nvSpPr>
        <p:spPr/>
        <p:txBody>
          <a:bodyPr/>
          <a:lstStyle/>
          <a:p>
            <a:pPr>
              <a:defRPr/>
            </a:pPr>
            <a:r>
              <a:rPr lang="en-US"/>
              <a:t>Lab 06 - Railroad</a:t>
            </a:r>
            <a:endParaRPr lang="en-US" dirty="0"/>
          </a:p>
        </p:txBody>
      </p:sp>
      <p:sp>
        <p:nvSpPr>
          <p:cNvPr id="4" name="Slide Number Placeholder 3">
            <a:extLst>
              <a:ext uri="{FF2B5EF4-FFF2-40B4-BE49-F238E27FC236}">
                <a16:creationId xmlns:a16="http://schemas.microsoft.com/office/drawing/2014/main" id="{82071CF5-F720-4260-BD49-F54B43623620}"/>
              </a:ext>
            </a:extLst>
          </p:cNvPr>
          <p:cNvSpPr>
            <a:spLocks noGrp="1"/>
          </p:cNvSpPr>
          <p:nvPr>
            <p:ph type="sldNum" sz="quarter" idx="12"/>
          </p:nvPr>
        </p:nvSpPr>
        <p:spPr/>
        <p:txBody>
          <a:bodyPr/>
          <a:lstStyle/>
          <a:p>
            <a:pPr>
              <a:defRPr/>
            </a:pPr>
            <a:fld id="{F59D9B86-AB8B-404F-8D86-C97B35C4C67E}" type="slidenum">
              <a:rPr lang="en-US" smtClean="0"/>
              <a:pPr>
                <a:defRPr/>
              </a:pPr>
              <a:t>11</a:t>
            </a:fld>
            <a:endParaRPr lang="en-US" dirty="0"/>
          </a:p>
        </p:txBody>
      </p:sp>
    </p:spTree>
    <p:extLst>
      <p:ext uri="{BB962C8B-B14F-4D97-AF65-F5344CB8AC3E}">
        <p14:creationId xmlns:p14="http://schemas.microsoft.com/office/powerpoint/2010/main" val="2833462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54014C-FDD7-48C8-BB94-5108858A2A23}"/>
              </a:ext>
            </a:extLst>
          </p:cNvPr>
          <p:cNvPicPr>
            <a:picLocks noChangeAspect="1"/>
          </p:cNvPicPr>
          <p:nvPr/>
        </p:nvPicPr>
        <p:blipFill>
          <a:blip r:embed="rId2"/>
          <a:stretch>
            <a:fillRect/>
          </a:stretch>
        </p:blipFill>
        <p:spPr>
          <a:xfrm>
            <a:off x="868680" y="76906"/>
            <a:ext cx="8856637" cy="6678224"/>
          </a:xfrm>
          <a:prstGeom prst="rect">
            <a:avLst/>
          </a:prstGeom>
        </p:spPr>
      </p:pic>
      <p:sp>
        <p:nvSpPr>
          <p:cNvPr id="4" name="Right Arrow 5">
            <a:extLst>
              <a:ext uri="{FF2B5EF4-FFF2-40B4-BE49-F238E27FC236}">
                <a16:creationId xmlns:a16="http://schemas.microsoft.com/office/drawing/2014/main" id="{1550256A-D680-4F20-AF54-8A8EF81E0A13}"/>
              </a:ext>
            </a:extLst>
          </p:cNvPr>
          <p:cNvSpPr/>
          <p:nvPr/>
        </p:nvSpPr>
        <p:spPr>
          <a:xfrm>
            <a:off x="795450" y="435913"/>
            <a:ext cx="277091" cy="2078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6">
            <a:extLst>
              <a:ext uri="{FF2B5EF4-FFF2-40B4-BE49-F238E27FC236}">
                <a16:creationId xmlns:a16="http://schemas.microsoft.com/office/drawing/2014/main" id="{DACE5DC3-9A56-43C1-BBD9-B89E6945615A}"/>
              </a:ext>
            </a:extLst>
          </p:cNvPr>
          <p:cNvSpPr/>
          <p:nvPr/>
        </p:nvSpPr>
        <p:spPr>
          <a:xfrm>
            <a:off x="795450" y="1074945"/>
            <a:ext cx="277091" cy="2078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7">
            <a:extLst>
              <a:ext uri="{FF2B5EF4-FFF2-40B4-BE49-F238E27FC236}">
                <a16:creationId xmlns:a16="http://schemas.microsoft.com/office/drawing/2014/main" id="{D1914CC8-6037-4D36-A1B1-BEBF3C1610CA}"/>
              </a:ext>
            </a:extLst>
          </p:cNvPr>
          <p:cNvSpPr/>
          <p:nvPr/>
        </p:nvSpPr>
        <p:spPr>
          <a:xfrm>
            <a:off x="795450" y="1908080"/>
            <a:ext cx="277091" cy="2078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9">
            <a:extLst>
              <a:ext uri="{FF2B5EF4-FFF2-40B4-BE49-F238E27FC236}">
                <a16:creationId xmlns:a16="http://schemas.microsoft.com/office/drawing/2014/main" id="{E9C727C1-07B4-4314-BE15-F2523BB95E2A}"/>
              </a:ext>
            </a:extLst>
          </p:cNvPr>
          <p:cNvSpPr/>
          <p:nvPr/>
        </p:nvSpPr>
        <p:spPr>
          <a:xfrm>
            <a:off x="795450" y="2738061"/>
            <a:ext cx="277091" cy="2078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7">
            <a:extLst>
              <a:ext uri="{FF2B5EF4-FFF2-40B4-BE49-F238E27FC236}">
                <a16:creationId xmlns:a16="http://schemas.microsoft.com/office/drawing/2014/main" id="{A1AC3496-22AC-4343-8CB4-951D52292CE0}"/>
              </a:ext>
            </a:extLst>
          </p:cNvPr>
          <p:cNvSpPr/>
          <p:nvPr/>
        </p:nvSpPr>
        <p:spPr>
          <a:xfrm>
            <a:off x="784562" y="4139649"/>
            <a:ext cx="277091" cy="2078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extLst>
              <a:ext uri="{FF2B5EF4-FFF2-40B4-BE49-F238E27FC236}">
                <a16:creationId xmlns:a16="http://schemas.microsoft.com/office/drawing/2014/main" id="{1801C7BA-AA75-4A94-BF42-FFFDBC4233BA}"/>
              </a:ext>
            </a:extLst>
          </p:cNvPr>
          <p:cNvSpPr/>
          <p:nvPr/>
        </p:nvSpPr>
        <p:spPr>
          <a:xfrm>
            <a:off x="784562" y="5513914"/>
            <a:ext cx="277091" cy="2078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9">
            <a:extLst>
              <a:ext uri="{FF2B5EF4-FFF2-40B4-BE49-F238E27FC236}">
                <a16:creationId xmlns:a16="http://schemas.microsoft.com/office/drawing/2014/main" id="{288E1F0F-E746-42DB-887A-1DE67968BE8E}"/>
              </a:ext>
            </a:extLst>
          </p:cNvPr>
          <p:cNvSpPr/>
          <p:nvPr/>
        </p:nvSpPr>
        <p:spPr>
          <a:xfrm>
            <a:off x="784562" y="6162922"/>
            <a:ext cx="277091" cy="2078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438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onkey programmers">
            <a:extLst>
              <a:ext uri="{FF2B5EF4-FFF2-40B4-BE49-F238E27FC236}">
                <a16:creationId xmlns:a16="http://schemas.microsoft.com/office/drawing/2014/main" id="{541F3F45-3494-4844-B869-92B6B1BEC979}"/>
              </a:ext>
            </a:extLst>
          </p:cNvPr>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097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8F3E42C3-0146-41D4-98D1-826C8870EFD0}"/>
              </a:ext>
            </a:extLst>
          </p:cNvPr>
          <p:cNvSpPr/>
          <p:nvPr/>
        </p:nvSpPr>
        <p:spPr>
          <a:xfrm>
            <a:off x="4434348" y="324464"/>
            <a:ext cx="2182761" cy="1229032"/>
          </a:xfrm>
          <a:prstGeom prst="cloudCallout">
            <a:avLst>
              <a:gd name="adj1" fmla="val 91605"/>
              <a:gd name="adj2" fmla="val 5210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omic Sans MS" panose="030F0702030302020204" pitchFamily="66" charset="0"/>
              </a:rPr>
              <a:t>Be Safe</a:t>
            </a:r>
          </a:p>
        </p:txBody>
      </p:sp>
      <p:pic>
        <p:nvPicPr>
          <p:cNvPr id="6" name="Picture 5">
            <a:extLst>
              <a:ext uri="{FF2B5EF4-FFF2-40B4-BE49-F238E27FC236}">
                <a16:creationId xmlns:a16="http://schemas.microsoft.com/office/drawing/2014/main" id="{7EDB1758-187B-4E58-A8B9-4D2448FA9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47633">
            <a:off x="7704102" y="1889526"/>
            <a:ext cx="1246948" cy="1051464"/>
          </a:xfrm>
          <a:prstGeom prst="rect">
            <a:avLst/>
          </a:prstGeom>
        </p:spPr>
      </p:pic>
    </p:spTree>
    <p:extLst>
      <p:ext uri="{BB962C8B-B14F-4D97-AF65-F5344CB8AC3E}">
        <p14:creationId xmlns:p14="http://schemas.microsoft.com/office/powerpoint/2010/main" val="3179802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06 - Railroad</a:t>
            </a:r>
          </a:p>
        </p:txBody>
      </p:sp>
      <p:sp>
        <p:nvSpPr>
          <p:cNvPr id="3" name="Content Placeholder 2"/>
          <p:cNvSpPr>
            <a:spLocks noGrp="1"/>
          </p:cNvSpPr>
          <p:nvPr>
            <p:ph sz="quarter" idx="1"/>
          </p:nvPr>
        </p:nvSpPr>
        <p:spPr>
          <a:xfrm>
            <a:off x="555585" y="1295400"/>
            <a:ext cx="9978067" cy="1243405"/>
          </a:xfrm>
        </p:spPr>
        <p:txBody>
          <a:bodyPr/>
          <a:lstStyle/>
          <a:p>
            <a:r>
              <a:rPr lang="en-US" dirty="0"/>
              <a:t>Create a railroad train station that uses a central turntable and roundhouses to store train cars as well as changes the order of cars entering and leaving the station.</a:t>
            </a:r>
          </a:p>
        </p:txBody>
      </p:sp>
      <p:sp>
        <p:nvSpPr>
          <p:cNvPr id="4" name="Footer Placeholder 3">
            <a:extLst>
              <a:ext uri="{FF2B5EF4-FFF2-40B4-BE49-F238E27FC236}">
                <a16:creationId xmlns:a16="http://schemas.microsoft.com/office/drawing/2014/main" id="{2944E568-15B2-4695-BE51-EDB4B4C272BB}"/>
              </a:ext>
            </a:extLst>
          </p:cNvPr>
          <p:cNvSpPr>
            <a:spLocks noGrp="1"/>
          </p:cNvSpPr>
          <p:nvPr>
            <p:ph type="ftr" sz="quarter" idx="11"/>
          </p:nvPr>
        </p:nvSpPr>
        <p:spPr/>
        <p:txBody>
          <a:bodyPr/>
          <a:lstStyle/>
          <a:p>
            <a:pPr>
              <a:defRPr/>
            </a:pPr>
            <a:r>
              <a:rPr lang="en-US"/>
              <a:t>Lab 06 - Railroad</a:t>
            </a:r>
            <a:endParaRPr lang="en-US" dirty="0"/>
          </a:p>
        </p:txBody>
      </p:sp>
      <p:sp>
        <p:nvSpPr>
          <p:cNvPr id="5" name="Slide Number Placeholder 4">
            <a:extLst>
              <a:ext uri="{FF2B5EF4-FFF2-40B4-BE49-F238E27FC236}">
                <a16:creationId xmlns:a16="http://schemas.microsoft.com/office/drawing/2014/main" id="{6D7862C4-7D97-4D02-86D3-DB80D675D62B}"/>
              </a:ext>
            </a:extLst>
          </p:cNvPr>
          <p:cNvSpPr>
            <a:spLocks noGrp="1"/>
          </p:cNvSpPr>
          <p:nvPr>
            <p:ph type="sldNum" sz="quarter" idx="12"/>
          </p:nvPr>
        </p:nvSpPr>
        <p:spPr/>
        <p:txBody>
          <a:bodyPr/>
          <a:lstStyle/>
          <a:p>
            <a:pPr>
              <a:defRPr/>
            </a:pPr>
            <a:fld id="{0D7B5496-982B-480A-8085-B08F2CA91C21}" type="slidenum">
              <a:rPr lang="en-US" smtClean="0"/>
              <a:pPr>
                <a:defRPr/>
              </a:pPr>
              <a:t>2</a:t>
            </a:fld>
            <a:endParaRPr lang="en-US" dirty="0"/>
          </a:p>
        </p:txBody>
      </p:sp>
      <p:sp>
        <p:nvSpPr>
          <p:cNvPr id="9" name="Content Placeholder 2">
            <a:extLst>
              <a:ext uri="{FF2B5EF4-FFF2-40B4-BE49-F238E27FC236}">
                <a16:creationId xmlns:a16="http://schemas.microsoft.com/office/drawing/2014/main" id="{43813FBB-689A-4843-B690-180D673C45A0}"/>
              </a:ext>
            </a:extLst>
          </p:cNvPr>
          <p:cNvSpPr txBox="1">
            <a:spLocks/>
          </p:cNvSpPr>
          <p:nvPr/>
        </p:nvSpPr>
        <p:spPr bwMode="auto">
          <a:xfrm>
            <a:off x="557374" y="2383725"/>
            <a:ext cx="9978067" cy="3317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2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r>
              <a:rPr lang="en-US" dirty="0"/>
              <a:t>Cars may enter the train station if the turntable is empty.</a:t>
            </a:r>
          </a:p>
        </p:txBody>
      </p:sp>
      <p:grpSp>
        <p:nvGrpSpPr>
          <p:cNvPr id="11" name="Group 10">
            <a:extLst>
              <a:ext uri="{FF2B5EF4-FFF2-40B4-BE49-F238E27FC236}">
                <a16:creationId xmlns:a16="http://schemas.microsoft.com/office/drawing/2014/main" id="{932A8BBE-5AA8-42D5-BB8E-173F86AA42FC}"/>
              </a:ext>
            </a:extLst>
          </p:cNvPr>
          <p:cNvGrpSpPr/>
          <p:nvPr/>
        </p:nvGrpSpPr>
        <p:grpSpPr>
          <a:xfrm>
            <a:off x="6759953" y="3865136"/>
            <a:ext cx="2699049" cy="2030791"/>
            <a:chOff x="4101016" y="1579236"/>
            <a:chExt cx="3665483" cy="2916564"/>
          </a:xfrm>
        </p:grpSpPr>
        <p:sp>
          <p:nvSpPr>
            <p:cNvPr id="27" name="Rounded Rectangle 43">
              <a:extLst>
                <a:ext uri="{FF2B5EF4-FFF2-40B4-BE49-F238E27FC236}">
                  <a16:creationId xmlns:a16="http://schemas.microsoft.com/office/drawing/2014/main" id="{D88A9AEC-C8CE-43C6-A82C-9316440C47D7}"/>
                </a:ext>
              </a:extLst>
            </p:cNvPr>
            <p:cNvSpPr/>
            <p:nvPr/>
          </p:nvSpPr>
          <p:spPr>
            <a:xfrm>
              <a:off x="4101016" y="2133600"/>
              <a:ext cx="3665483" cy="23622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1495099F-716B-4A16-967B-4234D6056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0961" y="2943388"/>
              <a:ext cx="1358715" cy="836132"/>
            </a:xfrm>
            <a:prstGeom prst="rect">
              <a:avLst/>
            </a:prstGeom>
          </p:spPr>
        </p:pic>
        <p:sp>
          <p:nvSpPr>
            <p:cNvPr id="29" name="TextBox 28">
              <a:extLst>
                <a:ext uri="{FF2B5EF4-FFF2-40B4-BE49-F238E27FC236}">
                  <a16:creationId xmlns:a16="http://schemas.microsoft.com/office/drawing/2014/main" id="{946DB4E1-73BC-4B02-B982-DBDDB5A7AABE}"/>
                </a:ext>
              </a:extLst>
            </p:cNvPr>
            <p:cNvSpPr txBox="1"/>
            <p:nvPr/>
          </p:nvSpPr>
          <p:spPr>
            <a:xfrm>
              <a:off x="4863398" y="1579236"/>
              <a:ext cx="2245356" cy="574627"/>
            </a:xfrm>
            <a:prstGeom prst="rect">
              <a:avLst/>
            </a:prstGeom>
            <a:noFill/>
          </p:spPr>
          <p:txBody>
            <a:bodyPr wrap="square" rtlCol="0">
              <a:spAutoFit/>
            </a:bodyPr>
            <a:lstStyle/>
            <a:p>
              <a:pPr algn="ctr"/>
              <a:r>
                <a:rPr lang="en-US" sz="2000" b="1" dirty="0"/>
                <a:t>Station 235</a:t>
              </a:r>
            </a:p>
          </p:txBody>
        </p:sp>
      </p:grpSp>
      <p:grpSp>
        <p:nvGrpSpPr>
          <p:cNvPr id="12" name="Group 11">
            <a:extLst>
              <a:ext uri="{FF2B5EF4-FFF2-40B4-BE49-F238E27FC236}">
                <a16:creationId xmlns:a16="http://schemas.microsoft.com/office/drawing/2014/main" id="{2D381C74-6854-46FE-8EB4-653BFA7652B3}"/>
              </a:ext>
            </a:extLst>
          </p:cNvPr>
          <p:cNvGrpSpPr/>
          <p:nvPr/>
        </p:nvGrpSpPr>
        <p:grpSpPr>
          <a:xfrm>
            <a:off x="6902364" y="4415078"/>
            <a:ext cx="755337" cy="1168529"/>
            <a:chOff x="4294419" y="2369045"/>
            <a:chExt cx="1025796" cy="1678209"/>
          </a:xfrm>
        </p:grpSpPr>
        <p:sp>
          <p:nvSpPr>
            <p:cNvPr id="25" name="Rounded Rectangle 4">
              <a:extLst>
                <a:ext uri="{FF2B5EF4-FFF2-40B4-BE49-F238E27FC236}">
                  <a16:creationId xmlns:a16="http://schemas.microsoft.com/office/drawing/2014/main" id="{F312EC41-BD42-423B-AC97-296382286247}"/>
                </a:ext>
              </a:extLst>
            </p:cNvPr>
            <p:cNvSpPr/>
            <p:nvPr/>
          </p:nvSpPr>
          <p:spPr>
            <a:xfrm rot="16200000">
              <a:off x="3875319" y="3094754"/>
              <a:ext cx="1371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onsolas" panose="020B0609020204030204" pitchFamily="49" charset="0"/>
                  <a:cs typeface="Consolas" panose="020B0609020204030204" pitchFamily="49" charset="0"/>
                </a:rPr>
                <a:t>Stack</a:t>
              </a:r>
            </a:p>
          </p:txBody>
        </p:sp>
        <p:sp>
          <p:nvSpPr>
            <p:cNvPr id="26" name="Freeform 14">
              <a:extLst>
                <a:ext uri="{FF2B5EF4-FFF2-40B4-BE49-F238E27FC236}">
                  <a16:creationId xmlns:a16="http://schemas.microsoft.com/office/drawing/2014/main" id="{6E0FB437-92E7-4913-B662-96D392D0F589}"/>
                </a:ext>
              </a:extLst>
            </p:cNvPr>
            <p:cNvSpPr/>
            <p:nvPr/>
          </p:nvSpPr>
          <p:spPr>
            <a:xfrm>
              <a:off x="4509413" y="2369045"/>
              <a:ext cx="810802" cy="559090"/>
            </a:xfrm>
            <a:custGeom>
              <a:avLst/>
              <a:gdLst>
                <a:gd name="connsiteX0" fmla="*/ 924674 w 924674"/>
                <a:gd name="connsiteY0" fmla="*/ 559090 h 559090"/>
                <a:gd name="connsiteX1" fmla="*/ 729465 w 924674"/>
                <a:gd name="connsiteY1" fmla="*/ 96753 h 559090"/>
                <a:gd name="connsiteX2" fmla="*/ 267128 w 924674"/>
                <a:gd name="connsiteY2" fmla="*/ 14559 h 559090"/>
                <a:gd name="connsiteX3" fmla="*/ 0 w 924674"/>
                <a:gd name="connsiteY3" fmla="*/ 302236 h 559090"/>
              </a:gdLst>
              <a:ahLst/>
              <a:cxnLst>
                <a:cxn ang="0">
                  <a:pos x="connsiteX0" y="connsiteY0"/>
                </a:cxn>
                <a:cxn ang="0">
                  <a:pos x="connsiteX1" y="connsiteY1"/>
                </a:cxn>
                <a:cxn ang="0">
                  <a:pos x="connsiteX2" y="connsiteY2"/>
                </a:cxn>
                <a:cxn ang="0">
                  <a:pos x="connsiteX3" y="connsiteY3"/>
                </a:cxn>
              </a:cxnLst>
              <a:rect l="l" t="t" r="r" b="b"/>
              <a:pathLst>
                <a:path w="924674" h="559090">
                  <a:moveTo>
                    <a:pt x="924674" y="559090"/>
                  </a:moveTo>
                  <a:cubicBezTo>
                    <a:pt x="881865" y="373299"/>
                    <a:pt x="839056" y="187508"/>
                    <a:pt x="729465" y="96753"/>
                  </a:cubicBezTo>
                  <a:cubicBezTo>
                    <a:pt x="619874" y="5998"/>
                    <a:pt x="388705" y="-19688"/>
                    <a:pt x="267128" y="14559"/>
                  </a:cubicBezTo>
                  <a:cubicBezTo>
                    <a:pt x="145551" y="48806"/>
                    <a:pt x="72775" y="175521"/>
                    <a:pt x="0" y="302236"/>
                  </a:cubicBezTo>
                </a:path>
              </a:pathLst>
            </a:custGeom>
            <a:noFill/>
            <a:ln w="50800">
              <a:solidFill>
                <a:srgbClr val="0070C0"/>
              </a:solidFill>
              <a:prstDash val="sysDash"/>
              <a:headEnd type="triangle"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BD8EF3C8-B134-4DE8-A645-B8FD9BFB3606}"/>
              </a:ext>
            </a:extLst>
          </p:cNvPr>
          <p:cNvGrpSpPr/>
          <p:nvPr/>
        </p:nvGrpSpPr>
        <p:grpSpPr>
          <a:xfrm>
            <a:off x="8572185" y="4433922"/>
            <a:ext cx="768792" cy="1352555"/>
            <a:chOff x="6562145" y="2396108"/>
            <a:chExt cx="1044070" cy="1942502"/>
          </a:xfrm>
        </p:grpSpPr>
        <p:sp>
          <p:nvSpPr>
            <p:cNvPr id="22" name="Rounded Rectangle 5">
              <a:extLst>
                <a:ext uri="{FF2B5EF4-FFF2-40B4-BE49-F238E27FC236}">
                  <a16:creationId xmlns:a16="http://schemas.microsoft.com/office/drawing/2014/main" id="{A512ED5B-DA31-4FA1-9BA8-E7AF39253760}"/>
                </a:ext>
              </a:extLst>
            </p:cNvPr>
            <p:cNvSpPr/>
            <p:nvPr/>
          </p:nvSpPr>
          <p:spPr>
            <a:xfrm rot="16200000">
              <a:off x="6653715" y="3094754"/>
              <a:ext cx="1371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onsolas" panose="020B0609020204030204" pitchFamily="49" charset="0"/>
                  <a:cs typeface="Consolas" panose="020B0609020204030204" pitchFamily="49" charset="0"/>
                </a:rPr>
                <a:t>Queue</a:t>
              </a:r>
            </a:p>
          </p:txBody>
        </p:sp>
        <p:sp>
          <p:nvSpPr>
            <p:cNvPr id="23" name="Freeform 15">
              <a:extLst>
                <a:ext uri="{FF2B5EF4-FFF2-40B4-BE49-F238E27FC236}">
                  <a16:creationId xmlns:a16="http://schemas.microsoft.com/office/drawing/2014/main" id="{3A773AB6-CE1D-499D-8AD2-8557930A2450}"/>
                </a:ext>
              </a:extLst>
            </p:cNvPr>
            <p:cNvSpPr/>
            <p:nvPr/>
          </p:nvSpPr>
          <p:spPr>
            <a:xfrm flipH="1">
              <a:off x="6562145" y="2396108"/>
              <a:ext cx="756822" cy="559090"/>
            </a:xfrm>
            <a:custGeom>
              <a:avLst/>
              <a:gdLst>
                <a:gd name="connsiteX0" fmla="*/ 924674 w 924674"/>
                <a:gd name="connsiteY0" fmla="*/ 559090 h 559090"/>
                <a:gd name="connsiteX1" fmla="*/ 729465 w 924674"/>
                <a:gd name="connsiteY1" fmla="*/ 96753 h 559090"/>
                <a:gd name="connsiteX2" fmla="*/ 267128 w 924674"/>
                <a:gd name="connsiteY2" fmla="*/ 14559 h 559090"/>
                <a:gd name="connsiteX3" fmla="*/ 0 w 924674"/>
                <a:gd name="connsiteY3" fmla="*/ 302236 h 559090"/>
              </a:gdLst>
              <a:ahLst/>
              <a:cxnLst>
                <a:cxn ang="0">
                  <a:pos x="connsiteX0" y="connsiteY0"/>
                </a:cxn>
                <a:cxn ang="0">
                  <a:pos x="connsiteX1" y="connsiteY1"/>
                </a:cxn>
                <a:cxn ang="0">
                  <a:pos x="connsiteX2" y="connsiteY2"/>
                </a:cxn>
                <a:cxn ang="0">
                  <a:pos x="connsiteX3" y="connsiteY3"/>
                </a:cxn>
              </a:cxnLst>
              <a:rect l="l" t="t" r="r" b="b"/>
              <a:pathLst>
                <a:path w="924674" h="559090">
                  <a:moveTo>
                    <a:pt x="924674" y="559090"/>
                  </a:moveTo>
                  <a:cubicBezTo>
                    <a:pt x="881865" y="373299"/>
                    <a:pt x="839056" y="187508"/>
                    <a:pt x="729465" y="96753"/>
                  </a:cubicBezTo>
                  <a:cubicBezTo>
                    <a:pt x="619874" y="5998"/>
                    <a:pt x="388705" y="-19688"/>
                    <a:pt x="267128" y="14559"/>
                  </a:cubicBezTo>
                  <a:cubicBezTo>
                    <a:pt x="145551" y="48806"/>
                    <a:pt x="72775" y="175521"/>
                    <a:pt x="0" y="302236"/>
                  </a:cubicBezTo>
                </a:path>
              </a:pathLst>
            </a:custGeom>
            <a:noFill/>
            <a:ln w="50800">
              <a:solidFill>
                <a:schemeClr val="accent4">
                  <a:lumMod val="75000"/>
                </a:schemeClr>
              </a:solidFill>
              <a:prstDash val="sysDash"/>
              <a:headEnd type="none"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6">
              <a:extLst>
                <a:ext uri="{FF2B5EF4-FFF2-40B4-BE49-F238E27FC236}">
                  <a16:creationId xmlns:a16="http://schemas.microsoft.com/office/drawing/2014/main" id="{9FF8C03C-8BC0-4DEF-A402-0C414ED62082}"/>
                </a:ext>
              </a:extLst>
            </p:cNvPr>
            <p:cNvSpPr/>
            <p:nvPr/>
          </p:nvSpPr>
          <p:spPr>
            <a:xfrm flipH="1" flipV="1">
              <a:off x="6562145" y="3779520"/>
              <a:ext cx="756822" cy="559090"/>
            </a:xfrm>
            <a:custGeom>
              <a:avLst/>
              <a:gdLst>
                <a:gd name="connsiteX0" fmla="*/ 924674 w 924674"/>
                <a:gd name="connsiteY0" fmla="*/ 559090 h 559090"/>
                <a:gd name="connsiteX1" fmla="*/ 729465 w 924674"/>
                <a:gd name="connsiteY1" fmla="*/ 96753 h 559090"/>
                <a:gd name="connsiteX2" fmla="*/ 267128 w 924674"/>
                <a:gd name="connsiteY2" fmla="*/ 14559 h 559090"/>
                <a:gd name="connsiteX3" fmla="*/ 0 w 924674"/>
                <a:gd name="connsiteY3" fmla="*/ 302236 h 559090"/>
              </a:gdLst>
              <a:ahLst/>
              <a:cxnLst>
                <a:cxn ang="0">
                  <a:pos x="connsiteX0" y="connsiteY0"/>
                </a:cxn>
                <a:cxn ang="0">
                  <a:pos x="connsiteX1" y="connsiteY1"/>
                </a:cxn>
                <a:cxn ang="0">
                  <a:pos x="connsiteX2" y="connsiteY2"/>
                </a:cxn>
                <a:cxn ang="0">
                  <a:pos x="connsiteX3" y="connsiteY3"/>
                </a:cxn>
              </a:cxnLst>
              <a:rect l="l" t="t" r="r" b="b"/>
              <a:pathLst>
                <a:path w="924674" h="559090">
                  <a:moveTo>
                    <a:pt x="924674" y="559090"/>
                  </a:moveTo>
                  <a:cubicBezTo>
                    <a:pt x="881865" y="373299"/>
                    <a:pt x="839056" y="187508"/>
                    <a:pt x="729465" y="96753"/>
                  </a:cubicBezTo>
                  <a:cubicBezTo>
                    <a:pt x="619874" y="5998"/>
                    <a:pt x="388705" y="-19688"/>
                    <a:pt x="267128" y="14559"/>
                  </a:cubicBezTo>
                  <a:cubicBezTo>
                    <a:pt x="145551" y="48806"/>
                    <a:pt x="72775" y="175521"/>
                    <a:pt x="0" y="302236"/>
                  </a:cubicBezTo>
                </a:path>
              </a:pathLst>
            </a:custGeom>
            <a:noFill/>
            <a:ln w="50800">
              <a:solidFill>
                <a:schemeClr val="accent4">
                  <a:lumMod val="75000"/>
                </a:schemeClr>
              </a:solidFill>
              <a:prstDash val="sysDash"/>
              <a:headEnd type="triangle" w="lg" len="med"/>
              <a:tailEnd type="non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8904C855-05B0-47D8-A5FF-7F52B5915B78}"/>
              </a:ext>
            </a:extLst>
          </p:cNvPr>
          <p:cNvGrpSpPr/>
          <p:nvPr/>
        </p:nvGrpSpPr>
        <p:grpSpPr>
          <a:xfrm>
            <a:off x="8218793" y="5390985"/>
            <a:ext cx="2305836" cy="1397364"/>
            <a:chOff x="6082215" y="3770616"/>
            <a:chExt cx="3131475" cy="2006855"/>
          </a:xfrm>
        </p:grpSpPr>
        <p:sp>
          <p:nvSpPr>
            <p:cNvPr id="19" name="Freeform 13">
              <a:extLst>
                <a:ext uri="{FF2B5EF4-FFF2-40B4-BE49-F238E27FC236}">
                  <a16:creationId xmlns:a16="http://schemas.microsoft.com/office/drawing/2014/main" id="{9FB573F5-0C7F-4344-B14B-D2429AD69EE5}"/>
                </a:ext>
              </a:extLst>
            </p:cNvPr>
            <p:cNvSpPr/>
            <p:nvPr/>
          </p:nvSpPr>
          <p:spPr>
            <a:xfrm flipH="1">
              <a:off x="6082215" y="3770616"/>
              <a:ext cx="1295400" cy="1258584"/>
            </a:xfrm>
            <a:custGeom>
              <a:avLst/>
              <a:gdLst>
                <a:gd name="connsiteX0" fmla="*/ 0 w 2106202"/>
                <a:gd name="connsiteY0" fmla="*/ 780836 h 780836"/>
                <a:gd name="connsiteX1" fmla="*/ 1695236 w 2106202"/>
                <a:gd name="connsiteY1" fmla="*/ 647272 h 780836"/>
                <a:gd name="connsiteX2" fmla="*/ 2106202 w 2106202"/>
                <a:gd name="connsiteY2" fmla="*/ 0 h 780836"/>
              </a:gdLst>
              <a:ahLst/>
              <a:cxnLst>
                <a:cxn ang="0">
                  <a:pos x="connsiteX0" y="connsiteY0"/>
                </a:cxn>
                <a:cxn ang="0">
                  <a:pos x="connsiteX1" y="connsiteY1"/>
                </a:cxn>
                <a:cxn ang="0">
                  <a:pos x="connsiteX2" y="connsiteY2"/>
                </a:cxn>
              </a:cxnLst>
              <a:rect l="l" t="t" r="r" b="b"/>
              <a:pathLst>
                <a:path w="2106202" h="780836">
                  <a:moveTo>
                    <a:pt x="0" y="780836"/>
                  </a:moveTo>
                  <a:cubicBezTo>
                    <a:pt x="672101" y="779123"/>
                    <a:pt x="1344202" y="777411"/>
                    <a:pt x="1695236" y="647272"/>
                  </a:cubicBezTo>
                  <a:cubicBezTo>
                    <a:pt x="2046270" y="517133"/>
                    <a:pt x="2076236" y="258566"/>
                    <a:pt x="2106202" y="0"/>
                  </a:cubicBezTo>
                </a:path>
              </a:pathLst>
            </a:custGeom>
            <a:noFill/>
            <a:ln w="50800">
              <a:solidFill>
                <a:srgbClr val="FF0000"/>
              </a:solidFill>
              <a:prstDash val="sysDash"/>
              <a:headEnd type="triangle" w="lg" len="med"/>
              <a:tailEnd type="non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2C8FE6F-1439-4497-8818-A617DC91A03C}"/>
                </a:ext>
              </a:extLst>
            </p:cNvPr>
            <p:cNvSpPr txBox="1"/>
            <p:nvPr/>
          </p:nvSpPr>
          <p:spPr>
            <a:xfrm>
              <a:off x="6968332" y="5291249"/>
              <a:ext cx="2245358" cy="486222"/>
            </a:xfrm>
            <a:prstGeom prst="rect">
              <a:avLst/>
            </a:prstGeom>
            <a:noFill/>
          </p:spPr>
          <p:txBody>
            <a:bodyPr wrap="square" rtlCol="0">
              <a:spAutoFit/>
            </a:bodyPr>
            <a:lstStyle/>
            <a:p>
              <a:r>
                <a:rPr lang="en-US" sz="1600" b="1" dirty="0"/>
                <a:t>Outgoing Cars</a:t>
              </a:r>
            </a:p>
          </p:txBody>
        </p:sp>
        <p:sp>
          <p:nvSpPr>
            <p:cNvPr id="21" name="Rounded Rectangle 22">
              <a:extLst>
                <a:ext uri="{FF2B5EF4-FFF2-40B4-BE49-F238E27FC236}">
                  <a16:creationId xmlns:a16="http://schemas.microsoft.com/office/drawing/2014/main" id="{56237AF9-412C-45DE-984A-08D4F3C4DA98}"/>
                </a:ext>
              </a:extLst>
            </p:cNvPr>
            <p:cNvSpPr/>
            <p:nvPr/>
          </p:nvSpPr>
          <p:spPr>
            <a:xfrm>
              <a:off x="7382639" y="4724400"/>
              <a:ext cx="1371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onsolas" panose="020B0609020204030204" pitchFamily="49" charset="0"/>
                  <a:cs typeface="Consolas" panose="020B0609020204030204" pitchFamily="49" charset="0"/>
                </a:rPr>
                <a:t>Vector</a:t>
              </a:r>
            </a:p>
          </p:txBody>
        </p:sp>
      </p:grpSp>
      <p:grpSp>
        <p:nvGrpSpPr>
          <p:cNvPr id="15" name="Group 14">
            <a:extLst>
              <a:ext uri="{FF2B5EF4-FFF2-40B4-BE49-F238E27FC236}">
                <a16:creationId xmlns:a16="http://schemas.microsoft.com/office/drawing/2014/main" id="{CC53A00D-5CC8-4E00-9658-BFB14DE90C45}"/>
              </a:ext>
            </a:extLst>
          </p:cNvPr>
          <p:cNvGrpSpPr/>
          <p:nvPr/>
        </p:nvGrpSpPr>
        <p:grpSpPr>
          <a:xfrm>
            <a:off x="5503325" y="5390985"/>
            <a:ext cx="2547140" cy="1348826"/>
            <a:chOff x="2394434" y="3770616"/>
            <a:chExt cx="3459181" cy="1937147"/>
          </a:xfrm>
        </p:grpSpPr>
        <p:sp>
          <p:nvSpPr>
            <p:cNvPr id="16" name="Freeform 12">
              <a:extLst>
                <a:ext uri="{FF2B5EF4-FFF2-40B4-BE49-F238E27FC236}">
                  <a16:creationId xmlns:a16="http://schemas.microsoft.com/office/drawing/2014/main" id="{B83D901C-DB2A-4D86-8180-6970DE3724F9}"/>
                </a:ext>
              </a:extLst>
            </p:cNvPr>
            <p:cNvSpPr/>
            <p:nvPr/>
          </p:nvSpPr>
          <p:spPr>
            <a:xfrm>
              <a:off x="3747413" y="3770616"/>
              <a:ext cx="2106202" cy="1258584"/>
            </a:xfrm>
            <a:custGeom>
              <a:avLst/>
              <a:gdLst>
                <a:gd name="connsiteX0" fmla="*/ 0 w 2106202"/>
                <a:gd name="connsiteY0" fmla="*/ 780836 h 780836"/>
                <a:gd name="connsiteX1" fmla="*/ 1695236 w 2106202"/>
                <a:gd name="connsiteY1" fmla="*/ 647272 h 780836"/>
                <a:gd name="connsiteX2" fmla="*/ 2106202 w 2106202"/>
                <a:gd name="connsiteY2" fmla="*/ 0 h 780836"/>
              </a:gdLst>
              <a:ahLst/>
              <a:cxnLst>
                <a:cxn ang="0">
                  <a:pos x="connsiteX0" y="connsiteY0"/>
                </a:cxn>
                <a:cxn ang="0">
                  <a:pos x="connsiteX1" y="connsiteY1"/>
                </a:cxn>
                <a:cxn ang="0">
                  <a:pos x="connsiteX2" y="connsiteY2"/>
                </a:cxn>
              </a:cxnLst>
              <a:rect l="l" t="t" r="r" b="b"/>
              <a:pathLst>
                <a:path w="2106202" h="780836">
                  <a:moveTo>
                    <a:pt x="0" y="780836"/>
                  </a:moveTo>
                  <a:cubicBezTo>
                    <a:pt x="672101" y="779123"/>
                    <a:pt x="1344202" y="777411"/>
                    <a:pt x="1695236" y="647272"/>
                  </a:cubicBezTo>
                  <a:cubicBezTo>
                    <a:pt x="2046270" y="517133"/>
                    <a:pt x="2076236" y="258566"/>
                    <a:pt x="2106202" y="0"/>
                  </a:cubicBezTo>
                </a:path>
              </a:pathLst>
            </a:custGeom>
            <a:noFill/>
            <a:ln w="50800">
              <a:solidFill>
                <a:srgbClr val="FF0000"/>
              </a:solidFill>
              <a:prstDash val="sysDash"/>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E38B9E2-A500-4DBF-A86E-C708F6BD4092}"/>
                </a:ext>
              </a:extLst>
            </p:cNvPr>
            <p:cNvSpPr txBox="1"/>
            <p:nvPr/>
          </p:nvSpPr>
          <p:spPr>
            <a:xfrm>
              <a:off x="2394434" y="5221541"/>
              <a:ext cx="2395914" cy="486222"/>
            </a:xfrm>
            <a:prstGeom prst="rect">
              <a:avLst/>
            </a:prstGeom>
            <a:noFill/>
          </p:spPr>
          <p:txBody>
            <a:bodyPr wrap="square" rtlCol="0">
              <a:spAutoFit/>
            </a:bodyPr>
            <a:lstStyle/>
            <a:p>
              <a:r>
                <a:rPr lang="en-US" sz="1600" b="1" dirty="0"/>
                <a:t>Incoming Cars</a:t>
              </a:r>
            </a:p>
          </p:txBody>
        </p:sp>
        <p:pic>
          <p:nvPicPr>
            <p:cNvPr id="18" name="Picture 17">
              <a:extLst>
                <a:ext uri="{FF2B5EF4-FFF2-40B4-BE49-F238E27FC236}">
                  <a16:creationId xmlns:a16="http://schemas.microsoft.com/office/drawing/2014/main" id="{460E09B4-77C5-4355-97BE-F73BA598DB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00673" y="4831386"/>
              <a:ext cx="2236280" cy="330211"/>
            </a:xfrm>
            <a:prstGeom prst="rect">
              <a:avLst/>
            </a:prstGeom>
          </p:spPr>
        </p:pic>
      </p:grpSp>
      <p:sp>
        <p:nvSpPr>
          <p:cNvPr id="30" name="Content Placeholder 2">
            <a:extLst>
              <a:ext uri="{FF2B5EF4-FFF2-40B4-BE49-F238E27FC236}">
                <a16:creationId xmlns:a16="http://schemas.microsoft.com/office/drawing/2014/main" id="{465A5270-ECC4-4412-A836-1469C9FFA356}"/>
              </a:ext>
            </a:extLst>
          </p:cNvPr>
          <p:cNvSpPr txBox="1">
            <a:spLocks/>
          </p:cNvSpPr>
          <p:nvPr/>
        </p:nvSpPr>
        <p:spPr bwMode="auto">
          <a:xfrm>
            <a:off x="559165" y="2762038"/>
            <a:ext cx="9978067" cy="6436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2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r>
              <a:rPr lang="en-US" dirty="0"/>
              <a:t>From the turntable cars can be moved to a "stack" roundhouse facility (LIFO) or a "queue" roundhouse facility (FIFO).</a:t>
            </a:r>
          </a:p>
        </p:txBody>
      </p:sp>
      <p:sp>
        <p:nvSpPr>
          <p:cNvPr id="31" name="Content Placeholder 2">
            <a:extLst>
              <a:ext uri="{FF2B5EF4-FFF2-40B4-BE49-F238E27FC236}">
                <a16:creationId xmlns:a16="http://schemas.microsoft.com/office/drawing/2014/main" id="{11E5C5DB-C71D-4414-A33A-859700666679}"/>
              </a:ext>
            </a:extLst>
          </p:cNvPr>
          <p:cNvSpPr txBox="1">
            <a:spLocks/>
          </p:cNvSpPr>
          <p:nvPr/>
        </p:nvSpPr>
        <p:spPr bwMode="auto">
          <a:xfrm>
            <a:off x="560956" y="3452319"/>
            <a:ext cx="9978067" cy="6648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2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r>
              <a:rPr lang="en-US" dirty="0"/>
              <a:t>Train cars leave the train station by moving from the turntable to a "vector" of outbound cars.</a:t>
            </a:r>
          </a:p>
        </p:txBody>
      </p:sp>
      <p:sp>
        <p:nvSpPr>
          <p:cNvPr id="32" name="Content Placeholder 2">
            <a:extLst>
              <a:ext uri="{FF2B5EF4-FFF2-40B4-BE49-F238E27FC236}">
                <a16:creationId xmlns:a16="http://schemas.microsoft.com/office/drawing/2014/main" id="{7BCCC22C-AEC5-4CFA-8C4E-935171B23A55}"/>
              </a:ext>
            </a:extLst>
          </p:cNvPr>
          <p:cNvSpPr txBox="1">
            <a:spLocks/>
          </p:cNvSpPr>
          <p:nvPr/>
        </p:nvSpPr>
        <p:spPr bwMode="auto">
          <a:xfrm>
            <a:off x="573504" y="4185636"/>
            <a:ext cx="9978067" cy="13533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2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a:t>What objects (classes)?</a:t>
            </a:r>
          </a:p>
          <a:p>
            <a:pPr lvl="1"/>
            <a:r>
              <a:rPr lang="en-US" dirty="0"/>
              <a:t>Cars</a:t>
            </a:r>
          </a:p>
          <a:p>
            <a:pPr lvl="1"/>
            <a:r>
              <a:rPr lang="en-US" dirty="0"/>
              <a:t>Station</a:t>
            </a:r>
          </a:p>
          <a:p>
            <a:pPr lvl="1"/>
            <a:r>
              <a:rPr lang="en-US" dirty="0"/>
              <a:t>Stack, Queue, Vector</a:t>
            </a:r>
          </a:p>
          <a:p>
            <a:r>
              <a:rPr lang="en-US" dirty="0"/>
              <a:t>How to describe interactions?</a:t>
            </a:r>
          </a:p>
          <a:p>
            <a:pPr lvl="1"/>
            <a:r>
              <a:rPr lang="en-US" dirty="0"/>
              <a:t>UML</a:t>
            </a:r>
          </a:p>
        </p:txBody>
      </p:sp>
    </p:spTree>
    <p:extLst>
      <p:ext uri="{BB962C8B-B14F-4D97-AF65-F5344CB8AC3E}">
        <p14:creationId xmlns:p14="http://schemas.microsoft.com/office/powerpoint/2010/main" val="147173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xEl>
                                              <p:pRg st="0" end="0"/>
                                            </p:txEl>
                                          </p:spTgt>
                                        </p:tgtEl>
                                        <p:attrNameLst>
                                          <p:attrName>style.visibility</p:attrName>
                                        </p:attrNameLst>
                                      </p:cBhvr>
                                      <p:to>
                                        <p:strVal val="visible"/>
                                      </p:to>
                                    </p:set>
                                    <p:animEffect transition="in" filter="fade">
                                      <p:cBhvr>
                                        <p:cTn id="27" dur="500"/>
                                        <p:tgtEl>
                                          <p:spTgt spid="3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xEl>
                                              <p:pRg st="0" end="0"/>
                                            </p:txEl>
                                          </p:spTgt>
                                        </p:tgtEl>
                                        <p:attrNameLst>
                                          <p:attrName>style.visibility</p:attrName>
                                        </p:attrNameLst>
                                      </p:cBhvr>
                                      <p:to>
                                        <p:strVal val="visible"/>
                                      </p:to>
                                    </p:set>
                                    <p:animEffect transition="in" filter="fade">
                                      <p:cBhvr>
                                        <p:cTn id="42" dur="500"/>
                                        <p:tgtEl>
                                          <p:spTgt spid="3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2">
                                            <p:txEl>
                                              <p:pRg st="0" end="0"/>
                                            </p:txEl>
                                          </p:spTgt>
                                        </p:tgtEl>
                                        <p:attrNameLst>
                                          <p:attrName>style.visibility</p:attrName>
                                        </p:attrNameLst>
                                      </p:cBhvr>
                                      <p:to>
                                        <p:strVal val="visible"/>
                                      </p:to>
                                    </p:set>
                                    <p:animEffect transition="in" filter="fade">
                                      <p:cBhvr>
                                        <p:cTn id="52" dur="500"/>
                                        <p:tgtEl>
                                          <p:spTgt spid="3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2">
                                            <p:txEl>
                                              <p:pRg st="1" end="1"/>
                                            </p:txEl>
                                          </p:spTgt>
                                        </p:tgtEl>
                                        <p:attrNameLst>
                                          <p:attrName>style.visibility</p:attrName>
                                        </p:attrNameLst>
                                      </p:cBhvr>
                                      <p:to>
                                        <p:strVal val="visible"/>
                                      </p:to>
                                    </p:set>
                                    <p:animEffect transition="in" filter="fade">
                                      <p:cBhvr>
                                        <p:cTn id="57" dur="500"/>
                                        <p:tgtEl>
                                          <p:spTgt spid="32">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2">
                                            <p:txEl>
                                              <p:pRg st="2" end="2"/>
                                            </p:txEl>
                                          </p:spTgt>
                                        </p:tgtEl>
                                        <p:attrNameLst>
                                          <p:attrName>style.visibility</p:attrName>
                                        </p:attrNameLst>
                                      </p:cBhvr>
                                      <p:to>
                                        <p:strVal val="visible"/>
                                      </p:to>
                                    </p:set>
                                    <p:animEffect transition="in" filter="fade">
                                      <p:cBhvr>
                                        <p:cTn id="62" dur="500"/>
                                        <p:tgtEl>
                                          <p:spTgt spid="32">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2">
                                            <p:txEl>
                                              <p:pRg st="3" end="3"/>
                                            </p:txEl>
                                          </p:spTgt>
                                        </p:tgtEl>
                                        <p:attrNameLst>
                                          <p:attrName>style.visibility</p:attrName>
                                        </p:attrNameLst>
                                      </p:cBhvr>
                                      <p:to>
                                        <p:strVal val="visible"/>
                                      </p:to>
                                    </p:set>
                                    <p:animEffect transition="in" filter="fade">
                                      <p:cBhvr>
                                        <p:cTn id="67" dur="500"/>
                                        <p:tgtEl>
                                          <p:spTgt spid="32">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2">
                                            <p:txEl>
                                              <p:pRg st="4" end="4"/>
                                            </p:txEl>
                                          </p:spTgt>
                                        </p:tgtEl>
                                        <p:attrNameLst>
                                          <p:attrName>style.visibility</p:attrName>
                                        </p:attrNameLst>
                                      </p:cBhvr>
                                      <p:to>
                                        <p:strVal val="visible"/>
                                      </p:to>
                                    </p:set>
                                    <p:animEffect transition="in" filter="fade">
                                      <p:cBhvr>
                                        <p:cTn id="72" dur="500"/>
                                        <p:tgtEl>
                                          <p:spTgt spid="32">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2">
                                            <p:txEl>
                                              <p:pRg st="5" end="5"/>
                                            </p:txEl>
                                          </p:spTgt>
                                        </p:tgtEl>
                                        <p:attrNameLst>
                                          <p:attrName>style.visibility</p:attrName>
                                        </p:attrNameLst>
                                      </p:cBhvr>
                                      <p:to>
                                        <p:strVal val="visible"/>
                                      </p:to>
                                    </p:set>
                                    <p:animEffect transition="in" filter="fade">
                                      <p:cBhvr>
                                        <p:cTn id="77" dur="500"/>
                                        <p:tgtEl>
                                          <p:spTgt spid="3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9" grpId="0" uiExpand="1" build="p" bldLvl="2"/>
      <p:bldP spid="30" grpId="0" uiExpand="1" build="p" bldLvl="2"/>
      <p:bldP spid="31" grpId="0" uiExpand="1" build="p" bldLvl="2"/>
      <p:bldP spid="32" grpId="0" uiExpand="1"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7484805-F368-435F-8F63-3D3F1C5E888C}"/>
              </a:ext>
            </a:extLst>
          </p:cNvPr>
          <p:cNvGrpSpPr/>
          <p:nvPr/>
        </p:nvGrpSpPr>
        <p:grpSpPr>
          <a:xfrm>
            <a:off x="6195060" y="1495051"/>
            <a:ext cx="1488260" cy="2274139"/>
            <a:chOff x="6156960" y="1291851"/>
            <a:chExt cx="1488260" cy="2274139"/>
          </a:xfrm>
        </p:grpSpPr>
        <p:cxnSp>
          <p:nvCxnSpPr>
            <p:cNvPr id="75" name="Straight Connector 74">
              <a:extLst>
                <a:ext uri="{FF2B5EF4-FFF2-40B4-BE49-F238E27FC236}">
                  <a16:creationId xmlns:a16="http://schemas.microsoft.com/office/drawing/2014/main" id="{316D4860-F974-471D-B822-33057D3C6439}"/>
                </a:ext>
              </a:extLst>
            </p:cNvPr>
            <p:cNvCxnSpPr/>
            <p:nvPr/>
          </p:nvCxnSpPr>
          <p:spPr>
            <a:xfrm flipV="1">
              <a:off x="6494257" y="1409940"/>
              <a:ext cx="39204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4E25AC9-2FD7-443B-BC12-B546F0384763}"/>
                </a:ext>
              </a:extLst>
            </p:cNvPr>
            <p:cNvCxnSpPr/>
            <p:nvPr/>
          </p:nvCxnSpPr>
          <p:spPr>
            <a:xfrm>
              <a:off x="6886297" y="3565990"/>
              <a:ext cx="758923"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46C61DF-B8C7-4B18-AE50-595F18572744}"/>
                </a:ext>
              </a:extLst>
            </p:cNvPr>
            <p:cNvCxnSpPr/>
            <p:nvPr/>
          </p:nvCxnSpPr>
          <p:spPr>
            <a:xfrm>
              <a:off x="6886297" y="1398321"/>
              <a:ext cx="0" cy="2167669"/>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3" name="Flowchart: Decision 82">
              <a:extLst>
                <a:ext uri="{FF2B5EF4-FFF2-40B4-BE49-F238E27FC236}">
                  <a16:creationId xmlns:a16="http://schemas.microsoft.com/office/drawing/2014/main" id="{70A0C87F-0D5C-4EFE-8E98-44E5C5ECBBBF}"/>
                </a:ext>
              </a:extLst>
            </p:cNvPr>
            <p:cNvSpPr/>
            <p:nvPr/>
          </p:nvSpPr>
          <p:spPr>
            <a:xfrm>
              <a:off x="6156960" y="1291851"/>
              <a:ext cx="337297" cy="236177"/>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900">
                <a:solidFill>
                  <a:prstClr val="white"/>
                </a:solidFill>
                <a:latin typeface="Arial"/>
              </a:endParaRPr>
            </a:p>
          </p:txBody>
        </p:sp>
      </p:grpSp>
      <p:grpSp>
        <p:nvGrpSpPr>
          <p:cNvPr id="9" name="Group 8">
            <a:extLst>
              <a:ext uri="{FF2B5EF4-FFF2-40B4-BE49-F238E27FC236}">
                <a16:creationId xmlns:a16="http://schemas.microsoft.com/office/drawing/2014/main" id="{3C256225-6BFB-442E-BA67-3D3AD481EB72}"/>
              </a:ext>
            </a:extLst>
          </p:cNvPr>
          <p:cNvGrpSpPr/>
          <p:nvPr/>
        </p:nvGrpSpPr>
        <p:grpSpPr>
          <a:xfrm>
            <a:off x="6195060" y="4558816"/>
            <a:ext cx="1488260" cy="753424"/>
            <a:chOff x="6156960" y="4355616"/>
            <a:chExt cx="1488260" cy="753424"/>
          </a:xfrm>
        </p:grpSpPr>
        <p:cxnSp>
          <p:nvCxnSpPr>
            <p:cNvPr id="65" name="Straight Connector 64">
              <a:extLst>
                <a:ext uri="{FF2B5EF4-FFF2-40B4-BE49-F238E27FC236}">
                  <a16:creationId xmlns:a16="http://schemas.microsoft.com/office/drawing/2014/main" id="{0971CDD0-7888-4F8E-AA2D-FAFB61219A63}"/>
                </a:ext>
              </a:extLst>
            </p:cNvPr>
            <p:cNvCxnSpPr/>
            <p:nvPr/>
          </p:nvCxnSpPr>
          <p:spPr>
            <a:xfrm>
              <a:off x="6494257" y="4990951"/>
              <a:ext cx="39204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9EE0D5D-6108-4894-8BD6-070F4801AFC3}"/>
                </a:ext>
              </a:extLst>
            </p:cNvPr>
            <p:cNvCxnSpPr/>
            <p:nvPr/>
          </p:nvCxnSpPr>
          <p:spPr>
            <a:xfrm flipV="1">
              <a:off x="6886297" y="4355616"/>
              <a:ext cx="758923"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B6340DE-A448-421C-8950-4EBB00AAF44B}"/>
                </a:ext>
              </a:extLst>
            </p:cNvPr>
            <p:cNvCxnSpPr/>
            <p:nvPr/>
          </p:nvCxnSpPr>
          <p:spPr>
            <a:xfrm flipV="1">
              <a:off x="6886297" y="4355616"/>
              <a:ext cx="0" cy="64695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4" name="Flowchart: Decision 73">
              <a:extLst>
                <a:ext uri="{FF2B5EF4-FFF2-40B4-BE49-F238E27FC236}">
                  <a16:creationId xmlns:a16="http://schemas.microsoft.com/office/drawing/2014/main" id="{37C6FEB3-7BBC-4EB8-B3DD-898033462967}"/>
                </a:ext>
              </a:extLst>
            </p:cNvPr>
            <p:cNvSpPr/>
            <p:nvPr/>
          </p:nvSpPr>
          <p:spPr>
            <a:xfrm flipV="1">
              <a:off x="6156960" y="4872862"/>
              <a:ext cx="337297" cy="236178"/>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900">
                <a:solidFill>
                  <a:prstClr val="white"/>
                </a:solidFill>
                <a:latin typeface="Arial"/>
              </a:endParaRPr>
            </a:p>
          </p:txBody>
        </p:sp>
      </p:grpSp>
      <p:grpSp>
        <p:nvGrpSpPr>
          <p:cNvPr id="8" name="Group 7">
            <a:extLst>
              <a:ext uri="{FF2B5EF4-FFF2-40B4-BE49-F238E27FC236}">
                <a16:creationId xmlns:a16="http://schemas.microsoft.com/office/drawing/2014/main" id="{177E38C8-AD9E-40B6-B22D-8F7A02E9E45B}"/>
              </a:ext>
            </a:extLst>
          </p:cNvPr>
          <p:cNvGrpSpPr/>
          <p:nvPr/>
        </p:nvGrpSpPr>
        <p:grpSpPr>
          <a:xfrm>
            <a:off x="6195060" y="4073990"/>
            <a:ext cx="2225040" cy="236178"/>
            <a:chOff x="6156960" y="3870790"/>
            <a:chExt cx="2225040" cy="236178"/>
          </a:xfrm>
        </p:grpSpPr>
        <p:cxnSp>
          <p:nvCxnSpPr>
            <p:cNvPr id="60" name="Straight Connector 59">
              <a:extLst>
                <a:ext uri="{FF2B5EF4-FFF2-40B4-BE49-F238E27FC236}">
                  <a16:creationId xmlns:a16="http://schemas.microsoft.com/office/drawing/2014/main" id="{72FCE7D9-9187-41CD-AFD9-A233CF7F34BE}"/>
                </a:ext>
              </a:extLst>
            </p:cNvPr>
            <p:cNvCxnSpPr/>
            <p:nvPr/>
          </p:nvCxnSpPr>
          <p:spPr>
            <a:xfrm flipV="1">
              <a:off x="6470887" y="3983382"/>
              <a:ext cx="1911113" cy="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4" name="Flowchart: Decision 63">
              <a:extLst>
                <a:ext uri="{FF2B5EF4-FFF2-40B4-BE49-F238E27FC236}">
                  <a16:creationId xmlns:a16="http://schemas.microsoft.com/office/drawing/2014/main" id="{D7EF161B-6512-4270-A77C-CC47F8083AA3}"/>
                </a:ext>
              </a:extLst>
            </p:cNvPr>
            <p:cNvSpPr/>
            <p:nvPr/>
          </p:nvSpPr>
          <p:spPr>
            <a:xfrm>
              <a:off x="6156960" y="3870790"/>
              <a:ext cx="337298" cy="236178"/>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900">
                <a:solidFill>
                  <a:prstClr val="white"/>
                </a:solidFill>
                <a:latin typeface="Arial"/>
              </a:endParaRPr>
            </a:p>
          </p:txBody>
        </p:sp>
      </p:grpSp>
      <p:grpSp>
        <p:nvGrpSpPr>
          <p:cNvPr id="81" name="Group 80"/>
          <p:cNvGrpSpPr/>
          <p:nvPr/>
        </p:nvGrpSpPr>
        <p:grpSpPr>
          <a:xfrm>
            <a:off x="7580548" y="389611"/>
            <a:ext cx="1920240" cy="3645759"/>
            <a:chOff x="6628048" y="217232"/>
            <a:chExt cx="1920240" cy="3645759"/>
          </a:xfrm>
        </p:grpSpPr>
        <p:grpSp>
          <p:nvGrpSpPr>
            <p:cNvPr id="61" name="Group 60"/>
            <p:cNvGrpSpPr/>
            <p:nvPr/>
          </p:nvGrpSpPr>
          <p:grpSpPr>
            <a:xfrm rot="5400000">
              <a:off x="7026445" y="3207148"/>
              <a:ext cx="1102136" cy="209550"/>
              <a:chOff x="4180298" y="5329336"/>
              <a:chExt cx="1333502" cy="228600"/>
            </a:xfrm>
          </p:grpSpPr>
          <p:sp>
            <p:nvSpPr>
              <p:cNvPr id="62" name="Isosceles Triangle 61"/>
              <p:cNvSpPr/>
              <p:nvPr/>
            </p:nvSpPr>
            <p:spPr>
              <a:xfrm rot="16200000">
                <a:off x="4218398" y="5291236"/>
                <a:ext cx="228600" cy="304800"/>
              </a:xfrm>
              <a:prstGeom prst="triangle">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cxnSp>
            <p:nvCxnSpPr>
              <p:cNvPr id="63" name="Straight Connector 62"/>
              <p:cNvCxnSpPr>
                <a:stCxn id="62" idx="3"/>
              </p:cNvCxnSpPr>
              <p:nvPr/>
            </p:nvCxnSpPr>
            <p:spPr>
              <a:xfrm>
                <a:off x="4485101" y="5443634"/>
                <a:ext cx="1028699"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6628048" y="217232"/>
              <a:ext cx="1920240" cy="2531105"/>
              <a:chOff x="1142998" y="1937663"/>
              <a:chExt cx="4087795" cy="2839837"/>
            </a:xfrm>
          </p:grpSpPr>
          <p:sp>
            <p:nvSpPr>
              <p:cNvPr id="58" name="Rectangle 57"/>
              <p:cNvSpPr/>
              <p:nvPr/>
            </p:nvSpPr>
            <p:spPr>
              <a:xfrm>
                <a:off x="1142998" y="1937663"/>
                <a:ext cx="4087795"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dirty="0">
                    <a:solidFill>
                      <a:prstClr val="black"/>
                    </a:solidFill>
                    <a:latin typeface="Arial"/>
                  </a:rPr>
                  <a:t>&lt;&lt;interface&gt;&gt;</a:t>
                </a:r>
              </a:p>
              <a:p>
                <a:pPr algn="ctr" fontAlgn="base">
                  <a:spcBef>
                    <a:spcPct val="0"/>
                  </a:spcBef>
                  <a:spcAft>
                    <a:spcPct val="0"/>
                  </a:spcAft>
                </a:pPr>
                <a:r>
                  <a:rPr lang="en-US" sz="1200" b="1" i="1" dirty="0">
                    <a:solidFill>
                      <a:prstClr val="black"/>
                    </a:solidFill>
                    <a:latin typeface="Arial"/>
                  </a:rPr>
                  <a:t>DequeInterface&lt;T&gt;</a:t>
                </a:r>
              </a:p>
            </p:txBody>
          </p:sp>
          <p:sp>
            <p:nvSpPr>
              <p:cNvPr id="59" name="Rectangle 58"/>
              <p:cNvSpPr/>
              <p:nvPr/>
            </p:nvSpPr>
            <p:spPr>
              <a:xfrm>
                <a:off x="1142998" y="2471062"/>
                <a:ext cx="4087795" cy="230643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+static const </a:t>
                </a:r>
                <a:r>
                  <a:rPr lang="en-US" sz="900" b="1" dirty="0" err="1">
                    <a:solidFill>
                      <a:prstClr val="black"/>
                    </a:solidFill>
                    <a:latin typeface="Consolas" panose="020B0609020204030204" pitchFamily="49" charset="0"/>
                    <a:cs typeface="Consolas" panose="020B0609020204030204" pitchFamily="49" charset="0"/>
                  </a:rPr>
                  <a:t>size_t</a:t>
                </a:r>
                <a:r>
                  <a:rPr lang="en-US" sz="9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   DEFAULT_CAPACITY = 4</a:t>
                </a:r>
                <a:endParaRPr lang="en-US" sz="900" b="1" i="1" dirty="0">
                  <a:solidFill>
                    <a:prstClr val="black"/>
                  </a:solidFill>
                  <a:latin typeface="Consolas" panose="020B0609020204030204" pitchFamily="49" charset="0"/>
                  <a:cs typeface="Consolas" panose="020B0609020204030204" pitchFamily="49" charset="0"/>
                </a:endParaRP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DequeInterface</a:t>
                </a:r>
                <a:r>
                  <a:rPr lang="en-US" sz="9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DequeInterface</a:t>
                </a:r>
                <a:r>
                  <a:rPr lang="en-US" sz="9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900" b="1" i="1" dirty="0">
                    <a:solidFill>
                      <a:prstClr val="black"/>
                    </a:solidFill>
                    <a:latin typeface="Consolas" panose="020B0609020204030204" pitchFamily="49" charset="0"/>
                    <a:cs typeface="Consolas" panose="020B0609020204030204" pitchFamily="49" charset="0"/>
                  </a:rPr>
                  <a:t>+</a:t>
                </a:r>
                <a:r>
                  <a:rPr lang="en-US" sz="900" b="1" i="1" dirty="0" err="1">
                    <a:solidFill>
                      <a:prstClr val="black"/>
                    </a:solidFill>
                    <a:latin typeface="Consolas" panose="020B0609020204030204" pitchFamily="49" charset="0"/>
                    <a:cs typeface="Consolas" panose="020B0609020204030204" pitchFamily="49" charset="0"/>
                  </a:rPr>
                  <a:t>push_front</a:t>
                </a:r>
                <a:r>
                  <a:rPr lang="en-US" sz="900" b="1" i="1" dirty="0">
                    <a:solidFill>
                      <a:prstClr val="black"/>
                    </a:solidFill>
                    <a:latin typeface="Consolas" panose="020B0609020204030204" pitchFamily="49" charset="0"/>
                    <a:cs typeface="Consolas" panose="020B0609020204030204" pitchFamily="49" charset="0"/>
                  </a:rPr>
                  <a:t>(const T&amp;):void </a:t>
                </a:r>
              </a:p>
              <a:p>
                <a:pPr fontAlgn="base">
                  <a:spcBef>
                    <a:spcPct val="0"/>
                  </a:spcBef>
                  <a:spcAft>
                    <a:spcPct val="0"/>
                  </a:spcAft>
                </a:pPr>
                <a:r>
                  <a:rPr lang="en-US" sz="900" b="1" i="1" dirty="0">
                    <a:solidFill>
                      <a:prstClr val="black"/>
                    </a:solidFill>
                    <a:latin typeface="Consolas" panose="020B0609020204030204" pitchFamily="49" charset="0"/>
                    <a:cs typeface="Consolas" panose="020B0609020204030204" pitchFamily="49" charset="0"/>
                  </a:rPr>
                  <a:t>+</a:t>
                </a:r>
                <a:r>
                  <a:rPr lang="en-US" sz="900" b="1" i="1" dirty="0" err="1">
                    <a:solidFill>
                      <a:prstClr val="black"/>
                    </a:solidFill>
                    <a:latin typeface="Consolas" panose="020B0609020204030204" pitchFamily="49" charset="0"/>
                    <a:cs typeface="Consolas" panose="020B0609020204030204" pitchFamily="49" charset="0"/>
                  </a:rPr>
                  <a:t>push_back</a:t>
                </a:r>
                <a:r>
                  <a:rPr lang="en-US" sz="900" b="1" i="1" dirty="0">
                    <a:solidFill>
                      <a:prstClr val="black"/>
                    </a:solidFill>
                    <a:latin typeface="Consolas" panose="020B0609020204030204" pitchFamily="49" charset="0"/>
                    <a:cs typeface="Consolas" panose="020B0609020204030204" pitchFamily="49" charset="0"/>
                  </a:rPr>
                  <a:t>(const T&amp;):void</a:t>
                </a:r>
              </a:p>
              <a:p>
                <a:pPr fontAlgn="base">
                  <a:spcBef>
                    <a:spcPct val="0"/>
                  </a:spcBef>
                  <a:spcAft>
                    <a:spcPct val="0"/>
                  </a:spcAft>
                </a:pPr>
                <a:r>
                  <a:rPr lang="en-US" sz="900" b="1" i="1" dirty="0">
                    <a:solidFill>
                      <a:prstClr val="black"/>
                    </a:solidFill>
                    <a:latin typeface="Consolas" panose="020B0609020204030204" pitchFamily="49" charset="0"/>
                    <a:cs typeface="Consolas" panose="020B0609020204030204" pitchFamily="49" charset="0"/>
                  </a:rPr>
                  <a:t>+</a:t>
                </a:r>
                <a:r>
                  <a:rPr lang="en-US" sz="900" b="1" i="1" dirty="0" err="1">
                    <a:solidFill>
                      <a:prstClr val="black"/>
                    </a:solidFill>
                    <a:latin typeface="Consolas" panose="020B0609020204030204" pitchFamily="49" charset="0"/>
                    <a:cs typeface="Consolas" panose="020B0609020204030204" pitchFamily="49" charset="0"/>
                  </a:rPr>
                  <a:t>pop_front</a:t>
                </a:r>
                <a:r>
                  <a:rPr lang="en-US" sz="900" b="1" i="1" dirty="0">
                    <a:solidFill>
                      <a:prstClr val="black"/>
                    </a:solidFill>
                    <a:latin typeface="Consolas" panose="020B0609020204030204" pitchFamily="49" charset="0"/>
                    <a:cs typeface="Consolas" panose="020B0609020204030204" pitchFamily="49" charset="0"/>
                  </a:rPr>
                  <a:t>():void</a:t>
                </a:r>
              </a:p>
              <a:p>
                <a:pPr fontAlgn="base">
                  <a:spcBef>
                    <a:spcPct val="0"/>
                  </a:spcBef>
                  <a:spcAft>
                    <a:spcPct val="0"/>
                  </a:spcAft>
                </a:pPr>
                <a:r>
                  <a:rPr lang="en-US" sz="900" b="1" i="1" dirty="0">
                    <a:solidFill>
                      <a:prstClr val="black"/>
                    </a:solidFill>
                    <a:latin typeface="Consolas" panose="020B0609020204030204" pitchFamily="49" charset="0"/>
                    <a:cs typeface="Consolas" panose="020B0609020204030204" pitchFamily="49" charset="0"/>
                  </a:rPr>
                  <a:t>+</a:t>
                </a:r>
                <a:r>
                  <a:rPr lang="en-US" sz="900" b="1" i="1" dirty="0" err="1">
                    <a:solidFill>
                      <a:prstClr val="black"/>
                    </a:solidFill>
                    <a:latin typeface="Consolas" panose="020B0609020204030204" pitchFamily="49" charset="0"/>
                    <a:cs typeface="Consolas" panose="020B0609020204030204" pitchFamily="49" charset="0"/>
                  </a:rPr>
                  <a:t>pop_back</a:t>
                </a:r>
                <a:r>
                  <a:rPr lang="en-US" sz="900" b="1" i="1" dirty="0">
                    <a:solidFill>
                      <a:prstClr val="black"/>
                    </a:solidFill>
                    <a:latin typeface="Consolas" panose="020B0609020204030204" pitchFamily="49" charset="0"/>
                    <a:cs typeface="Consolas" panose="020B0609020204030204" pitchFamily="49" charset="0"/>
                  </a:rPr>
                  <a:t>():void</a:t>
                </a:r>
              </a:p>
              <a:p>
                <a:pPr fontAlgn="base">
                  <a:spcBef>
                    <a:spcPct val="0"/>
                  </a:spcBef>
                  <a:spcAft>
                    <a:spcPct val="0"/>
                  </a:spcAft>
                </a:pPr>
                <a:r>
                  <a:rPr lang="en-US" sz="900" b="1" i="1" dirty="0">
                    <a:solidFill>
                      <a:prstClr val="black"/>
                    </a:solidFill>
                    <a:latin typeface="Consolas" panose="020B0609020204030204" pitchFamily="49" charset="0"/>
                    <a:cs typeface="Consolas" panose="020B0609020204030204" pitchFamily="49" charset="0"/>
                  </a:rPr>
                  <a:t>+front():T&amp;</a:t>
                </a:r>
              </a:p>
              <a:p>
                <a:pPr fontAlgn="base">
                  <a:spcBef>
                    <a:spcPct val="0"/>
                  </a:spcBef>
                  <a:spcAft>
                    <a:spcPct val="0"/>
                  </a:spcAft>
                </a:pPr>
                <a:r>
                  <a:rPr lang="en-US" sz="900" b="1" i="1" dirty="0">
                    <a:solidFill>
                      <a:prstClr val="black"/>
                    </a:solidFill>
                    <a:latin typeface="Consolas" panose="020B0609020204030204" pitchFamily="49" charset="0"/>
                    <a:cs typeface="Consolas" panose="020B0609020204030204" pitchFamily="49" charset="0"/>
                  </a:rPr>
                  <a:t>+back():T&amp;</a:t>
                </a:r>
              </a:p>
              <a:p>
                <a:pPr fontAlgn="base">
                  <a:spcBef>
                    <a:spcPct val="0"/>
                  </a:spcBef>
                  <a:spcAft>
                    <a:spcPct val="0"/>
                  </a:spcAft>
                </a:pPr>
                <a:r>
                  <a:rPr lang="en-US" sz="900" b="1" i="1" dirty="0">
                    <a:solidFill>
                      <a:prstClr val="black"/>
                    </a:solidFill>
                    <a:latin typeface="Consolas" panose="020B0609020204030204" pitchFamily="49" charset="0"/>
                    <a:cs typeface="Consolas" panose="020B0609020204030204" pitchFamily="49" charset="0"/>
                  </a:rPr>
                  <a:t>+size():</a:t>
                </a:r>
                <a:r>
                  <a:rPr lang="en-US" sz="900" b="1" i="1" dirty="0" err="1">
                    <a:solidFill>
                      <a:prstClr val="black"/>
                    </a:solidFill>
                    <a:latin typeface="Consolas" panose="020B0609020204030204" pitchFamily="49" charset="0"/>
                    <a:cs typeface="Consolas" panose="020B0609020204030204" pitchFamily="49" charset="0"/>
                  </a:rPr>
                  <a:t>size_t</a:t>
                </a:r>
                <a:endParaRPr lang="en-US" sz="900" b="1" i="1" dirty="0">
                  <a:solidFill>
                    <a:prstClr val="black"/>
                  </a:solidFill>
                  <a:latin typeface="Consolas" panose="020B0609020204030204" pitchFamily="49" charset="0"/>
                  <a:cs typeface="Consolas" panose="020B0609020204030204" pitchFamily="49" charset="0"/>
                </a:endParaRPr>
              </a:p>
              <a:p>
                <a:pPr fontAlgn="base">
                  <a:spcBef>
                    <a:spcPct val="0"/>
                  </a:spcBef>
                  <a:spcAft>
                    <a:spcPct val="0"/>
                  </a:spcAft>
                </a:pPr>
                <a:r>
                  <a:rPr lang="en-US" sz="900" b="1" i="1" dirty="0">
                    <a:solidFill>
                      <a:prstClr val="black"/>
                    </a:solidFill>
                    <a:latin typeface="Consolas" panose="020B0609020204030204" pitchFamily="49" charset="0"/>
                    <a:cs typeface="Consolas" panose="020B0609020204030204" pitchFamily="49" charset="0"/>
                  </a:rPr>
                  <a:t>+empty() </a:t>
                </a:r>
                <a:r>
                  <a:rPr lang="en-US" sz="900" b="1" i="1" dirty="0" err="1">
                    <a:solidFill>
                      <a:prstClr val="black"/>
                    </a:solidFill>
                    <a:latin typeface="Consolas" panose="020B0609020204030204" pitchFamily="49" charset="0"/>
                    <a:cs typeface="Consolas" panose="020B0609020204030204" pitchFamily="49" charset="0"/>
                  </a:rPr>
                  <a:t>const:bool</a:t>
                </a:r>
                <a:endParaRPr lang="en-US" sz="900" b="1" i="1" dirty="0">
                  <a:solidFill>
                    <a:prstClr val="black"/>
                  </a:solidFill>
                  <a:latin typeface="Consolas" panose="020B0609020204030204" pitchFamily="49" charset="0"/>
                  <a:cs typeface="Consolas" panose="020B0609020204030204" pitchFamily="49" charset="0"/>
                </a:endParaRPr>
              </a:p>
              <a:p>
                <a:pPr fontAlgn="base">
                  <a:spcBef>
                    <a:spcPct val="0"/>
                  </a:spcBef>
                  <a:spcAft>
                    <a:spcPct val="0"/>
                  </a:spcAft>
                </a:pPr>
                <a:r>
                  <a:rPr lang="en-US" sz="900" b="1" i="1" dirty="0">
                    <a:solidFill>
                      <a:prstClr val="black"/>
                    </a:solidFill>
                    <a:latin typeface="Consolas" panose="020B0609020204030204" pitchFamily="49" charset="0"/>
                    <a:cs typeface="Consolas" panose="020B0609020204030204" pitchFamily="49" charset="0"/>
                  </a:rPr>
                  <a:t>+at(</a:t>
                </a:r>
                <a:r>
                  <a:rPr lang="en-US" sz="900" b="1" i="1" dirty="0" err="1">
                    <a:solidFill>
                      <a:prstClr val="black"/>
                    </a:solidFill>
                    <a:latin typeface="Consolas" panose="020B0609020204030204" pitchFamily="49" charset="0"/>
                    <a:cs typeface="Consolas" panose="020B0609020204030204" pitchFamily="49" charset="0"/>
                  </a:rPr>
                  <a:t>size_t</a:t>
                </a:r>
                <a:r>
                  <a:rPr lang="en-US" sz="900" b="1" i="1" dirty="0">
                    <a:solidFill>
                      <a:prstClr val="black"/>
                    </a:solidFill>
                    <a:latin typeface="Consolas" panose="020B0609020204030204" pitchFamily="49" charset="0"/>
                    <a:cs typeface="Consolas" panose="020B0609020204030204" pitchFamily="49" charset="0"/>
                  </a:rPr>
                  <a:t>):T&amp;</a:t>
                </a:r>
              </a:p>
              <a:p>
                <a:pPr fontAlgn="base">
                  <a:spcBef>
                    <a:spcPct val="0"/>
                  </a:spcBef>
                  <a:spcAft>
                    <a:spcPct val="0"/>
                  </a:spcAft>
                </a:pPr>
                <a:r>
                  <a:rPr lang="en-US" sz="900" b="1" i="1" dirty="0">
                    <a:solidFill>
                      <a:prstClr val="black"/>
                    </a:solidFill>
                    <a:latin typeface="Consolas" panose="020B0609020204030204" pitchFamily="49" charset="0"/>
                    <a:cs typeface="Consolas" panose="020B0609020204030204" pitchFamily="49" charset="0"/>
                  </a:rPr>
                  <a:t>+</a:t>
                </a:r>
                <a:r>
                  <a:rPr lang="en-US" sz="900" b="1" i="1" dirty="0" err="1">
                    <a:solidFill>
                      <a:prstClr val="black"/>
                    </a:solidFill>
                    <a:latin typeface="Consolas" panose="020B0609020204030204" pitchFamily="49" charset="0"/>
                    <a:cs typeface="Consolas" panose="020B0609020204030204" pitchFamily="49" charset="0"/>
                  </a:rPr>
                  <a:t>toString</a:t>
                </a:r>
                <a:r>
                  <a:rPr lang="en-US" sz="900" b="1" i="1" dirty="0">
                    <a:solidFill>
                      <a:prstClr val="black"/>
                    </a:solidFill>
                    <a:latin typeface="Consolas" panose="020B0609020204030204" pitchFamily="49" charset="0"/>
                    <a:cs typeface="Consolas" panose="020B0609020204030204" pitchFamily="49" charset="0"/>
                  </a:rPr>
                  <a:t>() </a:t>
                </a:r>
                <a:r>
                  <a:rPr lang="en-US" sz="900" b="1" i="1" dirty="0" err="1">
                    <a:solidFill>
                      <a:prstClr val="black"/>
                    </a:solidFill>
                    <a:latin typeface="Consolas" panose="020B0609020204030204" pitchFamily="49" charset="0"/>
                    <a:cs typeface="Consolas" panose="020B0609020204030204" pitchFamily="49" charset="0"/>
                  </a:rPr>
                  <a:t>const:string</a:t>
                </a:r>
                <a:endParaRPr lang="en-US" sz="900" b="1" i="1" dirty="0">
                  <a:solidFill>
                    <a:prstClr val="black"/>
                  </a:solidFill>
                  <a:latin typeface="Consolas" panose="020B0609020204030204" pitchFamily="49" charset="0"/>
                  <a:cs typeface="Consolas" panose="020B0609020204030204" pitchFamily="49" charset="0"/>
                </a:endParaRPr>
              </a:p>
            </p:txBody>
          </p:sp>
        </p:grpSp>
      </p:grpSp>
      <p:grpSp>
        <p:nvGrpSpPr>
          <p:cNvPr id="17" name="Group 16"/>
          <p:cNvGrpSpPr/>
          <p:nvPr/>
        </p:nvGrpSpPr>
        <p:grpSpPr>
          <a:xfrm>
            <a:off x="1405407" y="2301884"/>
            <a:ext cx="1828800" cy="3543212"/>
            <a:chOff x="5257800" y="2061585"/>
            <a:chExt cx="2808369" cy="3822097"/>
          </a:xfrm>
        </p:grpSpPr>
        <p:sp>
          <p:nvSpPr>
            <p:cNvPr id="18" name="Rectangle 17"/>
            <p:cNvSpPr/>
            <p:nvPr/>
          </p:nvSpPr>
          <p:spPr>
            <a:xfrm>
              <a:off x="5257800" y="2061585"/>
              <a:ext cx="2808369" cy="3054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b="1" dirty="0">
                  <a:solidFill>
                    <a:prstClr val="black"/>
                  </a:solidFill>
                  <a:latin typeface="Arial"/>
                </a:rPr>
                <a:t>Station&lt;T&gt;</a:t>
              </a:r>
              <a:endParaRPr lang="en-US" sz="1200" b="1" i="1" dirty="0">
                <a:solidFill>
                  <a:prstClr val="black"/>
                </a:solidFill>
                <a:latin typeface="Arial"/>
              </a:endParaRPr>
            </a:p>
          </p:txBody>
        </p:sp>
        <p:sp>
          <p:nvSpPr>
            <p:cNvPr id="19" name="Rectangle 18"/>
            <p:cNvSpPr/>
            <p:nvPr/>
          </p:nvSpPr>
          <p:spPr>
            <a:xfrm>
              <a:off x="5257800" y="2366246"/>
              <a:ext cx="2808369" cy="96962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fr-FR" sz="900" b="1" dirty="0">
                  <a:solidFill>
                    <a:prstClr val="black"/>
                  </a:solidFill>
                  <a:latin typeface="Consolas" panose="020B0609020204030204" pitchFamily="49" charset="0"/>
                  <a:cs typeface="Consolas" panose="020B0609020204030204" pitchFamily="49" charset="0"/>
                </a:rPr>
                <a:t>-train_:</a:t>
              </a:r>
              <a:r>
                <a:rPr lang="fr-FR" sz="900" b="1" dirty="0" err="1">
                  <a:solidFill>
                    <a:prstClr val="black"/>
                  </a:solidFill>
                  <a:latin typeface="Consolas" panose="020B0609020204030204" pitchFamily="49" charset="0"/>
                  <a:cs typeface="Consolas" panose="020B0609020204030204" pitchFamily="49" charset="0"/>
                </a:rPr>
                <a:t>Vector</a:t>
              </a:r>
              <a:r>
                <a:rPr lang="fr-FR" sz="900" b="1" dirty="0">
                  <a:solidFill>
                    <a:prstClr val="black"/>
                  </a:solidFill>
                  <a:latin typeface="Consolas" panose="020B0609020204030204" pitchFamily="49" charset="0"/>
                  <a:cs typeface="Consolas" panose="020B0609020204030204" pitchFamily="49" charset="0"/>
                </a:rPr>
                <a:t>&lt;T&gt;</a:t>
              </a:r>
            </a:p>
            <a:p>
              <a:pPr fontAlgn="base">
                <a:spcBef>
                  <a:spcPct val="0"/>
                </a:spcBef>
                <a:spcAft>
                  <a:spcPct val="0"/>
                </a:spcAft>
              </a:pPr>
              <a:r>
                <a:rPr lang="fr-FR" sz="900" b="1" dirty="0">
                  <a:solidFill>
                    <a:prstClr val="black"/>
                  </a:solidFill>
                  <a:latin typeface="Consolas" panose="020B0609020204030204" pitchFamily="49" charset="0"/>
                  <a:cs typeface="Consolas" panose="020B0609020204030204" pitchFamily="49" charset="0"/>
                </a:rPr>
                <a:t>-</a:t>
              </a:r>
              <a:r>
                <a:rPr lang="fr-FR" sz="900" b="1" dirty="0" err="1">
                  <a:solidFill>
                    <a:prstClr val="black"/>
                  </a:solidFill>
                  <a:latin typeface="Consolas" panose="020B0609020204030204" pitchFamily="49" charset="0"/>
                  <a:cs typeface="Consolas" panose="020B0609020204030204" pitchFamily="49" charset="0"/>
                </a:rPr>
                <a:t>stack</a:t>
              </a:r>
              <a:r>
                <a:rPr lang="fr-FR" sz="900" b="1" dirty="0">
                  <a:solidFill>
                    <a:prstClr val="black"/>
                  </a:solidFill>
                  <a:latin typeface="Consolas" panose="020B0609020204030204" pitchFamily="49" charset="0"/>
                  <a:cs typeface="Consolas" panose="020B0609020204030204" pitchFamily="49" charset="0"/>
                </a:rPr>
                <a:t>_:Stack&lt;T&gt;</a:t>
              </a:r>
            </a:p>
            <a:p>
              <a:pPr fontAlgn="base">
                <a:spcBef>
                  <a:spcPct val="0"/>
                </a:spcBef>
                <a:spcAft>
                  <a:spcPct val="0"/>
                </a:spcAft>
              </a:pPr>
              <a:r>
                <a:rPr lang="fr-FR" sz="900" b="1" dirty="0">
                  <a:solidFill>
                    <a:prstClr val="black"/>
                  </a:solidFill>
                  <a:latin typeface="Consolas" panose="020B0609020204030204" pitchFamily="49" charset="0"/>
                  <a:cs typeface="Consolas" panose="020B0609020204030204" pitchFamily="49" charset="0"/>
                </a:rPr>
                <a:t>-</a:t>
              </a:r>
              <a:r>
                <a:rPr lang="fr-FR" sz="900" b="1" dirty="0" err="1">
                  <a:solidFill>
                    <a:prstClr val="black"/>
                  </a:solidFill>
                  <a:latin typeface="Consolas" panose="020B0609020204030204" pitchFamily="49" charset="0"/>
                  <a:cs typeface="Consolas" panose="020B0609020204030204" pitchFamily="49" charset="0"/>
                </a:rPr>
                <a:t>queue_:Queue</a:t>
              </a:r>
              <a:r>
                <a:rPr lang="fr-FR" sz="900" b="1" dirty="0">
                  <a:solidFill>
                    <a:prstClr val="black"/>
                  </a:solidFill>
                  <a:latin typeface="Consolas" panose="020B0609020204030204" pitchFamily="49" charset="0"/>
                  <a:cs typeface="Consolas" panose="020B0609020204030204" pitchFamily="49" charset="0"/>
                </a:rPr>
                <a:t>&lt;T&gt;</a:t>
              </a:r>
            </a:p>
            <a:p>
              <a:pPr fontAlgn="base">
                <a:spcBef>
                  <a:spcPct val="0"/>
                </a:spcBef>
                <a:spcAft>
                  <a:spcPct val="0"/>
                </a:spcAft>
              </a:pPr>
              <a:r>
                <a:rPr lang="fr-FR" sz="900" b="1" dirty="0">
                  <a:solidFill>
                    <a:prstClr val="black"/>
                  </a:solidFill>
                  <a:latin typeface="Consolas" panose="020B0609020204030204" pitchFamily="49" charset="0"/>
                  <a:cs typeface="Consolas" panose="020B0609020204030204" pitchFamily="49" charset="0"/>
                </a:rPr>
                <a:t>-</a:t>
              </a:r>
              <a:r>
                <a:rPr lang="fr-FR" sz="900" b="1" dirty="0" err="1">
                  <a:solidFill>
                    <a:prstClr val="black"/>
                  </a:solidFill>
                  <a:latin typeface="Consolas" panose="020B0609020204030204" pitchFamily="49" charset="0"/>
                  <a:cs typeface="Consolas" panose="020B0609020204030204" pitchFamily="49" charset="0"/>
                </a:rPr>
                <a:t>turnTableCar</a:t>
              </a:r>
              <a:r>
                <a:rPr lang="fr-FR" sz="900" b="1" dirty="0">
                  <a:solidFill>
                    <a:prstClr val="black"/>
                  </a:solidFill>
                  <a:latin typeface="Consolas" panose="020B0609020204030204" pitchFamily="49" charset="0"/>
                  <a:cs typeface="Consolas" panose="020B0609020204030204" pitchFamily="49" charset="0"/>
                </a:rPr>
                <a:t>_:T</a:t>
              </a:r>
            </a:p>
            <a:p>
              <a:pPr fontAlgn="base">
                <a:spcBef>
                  <a:spcPct val="0"/>
                </a:spcBef>
                <a:spcAft>
                  <a:spcPct val="0"/>
                </a:spcAft>
              </a:pPr>
              <a:r>
                <a:rPr lang="fr-FR" sz="900" b="1" dirty="0">
                  <a:solidFill>
                    <a:prstClr val="black"/>
                  </a:solidFill>
                  <a:latin typeface="Consolas" panose="020B0609020204030204" pitchFamily="49" charset="0"/>
                  <a:cs typeface="Consolas" panose="020B0609020204030204" pitchFamily="49" charset="0"/>
                </a:rPr>
                <a:t>-</a:t>
              </a:r>
              <a:r>
                <a:rPr lang="fr-FR" sz="900" b="1" dirty="0" err="1">
                  <a:solidFill>
                    <a:prstClr val="black"/>
                  </a:solidFill>
                  <a:latin typeface="Consolas" panose="020B0609020204030204" pitchFamily="49" charset="0"/>
                  <a:cs typeface="Consolas" panose="020B0609020204030204" pitchFamily="49" charset="0"/>
                </a:rPr>
                <a:t>empty:bool</a:t>
              </a:r>
              <a:endParaRPr lang="en-US" sz="900" b="1" i="1" dirty="0">
                <a:solidFill>
                  <a:prstClr val="black"/>
                </a:solidFill>
                <a:latin typeface="Consolas" panose="020B0609020204030204" pitchFamily="49" charset="0"/>
                <a:cs typeface="Consolas" panose="020B0609020204030204" pitchFamily="49" charset="0"/>
              </a:endParaRPr>
            </a:p>
          </p:txBody>
        </p:sp>
        <p:sp>
          <p:nvSpPr>
            <p:cNvPr id="20" name="Rectangle 19"/>
            <p:cNvSpPr/>
            <p:nvPr/>
          </p:nvSpPr>
          <p:spPr>
            <a:xfrm>
              <a:off x="5257800" y="3336791"/>
              <a:ext cx="2808369" cy="254689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+Station()</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+~Station()</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addCar</a:t>
              </a:r>
              <a:r>
                <a:rPr lang="en-US" sz="900" b="1" dirty="0">
                  <a:solidFill>
                    <a:prstClr val="black"/>
                  </a:solidFill>
                  <a:latin typeface="Consolas" panose="020B0609020204030204" pitchFamily="49" charset="0"/>
                  <a:cs typeface="Consolas" panose="020B0609020204030204" pitchFamily="49" charset="0"/>
                </a:rPr>
                <a:t>(const T&amp;):string</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removeCar</a:t>
              </a:r>
              <a:r>
                <a:rPr lang="en-US" sz="900" b="1" dirty="0">
                  <a:solidFill>
                    <a:prstClr val="black"/>
                  </a:solidFill>
                  <a:latin typeface="Consolas" panose="020B0609020204030204" pitchFamily="49" charset="0"/>
                  <a:cs typeface="Consolas" panose="020B0609020204030204" pitchFamily="49" charset="0"/>
                </a:rPr>
                <a:t>():string</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topCar</a:t>
              </a:r>
              <a:r>
                <a:rPr lang="en-US" sz="900" b="1" dirty="0">
                  <a:solidFill>
                    <a:prstClr val="black"/>
                  </a:solidFill>
                  <a:latin typeface="Consolas" panose="020B0609020204030204" pitchFamily="49" charset="0"/>
                  <a:cs typeface="Consolas" panose="020B0609020204030204" pitchFamily="49" charset="0"/>
                </a:rPr>
                <a:t>():string</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sizeTrain</a:t>
              </a:r>
              <a:r>
                <a:rPr lang="en-US" sz="900" b="1" dirty="0">
                  <a:solidFill>
                    <a:prstClr val="black"/>
                  </a:solidFill>
                  <a:latin typeface="Consolas" panose="020B0609020204030204" pitchFamily="49" charset="0"/>
                  <a:cs typeface="Consolas" panose="020B0609020204030204" pitchFamily="49" charset="0"/>
                </a:rPr>
                <a:t>():string</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addStack</a:t>
              </a:r>
              <a:r>
                <a:rPr lang="en-US" sz="900" b="1" dirty="0">
                  <a:solidFill>
                    <a:prstClr val="black"/>
                  </a:solidFill>
                  <a:latin typeface="Consolas" panose="020B0609020204030204" pitchFamily="49" charset="0"/>
                  <a:cs typeface="Consolas" panose="020B0609020204030204" pitchFamily="49" charset="0"/>
                </a:rPr>
                <a:t>():string</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removeStack</a:t>
              </a:r>
              <a:r>
                <a:rPr lang="en-US" sz="900" b="1" dirty="0">
                  <a:solidFill>
                    <a:prstClr val="black"/>
                  </a:solidFill>
                  <a:latin typeface="Consolas" panose="020B0609020204030204" pitchFamily="49" charset="0"/>
                  <a:cs typeface="Consolas" panose="020B0609020204030204" pitchFamily="49" charset="0"/>
                </a:rPr>
                <a:t>():string</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topStack</a:t>
              </a:r>
              <a:r>
                <a:rPr lang="en-US" sz="900" b="1" dirty="0">
                  <a:solidFill>
                    <a:prstClr val="black"/>
                  </a:solidFill>
                  <a:latin typeface="Consolas" panose="020B0609020204030204" pitchFamily="49" charset="0"/>
                  <a:cs typeface="Consolas" panose="020B0609020204030204" pitchFamily="49" charset="0"/>
                </a:rPr>
                <a:t>():string</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sizeStack</a:t>
              </a:r>
              <a:r>
                <a:rPr lang="en-US" sz="900" b="1" dirty="0">
                  <a:solidFill>
                    <a:prstClr val="black"/>
                  </a:solidFill>
                  <a:latin typeface="Consolas" panose="020B0609020204030204" pitchFamily="49" charset="0"/>
                  <a:cs typeface="Consolas" panose="020B0609020204030204" pitchFamily="49" charset="0"/>
                </a:rPr>
                <a:t>():string</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addQueue</a:t>
              </a:r>
              <a:r>
                <a:rPr lang="en-US" sz="900" b="1" dirty="0">
                  <a:solidFill>
                    <a:prstClr val="black"/>
                  </a:solidFill>
                  <a:latin typeface="Consolas" panose="020B0609020204030204" pitchFamily="49" charset="0"/>
                  <a:cs typeface="Consolas" panose="020B0609020204030204" pitchFamily="49" charset="0"/>
                </a:rPr>
                <a:t>():string</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removeQueue</a:t>
              </a:r>
              <a:r>
                <a:rPr lang="en-US" sz="900" b="1" dirty="0">
                  <a:solidFill>
                    <a:prstClr val="black"/>
                  </a:solidFill>
                  <a:latin typeface="Consolas" panose="020B0609020204030204" pitchFamily="49" charset="0"/>
                  <a:cs typeface="Consolas" panose="020B0609020204030204" pitchFamily="49" charset="0"/>
                </a:rPr>
                <a:t>():string</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topQueue</a:t>
              </a:r>
              <a:r>
                <a:rPr lang="en-US" sz="900" b="1" dirty="0">
                  <a:solidFill>
                    <a:prstClr val="black"/>
                  </a:solidFill>
                  <a:latin typeface="Consolas" panose="020B0609020204030204" pitchFamily="49" charset="0"/>
                  <a:cs typeface="Consolas" panose="020B0609020204030204" pitchFamily="49" charset="0"/>
                </a:rPr>
                <a:t>():string</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sizeQueue</a:t>
              </a:r>
              <a:r>
                <a:rPr lang="en-US" sz="900" b="1" dirty="0">
                  <a:solidFill>
                    <a:prstClr val="black"/>
                  </a:solidFill>
                  <a:latin typeface="Consolas" panose="020B0609020204030204" pitchFamily="49" charset="0"/>
                  <a:cs typeface="Consolas" panose="020B0609020204030204" pitchFamily="49" charset="0"/>
                </a:rPr>
                <a:t>():string</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+find(T):string</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toString</a:t>
              </a:r>
              <a:r>
                <a:rPr lang="en-US" sz="900" b="1" dirty="0">
                  <a:solidFill>
                    <a:prstClr val="black"/>
                  </a:solidFill>
                  <a:latin typeface="Consolas" panose="020B0609020204030204" pitchFamily="49" charset="0"/>
                  <a:cs typeface="Consolas" panose="020B0609020204030204" pitchFamily="49" charset="0"/>
                </a:rPr>
                <a:t>() </a:t>
              </a:r>
              <a:r>
                <a:rPr lang="en-US" sz="900" b="1" dirty="0" err="1">
                  <a:solidFill>
                    <a:prstClr val="black"/>
                  </a:solidFill>
                  <a:latin typeface="Consolas" panose="020B0609020204030204" pitchFamily="49" charset="0"/>
                  <a:cs typeface="Consolas" panose="020B0609020204030204" pitchFamily="49" charset="0"/>
                </a:rPr>
                <a:t>const:string</a:t>
              </a:r>
              <a:endParaRPr lang="en-US" sz="900" b="1" dirty="0">
                <a:solidFill>
                  <a:prstClr val="black"/>
                </a:solidFill>
                <a:latin typeface="Consolas" panose="020B0609020204030204" pitchFamily="49" charset="0"/>
                <a:cs typeface="Consolas" panose="020B0609020204030204" pitchFamily="49" charset="0"/>
              </a:endParaRPr>
            </a:p>
          </p:txBody>
        </p:sp>
      </p:grpSp>
      <p:grpSp>
        <p:nvGrpSpPr>
          <p:cNvPr id="78" name="Group 77"/>
          <p:cNvGrpSpPr/>
          <p:nvPr/>
        </p:nvGrpSpPr>
        <p:grpSpPr>
          <a:xfrm>
            <a:off x="3249635" y="2582758"/>
            <a:ext cx="2931535" cy="1802235"/>
            <a:chOff x="2297134" y="2379557"/>
            <a:chExt cx="2931535" cy="1802235"/>
          </a:xfrm>
        </p:grpSpPr>
        <p:grpSp>
          <p:nvGrpSpPr>
            <p:cNvPr id="2" name="Group 1"/>
            <p:cNvGrpSpPr/>
            <p:nvPr/>
          </p:nvGrpSpPr>
          <p:grpSpPr>
            <a:xfrm>
              <a:off x="2297134" y="3307289"/>
              <a:ext cx="1522287" cy="236178"/>
              <a:chOff x="2736779" y="6403642"/>
              <a:chExt cx="2063425" cy="262420"/>
            </a:xfrm>
          </p:grpSpPr>
          <p:cxnSp>
            <p:nvCxnSpPr>
              <p:cNvPr id="3" name="Straight Connector 2"/>
              <p:cNvCxnSpPr/>
              <p:nvPr/>
            </p:nvCxnSpPr>
            <p:spPr>
              <a:xfrm flipV="1">
                <a:off x="3162300" y="6525452"/>
                <a:ext cx="1637904" cy="940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 name="Flowchart: Decision 3"/>
              <p:cNvSpPr/>
              <p:nvPr/>
            </p:nvSpPr>
            <p:spPr>
              <a:xfrm>
                <a:off x="2736779" y="6403642"/>
                <a:ext cx="457200" cy="26242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900">
                  <a:solidFill>
                    <a:prstClr val="white"/>
                  </a:solidFill>
                  <a:latin typeface="Arial"/>
                </a:endParaRPr>
              </a:p>
            </p:txBody>
          </p:sp>
        </p:grpSp>
        <p:grpSp>
          <p:nvGrpSpPr>
            <p:cNvPr id="21" name="Group 20"/>
            <p:cNvGrpSpPr/>
            <p:nvPr/>
          </p:nvGrpSpPr>
          <p:grpSpPr>
            <a:xfrm>
              <a:off x="3399869" y="2379557"/>
              <a:ext cx="1828800" cy="1802235"/>
              <a:chOff x="5257800" y="1953725"/>
              <a:chExt cx="2743200" cy="2057668"/>
            </a:xfrm>
          </p:grpSpPr>
          <p:sp>
            <p:nvSpPr>
              <p:cNvPr id="22" name="Rectangle 21"/>
              <p:cNvSpPr/>
              <p:nvPr/>
            </p:nvSpPr>
            <p:spPr>
              <a:xfrm>
                <a:off x="5257800" y="1953725"/>
                <a:ext cx="2743200" cy="31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b="1" dirty="0">
                    <a:solidFill>
                      <a:prstClr val="black"/>
                    </a:solidFill>
                    <a:latin typeface="Arial"/>
                  </a:rPr>
                  <a:t>Queue&lt;T&gt;</a:t>
                </a:r>
                <a:endParaRPr lang="en-US" sz="1200" b="1" i="1" dirty="0">
                  <a:solidFill>
                    <a:prstClr val="black"/>
                  </a:solidFill>
                  <a:latin typeface="Arial"/>
                </a:endParaRPr>
              </a:p>
            </p:txBody>
          </p:sp>
          <p:sp>
            <p:nvSpPr>
              <p:cNvPr id="23" name="Rectangle 22"/>
              <p:cNvSpPr/>
              <p:nvPr/>
            </p:nvSpPr>
            <p:spPr>
              <a:xfrm>
                <a:off x="5257800" y="2263993"/>
                <a:ext cx="2743200" cy="28188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fr-FR" sz="900" b="1" dirty="0">
                    <a:solidFill>
                      <a:prstClr val="black"/>
                    </a:solidFill>
                    <a:latin typeface="Consolas" panose="020B0609020204030204" pitchFamily="49" charset="0"/>
                    <a:cs typeface="Consolas" panose="020B0609020204030204" pitchFamily="49" charset="0"/>
                  </a:rPr>
                  <a:t>-</a:t>
                </a:r>
                <a:r>
                  <a:rPr lang="fr-FR" sz="900" b="1" dirty="0" err="1">
                    <a:solidFill>
                      <a:prstClr val="black"/>
                    </a:solidFill>
                    <a:latin typeface="Consolas" panose="020B0609020204030204" pitchFamily="49" charset="0"/>
                    <a:cs typeface="Consolas" panose="020B0609020204030204" pitchFamily="49" charset="0"/>
                  </a:rPr>
                  <a:t>container__:Deque</a:t>
                </a:r>
                <a:r>
                  <a:rPr lang="fr-FR" sz="900" b="1" dirty="0">
                    <a:solidFill>
                      <a:prstClr val="black"/>
                    </a:solidFill>
                    <a:latin typeface="Consolas" panose="020B0609020204030204" pitchFamily="49" charset="0"/>
                    <a:cs typeface="Consolas" panose="020B0609020204030204" pitchFamily="49" charset="0"/>
                  </a:rPr>
                  <a:t>&lt;T&gt;</a:t>
                </a:r>
              </a:p>
            </p:txBody>
          </p:sp>
          <p:sp>
            <p:nvSpPr>
              <p:cNvPr id="24" name="Rectangle 23"/>
              <p:cNvSpPr/>
              <p:nvPr/>
            </p:nvSpPr>
            <p:spPr>
              <a:xfrm>
                <a:off x="5257800" y="2549794"/>
                <a:ext cx="2743200" cy="146159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+Queue()</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+~Queue()</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+push(const T&amp;):void</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+pop():void</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+top():T&amp;</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+size():</a:t>
                </a:r>
                <a:r>
                  <a:rPr lang="en-US" sz="900" b="1" dirty="0" err="1">
                    <a:solidFill>
                      <a:prstClr val="black"/>
                    </a:solidFill>
                    <a:latin typeface="Consolas" panose="020B0609020204030204" pitchFamily="49" charset="0"/>
                    <a:cs typeface="Consolas" panose="020B0609020204030204" pitchFamily="49" charset="0"/>
                  </a:rPr>
                  <a:t>size_t</a:t>
                </a:r>
                <a:endParaRPr lang="en-US" sz="900" b="1" dirty="0">
                  <a:solidFill>
                    <a:prstClr val="black"/>
                  </a:solidFill>
                  <a:latin typeface="Consolas" panose="020B0609020204030204" pitchFamily="49" charset="0"/>
                  <a:cs typeface="Consolas" panose="020B0609020204030204" pitchFamily="49" charset="0"/>
                </a:endParaRP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a:t>
                </a:r>
                <a:r>
                  <a:rPr lang="en-US" sz="900" b="1" dirty="0" err="1">
                    <a:solidFill>
                      <a:prstClr val="black"/>
                    </a:solidFill>
                    <a:latin typeface="Consolas" panose="020B0609020204030204" pitchFamily="49" charset="0"/>
                    <a:cs typeface="Consolas" panose="020B0609020204030204" pitchFamily="49" charset="0"/>
                  </a:rPr>
                  <a:t>size_t</a:t>
                </a:r>
                <a:r>
                  <a:rPr lang="en-US" sz="900" b="1" dirty="0">
                    <a:solidFill>
                      <a:prstClr val="black"/>
                    </a:solidFill>
                    <a:latin typeface="Consolas" panose="020B0609020204030204" pitchFamily="49" charset="0"/>
                    <a:cs typeface="Consolas" panose="020B0609020204030204" pitchFamily="49" charset="0"/>
                  </a:rPr>
                  <a:t>):T&amp;</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toString</a:t>
                </a:r>
                <a:r>
                  <a:rPr lang="en-US" sz="900" b="1" dirty="0">
                    <a:solidFill>
                      <a:prstClr val="black"/>
                    </a:solidFill>
                    <a:latin typeface="Consolas" panose="020B0609020204030204" pitchFamily="49" charset="0"/>
                    <a:cs typeface="Consolas" panose="020B0609020204030204" pitchFamily="49" charset="0"/>
                  </a:rPr>
                  <a:t>() </a:t>
                </a:r>
                <a:r>
                  <a:rPr lang="en-US" sz="900" b="1" dirty="0" err="1">
                    <a:solidFill>
                      <a:prstClr val="black"/>
                    </a:solidFill>
                    <a:latin typeface="Consolas" panose="020B0609020204030204" pitchFamily="49" charset="0"/>
                    <a:cs typeface="Consolas" panose="020B0609020204030204" pitchFamily="49" charset="0"/>
                  </a:rPr>
                  <a:t>const:string</a:t>
                </a:r>
                <a:endParaRPr lang="en-US" sz="900" b="1" dirty="0">
                  <a:solidFill>
                    <a:prstClr val="black"/>
                  </a:solidFill>
                  <a:latin typeface="Consolas" panose="020B0609020204030204" pitchFamily="49" charset="0"/>
                  <a:cs typeface="Consolas" panose="020B0609020204030204" pitchFamily="49" charset="0"/>
                </a:endParaRPr>
              </a:p>
            </p:txBody>
          </p:sp>
        </p:grpSp>
      </p:grpSp>
      <p:grpSp>
        <p:nvGrpSpPr>
          <p:cNvPr id="79" name="Group 78"/>
          <p:cNvGrpSpPr/>
          <p:nvPr/>
        </p:nvGrpSpPr>
        <p:grpSpPr>
          <a:xfrm>
            <a:off x="3238501" y="4076699"/>
            <a:ext cx="2942669" cy="2533592"/>
            <a:chOff x="2286000" y="3873499"/>
            <a:chExt cx="2942669" cy="2533592"/>
          </a:xfrm>
        </p:grpSpPr>
        <p:grpSp>
          <p:nvGrpSpPr>
            <p:cNvPr id="44" name="Group 43"/>
            <p:cNvGrpSpPr/>
            <p:nvPr/>
          </p:nvGrpSpPr>
          <p:grpSpPr>
            <a:xfrm>
              <a:off x="2286000" y="3873499"/>
              <a:ext cx="1222094" cy="1324924"/>
              <a:chOff x="2590800" y="3974564"/>
              <a:chExt cx="1656520" cy="1472138"/>
            </a:xfrm>
          </p:grpSpPr>
          <p:grpSp>
            <p:nvGrpSpPr>
              <p:cNvPr id="14" name="Group 13"/>
              <p:cNvGrpSpPr/>
              <p:nvPr/>
            </p:nvGrpSpPr>
            <p:grpSpPr>
              <a:xfrm>
                <a:off x="2590800" y="3974564"/>
                <a:ext cx="826299" cy="262420"/>
                <a:chOff x="2736779" y="5472311"/>
                <a:chExt cx="826299" cy="262420"/>
              </a:xfrm>
            </p:grpSpPr>
            <p:cxnSp>
              <p:nvCxnSpPr>
                <p:cNvPr id="15" name="Straight Connector 14"/>
                <p:cNvCxnSpPr/>
                <p:nvPr/>
              </p:nvCxnSpPr>
              <p:spPr>
                <a:xfrm flipV="1">
                  <a:off x="3162300" y="5617632"/>
                  <a:ext cx="400778" cy="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Flowchart: Decision 15"/>
                <p:cNvSpPr/>
                <p:nvPr/>
              </p:nvSpPr>
              <p:spPr>
                <a:xfrm>
                  <a:off x="2736779" y="5472311"/>
                  <a:ext cx="457200" cy="26242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900">
                    <a:solidFill>
                      <a:prstClr val="white"/>
                    </a:solidFill>
                    <a:latin typeface="Arial"/>
                  </a:endParaRPr>
                </a:p>
              </p:txBody>
            </p:sp>
          </p:grpSp>
          <p:cxnSp>
            <p:nvCxnSpPr>
              <p:cNvPr id="38" name="Straight Connector 37"/>
              <p:cNvCxnSpPr/>
              <p:nvPr/>
            </p:nvCxnSpPr>
            <p:spPr>
              <a:xfrm>
                <a:off x="3417099" y="5446702"/>
                <a:ext cx="830221"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9" name="Straight Connector 38"/>
              <p:cNvCxnSpPr>
                <a:cxnSpLocks/>
              </p:cNvCxnSpPr>
              <p:nvPr/>
            </p:nvCxnSpPr>
            <p:spPr>
              <a:xfrm>
                <a:off x="3417097" y="4119887"/>
                <a:ext cx="3" cy="1320801"/>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3399869" y="4606023"/>
              <a:ext cx="1828800" cy="1801068"/>
              <a:chOff x="5257800" y="1949112"/>
              <a:chExt cx="2743200" cy="2001188"/>
            </a:xfrm>
          </p:grpSpPr>
          <p:sp>
            <p:nvSpPr>
              <p:cNvPr id="26" name="Rectangle 25"/>
              <p:cNvSpPr/>
              <p:nvPr/>
            </p:nvSpPr>
            <p:spPr>
              <a:xfrm>
                <a:off x="5257800" y="1949112"/>
                <a:ext cx="27432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b="1" dirty="0">
                    <a:solidFill>
                      <a:prstClr val="black"/>
                    </a:solidFill>
                    <a:latin typeface="Arial"/>
                  </a:rPr>
                  <a:t>Stack&lt;T&gt;</a:t>
                </a:r>
                <a:endParaRPr lang="en-US" sz="1200" b="1" i="1" dirty="0">
                  <a:solidFill>
                    <a:prstClr val="black"/>
                  </a:solidFill>
                  <a:latin typeface="Arial"/>
                </a:endParaRPr>
              </a:p>
            </p:txBody>
          </p:sp>
          <p:sp>
            <p:nvSpPr>
              <p:cNvPr id="27" name="Rectangle 26"/>
              <p:cNvSpPr/>
              <p:nvPr/>
            </p:nvSpPr>
            <p:spPr>
              <a:xfrm>
                <a:off x="5257800" y="2252919"/>
                <a:ext cx="2743200" cy="27432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fr-FR" sz="900" b="1" dirty="0">
                    <a:solidFill>
                      <a:prstClr val="black"/>
                    </a:solidFill>
                    <a:latin typeface="Consolas" panose="020B0609020204030204" pitchFamily="49" charset="0"/>
                    <a:cs typeface="Consolas" panose="020B0609020204030204" pitchFamily="49" charset="0"/>
                  </a:rPr>
                  <a:t>-</a:t>
                </a:r>
                <a:r>
                  <a:rPr lang="fr-FR" sz="900" b="1" dirty="0" err="1">
                    <a:solidFill>
                      <a:prstClr val="black"/>
                    </a:solidFill>
                    <a:latin typeface="Consolas" panose="020B0609020204030204" pitchFamily="49" charset="0"/>
                    <a:cs typeface="Consolas" panose="020B0609020204030204" pitchFamily="49" charset="0"/>
                  </a:rPr>
                  <a:t>container__:Deque</a:t>
                </a:r>
                <a:r>
                  <a:rPr lang="fr-FR" sz="900" b="1" dirty="0">
                    <a:solidFill>
                      <a:prstClr val="black"/>
                    </a:solidFill>
                    <a:latin typeface="Consolas" panose="020B0609020204030204" pitchFamily="49" charset="0"/>
                    <a:cs typeface="Consolas" panose="020B0609020204030204" pitchFamily="49" charset="0"/>
                  </a:rPr>
                  <a:t>&lt;T&gt;</a:t>
                </a:r>
              </a:p>
            </p:txBody>
          </p:sp>
          <p:sp>
            <p:nvSpPr>
              <p:cNvPr id="28" name="Rectangle 27"/>
              <p:cNvSpPr/>
              <p:nvPr/>
            </p:nvSpPr>
            <p:spPr>
              <a:xfrm>
                <a:off x="5257800" y="2527899"/>
                <a:ext cx="2743200" cy="142240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+Stack()</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+~Stack()</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+push(const T&amp;):void</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+pop():void</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+top():T&amp;</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+size():</a:t>
                </a:r>
                <a:r>
                  <a:rPr lang="en-US" sz="900" b="1" dirty="0" err="1">
                    <a:solidFill>
                      <a:prstClr val="black"/>
                    </a:solidFill>
                    <a:latin typeface="Consolas" panose="020B0609020204030204" pitchFamily="49" charset="0"/>
                    <a:cs typeface="Consolas" panose="020B0609020204030204" pitchFamily="49" charset="0"/>
                  </a:rPr>
                  <a:t>size_t</a:t>
                </a:r>
                <a:endParaRPr lang="en-US" sz="900" b="1" dirty="0">
                  <a:solidFill>
                    <a:prstClr val="black"/>
                  </a:solidFill>
                  <a:latin typeface="Consolas" panose="020B0609020204030204" pitchFamily="49" charset="0"/>
                  <a:cs typeface="Consolas" panose="020B0609020204030204" pitchFamily="49" charset="0"/>
                </a:endParaRP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a:t>
                </a:r>
                <a:r>
                  <a:rPr lang="en-US" sz="900" b="1" dirty="0" err="1">
                    <a:solidFill>
                      <a:prstClr val="black"/>
                    </a:solidFill>
                    <a:latin typeface="Consolas" panose="020B0609020204030204" pitchFamily="49" charset="0"/>
                    <a:cs typeface="Consolas" panose="020B0609020204030204" pitchFamily="49" charset="0"/>
                  </a:rPr>
                  <a:t>size_t</a:t>
                </a:r>
                <a:r>
                  <a:rPr lang="en-US" sz="900" b="1" dirty="0">
                    <a:solidFill>
                      <a:prstClr val="black"/>
                    </a:solidFill>
                    <a:latin typeface="Consolas" panose="020B0609020204030204" pitchFamily="49" charset="0"/>
                    <a:cs typeface="Consolas" panose="020B0609020204030204" pitchFamily="49" charset="0"/>
                  </a:rPr>
                  <a:t>):T&amp;</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toString</a:t>
                </a:r>
                <a:r>
                  <a:rPr lang="en-US" sz="900" b="1" dirty="0">
                    <a:solidFill>
                      <a:prstClr val="black"/>
                    </a:solidFill>
                    <a:latin typeface="Consolas" panose="020B0609020204030204" pitchFamily="49" charset="0"/>
                    <a:cs typeface="Consolas" panose="020B0609020204030204" pitchFamily="49" charset="0"/>
                  </a:rPr>
                  <a:t>() </a:t>
                </a:r>
                <a:r>
                  <a:rPr lang="en-US" sz="900" b="1" dirty="0" err="1">
                    <a:solidFill>
                      <a:prstClr val="black"/>
                    </a:solidFill>
                    <a:latin typeface="Consolas" panose="020B0609020204030204" pitchFamily="49" charset="0"/>
                    <a:cs typeface="Consolas" panose="020B0609020204030204" pitchFamily="49" charset="0"/>
                  </a:rPr>
                  <a:t>const:string</a:t>
                </a:r>
                <a:endParaRPr lang="en-US" sz="900" b="1" dirty="0">
                  <a:solidFill>
                    <a:prstClr val="black"/>
                  </a:solidFill>
                  <a:latin typeface="Consolas" panose="020B0609020204030204" pitchFamily="49" charset="0"/>
                  <a:cs typeface="Consolas" panose="020B0609020204030204" pitchFamily="49" charset="0"/>
                </a:endParaRPr>
              </a:p>
            </p:txBody>
          </p:sp>
        </p:grpSp>
      </p:grpSp>
      <p:grpSp>
        <p:nvGrpSpPr>
          <p:cNvPr id="33" name="Group 32"/>
          <p:cNvGrpSpPr/>
          <p:nvPr/>
        </p:nvGrpSpPr>
        <p:grpSpPr>
          <a:xfrm>
            <a:off x="7580548" y="3556001"/>
            <a:ext cx="1920240" cy="3048001"/>
            <a:chOff x="5257800" y="1974474"/>
            <a:chExt cx="2862378" cy="3386667"/>
          </a:xfrm>
        </p:grpSpPr>
        <p:sp>
          <p:nvSpPr>
            <p:cNvPr id="34" name="Rectangle 33"/>
            <p:cNvSpPr/>
            <p:nvPr/>
          </p:nvSpPr>
          <p:spPr>
            <a:xfrm>
              <a:off x="5257800" y="1974474"/>
              <a:ext cx="2862378"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b="1" dirty="0">
                  <a:solidFill>
                    <a:prstClr val="black"/>
                  </a:solidFill>
                  <a:latin typeface="Arial"/>
                </a:rPr>
                <a:t>Deque&lt;T&gt;</a:t>
              </a:r>
              <a:endParaRPr lang="en-US" sz="1200" b="1" i="1" dirty="0">
                <a:solidFill>
                  <a:prstClr val="black"/>
                </a:solidFill>
                <a:latin typeface="Arial"/>
              </a:endParaRPr>
            </a:p>
          </p:txBody>
        </p:sp>
        <p:sp>
          <p:nvSpPr>
            <p:cNvPr id="35" name="Rectangle 34"/>
            <p:cNvSpPr/>
            <p:nvPr/>
          </p:nvSpPr>
          <p:spPr>
            <a:xfrm>
              <a:off x="5257800" y="2280454"/>
              <a:ext cx="2862378" cy="93252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capacity:size_t</a:t>
              </a:r>
              <a:endParaRPr lang="en-US" sz="900" b="1" dirty="0">
                <a:solidFill>
                  <a:prstClr val="black"/>
                </a:solidFill>
                <a:latin typeface="Consolas" panose="020B0609020204030204" pitchFamily="49" charset="0"/>
                <a:cs typeface="Consolas" panose="020B0609020204030204" pitchFamily="49" charset="0"/>
              </a:endParaRP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num_items:size_t</a:t>
              </a:r>
              <a:endParaRPr lang="en-US" sz="900" b="1" dirty="0">
                <a:solidFill>
                  <a:prstClr val="black"/>
                </a:solidFill>
                <a:latin typeface="Consolas" panose="020B0609020204030204" pitchFamily="49" charset="0"/>
                <a:cs typeface="Consolas" panose="020B0609020204030204" pitchFamily="49" charset="0"/>
              </a:endParaRP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front_index:size_t</a:t>
              </a:r>
              <a:endParaRPr lang="en-US" sz="900" b="1" dirty="0">
                <a:solidFill>
                  <a:prstClr val="black"/>
                </a:solidFill>
                <a:latin typeface="Consolas" panose="020B0609020204030204" pitchFamily="49" charset="0"/>
                <a:cs typeface="Consolas" panose="020B0609020204030204" pitchFamily="49" charset="0"/>
              </a:endParaRP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rear_index:size_t</a:t>
              </a:r>
              <a:endParaRPr lang="en-US" sz="900" b="1" dirty="0">
                <a:solidFill>
                  <a:prstClr val="black"/>
                </a:solidFill>
                <a:latin typeface="Consolas" panose="020B0609020204030204" pitchFamily="49" charset="0"/>
                <a:cs typeface="Consolas" panose="020B0609020204030204" pitchFamily="49" charset="0"/>
              </a:endParaRP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the_data:T</a:t>
              </a:r>
              <a:r>
                <a:rPr lang="en-US" sz="900" b="1" dirty="0">
                  <a:solidFill>
                    <a:prstClr val="black"/>
                  </a:solidFill>
                  <a:latin typeface="Consolas" panose="020B0609020204030204" pitchFamily="49" charset="0"/>
                  <a:cs typeface="Consolas" panose="020B0609020204030204" pitchFamily="49" charset="0"/>
                </a:rPr>
                <a:t>*</a:t>
              </a:r>
              <a:endParaRPr lang="en-US" sz="900" b="1" i="1" dirty="0">
                <a:solidFill>
                  <a:prstClr val="black"/>
                </a:solidFill>
                <a:latin typeface="Consolas" panose="020B0609020204030204" pitchFamily="49" charset="0"/>
                <a:cs typeface="Consolas" panose="020B0609020204030204" pitchFamily="49" charset="0"/>
              </a:endParaRPr>
            </a:p>
          </p:txBody>
        </p:sp>
        <p:sp>
          <p:nvSpPr>
            <p:cNvPr id="36" name="Rectangle 35"/>
            <p:cNvSpPr/>
            <p:nvPr/>
          </p:nvSpPr>
          <p:spPr>
            <a:xfrm>
              <a:off x="5257800" y="3197742"/>
              <a:ext cx="2862378" cy="216339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Deque</a:t>
              </a:r>
              <a:r>
                <a:rPr lang="en-US" sz="9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Deque</a:t>
              </a:r>
              <a:r>
                <a:rPr lang="en-US" sz="9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push_front</a:t>
              </a:r>
              <a:r>
                <a:rPr lang="en-US" sz="900" b="1" dirty="0">
                  <a:solidFill>
                    <a:prstClr val="black"/>
                  </a:solidFill>
                  <a:latin typeface="Consolas" panose="020B0609020204030204" pitchFamily="49" charset="0"/>
                  <a:cs typeface="Consolas" panose="020B0609020204030204" pitchFamily="49" charset="0"/>
                </a:rPr>
                <a:t>(const T&amp;):void </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push_back</a:t>
              </a:r>
              <a:r>
                <a:rPr lang="en-US" sz="900" b="1" dirty="0">
                  <a:solidFill>
                    <a:prstClr val="black"/>
                  </a:solidFill>
                  <a:latin typeface="Consolas" panose="020B0609020204030204" pitchFamily="49" charset="0"/>
                  <a:cs typeface="Consolas" panose="020B0609020204030204" pitchFamily="49" charset="0"/>
                </a:rPr>
                <a:t>(const T&amp;):void</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pop_front</a:t>
              </a:r>
              <a:r>
                <a:rPr lang="en-US" sz="900" b="1" dirty="0">
                  <a:solidFill>
                    <a:prstClr val="black"/>
                  </a:solidFill>
                  <a:latin typeface="Consolas" panose="020B0609020204030204" pitchFamily="49" charset="0"/>
                  <a:cs typeface="Consolas" panose="020B0609020204030204" pitchFamily="49" charset="0"/>
                </a:rPr>
                <a:t>():void</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pop_back</a:t>
              </a:r>
              <a:r>
                <a:rPr lang="en-US" sz="900" b="1" dirty="0">
                  <a:solidFill>
                    <a:prstClr val="black"/>
                  </a:solidFill>
                  <a:latin typeface="Consolas" panose="020B0609020204030204" pitchFamily="49" charset="0"/>
                  <a:cs typeface="Consolas" panose="020B0609020204030204" pitchFamily="49" charset="0"/>
                </a:rPr>
                <a:t>():void</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+front():T&amp;</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+back():T&amp;</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+size():</a:t>
              </a:r>
              <a:r>
                <a:rPr lang="en-US" sz="900" b="1" dirty="0" err="1">
                  <a:solidFill>
                    <a:prstClr val="black"/>
                  </a:solidFill>
                  <a:latin typeface="Consolas" panose="020B0609020204030204" pitchFamily="49" charset="0"/>
                  <a:cs typeface="Consolas" panose="020B0609020204030204" pitchFamily="49" charset="0"/>
                </a:rPr>
                <a:t>size_t</a:t>
              </a:r>
              <a:endParaRPr lang="en-US" sz="900" b="1" dirty="0">
                <a:solidFill>
                  <a:prstClr val="black"/>
                </a:solidFill>
                <a:latin typeface="Consolas" panose="020B0609020204030204" pitchFamily="49" charset="0"/>
                <a:cs typeface="Consolas" panose="020B0609020204030204" pitchFamily="49" charset="0"/>
              </a:endParaRP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+empty() </a:t>
              </a:r>
              <a:r>
                <a:rPr lang="en-US" sz="900" b="1" dirty="0" err="1">
                  <a:solidFill>
                    <a:prstClr val="black"/>
                  </a:solidFill>
                  <a:latin typeface="Consolas" panose="020B0609020204030204" pitchFamily="49" charset="0"/>
                  <a:cs typeface="Consolas" panose="020B0609020204030204" pitchFamily="49" charset="0"/>
                </a:rPr>
                <a:t>const:bool</a:t>
              </a:r>
              <a:endParaRPr lang="en-US" sz="900" b="1" dirty="0">
                <a:solidFill>
                  <a:prstClr val="black"/>
                </a:solidFill>
                <a:latin typeface="Consolas" panose="020B0609020204030204" pitchFamily="49" charset="0"/>
                <a:cs typeface="Consolas" panose="020B0609020204030204" pitchFamily="49" charset="0"/>
              </a:endParaRP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a:t>
              </a:r>
              <a:r>
                <a:rPr lang="en-US" sz="900" b="1" dirty="0" err="1">
                  <a:solidFill>
                    <a:prstClr val="black"/>
                  </a:solidFill>
                  <a:latin typeface="Consolas" panose="020B0609020204030204" pitchFamily="49" charset="0"/>
                  <a:cs typeface="Consolas" panose="020B0609020204030204" pitchFamily="49" charset="0"/>
                </a:rPr>
                <a:t>size_t</a:t>
              </a:r>
              <a:r>
                <a:rPr lang="en-US" sz="900" b="1" dirty="0">
                  <a:solidFill>
                    <a:prstClr val="black"/>
                  </a:solidFill>
                  <a:latin typeface="Consolas" panose="020B0609020204030204" pitchFamily="49" charset="0"/>
                  <a:cs typeface="Consolas" panose="020B0609020204030204" pitchFamily="49" charset="0"/>
                </a:rPr>
                <a:t>):T&amp;</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+toString() </a:t>
              </a:r>
              <a:r>
                <a:rPr lang="en-US" sz="900" b="1" dirty="0" err="1">
                  <a:solidFill>
                    <a:prstClr val="black"/>
                  </a:solidFill>
                  <a:latin typeface="Consolas" panose="020B0609020204030204" pitchFamily="49" charset="0"/>
                  <a:cs typeface="Consolas" panose="020B0609020204030204" pitchFamily="49" charset="0"/>
                </a:rPr>
                <a:t>const:string</a:t>
              </a:r>
              <a:endParaRPr lang="en-US" sz="900" b="1" dirty="0">
                <a:solidFill>
                  <a:prstClr val="black"/>
                </a:solidFill>
                <a:latin typeface="Consolas" panose="020B0609020204030204" pitchFamily="49" charset="0"/>
                <a:cs typeface="Consolas" panose="020B0609020204030204" pitchFamily="49" charset="0"/>
              </a:endParaRP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-reallocate():void</a:t>
              </a:r>
              <a:endParaRPr lang="en-US" sz="900" b="1" i="1" dirty="0">
                <a:solidFill>
                  <a:prstClr val="black"/>
                </a:solidFill>
                <a:latin typeface="Consolas" panose="020B0609020204030204" pitchFamily="49" charset="0"/>
                <a:cs typeface="Consolas" panose="020B0609020204030204" pitchFamily="49" charset="0"/>
              </a:endParaRPr>
            </a:p>
          </p:txBody>
        </p:sp>
      </p:grpSp>
      <p:cxnSp>
        <p:nvCxnSpPr>
          <p:cNvPr id="40" name="Straight Arrow Connector 39">
            <a:extLst>
              <a:ext uri="{FF2B5EF4-FFF2-40B4-BE49-F238E27FC236}">
                <a16:creationId xmlns:a16="http://schemas.microsoft.com/office/drawing/2014/main" id="{2A86601D-71DE-4D36-AD46-AB42E01DA2FB}"/>
              </a:ext>
            </a:extLst>
          </p:cNvPr>
          <p:cNvCxnSpPr>
            <a:cxnSpLocks/>
          </p:cNvCxnSpPr>
          <p:nvPr/>
        </p:nvCxnSpPr>
        <p:spPr>
          <a:xfrm flipV="1">
            <a:off x="5923085" y="5228093"/>
            <a:ext cx="1657463" cy="5318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106EF2AA-CDDF-47F6-A8AF-EFE74ED1A26B}"/>
              </a:ext>
            </a:extLst>
          </p:cNvPr>
          <p:cNvCxnSpPr>
            <a:cxnSpLocks/>
          </p:cNvCxnSpPr>
          <p:nvPr/>
        </p:nvCxnSpPr>
        <p:spPr>
          <a:xfrm flipV="1">
            <a:off x="5266769" y="5513755"/>
            <a:ext cx="2313779" cy="3907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277F6AA0-8784-4B9C-A957-4179AAB343FA}"/>
              </a:ext>
            </a:extLst>
          </p:cNvPr>
          <p:cNvCxnSpPr>
            <a:cxnSpLocks/>
          </p:cNvCxnSpPr>
          <p:nvPr/>
        </p:nvCxnSpPr>
        <p:spPr>
          <a:xfrm flipV="1">
            <a:off x="5084974" y="5759748"/>
            <a:ext cx="2495574" cy="2458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CE78D9B4-53A0-48AC-9BE1-08D0B3249947}"/>
              </a:ext>
            </a:extLst>
          </p:cNvPr>
          <p:cNvGrpSpPr/>
          <p:nvPr/>
        </p:nvGrpSpPr>
        <p:grpSpPr>
          <a:xfrm>
            <a:off x="1404224" y="364931"/>
            <a:ext cx="2002926" cy="1586891"/>
            <a:chOff x="5257800" y="2061585"/>
            <a:chExt cx="2808369" cy="1711792"/>
          </a:xfrm>
        </p:grpSpPr>
        <p:sp>
          <p:nvSpPr>
            <p:cNvPr id="67" name="Rectangle 66">
              <a:extLst>
                <a:ext uri="{FF2B5EF4-FFF2-40B4-BE49-F238E27FC236}">
                  <a16:creationId xmlns:a16="http://schemas.microsoft.com/office/drawing/2014/main" id="{D3E70989-C77E-4234-B0D5-8E99717743C0}"/>
                </a:ext>
              </a:extLst>
            </p:cNvPr>
            <p:cNvSpPr/>
            <p:nvPr/>
          </p:nvSpPr>
          <p:spPr>
            <a:xfrm>
              <a:off x="5257800" y="2061585"/>
              <a:ext cx="2808369" cy="3054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b="1" dirty="0">
                  <a:solidFill>
                    <a:prstClr val="black"/>
                  </a:solidFill>
                  <a:latin typeface="Arial"/>
                </a:rPr>
                <a:t>Car</a:t>
              </a:r>
              <a:endParaRPr lang="en-US" sz="1200" b="1" i="1" dirty="0">
                <a:solidFill>
                  <a:prstClr val="black"/>
                </a:solidFill>
                <a:latin typeface="Arial"/>
              </a:endParaRPr>
            </a:p>
          </p:txBody>
        </p:sp>
        <p:sp>
          <p:nvSpPr>
            <p:cNvPr id="68" name="Rectangle 67">
              <a:extLst>
                <a:ext uri="{FF2B5EF4-FFF2-40B4-BE49-F238E27FC236}">
                  <a16:creationId xmlns:a16="http://schemas.microsoft.com/office/drawing/2014/main" id="{B3BF0282-0905-4A3D-A780-D3F7D4B9F5DE}"/>
                </a:ext>
              </a:extLst>
            </p:cNvPr>
            <p:cNvSpPr/>
            <p:nvPr/>
          </p:nvSpPr>
          <p:spPr>
            <a:xfrm>
              <a:off x="5257800" y="2366246"/>
              <a:ext cx="2808369" cy="35188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fr-FR" sz="900" b="1" dirty="0">
                  <a:solidFill>
                    <a:prstClr val="black"/>
                  </a:solidFill>
                  <a:latin typeface="Consolas" panose="020B0609020204030204" pitchFamily="49" charset="0"/>
                  <a:cs typeface="Consolas" panose="020B0609020204030204" pitchFamily="49" charset="0"/>
                </a:rPr>
                <a:t>-id_:</a:t>
              </a:r>
              <a:r>
                <a:rPr lang="fr-FR" sz="900" b="1" dirty="0" err="1">
                  <a:solidFill>
                    <a:prstClr val="black"/>
                  </a:solidFill>
                  <a:latin typeface="Consolas" panose="020B0609020204030204" pitchFamily="49" charset="0"/>
                  <a:cs typeface="Consolas" panose="020B0609020204030204" pitchFamily="49" charset="0"/>
                </a:rPr>
                <a:t>unsigned</a:t>
              </a:r>
              <a:r>
                <a:rPr lang="fr-FR" sz="900" b="1" dirty="0">
                  <a:solidFill>
                    <a:prstClr val="black"/>
                  </a:solidFill>
                  <a:latin typeface="Consolas" panose="020B0609020204030204" pitchFamily="49" charset="0"/>
                  <a:cs typeface="Consolas" panose="020B0609020204030204" pitchFamily="49" charset="0"/>
                </a:rPr>
                <a:t> </a:t>
              </a:r>
              <a:r>
                <a:rPr lang="fr-FR" sz="900" b="1" dirty="0" err="1">
                  <a:solidFill>
                    <a:prstClr val="black"/>
                  </a:solidFill>
                  <a:latin typeface="Consolas" panose="020B0609020204030204" pitchFamily="49" charset="0"/>
                  <a:cs typeface="Consolas" panose="020B0609020204030204" pitchFamily="49" charset="0"/>
                </a:rPr>
                <a:t>int</a:t>
              </a:r>
              <a:endParaRPr lang="fr-FR" sz="900" b="1" dirty="0">
                <a:solidFill>
                  <a:prstClr val="black"/>
                </a:solidFill>
                <a:latin typeface="Consolas" panose="020B0609020204030204" pitchFamily="49" charset="0"/>
                <a:cs typeface="Consolas" panose="020B0609020204030204" pitchFamily="49" charset="0"/>
              </a:endParaRPr>
            </a:p>
          </p:txBody>
        </p:sp>
        <p:sp>
          <p:nvSpPr>
            <p:cNvPr id="69" name="Rectangle 68">
              <a:extLst>
                <a:ext uri="{FF2B5EF4-FFF2-40B4-BE49-F238E27FC236}">
                  <a16:creationId xmlns:a16="http://schemas.microsoft.com/office/drawing/2014/main" id="{F2C2879E-B649-4B28-870F-4F8B02CCC384}"/>
                </a:ext>
              </a:extLst>
            </p:cNvPr>
            <p:cNvSpPr/>
            <p:nvPr/>
          </p:nvSpPr>
          <p:spPr>
            <a:xfrm>
              <a:off x="5257800" y="2711297"/>
              <a:ext cx="2808369" cy="10620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+Car()</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+Car(const unsigned int&amp;)</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+~Car()</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+operator==(const Car&amp;):bool</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+operator!=(const Car&amp;):bool</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toString</a:t>
              </a:r>
              <a:r>
                <a:rPr lang="en-US" sz="900" b="1" dirty="0">
                  <a:solidFill>
                    <a:prstClr val="black"/>
                  </a:solidFill>
                  <a:latin typeface="Consolas" panose="020B0609020204030204" pitchFamily="49" charset="0"/>
                  <a:cs typeface="Consolas" panose="020B0609020204030204" pitchFamily="49" charset="0"/>
                </a:rPr>
                <a:t>() </a:t>
              </a:r>
              <a:r>
                <a:rPr lang="en-US" sz="900" b="1" dirty="0" err="1">
                  <a:solidFill>
                    <a:prstClr val="black"/>
                  </a:solidFill>
                  <a:latin typeface="Consolas" panose="020B0609020204030204" pitchFamily="49" charset="0"/>
                  <a:cs typeface="Consolas" panose="020B0609020204030204" pitchFamily="49" charset="0"/>
                </a:rPr>
                <a:t>const:string</a:t>
              </a:r>
              <a:endParaRPr lang="en-US" sz="900" b="1" dirty="0">
                <a:solidFill>
                  <a:prstClr val="black"/>
                </a:solidFill>
                <a:latin typeface="Consolas" panose="020B0609020204030204" pitchFamily="49" charset="0"/>
                <a:cs typeface="Consolas" panose="020B0609020204030204" pitchFamily="49" charset="0"/>
              </a:endParaRPr>
            </a:p>
          </p:txBody>
        </p:sp>
      </p:grpSp>
      <p:grpSp>
        <p:nvGrpSpPr>
          <p:cNvPr id="41" name="Group 40">
            <a:extLst>
              <a:ext uri="{FF2B5EF4-FFF2-40B4-BE49-F238E27FC236}">
                <a16:creationId xmlns:a16="http://schemas.microsoft.com/office/drawing/2014/main" id="{B3B5FEA6-A8A5-4538-A01F-20C817B6CDCB}"/>
              </a:ext>
            </a:extLst>
          </p:cNvPr>
          <p:cNvGrpSpPr/>
          <p:nvPr/>
        </p:nvGrpSpPr>
        <p:grpSpPr>
          <a:xfrm>
            <a:off x="3240213" y="355602"/>
            <a:ext cx="2940957" cy="2690891"/>
            <a:chOff x="3240213" y="355602"/>
            <a:chExt cx="2940957" cy="2690891"/>
          </a:xfrm>
        </p:grpSpPr>
        <p:grpSp>
          <p:nvGrpSpPr>
            <p:cNvPr id="77" name="Group 76"/>
            <p:cNvGrpSpPr/>
            <p:nvPr/>
          </p:nvGrpSpPr>
          <p:grpSpPr>
            <a:xfrm>
              <a:off x="3240213" y="355602"/>
              <a:ext cx="2940957" cy="2690891"/>
              <a:chOff x="2287712" y="152401"/>
              <a:chExt cx="2940957" cy="2690891"/>
            </a:xfrm>
          </p:grpSpPr>
          <p:sp>
            <p:nvSpPr>
              <p:cNvPr id="7" name="Flowchart: Decision 6"/>
              <p:cNvSpPr/>
              <p:nvPr/>
            </p:nvSpPr>
            <p:spPr>
              <a:xfrm>
                <a:off x="2287712" y="2607113"/>
                <a:ext cx="337298" cy="236179"/>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900">
                  <a:solidFill>
                    <a:prstClr val="white"/>
                  </a:solidFill>
                  <a:latin typeface="Arial"/>
                </a:endParaRPr>
              </a:p>
            </p:txBody>
          </p:sp>
          <p:grpSp>
            <p:nvGrpSpPr>
              <p:cNvPr id="29" name="Group 28"/>
              <p:cNvGrpSpPr/>
              <p:nvPr/>
            </p:nvGrpSpPr>
            <p:grpSpPr>
              <a:xfrm>
                <a:off x="3399868" y="152401"/>
                <a:ext cx="1828801" cy="1773639"/>
                <a:chOff x="5257798" y="1981200"/>
                <a:chExt cx="2860266" cy="1970710"/>
              </a:xfrm>
            </p:grpSpPr>
            <p:sp>
              <p:nvSpPr>
                <p:cNvPr id="30" name="Rectangle 29"/>
                <p:cNvSpPr/>
                <p:nvPr/>
              </p:nvSpPr>
              <p:spPr>
                <a:xfrm>
                  <a:off x="5257800" y="1981200"/>
                  <a:ext cx="2860264"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b="1" dirty="0">
                      <a:solidFill>
                        <a:prstClr val="black"/>
                      </a:solidFill>
                      <a:latin typeface="Arial"/>
                    </a:rPr>
                    <a:t>Vector&lt;T&gt;</a:t>
                  </a:r>
                  <a:endParaRPr lang="en-US" sz="1200" b="1" i="1" dirty="0">
                    <a:solidFill>
                      <a:prstClr val="black"/>
                    </a:solidFill>
                    <a:latin typeface="Arial"/>
                  </a:endParaRPr>
                </a:p>
              </p:txBody>
            </p:sp>
            <p:sp>
              <p:nvSpPr>
                <p:cNvPr id="31" name="Rectangle 30"/>
                <p:cNvSpPr/>
                <p:nvPr/>
              </p:nvSpPr>
              <p:spPr>
                <a:xfrm>
                  <a:off x="5257798" y="2256840"/>
                  <a:ext cx="2860264" cy="27432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fr-FR" sz="900" b="1" dirty="0">
                      <a:solidFill>
                        <a:prstClr val="black"/>
                      </a:solidFill>
                      <a:latin typeface="Consolas" panose="020B0609020204030204" pitchFamily="49" charset="0"/>
                      <a:cs typeface="Consolas" panose="020B0609020204030204" pitchFamily="49" charset="0"/>
                    </a:rPr>
                    <a:t>-container__:</a:t>
                  </a:r>
                  <a:r>
                    <a:rPr lang="fr-FR" sz="900" b="1" dirty="0" err="1">
                      <a:solidFill>
                        <a:prstClr val="black"/>
                      </a:solidFill>
                      <a:latin typeface="Consolas" panose="020B0609020204030204" pitchFamily="49" charset="0"/>
                      <a:cs typeface="Consolas" panose="020B0609020204030204" pitchFamily="49" charset="0"/>
                    </a:rPr>
                    <a:t>Deque</a:t>
                  </a:r>
                  <a:r>
                    <a:rPr lang="fr-FR" sz="900" b="1" dirty="0">
                      <a:solidFill>
                        <a:prstClr val="black"/>
                      </a:solidFill>
                      <a:latin typeface="Consolas" panose="020B0609020204030204" pitchFamily="49" charset="0"/>
                      <a:cs typeface="Consolas" panose="020B0609020204030204" pitchFamily="49" charset="0"/>
                    </a:rPr>
                    <a:t>&lt;T&gt;</a:t>
                  </a:r>
                </a:p>
              </p:txBody>
            </p:sp>
            <p:sp>
              <p:nvSpPr>
                <p:cNvPr id="32" name="Rectangle 31"/>
                <p:cNvSpPr/>
                <p:nvPr/>
              </p:nvSpPr>
              <p:spPr>
                <a:xfrm>
                  <a:off x="5257798" y="2529510"/>
                  <a:ext cx="2860264" cy="14224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+Vector()</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+~Vector()</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+push_back(const T&amp;):void</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pop_back</a:t>
                  </a:r>
                  <a:r>
                    <a:rPr lang="en-US" sz="900" b="1" dirty="0">
                      <a:solidFill>
                        <a:prstClr val="black"/>
                      </a:solidFill>
                      <a:latin typeface="Consolas" panose="020B0609020204030204" pitchFamily="49" charset="0"/>
                      <a:cs typeface="Consolas" panose="020B0609020204030204" pitchFamily="49" charset="0"/>
                    </a:rPr>
                    <a:t>():void</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+back():T&amp;</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+size():</a:t>
                  </a:r>
                  <a:r>
                    <a:rPr lang="en-US" sz="900" b="1" dirty="0" err="1">
                      <a:solidFill>
                        <a:prstClr val="black"/>
                      </a:solidFill>
                      <a:latin typeface="Consolas" panose="020B0609020204030204" pitchFamily="49" charset="0"/>
                      <a:cs typeface="Consolas" panose="020B0609020204030204" pitchFamily="49" charset="0"/>
                    </a:rPr>
                    <a:t>size_t</a:t>
                  </a:r>
                  <a:endParaRPr lang="en-US" sz="900" b="1" dirty="0">
                    <a:solidFill>
                      <a:prstClr val="black"/>
                    </a:solidFill>
                    <a:latin typeface="Consolas" panose="020B0609020204030204" pitchFamily="49" charset="0"/>
                    <a:cs typeface="Consolas" panose="020B0609020204030204" pitchFamily="49" charset="0"/>
                  </a:endParaRP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a:t>
                  </a:r>
                  <a:r>
                    <a:rPr lang="en-US" sz="900" b="1" dirty="0" err="1">
                      <a:solidFill>
                        <a:prstClr val="black"/>
                      </a:solidFill>
                      <a:latin typeface="Consolas" panose="020B0609020204030204" pitchFamily="49" charset="0"/>
                      <a:cs typeface="Consolas" panose="020B0609020204030204" pitchFamily="49" charset="0"/>
                    </a:rPr>
                    <a:t>size_t</a:t>
                  </a:r>
                  <a:r>
                    <a:rPr lang="en-US" sz="900" b="1" dirty="0">
                      <a:solidFill>
                        <a:prstClr val="black"/>
                      </a:solidFill>
                      <a:latin typeface="Consolas" panose="020B0609020204030204" pitchFamily="49" charset="0"/>
                      <a:cs typeface="Consolas" panose="020B0609020204030204" pitchFamily="49" charset="0"/>
                    </a:rPr>
                    <a:t>):T&amp;</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toString</a:t>
                  </a:r>
                  <a:r>
                    <a:rPr lang="en-US" sz="900" b="1" dirty="0">
                      <a:solidFill>
                        <a:prstClr val="black"/>
                      </a:solidFill>
                      <a:latin typeface="Consolas" panose="020B0609020204030204" pitchFamily="49" charset="0"/>
                      <a:cs typeface="Consolas" panose="020B0609020204030204" pitchFamily="49" charset="0"/>
                    </a:rPr>
                    <a:t>() </a:t>
                  </a:r>
                  <a:r>
                    <a:rPr lang="en-US" sz="900" b="1" dirty="0" err="1">
                      <a:solidFill>
                        <a:prstClr val="black"/>
                      </a:solidFill>
                      <a:latin typeface="Consolas" panose="020B0609020204030204" pitchFamily="49" charset="0"/>
                      <a:cs typeface="Consolas" panose="020B0609020204030204" pitchFamily="49" charset="0"/>
                    </a:rPr>
                    <a:t>const:string</a:t>
                  </a:r>
                  <a:endParaRPr lang="en-US" sz="900" b="1" dirty="0">
                    <a:solidFill>
                      <a:prstClr val="black"/>
                    </a:solidFill>
                    <a:latin typeface="Consolas" panose="020B0609020204030204" pitchFamily="49" charset="0"/>
                    <a:cs typeface="Consolas" panose="020B0609020204030204" pitchFamily="49" charset="0"/>
                  </a:endParaRPr>
                </a:p>
              </p:txBody>
            </p:sp>
          </p:grpSp>
        </p:grpSp>
        <p:cxnSp>
          <p:nvCxnSpPr>
            <p:cNvPr id="13" name="Connector: Elbow 12">
              <a:extLst>
                <a:ext uri="{FF2B5EF4-FFF2-40B4-BE49-F238E27FC236}">
                  <a16:creationId xmlns:a16="http://schemas.microsoft.com/office/drawing/2014/main" id="{8271E213-0470-477C-A290-FC4E9FDB3392}"/>
                </a:ext>
              </a:extLst>
            </p:cNvPr>
            <p:cNvCxnSpPr>
              <a:cxnSpLocks/>
              <a:stCxn id="32" idx="1"/>
              <a:endCxn id="7" idx="3"/>
            </p:cNvCxnSpPr>
            <p:nvPr/>
          </p:nvCxnSpPr>
          <p:spPr>
            <a:xfrm rot="10800000" flipV="1">
              <a:off x="3577511" y="1489160"/>
              <a:ext cx="774858" cy="1439243"/>
            </a:xfrm>
            <a:prstGeom prst="bentConnector3">
              <a:avLst>
                <a:gd name="adj1" fmla="val 50000"/>
              </a:avLst>
            </a:prstGeom>
            <a:ln w="254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416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fade">
                                      <p:cBhvr>
                                        <p:cTn id="22" dur="500"/>
                                        <p:tgtEl>
                                          <p:spTgt spid="7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fade">
                                      <p:cBhvr>
                                        <p:cTn id="27" dur="500"/>
                                        <p:tgtEl>
                                          <p:spTgt spid="7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fade">
                                      <p:cBhvr>
                                        <p:cTn id="37" dur="500"/>
                                        <p:tgtEl>
                                          <p:spTgt spid="8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righ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right)">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right)">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down)">
                                      <p:cBhvr>
                                        <p:cTn id="57" dur="500"/>
                                        <p:tgtEl>
                                          <p:spTgt spid="40"/>
                                        </p:tgtEl>
                                      </p:cBhvr>
                                    </p:animEffect>
                                  </p:childTnLst>
                                  <p:subTnLst>
                                    <p:set>
                                      <p:cBhvr override="childStyle">
                                        <p:cTn dur="1" fill="hold" display="0" masterRel="nextClick" afterEffect="1"/>
                                        <p:tgtEl>
                                          <p:spTgt spid="40"/>
                                        </p:tgtEl>
                                        <p:attrNameLst>
                                          <p:attrName>style.visibility</p:attrName>
                                        </p:attrNameLst>
                                      </p:cBhvr>
                                      <p:to>
                                        <p:strVal val="hidden"/>
                                      </p:to>
                                    </p:set>
                                  </p:sub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wipe(down)">
                                      <p:cBhvr>
                                        <p:cTn id="62" dur="500"/>
                                        <p:tgtEl>
                                          <p:spTgt spid="84"/>
                                        </p:tgtEl>
                                      </p:cBhvr>
                                    </p:animEffect>
                                  </p:childTnLst>
                                  <p:subTnLst>
                                    <p:set>
                                      <p:cBhvr override="childStyle">
                                        <p:cTn dur="1" fill="hold" display="0" masterRel="nextClick" afterEffect="1"/>
                                        <p:tgtEl>
                                          <p:spTgt spid="84"/>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85"/>
                                        </p:tgtEl>
                                        <p:attrNameLst>
                                          <p:attrName>style.visibility</p:attrName>
                                        </p:attrNameLst>
                                      </p:cBhvr>
                                      <p:to>
                                        <p:strVal val="visible"/>
                                      </p:to>
                                    </p:set>
                                    <p:animEffect transition="in" filter="wipe(down)">
                                      <p:cBhvr>
                                        <p:cTn id="6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Dequeue has-a Dynamic Circular Buffer</a:t>
            </a:r>
          </a:p>
        </p:txBody>
      </p:sp>
      <p:graphicFrame>
        <p:nvGraphicFramePr>
          <p:cNvPr id="6" name="Table 5"/>
          <p:cNvGraphicFramePr>
            <a:graphicFrameLocks noGrp="1"/>
          </p:cNvGraphicFramePr>
          <p:nvPr/>
        </p:nvGraphicFramePr>
        <p:xfrm>
          <a:off x="3344328" y="2328061"/>
          <a:ext cx="5418672" cy="370840"/>
        </p:xfrm>
        <a:graphic>
          <a:graphicData uri="http://schemas.openxmlformats.org/drawingml/2006/table">
            <a:tbl>
              <a:tblPr firstRow="1" bandRow="1">
                <a:tableStyleId>{5C22544A-7EE6-4342-B048-85BDC9FD1C3A}</a:tableStyleId>
              </a:tblPr>
              <a:tblGrid>
                <a:gridCol w="338667">
                  <a:extLst>
                    <a:ext uri="{9D8B030D-6E8A-4147-A177-3AD203B41FA5}">
                      <a16:colId xmlns:a16="http://schemas.microsoft.com/office/drawing/2014/main" val="20000"/>
                    </a:ext>
                  </a:extLst>
                </a:gridCol>
                <a:gridCol w="338667">
                  <a:extLst>
                    <a:ext uri="{9D8B030D-6E8A-4147-A177-3AD203B41FA5}">
                      <a16:colId xmlns:a16="http://schemas.microsoft.com/office/drawing/2014/main" val="20001"/>
                    </a:ext>
                  </a:extLst>
                </a:gridCol>
                <a:gridCol w="338667">
                  <a:extLst>
                    <a:ext uri="{9D8B030D-6E8A-4147-A177-3AD203B41FA5}">
                      <a16:colId xmlns:a16="http://schemas.microsoft.com/office/drawing/2014/main" val="20002"/>
                    </a:ext>
                  </a:extLst>
                </a:gridCol>
                <a:gridCol w="338667">
                  <a:extLst>
                    <a:ext uri="{9D8B030D-6E8A-4147-A177-3AD203B41FA5}">
                      <a16:colId xmlns:a16="http://schemas.microsoft.com/office/drawing/2014/main" val="20003"/>
                    </a:ext>
                  </a:extLst>
                </a:gridCol>
                <a:gridCol w="338667">
                  <a:extLst>
                    <a:ext uri="{9D8B030D-6E8A-4147-A177-3AD203B41FA5}">
                      <a16:colId xmlns:a16="http://schemas.microsoft.com/office/drawing/2014/main" val="20004"/>
                    </a:ext>
                  </a:extLst>
                </a:gridCol>
                <a:gridCol w="338667">
                  <a:extLst>
                    <a:ext uri="{9D8B030D-6E8A-4147-A177-3AD203B41FA5}">
                      <a16:colId xmlns:a16="http://schemas.microsoft.com/office/drawing/2014/main" val="20005"/>
                    </a:ext>
                  </a:extLst>
                </a:gridCol>
                <a:gridCol w="338667">
                  <a:extLst>
                    <a:ext uri="{9D8B030D-6E8A-4147-A177-3AD203B41FA5}">
                      <a16:colId xmlns:a16="http://schemas.microsoft.com/office/drawing/2014/main" val="20006"/>
                    </a:ext>
                  </a:extLst>
                </a:gridCol>
                <a:gridCol w="338667">
                  <a:extLst>
                    <a:ext uri="{9D8B030D-6E8A-4147-A177-3AD203B41FA5}">
                      <a16:colId xmlns:a16="http://schemas.microsoft.com/office/drawing/2014/main" val="20007"/>
                    </a:ext>
                  </a:extLst>
                </a:gridCol>
                <a:gridCol w="338667">
                  <a:extLst>
                    <a:ext uri="{9D8B030D-6E8A-4147-A177-3AD203B41FA5}">
                      <a16:colId xmlns:a16="http://schemas.microsoft.com/office/drawing/2014/main" val="20008"/>
                    </a:ext>
                  </a:extLst>
                </a:gridCol>
                <a:gridCol w="338667">
                  <a:extLst>
                    <a:ext uri="{9D8B030D-6E8A-4147-A177-3AD203B41FA5}">
                      <a16:colId xmlns:a16="http://schemas.microsoft.com/office/drawing/2014/main" val="20009"/>
                    </a:ext>
                  </a:extLst>
                </a:gridCol>
                <a:gridCol w="338667">
                  <a:extLst>
                    <a:ext uri="{9D8B030D-6E8A-4147-A177-3AD203B41FA5}">
                      <a16:colId xmlns:a16="http://schemas.microsoft.com/office/drawing/2014/main" val="20010"/>
                    </a:ext>
                  </a:extLst>
                </a:gridCol>
                <a:gridCol w="338667">
                  <a:extLst>
                    <a:ext uri="{9D8B030D-6E8A-4147-A177-3AD203B41FA5}">
                      <a16:colId xmlns:a16="http://schemas.microsoft.com/office/drawing/2014/main" val="20011"/>
                    </a:ext>
                  </a:extLst>
                </a:gridCol>
                <a:gridCol w="338667">
                  <a:extLst>
                    <a:ext uri="{9D8B030D-6E8A-4147-A177-3AD203B41FA5}">
                      <a16:colId xmlns:a16="http://schemas.microsoft.com/office/drawing/2014/main" val="20012"/>
                    </a:ext>
                  </a:extLst>
                </a:gridCol>
                <a:gridCol w="338667">
                  <a:extLst>
                    <a:ext uri="{9D8B030D-6E8A-4147-A177-3AD203B41FA5}">
                      <a16:colId xmlns:a16="http://schemas.microsoft.com/office/drawing/2014/main" val="20013"/>
                    </a:ext>
                  </a:extLst>
                </a:gridCol>
                <a:gridCol w="338667">
                  <a:extLst>
                    <a:ext uri="{9D8B030D-6E8A-4147-A177-3AD203B41FA5}">
                      <a16:colId xmlns:a16="http://schemas.microsoft.com/office/drawing/2014/main" val="20014"/>
                    </a:ext>
                  </a:extLst>
                </a:gridCol>
                <a:gridCol w="338667">
                  <a:extLst>
                    <a:ext uri="{9D8B030D-6E8A-4147-A177-3AD203B41FA5}">
                      <a16:colId xmlns:a16="http://schemas.microsoft.com/office/drawing/2014/main" val="20015"/>
                    </a:ext>
                  </a:extLst>
                </a:gridCol>
              </a:tblGrid>
              <a:tr h="370840">
                <a:tc>
                  <a:txBody>
                    <a:bodyPr/>
                    <a:lstStyle/>
                    <a:p>
                      <a:r>
                        <a:rPr lang="en-US" dirty="0"/>
                        <a:t>L</a:t>
                      </a:r>
                    </a:p>
                  </a:txBody>
                  <a:tcPr/>
                </a:tc>
                <a:tc>
                  <a:txBody>
                    <a:bodyPr/>
                    <a:lstStyle/>
                    <a:p>
                      <a:r>
                        <a:rPr lang="en-US" dirty="0"/>
                        <a:t>O</a:t>
                      </a:r>
                    </a:p>
                  </a:txBody>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r>
                        <a:rPr lang="en-US" dirty="0"/>
                        <a:t>H</a:t>
                      </a:r>
                    </a:p>
                  </a:txBody>
                  <a:tcPr/>
                </a:tc>
                <a:tc>
                  <a:txBody>
                    <a:bodyPr/>
                    <a:lstStyle/>
                    <a:p>
                      <a:r>
                        <a:rPr lang="en-US" dirty="0"/>
                        <a:t>E</a:t>
                      </a:r>
                    </a:p>
                  </a:txBody>
                  <a:tcPr/>
                </a:tc>
                <a:tc>
                  <a:txBody>
                    <a:bodyPr/>
                    <a:lstStyle/>
                    <a:p>
                      <a:r>
                        <a:rPr lang="en-US" dirty="0"/>
                        <a:t>L</a:t>
                      </a:r>
                    </a:p>
                  </a:txBody>
                  <a:tcPr/>
                </a:tc>
                <a:extLst>
                  <a:ext uri="{0D108BD9-81ED-4DB2-BD59-A6C34878D82A}">
                    <a16:rowId xmlns:a16="http://schemas.microsoft.com/office/drawing/2014/main" val="10000"/>
                  </a:ext>
                </a:extLst>
              </a:tr>
            </a:tbl>
          </a:graphicData>
        </a:graphic>
      </p:graphicFrame>
      <p:cxnSp>
        <p:nvCxnSpPr>
          <p:cNvPr id="9" name="Straight Arrow Connector 8"/>
          <p:cNvCxnSpPr/>
          <p:nvPr/>
        </p:nvCxnSpPr>
        <p:spPr>
          <a:xfrm flipV="1">
            <a:off x="7905445" y="2694608"/>
            <a:ext cx="0" cy="3708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139189" y="3013861"/>
            <a:ext cx="1447800" cy="369332"/>
          </a:xfrm>
          <a:prstGeom prst="rect">
            <a:avLst/>
          </a:prstGeom>
          <a:noFill/>
        </p:spPr>
        <p:txBody>
          <a:bodyPr wrap="square" rtlCol="0">
            <a:spAutoFit/>
          </a:bodyPr>
          <a:lstStyle/>
          <a:p>
            <a:r>
              <a:rPr lang="en-US" b="1" dirty="0" err="1">
                <a:latin typeface="Consolas" panose="020B0609020204030204" pitchFamily="49" charset="0"/>
              </a:rPr>
              <a:t>rear_index</a:t>
            </a:r>
            <a:endParaRPr lang="en-US" b="1" dirty="0">
              <a:latin typeface="Consolas" panose="020B0609020204030204" pitchFamily="49" charset="0"/>
            </a:endParaRPr>
          </a:p>
        </p:txBody>
      </p:sp>
      <p:cxnSp>
        <p:nvCxnSpPr>
          <p:cNvPr id="16" name="Straight Arrow Connector 15"/>
          <p:cNvCxnSpPr/>
          <p:nvPr/>
        </p:nvCxnSpPr>
        <p:spPr>
          <a:xfrm flipV="1">
            <a:off x="3866845" y="2694608"/>
            <a:ext cx="0" cy="3708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100515" y="3013861"/>
            <a:ext cx="1619555" cy="369332"/>
          </a:xfrm>
          <a:prstGeom prst="rect">
            <a:avLst/>
          </a:prstGeom>
          <a:noFill/>
        </p:spPr>
        <p:txBody>
          <a:bodyPr wrap="square" rtlCol="0">
            <a:spAutoFit/>
          </a:bodyPr>
          <a:lstStyle/>
          <a:p>
            <a:r>
              <a:rPr lang="en-US" b="1" dirty="0" err="1">
                <a:latin typeface="Consolas" panose="020B0609020204030204" pitchFamily="49" charset="0"/>
              </a:rPr>
              <a:t>front_index</a:t>
            </a:r>
            <a:endParaRPr lang="en-US" b="1" dirty="0">
              <a:latin typeface="Consolas" panose="020B0609020204030204" pitchFamily="49" charset="0"/>
            </a:endParaRPr>
          </a:p>
        </p:txBody>
      </p:sp>
      <p:sp>
        <p:nvSpPr>
          <p:cNvPr id="20" name="TextBox 19"/>
          <p:cNvSpPr txBox="1"/>
          <p:nvPr/>
        </p:nvSpPr>
        <p:spPr>
          <a:xfrm>
            <a:off x="3302930" y="1371601"/>
            <a:ext cx="2133600" cy="646331"/>
          </a:xfrm>
          <a:prstGeom prst="rect">
            <a:avLst/>
          </a:prstGeom>
          <a:noFill/>
        </p:spPr>
        <p:txBody>
          <a:bodyPr wrap="square" rtlCol="0">
            <a:spAutoFit/>
          </a:bodyPr>
          <a:lstStyle/>
          <a:p>
            <a:r>
              <a:rPr lang="en-US" b="1" dirty="0">
                <a:latin typeface="Consolas" panose="020B0609020204030204" pitchFamily="49" charset="0"/>
              </a:rPr>
              <a:t>capacity = 16</a:t>
            </a:r>
          </a:p>
          <a:p>
            <a:r>
              <a:rPr lang="en-US" b="1" dirty="0" err="1">
                <a:latin typeface="Consolas" panose="020B0609020204030204" pitchFamily="49" charset="0"/>
              </a:rPr>
              <a:t>num_items</a:t>
            </a:r>
            <a:r>
              <a:rPr lang="en-US" b="1" dirty="0">
                <a:latin typeface="Consolas" panose="020B0609020204030204" pitchFamily="49" charset="0"/>
              </a:rPr>
              <a:t> = 5</a:t>
            </a:r>
          </a:p>
        </p:txBody>
      </p:sp>
      <p:sp>
        <p:nvSpPr>
          <p:cNvPr id="21" name="TextBox 20"/>
          <p:cNvSpPr txBox="1"/>
          <p:nvPr/>
        </p:nvSpPr>
        <p:spPr>
          <a:xfrm>
            <a:off x="1508760" y="3505200"/>
            <a:ext cx="7051184" cy="1477328"/>
          </a:xfrm>
          <a:prstGeom prst="rect">
            <a:avLst/>
          </a:prstGeom>
          <a:noFill/>
        </p:spPr>
        <p:txBody>
          <a:bodyPr wrap="square" rtlCol="0">
            <a:spAutoFit/>
          </a:bodyPr>
          <a:lstStyle/>
          <a:p>
            <a:r>
              <a:rPr lang="en-US" b="1" dirty="0">
                <a:latin typeface="Consolas" panose="020B0609020204030204" pitchFamily="49" charset="0"/>
              </a:rPr>
              <a:t>/** Return a reference to an item in the </a:t>
            </a:r>
            <a:r>
              <a:rPr lang="en-US" b="1" dirty="0" err="1">
                <a:latin typeface="Consolas" panose="020B0609020204030204" pitchFamily="49" charset="0"/>
              </a:rPr>
              <a:t>deque</a:t>
            </a:r>
            <a:r>
              <a:rPr lang="en-US" b="1" dirty="0">
                <a:latin typeface="Consolas" panose="020B0609020204030204" pitchFamily="49" charset="0"/>
              </a:rPr>
              <a:t>. */</a:t>
            </a:r>
          </a:p>
          <a:p>
            <a:r>
              <a:rPr lang="en-US" b="1" dirty="0">
                <a:latin typeface="Consolas" panose="020B0609020204030204" pitchFamily="49" charset="0"/>
              </a:rPr>
              <a:t>T&amp; operator[](</a:t>
            </a:r>
            <a:r>
              <a:rPr lang="en-US" b="1" dirty="0" err="1">
                <a:latin typeface="Consolas" panose="020B0609020204030204" pitchFamily="49" charset="0"/>
              </a:rPr>
              <a:t>size_t</a:t>
            </a:r>
            <a:r>
              <a:rPr lang="en-US" b="1" dirty="0">
                <a:latin typeface="Consolas" panose="020B0609020204030204" pitchFamily="49" charset="0"/>
              </a:rPr>
              <a:t> index)</a:t>
            </a:r>
          </a:p>
          <a:p>
            <a:r>
              <a:rPr lang="en-US" b="1" dirty="0">
                <a:latin typeface="Consolas" panose="020B0609020204030204" pitchFamily="49" charset="0"/>
              </a:rPr>
              <a:t>{</a:t>
            </a:r>
          </a:p>
          <a:p>
            <a:r>
              <a:rPr lang="en-US" b="1" dirty="0">
                <a:latin typeface="Consolas" panose="020B0609020204030204" pitchFamily="49" charset="0"/>
              </a:rPr>
              <a:t>   return </a:t>
            </a:r>
            <a:r>
              <a:rPr lang="en-US" b="1" dirty="0" err="1">
                <a:latin typeface="Consolas" panose="020B0609020204030204" pitchFamily="49" charset="0"/>
              </a:rPr>
              <a:t>the_data</a:t>
            </a:r>
            <a:r>
              <a:rPr lang="en-US" b="1" dirty="0">
                <a:latin typeface="Consolas" panose="020B0609020204030204" pitchFamily="49" charset="0"/>
              </a:rPr>
              <a:t>[(index + </a:t>
            </a:r>
            <a:r>
              <a:rPr lang="en-US" b="1" dirty="0" err="1">
                <a:latin typeface="Consolas" panose="020B0609020204030204" pitchFamily="49" charset="0"/>
              </a:rPr>
              <a:t>front_index</a:t>
            </a:r>
            <a:r>
              <a:rPr lang="en-US" b="1" dirty="0">
                <a:latin typeface="Consolas" panose="020B0609020204030204" pitchFamily="49" charset="0"/>
              </a:rPr>
              <a:t>) % capacity];</a:t>
            </a:r>
          </a:p>
          <a:p>
            <a:r>
              <a:rPr lang="en-US" b="1" dirty="0">
                <a:latin typeface="Consolas" panose="020B0609020204030204" pitchFamily="49" charset="0"/>
              </a:rPr>
              <a:t>}</a:t>
            </a:r>
          </a:p>
        </p:txBody>
      </p:sp>
      <p:sp>
        <p:nvSpPr>
          <p:cNvPr id="22" name="TextBox 21"/>
          <p:cNvSpPr txBox="1"/>
          <p:nvPr/>
        </p:nvSpPr>
        <p:spPr>
          <a:xfrm>
            <a:off x="1693572" y="2337217"/>
            <a:ext cx="1280160" cy="369332"/>
          </a:xfrm>
          <a:prstGeom prst="rect">
            <a:avLst/>
          </a:prstGeom>
          <a:noFill/>
        </p:spPr>
        <p:txBody>
          <a:bodyPr wrap="square" rtlCol="0">
            <a:spAutoFit/>
          </a:bodyPr>
          <a:lstStyle/>
          <a:p>
            <a:r>
              <a:rPr lang="en-US" b="1" dirty="0" err="1">
                <a:latin typeface="Consolas" panose="020B0609020204030204" pitchFamily="49" charset="0"/>
              </a:rPr>
              <a:t>the_data</a:t>
            </a:r>
            <a:endParaRPr lang="en-US" b="1" dirty="0">
              <a:latin typeface="Consolas" panose="020B0609020204030204" pitchFamily="49" charset="0"/>
            </a:endParaRPr>
          </a:p>
        </p:txBody>
      </p:sp>
      <p:cxnSp>
        <p:nvCxnSpPr>
          <p:cNvPr id="23" name="Straight Arrow Connector 22"/>
          <p:cNvCxnSpPr/>
          <p:nvPr/>
        </p:nvCxnSpPr>
        <p:spPr>
          <a:xfrm rot="5400000" flipV="1">
            <a:off x="3081020" y="2339115"/>
            <a:ext cx="0" cy="3708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9731" y="4917492"/>
            <a:ext cx="2062267" cy="1895618"/>
          </a:xfrm>
          <a:prstGeom prst="rect">
            <a:avLst/>
          </a:prstGeom>
        </p:spPr>
      </p:pic>
      <p:sp>
        <p:nvSpPr>
          <p:cNvPr id="25" name="TextBox 24"/>
          <p:cNvSpPr txBox="1"/>
          <p:nvPr/>
        </p:nvSpPr>
        <p:spPr>
          <a:xfrm>
            <a:off x="6311627" y="4844029"/>
            <a:ext cx="1619555" cy="276999"/>
          </a:xfrm>
          <a:prstGeom prst="rect">
            <a:avLst/>
          </a:prstGeom>
          <a:noFill/>
        </p:spPr>
        <p:txBody>
          <a:bodyPr wrap="square" rtlCol="0">
            <a:spAutoFit/>
          </a:bodyPr>
          <a:lstStyle/>
          <a:p>
            <a:r>
              <a:rPr lang="en-US" sz="1200" b="1" dirty="0" err="1">
                <a:latin typeface="Consolas" panose="020B0609020204030204" pitchFamily="49" charset="0"/>
              </a:rPr>
              <a:t>front_index</a:t>
            </a:r>
            <a:endParaRPr lang="en-US" sz="1200" b="1" dirty="0">
              <a:latin typeface="Consolas" panose="020B0609020204030204" pitchFamily="49" charset="0"/>
            </a:endParaRPr>
          </a:p>
        </p:txBody>
      </p:sp>
      <p:sp>
        <p:nvSpPr>
          <p:cNvPr id="26" name="TextBox 25"/>
          <p:cNvSpPr txBox="1"/>
          <p:nvPr/>
        </p:nvSpPr>
        <p:spPr>
          <a:xfrm>
            <a:off x="6582233" y="6109901"/>
            <a:ext cx="1323213" cy="276999"/>
          </a:xfrm>
          <a:prstGeom prst="rect">
            <a:avLst/>
          </a:prstGeom>
          <a:noFill/>
        </p:spPr>
        <p:txBody>
          <a:bodyPr wrap="square" rtlCol="0">
            <a:spAutoFit/>
          </a:bodyPr>
          <a:lstStyle/>
          <a:p>
            <a:r>
              <a:rPr lang="en-US" sz="1200" b="1" dirty="0" err="1">
                <a:latin typeface="Consolas" panose="020B0609020204030204" pitchFamily="49" charset="0"/>
              </a:rPr>
              <a:t>rear_index</a:t>
            </a:r>
            <a:endParaRPr lang="en-US" sz="1200" b="1" dirty="0">
              <a:latin typeface="Consolas" panose="020B0609020204030204" pitchFamily="49" charset="0"/>
            </a:endParaRPr>
          </a:p>
        </p:txBody>
      </p:sp>
      <p:cxnSp>
        <p:nvCxnSpPr>
          <p:cNvPr id="27" name="Straight Arrow Connector 26"/>
          <p:cNvCxnSpPr/>
          <p:nvPr/>
        </p:nvCxnSpPr>
        <p:spPr>
          <a:xfrm flipH="1">
            <a:off x="6019800" y="4982528"/>
            <a:ext cx="291826" cy="466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6379474" y="6211668"/>
            <a:ext cx="249926" cy="367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Arc 30"/>
          <p:cNvSpPr/>
          <p:nvPr/>
        </p:nvSpPr>
        <p:spPr>
          <a:xfrm>
            <a:off x="5039251" y="5407349"/>
            <a:ext cx="914400" cy="914400"/>
          </a:xfrm>
          <a:prstGeom prst="arc">
            <a:avLst>
              <a:gd name="adj1" fmla="val 20789613"/>
              <a:gd name="adj2" fmla="val 8542007"/>
            </a:avLst>
          </a:prstGeom>
          <a:ln w="381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2" name="Straight Arrow Connector 31"/>
          <p:cNvCxnSpPr/>
          <p:nvPr/>
        </p:nvCxnSpPr>
        <p:spPr>
          <a:xfrm flipH="1">
            <a:off x="6504437" y="5715000"/>
            <a:ext cx="44601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934201" y="5576872"/>
            <a:ext cx="1619555" cy="276999"/>
          </a:xfrm>
          <a:prstGeom prst="rect">
            <a:avLst/>
          </a:prstGeom>
          <a:noFill/>
        </p:spPr>
        <p:txBody>
          <a:bodyPr wrap="square" rtlCol="0">
            <a:spAutoFit/>
          </a:bodyPr>
          <a:lstStyle/>
          <a:p>
            <a:r>
              <a:rPr lang="en-US" sz="1200" b="1" dirty="0" err="1">
                <a:latin typeface="Consolas" panose="020B0609020204030204" pitchFamily="49" charset="0"/>
              </a:rPr>
              <a:t>the_data</a:t>
            </a:r>
            <a:endParaRPr lang="en-US" sz="1200" b="1" dirty="0">
              <a:latin typeface="Consolas" panose="020B0609020204030204" pitchFamily="49" charset="0"/>
            </a:endParaRPr>
          </a:p>
        </p:txBody>
      </p:sp>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9851" y="2209800"/>
            <a:ext cx="666750" cy="4248150"/>
          </a:xfrm>
          <a:prstGeom prst="rect">
            <a:avLst/>
          </a:prstGeom>
        </p:spPr>
      </p:pic>
      <p:sp>
        <p:nvSpPr>
          <p:cNvPr id="3" name="Footer Placeholder 2">
            <a:extLst>
              <a:ext uri="{FF2B5EF4-FFF2-40B4-BE49-F238E27FC236}">
                <a16:creationId xmlns:a16="http://schemas.microsoft.com/office/drawing/2014/main" id="{40115416-6931-444A-956F-589C10C8D4BA}"/>
              </a:ext>
            </a:extLst>
          </p:cNvPr>
          <p:cNvSpPr>
            <a:spLocks noGrp="1"/>
          </p:cNvSpPr>
          <p:nvPr>
            <p:ph type="ftr" sz="quarter" idx="11"/>
          </p:nvPr>
        </p:nvSpPr>
        <p:spPr/>
        <p:txBody>
          <a:bodyPr/>
          <a:lstStyle/>
          <a:p>
            <a:pPr>
              <a:defRPr/>
            </a:pPr>
            <a:r>
              <a:rPr lang="en-US"/>
              <a:t>Lab 06 - Railroad</a:t>
            </a:r>
            <a:endParaRPr lang="en-US" dirty="0"/>
          </a:p>
        </p:txBody>
      </p:sp>
      <p:sp>
        <p:nvSpPr>
          <p:cNvPr id="4" name="Slide Number Placeholder 3">
            <a:extLst>
              <a:ext uri="{FF2B5EF4-FFF2-40B4-BE49-F238E27FC236}">
                <a16:creationId xmlns:a16="http://schemas.microsoft.com/office/drawing/2014/main" id="{8D11E559-7203-4F82-84EB-3C419826C35F}"/>
              </a:ext>
            </a:extLst>
          </p:cNvPr>
          <p:cNvSpPr>
            <a:spLocks noGrp="1"/>
          </p:cNvSpPr>
          <p:nvPr>
            <p:ph type="sldNum" sz="quarter" idx="12"/>
          </p:nvPr>
        </p:nvSpPr>
        <p:spPr/>
        <p:txBody>
          <a:bodyPr/>
          <a:lstStyle/>
          <a:p>
            <a:pPr>
              <a:defRPr/>
            </a:pPr>
            <a:fld id="{F59D9B86-AB8B-404F-8D86-C97B35C4C67E}" type="slidenum">
              <a:rPr lang="en-US" smtClean="0"/>
              <a:pPr>
                <a:defRPr/>
              </a:pPr>
              <a:t>4</a:t>
            </a:fld>
            <a:endParaRPr lang="en-US" dirty="0"/>
          </a:p>
        </p:txBody>
      </p:sp>
    </p:spTree>
    <p:extLst>
      <p:ext uri="{BB962C8B-B14F-4D97-AF65-F5344CB8AC3E}">
        <p14:creationId xmlns:p14="http://schemas.microsoft.com/office/powerpoint/2010/main" val="718482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Circular Buffer</a:t>
            </a:r>
          </a:p>
        </p:txBody>
      </p:sp>
      <p:sp>
        <p:nvSpPr>
          <p:cNvPr id="3" name="Footer Placeholder 2"/>
          <p:cNvSpPr>
            <a:spLocks noGrp="1"/>
          </p:cNvSpPr>
          <p:nvPr>
            <p:ph type="ftr" sz="quarter" idx="11"/>
          </p:nvPr>
        </p:nvSpPr>
        <p:spPr/>
        <p:txBody>
          <a:bodyPr/>
          <a:lstStyle/>
          <a:p>
            <a:pPr>
              <a:defRPr/>
            </a:pPr>
            <a:r>
              <a:rPr lang="en-US"/>
              <a:t>Lab 06 - Railroad</a:t>
            </a:r>
            <a:endParaRPr lang="en-US" dirty="0"/>
          </a:p>
        </p:txBody>
      </p:sp>
      <p:sp>
        <p:nvSpPr>
          <p:cNvPr id="4" name="Slide Number Placeholder 3"/>
          <p:cNvSpPr>
            <a:spLocks noGrp="1"/>
          </p:cNvSpPr>
          <p:nvPr>
            <p:ph type="sldNum" sz="quarter" idx="12"/>
          </p:nvPr>
        </p:nvSpPr>
        <p:spPr/>
        <p:txBody>
          <a:bodyPr/>
          <a:lstStyle/>
          <a:p>
            <a:pPr>
              <a:defRPr/>
            </a:pPr>
            <a:fld id="{F59D9B86-AB8B-404F-8D86-C97B35C4C67E}" type="slidenum">
              <a:rPr lang="en-US" smtClean="0"/>
              <a:pPr>
                <a:defRPr/>
              </a:pPr>
              <a:t>5</a:t>
            </a:fld>
            <a:endParaRPr lang="en-US" dirty="0"/>
          </a:p>
        </p:txBody>
      </p:sp>
      <p:graphicFrame>
        <p:nvGraphicFramePr>
          <p:cNvPr id="6" name="Table 5"/>
          <p:cNvGraphicFramePr>
            <a:graphicFrameLocks noGrp="1"/>
          </p:cNvGraphicFramePr>
          <p:nvPr/>
        </p:nvGraphicFramePr>
        <p:xfrm>
          <a:off x="5115070" y="2279960"/>
          <a:ext cx="5418672" cy="370840"/>
        </p:xfrm>
        <a:graphic>
          <a:graphicData uri="http://schemas.openxmlformats.org/drawingml/2006/table">
            <a:tbl>
              <a:tblPr firstRow="1" bandRow="1">
                <a:tableStyleId>{5C22544A-7EE6-4342-B048-85BDC9FD1C3A}</a:tableStyleId>
              </a:tblPr>
              <a:tblGrid>
                <a:gridCol w="338667">
                  <a:extLst>
                    <a:ext uri="{9D8B030D-6E8A-4147-A177-3AD203B41FA5}">
                      <a16:colId xmlns:a16="http://schemas.microsoft.com/office/drawing/2014/main" val="20000"/>
                    </a:ext>
                  </a:extLst>
                </a:gridCol>
                <a:gridCol w="338667">
                  <a:extLst>
                    <a:ext uri="{9D8B030D-6E8A-4147-A177-3AD203B41FA5}">
                      <a16:colId xmlns:a16="http://schemas.microsoft.com/office/drawing/2014/main" val="20001"/>
                    </a:ext>
                  </a:extLst>
                </a:gridCol>
                <a:gridCol w="338667">
                  <a:extLst>
                    <a:ext uri="{9D8B030D-6E8A-4147-A177-3AD203B41FA5}">
                      <a16:colId xmlns:a16="http://schemas.microsoft.com/office/drawing/2014/main" val="20002"/>
                    </a:ext>
                  </a:extLst>
                </a:gridCol>
                <a:gridCol w="338667">
                  <a:extLst>
                    <a:ext uri="{9D8B030D-6E8A-4147-A177-3AD203B41FA5}">
                      <a16:colId xmlns:a16="http://schemas.microsoft.com/office/drawing/2014/main" val="20003"/>
                    </a:ext>
                  </a:extLst>
                </a:gridCol>
                <a:gridCol w="338667">
                  <a:extLst>
                    <a:ext uri="{9D8B030D-6E8A-4147-A177-3AD203B41FA5}">
                      <a16:colId xmlns:a16="http://schemas.microsoft.com/office/drawing/2014/main" val="20004"/>
                    </a:ext>
                  </a:extLst>
                </a:gridCol>
                <a:gridCol w="338667">
                  <a:extLst>
                    <a:ext uri="{9D8B030D-6E8A-4147-A177-3AD203B41FA5}">
                      <a16:colId xmlns:a16="http://schemas.microsoft.com/office/drawing/2014/main" val="20005"/>
                    </a:ext>
                  </a:extLst>
                </a:gridCol>
                <a:gridCol w="338667">
                  <a:extLst>
                    <a:ext uri="{9D8B030D-6E8A-4147-A177-3AD203B41FA5}">
                      <a16:colId xmlns:a16="http://schemas.microsoft.com/office/drawing/2014/main" val="20006"/>
                    </a:ext>
                  </a:extLst>
                </a:gridCol>
                <a:gridCol w="338667">
                  <a:extLst>
                    <a:ext uri="{9D8B030D-6E8A-4147-A177-3AD203B41FA5}">
                      <a16:colId xmlns:a16="http://schemas.microsoft.com/office/drawing/2014/main" val="20007"/>
                    </a:ext>
                  </a:extLst>
                </a:gridCol>
                <a:gridCol w="338667">
                  <a:extLst>
                    <a:ext uri="{9D8B030D-6E8A-4147-A177-3AD203B41FA5}">
                      <a16:colId xmlns:a16="http://schemas.microsoft.com/office/drawing/2014/main" val="20008"/>
                    </a:ext>
                  </a:extLst>
                </a:gridCol>
                <a:gridCol w="338667">
                  <a:extLst>
                    <a:ext uri="{9D8B030D-6E8A-4147-A177-3AD203B41FA5}">
                      <a16:colId xmlns:a16="http://schemas.microsoft.com/office/drawing/2014/main" val="20009"/>
                    </a:ext>
                  </a:extLst>
                </a:gridCol>
                <a:gridCol w="338667">
                  <a:extLst>
                    <a:ext uri="{9D8B030D-6E8A-4147-A177-3AD203B41FA5}">
                      <a16:colId xmlns:a16="http://schemas.microsoft.com/office/drawing/2014/main" val="20010"/>
                    </a:ext>
                  </a:extLst>
                </a:gridCol>
                <a:gridCol w="338667">
                  <a:extLst>
                    <a:ext uri="{9D8B030D-6E8A-4147-A177-3AD203B41FA5}">
                      <a16:colId xmlns:a16="http://schemas.microsoft.com/office/drawing/2014/main" val="20011"/>
                    </a:ext>
                  </a:extLst>
                </a:gridCol>
                <a:gridCol w="338667">
                  <a:extLst>
                    <a:ext uri="{9D8B030D-6E8A-4147-A177-3AD203B41FA5}">
                      <a16:colId xmlns:a16="http://schemas.microsoft.com/office/drawing/2014/main" val="20012"/>
                    </a:ext>
                  </a:extLst>
                </a:gridCol>
                <a:gridCol w="338667">
                  <a:extLst>
                    <a:ext uri="{9D8B030D-6E8A-4147-A177-3AD203B41FA5}">
                      <a16:colId xmlns:a16="http://schemas.microsoft.com/office/drawing/2014/main" val="20013"/>
                    </a:ext>
                  </a:extLst>
                </a:gridCol>
                <a:gridCol w="338667">
                  <a:extLst>
                    <a:ext uri="{9D8B030D-6E8A-4147-A177-3AD203B41FA5}">
                      <a16:colId xmlns:a16="http://schemas.microsoft.com/office/drawing/2014/main" val="20014"/>
                    </a:ext>
                  </a:extLst>
                </a:gridCol>
                <a:gridCol w="338667">
                  <a:extLst>
                    <a:ext uri="{9D8B030D-6E8A-4147-A177-3AD203B41FA5}">
                      <a16:colId xmlns:a16="http://schemas.microsoft.com/office/drawing/2014/main" val="20015"/>
                    </a:ext>
                  </a:extLst>
                </a:gridCol>
              </a:tblGrid>
              <a:tr h="370840">
                <a:tc>
                  <a:txBody>
                    <a:bodyPr/>
                    <a:lstStyle/>
                    <a:p>
                      <a:r>
                        <a:rPr lang="en-US" dirty="0"/>
                        <a:t>L</a:t>
                      </a:r>
                    </a:p>
                  </a:txBody>
                  <a:tcPr>
                    <a:solidFill>
                      <a:srgbClr val="00B050"/>
                    </a:solidFill>
                  </a:tcPr>
                </a:tc>
                <a:tc>
                  <a:txBody>
                    <a:bodyPr/>
                    <a:lstStyle/>
                    <a:p>
                      <a:r>
                        <a:rPr lang="en-US" dirty="0"/>
                        <a:t>O</a:t>
                      </a:r>
                    </a:p>
                  </a:txBody>
                  <a:tcPr>
                    <a:solidFill>
                      <a:srgbClr val="00B050"/>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r>
                        <a:rPr lang="en-US" dirty="0"/>
                        <a:t>H</a:t>
                      </a:r>
                    </a:p>
                  </a:txBody>
                  <a:tcPr>
                    <a:solidFill>
                      <a:srgbClr val="00B050"/>
                    </a:solidFill>
                  </a:tcPr>
                </a:tc>
                <a:tc>
                  <a:txBody>
                    <a:bodyPr/>
                    <a:lstStyle/>
                    <a:p>
                      <a:r>
                        <a:rPr lang="en-US" dirty="0"/>
                        <a:t>E</a:t>
                      </a:r>
                    </a:p>
                  </a:txBody>
                  <a:tcPr>
                    <a:solidFill>
                      <a:srgbClr val="00B050"/>
                    </a:solidFill>
                  </a:tcPr>
                </a:tc>
                <a:tc>
                  <a:txBody>
                    <a:bodyPr/>
                    <a:lstStyle/>
                    <a:p>
                      <a:r>
                        <a:rPr lang="en-US" dirty="0"/>
                        <a:t>L</a:t>
                      </a:r>
                    </a:p>
                  </a:txBody>
                  <a:tcPr>
                    <a:solidFill>
                      <a:srgbClr val="00B050"/>
                    </a:solidFill>
                  </a:tcPr>
                </a:tc>
                <a:extLst>
                  <a:ext uri="{0D108BD9-81ED-4DB2-BD59-A6C34878D82A}">
                    <a16:rowId xmlns:a16="http://schemas.microsoft.com/office/drawing/2014/main" val="10000"/>
                  </a:ext>
                </a:extLst>
              </a:tr>
            </a:tbl>
          </a:graphicData>
        </a:graphic>
      </p:graphicFrame>
      <p:grpSp>
        <p:nvGrpSpPr>
          <p:cNvPr id="41" name="Group 40"/>
          <p:cNvGrpSpPr/>
          <p:nvPr/>
        </p:nvGrpSpPr>
        <p:grpSpPr>
          <a:xfrm>
            <a:off x="4909931" y="2646508"/>
            <a:ext cx="1447800" cy="688585"/>
            <a:chOff x="2224789" y="2694608"/>
            <a:chExt cx="1447800" cy="688585"/>
          </a:xfrm>
        </p:grpSpPr>
        <p:sp>
          <p:nvSpPr>
            <p:cNvPr id="11" name="TextBox 10"/>
            <p:cNvSpPr txBox="1"/>
            <p:nvPr/>
          </p:nvSpPr>
          <p:spPr>
            <a:xfrm>
              <a:off x="2224789" y="3013861"/>
              <a:ext cx="1447800" cy="369332"/>
            </a:xfrm>
            <a:prstGeom prst="rect">
              <a:avLst/>
            </a:prstGeom>
            <a:noFill/>
          </p:spPr>
          <p:txBody>
            <a:bodyPr wrap="square" rtlCol="0">
              <a:spAutoFit/>
            </a:bodyPr>
            <a:lstStyle/>
            <a:p>
              <a:pPr algn="ctr"/>
              <a:r>
                <a:rPr lang="en-US" b="1" dirty="0">
                  <a:latin typeface="Consolas" panose="020B0609020204030204" pitchFamily="49" charset="0"/>
                </a:rPr>
                <a:t>back</a:t>
              </a:r>
            </a:p>
          </p:txBody>
        </p:sp>
        <p:cxnSp>
          <p:nvCxnSpPr>
            <p:cNvPr id="16" name="Straight Arrow Connector 15"/>
            <p:cNvCxnSpPr/>
            <p:nvPr/>
          </p:nvCxnSpPr>
          <p:spPr>
            <a:xfrm flipV="1">
              <a:off x="2952445" y="2694608"/>
              <a:ext cx="0" cy="3708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8871257" y="2646508"/>
            <a:ext cx="1619555" cy="688585"/>
            <a:chOff x="6186114" y="2694608"/>
            <a:chExt cx="1619555" cy="688585"/>
          </a:xfrm>
        </p:grpSpPr>
        <p:cxnSp>
          <p:nvCxnSpPr>
            <p:cNvPr id="9" name="Straight Arrow Connector 8"/>
            <p:cNvCxnSpPr/>
            <p:nvPr/>
          </p:nvCxnSpPr>
          <p:spPr>
            <a:xfrm flipV="1">
              <a:off x="6991045" y="2694608"/>
              <a:ext cx="0" cy="3708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186114" y="3013861"/>
              <a:ext cx="1619555" cy="369332"/>
            </a:xfrm>
            <a:prstGeom prst="rect">
              <a:avLst/>
            </a:prstGeom>
            <a:noFill/>
          </p:spPr>
          <p:txBody>
            <a:bodyPr wrap="square" rtlCol="0">
              <a:spAutoFit/>
            </a:bodyPr>
            <a:lstStyle/>
            <a:p>
              <a:pPr algn="ctr"/>
              <a:r>
                <a:rPr lang="en-US" b="1" dirty="0">
                  <a:latin typeface="Consolas" panose="020B0609020204030204" pitchFamily="49" charset="0"/>
                </a:rPr>
                <a:t>front</a:t>
              </a:r>
            </a:p>
          </p:txBody>
        </p:sp>
      </p:grpSp>
      <p:sp>
        <p:nvSpPr>
          <p:cNvPr id="20" name="TextBox 19"/>
          <p:cNvSpPr txBox="1"/>
          <p:nvPr/>
        </p:nvSpPr>
        <p:spPr>
          <a:xfrm>
            <a:off x="5033110" y="1425417"/>
            <a:ext cx="2133600" cy="646331"/>
          </a:xfrm>
          <a:prstGeom prst="rect">
            <a:avLst/>
          </a:prstGeom>
          <a:noFill/>
        </p:spPr>
        <p:txBody>
          <a:bodyPr wrap="square" rtlCol="0">
            <a:spAutoFit/>
          </a:bodyPr>
          <a:lstStyle/>
          <a:p>
            <a:r>
              <a:rPr lang="en-US" b="1" dirty="0">
                <a:latin typeface="Consolas" panose="020B0609020204030204" pitchFamily="49" charset="0"/>
              </a:rPr>
              <a:t>capacity = 16</a:t>
            </a:r>
          </a:p>
          <a:p>
            <a:r>
              <a:rPr lang="en-US" b="1" dirty="0" err="1">
                <a:latin typeface="Consolas" panose="020B0609020204030204" pitchFamily="49" charset="0"/>
              </a:rPr>
              <a:t>num_items</a:t>
            </a:r>
            <a:r>
              <a:rPr lang="en-US" b="1" dirty="0">
                <a:latin typeface="Consolas" panose="020B0609020204030204" pitchFamily="49" charset="0"/>
              </a:rPr>
              <a:t> = 5</a:t>
            </a:r>
          </a:p>
        </p:txBody>
      </p:sp>
      <p:grpSp>
        <p:nvGrpSpPr>
          <p:cNvPr id="42" name="Group 41"/>
          <p:cNvGrpSpPr/>
          <p:nvPr/>
        </p:nvGrpSpPr>
        <p:grpSpPr>
          <a:xfrm>
            <a:off x="3464314" y="2289116"/>
            <a:ext cx="1572868" cy="369332"/>
            <a:chOff x="779172" y="2337217"/>
            <a:chExt cx="1572868" cy="369332"/>
          </a:xfrm>
        </p:grpSpPr>
        <p:sp>
          <p:nvSpPr>
            <p:cNvPr id="22" name="TextBox 21"/>
            <p:cNvSpPr txBox="1"/>
            <p:nvPr/>
          </p:nvSpPr>
          <p:spPr>
            <a:xfrm>
              <a:off x="779172" y="2337217"/>
              <a:ext cx="1280160" cy="369332"/>
            </a:xfrm>
            <a:prstGeom prst="rect">
              <a:avLst/>
            </a:prstGeom>
            <a:noFill/>
          </p:spPr>
          <p:txBody>
            <a:bodyPr wrap="square" rtlCol="0">
              <a:spAutoFit/>
            </a:bodyPr>
            <a:lstStyle/>
            <a:p>
              <a:r>
                <a:rPr lang="en-US" b="1" dirty="0" err="1">
                  <a:latin typeface="Consolas" panose="020B0609020204030204" pitchFamily="49" charset="0"/>
                </a:rPr>
                <a:t>the_data</a:t>
              </a:r>
              <a:endParaRPr lang="en-US" b="1" dirty="0">
                <a:latin typeface="Consolas" panose="020B0609020204030204" pitchFamily="49" charset="0"/>
              </a:endParaRPr>
            </a:p>
          </p:txBody>
        </p:sp>
        <p:cxnSp>
          <p:nvCxnSpPr>
            <p:cNvPr id="23" name="Straight Arrow Connector 22"/>
            <p:cNvCxnSpPr/>
            <p:nvPr/>
          </p:nvCxnSpPr>
          <p:spPr>
            <a:xfrm rot="5400000" flipV="1">
              <a:off x="2166620" y="2339115"/>
              <a:ext cx="0" cy="3708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674DEBE0-F24B-4AD7-9D92-37D160C10AE7}"/>
              </a:ext>
            </a:extLst>
          </p:cNvPr>
          <p:cNvGrpSpPr/>
          <p:nvPr/>
        </p:nvGrpSpPr>
        <p:grpSpPr>
          <a:xfrm>
            <a:off x="749717" y="1407186"/>
            <a:ext cx="4206438" cy="2116388"/>
            <a:chOff x="4362186" y="3898319"/>
            <a:chExt cx="4545132" cy="2316323"/>
          </a:xfrm>
        </p:grpSpPr>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2186" y="3962401"/>
              <a:ext cx="2450242" cy="2252241"/>
            </a:xfrm>
            <a:prstGeom prst="rect">
              <a:avLst/>
            </a:prstGeom>
          </p:spPr>
        </p:pic>
        <p:grpSp>
          <p:nvGrpSpPr>
            <p:cNvPr id="44" name="Group 43"/>
            <p:cNvGrpSpPr/>
            <p:nvPr/>
          </p:nvGrpSpPr>
          <p:grpSpPr>
            <a:xfrm>
              <a:off x="6248401" y="3898319"/>
              <a:ext cx="1911381" cy="369332"/>
              <a:chOff x="5390845" y="3898318"/>
              <a:chExt cx="1911381" cy="369332"/>
            </a:xfrm>
          </p:grpSpPr>
          <p:sp>
            <p:nvSpPr>
              <p:cNvPr id="25" name="TextBox 24"/>
              <p:cNvSpPr txBox="1"/>
              <p:nvPr/>
            </p:nvSpPr>
            <p:spPr>
              <a:xfrm>
                <a:off x="5682671" y="3898318"/>
                <a:ext cx="1619555" cy="369332"/>
              </a:xfrm>
              <a:prstGeom prst="rect">
                <a:avLst/>
              </a:prstGeom>
              <a:noFill/>
            </p:spPr>
            <p:txBody>
              <a:bodyPr wrap="square" rtlCol="0">
                <a:spAutoFit/>
              </a:bodyPr>
              <a:lstStyle/>
              <a:p>
                <a:r>
                  <a:rPr lang="en-US" b="1" dirty="0">
                    <a:latin typeface="Consolas" panose="020B0609020204030204" pitchFamily="49" charset="0"/>
                  </a:rPr>
                  <a:t>front</a:t>
                </a:r>
              </a:p>
            </p:txBody>
          </p:sp>
          <p:cxnSp>
            <p:nvCxnSpPr>
              <p:cNvPr id="27" name="Straight Arrow Connector 26"/>
              <p:cNvCxnSpPr/>
              <p:nvPr/>
            </p:nvCxnSpPr>
            <p:spPr>
              <a:xfrm flipH="1">
                <a:off x="5390845" y="4036817"/>
                <a:ext cx="291826" cy="466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781801" y="5422718"/>
              <a:ext cx="1525971" cy="369332"/>
              <a:chOff x="5750519" y="5164190"/>
              <a:chExt cx="1525971" cy="369332"/>
            </a:xfrm>
          </p:grpSpPr>
          <p:sp>
            <p:nvSpPr>
              <p:cNvPr id="26" name="TextBox 25"/>
              <p:cNvSpPr txBox="1"/>
              <p:nvPr/>
            </p:nvSpPr>
            <p:spPr>
              <a:xfrm>
                <a:off x="5953277" y="5164190"/>
                <a:ext cx="1323213" cy="369332"/>
              </a:xfrm>
              <a:prstGeom prst="rect">
                <a:avLst/>
              </a:prstGeom>
              <a:noFill/>
            </p:spPr>
            <p:txBody>
              <a:bodyPr wrap="square" rtlCol="0">
                <a:spAutoFit/>
              </a:bodyPr>
              <a:lstStyle/>
              <a:p>
                <a:r>
                  <a:rPr lang="en-US" b="1" dirty="0">
                    <a:latin typeface="Consolas" panose="020B0609020204030204" pitchFamily="49" charset="0"/>
                  </a:rPr>
                  <a:t>back</a:t>
                </a:r>
              </a:p>
            </p:txBody>
          </p:sp>
          <p:cxnSp>
            <p:nvCxnSpPr>
              <p:cNvPr id="29" name="Straight Arrow Connector 28"/>
              <p:cNvCxnSpPr/>
              <p:nvPr/>
            </p:nvCxnSpPr>
            <p:spPr>
              <a:xfrm flipH="1" flipV="1">
                <a:off x="5750519" y="5265958"/>
                <a:ext cx="249926" cy="367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1" name="Arc 30"/>
            <p:cNvSpPr/>
            <p:nvPr/>
          </p:nvSpPr>
          <p:spPr>
            <a:xfrm>
              <a:off x="5032406" y="4495800"/>
              <a:ext cx="1280160" cy="1280160"/>
            </a:xfrm>
            <a:prstGeom prst="arc">
              <a:avLst>
                <a:gd name="adj1" fmla="val 17523038"/>
                <a:gd name="adj2" fmla="val 2615704"/>
              </a:avLst>
            </a:prstGeom>
            <a:ln w="381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5" name="Group 44"/>
            <p:cNvGrpSpPr/>
            <p:nvPr/>
          </p:nvGrpSpPr>
          <p:grpSpPr>
            <a:xfrm>
              <a:off x="6858000" y="4865812"/>
              <a:ext cx="2049318" cy="369332"/>
              <a:chOff x="5875482" y="4558591"/>
              <a:chExt cx="2049318" cy="369332"/>
            </a:xfrm>
          </p:grpSpPr>
          <p:cxnSp>
            <p:nvCxnSpPr>
              <p:cNvPr id="32" name="Straight Arrow Connector 31"/>
              <p:cNvCxnSpPr/>
              <p:nvPr/>
            </p:nvCxnSpPr>
            <p:spPr>
              <a:xfrm flipH="1">
                <a:off x="5875482" y="4769290"/>
                <a:ext cx="44601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305245" y="4558591"/>
                <a:ext cx="1619555" cy="369332"/>
              </a:xfrm>
              <a:prstGeom prst="rect">
                <a:avLst/>
              </a:prstGeom>
              <a:noFill/>
            </p:spPr>
            <p:txBody>
              <a:bodyPr wrap="square" rtlCol="0">
                <a:spAutoFit/>
              </a:bodyPr>
              <a:lstStyle/>
              <a:p>
                <a:r>
                  <a:rPr lang="en-US" b="1" dirty="0" err="1">
                    <a:latin typeface="Consolas" panose="020B0609020204030204" pitchFamily="49" charset="0"/>
                  </a:rPr>
                  <a:t>the_data</a:t>
                </a:r>
                <a:endParaRPr lang="en-US" b="1" dirty="0">
                  <a:latin typeface="Consolas" panose="020B0609020204030204" pitchFamily="49" charset="0"/>
                </a:endParaRPr>
              </a:p>
            </p:txBody>
          </p:sp>
        </p:grpSp>
      </p:grpSp>
      <p:sp>
        <p:nvSpPr>
          <p:cNvPr id="30" name="TextBox 29">
            <a:extLst>
              <a:ext uri="{FF2B5EF4-FFF2-40B4-BE49-F238E27FC236}">
                <a16:creationId xmlns:a16="http://schemas.microsoft.com/office/drawing/2014/main" id="{9F3221C1-DAE2-407C-8C43-86AD8A2D06A6}"/>
              </a:ext>
            </a:extLst>
          </p:cNvPr>
          <p:cNvSpPr txBox="1"/>
          <p:nvPr/>
        </p:nvSpPr>
        <p:spPr>
          <a:xfrm>
            <a:off x="492272" y="3731786"/>
            <a:ext cx="10290629" cy="2970044"/>
          </a:xfrm>
          <a:prstGeom prst="rect">
            <a:avLst/>
          </a:prstGeom>
          <a:noFill/>
        </p:spPr>
        <p:txBody>
          <a:bodyPr wrap="square" rtlCol="0">
            <a:spAutoFit/>
          </a:bodyPr>
          <a:lstStyle/>
          <a:p>
            <a:pPr marL="342900" indent="-342900">
              <a:spcAft>
                <a:spcPts val="600"/>
              </a:spcAft>
              <a:buClr>
                <a:srgbClr val="FF0000"/>
              </a:buClr>
              <a:buFont typeface="Wingdings" panose="05000000000000000000" pitchFamily="2" charset="2"/>
              <a:buChar char="§"/>
            </a:pPr>
            <a:r>
              <a:rPr lang="en-US" dirty="0"/>
              <a:t>The modulo operator (%) is a remainder operator with truncated division (towards 0).</a:t>
            </a:r>
          </a:p>
          <a:p>
            <a:pPr marL="342900" indent="-342900">
              <a:spcAft>
                <a:spcPts val="600"/>
              </a:spcAft>
              <a:buClr>
                <a:srgbClr val="FF0000"/>
              </a:buClr>
              <a:buFont typeface="Wingdings" panose="05000000000000000000" pitchFamily="2" charset="2"/>
              <a:buChar char="§"/>
            </a:pPr>
            <a:r>
              <a:rPr lang="en-US" dirty="0"/>
              <a:t>If either operand is negative (signed), the remainder operator result has the same sign as the dividend (the first operand in the expression). </a:t>
            </a:r>
          </a:p>
          <a:p>
            <a:pPr marL="342900" indent="-342900">
              <a:spcAft>
                <a:spcPts val="600"/>
              </a:spcAft>
              <a:buClr>
                <a:srgbClr val="FF0000"/>
              </a:buClr>
              <a:buFont typeface="Wingdings" panose="05000000000000000000" pitchFamily="2" charset="2"/>
              <a:buChar char="§"/>
            </a:pPr>
            <a:r>
              <a:rPr lang="en-US" dirty="0"/>
              <a:t>When using unsigned operands (size_t), incrementing indexes with wraparound is correctly implemented by:</a:t>
            </a:r>
          </a:p>
          <a:p>
            <a:pPr>
              <a:spcAft>
                <a:spcPts val="600"/>
              </a:spcAft>
            </a:pPr>
            <a:r>
              <a:rPr lang="en-US" dirty="0"/>
              <a:t>	</a:t>
            </a:r>
            <a:r>
              <a:rPr lang="en-US" b="1" dirty="0">
                <a:latin typeface="Consolas" panose="020B0609020204030204" pitchFamily="49" charset="0"/>
              </a:rPr>
              <a:t>front = (front + 1) % capacity;</a:t>
            </a:r>
          </a:p>
          <a:p>
            <a:pPr marL="342900" indent="-342900">
              <a:spcAft>
                <a:spcPts val="600"/>
              </a:spcAft>
              <a:buClr>
                <a:srgbClr val="FF0000"/>
              </a:buClr>
              <a:buFont typeface="Wingdings" panose="05000000000000000000" pitchFamily="2" charset="2"/>
              <a:buChar char="§"/>
            </a:pPr>
            <a:r>
              <a:rPr lang="en-US" dirty="0"/>
              <a:t>However, decrementing indexes (and capacity is not a power of 2</a:t>
            </a:r>
            <a:r>
              <a:rPr lang="en-US"/>
              <a:t>), must </a:t>
            </a:r>
            <a:r>
              <a:rPr lang="en-US" dirty="0"/>
              <a:t>use the following :</a:t>
            </a:r>
          </a:p>
          <a:p>
            <a:r>
              <a:rPr lang="en-US" b="1" dirty="0">
                <a:latin typeface="Consolas" panose="020B0609020204030204" pitchFamily="49" charset="0"/>
              </a:rPr>
              <a:t>	if (front == 0) front = capacity - 1;</a:t>
            </a:r>
          </a:p>
          <a:p>
            <a:r>
              <a:rPr lang="en-US" b="1" dirty="0">
                <a:latin typeface="Consolas" panose="020B0609020204030204" pitchFamily="49" charset="0"/>
              </a:rPr>
              <a:t>	else front = (front - 1) % capacity;</a:t>
            </a:r>
          </a:p>
        </p:txBody>
      </p:sp>
    </p:spTree>
    <p:extLst>
      <p:ext uri="{BB962C8B-B14F-4D97-AF65-F5344CB8AC3E}">
        <p14:creationId xmlns:p14="http://schemas.microsoft.com/office/powerpoint/2010/main" val="16534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down)">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xEl>
                                              <p:pRg st="0" end="0"/>
                                            </p:txEl>
                                          </p:spTgt>
                                        </p:tgtEl>
                                        <p:attrNameLst>
                                          <p:attrName>style.visibility</p:attrName>
                                        </p:attrNameLst>
                                      </p:cBhvr>
                                      <p:to>
                                        <p:strVal val="visible"/>
                                      </p:to>
                                    </p:set>
                                    <p:animEffect transition="in" filter="fade">
                                      <p:cBhvr>
                                        <p:cTn id="22" dur="500"/>
                                        <p:tgtEl>
                                          <p:spTgt spid="3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xEl>
                                              <p:pRg st="1" end="1"/>
                                            </p:txEl>
                                          </p:spTgt>
                                        </p:tgtEl>
                                        <p:attrNameLst>
                                          <p:attrName>style.visibility</p:attrName>
                                        </p:attrNameLst>
                                      </p:cBhvr>
                                      <p:to>
                                        <p:strVal val="visible"/>
                                      </p:to>
                                    </p:set>
                                    <p:animEffect transition="in" filter="fade">
                                      <p:cBhvr>
                                        <p:cTn id="27" dur="500"/>
                                        <p:tgtEl>
                                          <p:spTgt spid="3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
                                            <p:txEl>
                                              <p:pRg st="2" end="2"/>
                                            </p:txEl>
                                          </p:spTgt>
                                        </p:tgtEl>
                                        <p:attrNameLst>
                                          <p:attrName>style.visibility</p:attrName>
                                        </p:attrNameLst>
                                      </p:cBhvr>
                                      <p:to>
                                        <p:strVal val="visible"/>
                                      </p:to>
                                    </p:set>
                                    <p:animEffect transition="in" filter="fade">
                                      <p:cBhvr>
                                        <p:cTn id="32" dur="500"/>
                                        <p:tgtEl>
                                          <p:spTgt spid="3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
                                            <p:txEl>
                                              <p:pRg st="3" end="3"/>
                                            </p:txEl>
                                          </p:spTgt>
                                        </p:tgtEl>
                                        <p:attrNameLst>
                                          <p:attrName>style.visibility</p:attrName>
                                        </p:attrNameLst>
                                      </p:cBhvr>
                                      <p:to>
                                        <p:strVal val="visible"/>
                                      </p:to>
                                    </p:set>
                                    <p:animEffect transition="in" filter="fade">
                                      <p:cBhvr>
                                        <p:cTn id="37" dur="500"/>
                                        <p:tgtEl>
                                          <p:spTgt spid="30">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0">
                                            <p:txEl>
                                              <p:pRg st="4" end="4"/>
                                            </p:txEl>
                                          </p:spTgt>
                                        </p:tgtEl>
                                        <p:attrNameLst>
                                          <p:attrName>style.visibility</p:attrName>
                                        </p:attrNameLst>
                                      </p:cBhvr>
                                      <p:to>
                                        <p:strVal val="visible"/>
                                      </p:to>
                                    </p:set>
                                    <p:animEffect transition="in" filter="fade">
                                      <p:cBhvr>
                                        <p:cTn id="42" dur="500"/>
                                        <p:tgtEl>
                                          <p:spTgt spid="30">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0">
                                            <p:txEl>
                                              <p:pRg st="5" end="5"/>
                                            </p:txEl>
                                          </p:spTgt>
                                        </p:tgtEl>
                                        <p:attrNameLst>
                                          <p:attrName>style.visibility</p:attrName>
                                        </p:attrNameLst>
                                      </p:cBhvr>
                                      <p:to>
                                        <p:strVal val="visible"/>
                                      </p:to>
                                    </p:set>
                                    <p:animEffect transition="in" filter="fade">
                                      <p:cBhvr>
                                        <p:cTn id="47" dur="500"/>
                                        <p:tgtEl>
                                          <p:spTgt spid="30">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xEl>
                                              <p:pRg st="6" end="6"/>
                                            </p:txEl>
                                          </p:spTgt>
                                        </p:tgtEl>
                                        <p:attrNameLst>
                                          <p:attrName>style.visibility</p:attrName>
                                        </p:attrNameLst>
                                      </p:cBhvr>
                                      <p:to>
                                        <p:strVal val="visible"/>
                                      </p:to>
                                    </p:set>
                                    <p:animEffect transition="in" filter="fade">
                                      <p:cBhvr>
                                        <p:cTn id="52" dur="500"/>
                                        <p:tgtEl>
                                          <p:spTgt spid="3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Specification of the </a:t>
            </a:r>
            <a:r>
              <a:rPr lang="en-US" dirty="0" err="1"/>
              <a:t>Deque</a:t>
            </a:r>
            <a:endParaRPr lang="en-US" dirty="0"/>
          </a:p>
        </p:txBody>
      </p:sp>
      <p:graphicFrame>
        <p:nvGraphicFramePr>
          <p:cNvPr id="6" name="Table 5"/>
          <p:cNvGraphicFramePr>
            <a:graphicFrameLocks noGrp="1"/>
          </p:cNvGraphicFramePr>
          <p:nvPr/>
        </p:nvGraphicFramePr>
        <p:xfrm>
          <a:off x="783771" y="1371600"/>
          <a:ext cx="9546772" cy="5191760"/>
        </p:xfrm>
        <a:graphic>
          <a:graphicData uri="http://schemas.openxmlformats.org/drawingml/2006/table">
            <a:tbl>
              <a:tblPr firstRow="1" bandRow="1">
                <a:tableStyleId>{5C22544A-7EE6-4342-B048-85BDC9FD1C3A}</a:tableStyleId>
              </a:tblPr>
              <a:tblGrid>
                <a:gridCol w="3947223">
                  <a:extLst>
                    <a:ext uri="{9D8B030D-6E8A-4147-A177-3AD203B41FA5}">
                      <a16:colId xmlns:a16="http://schemas.microsoft.com/office/drawing/2014/main" val="20000"/>
                    </a:ext>
                  </a:extLst>
                </a:gridCol>
                <a:gridCol w="5599549">
                  <a:extLst>
                    <a:ext uri="{9D8B030D-6E8A-4147-A177-3AD203B41FA5}">
                      <a16:colId xmlns:a16="http://schemas.microsoft.com/office/drawing/2014/main" val="20001"/>
                    </a:ext>
                  </a:extLst>
                </a:gridCol>
              </a:tblGrid>
              <a:tr h="370840">
                <a:tc>
                  <a:txBody>
                    <a:bodyPr/>
                    <a:lstStyle/>
                    <a:p>
                      <a:r>
                        <a:rPr lang="en-US" sz="2000" dirty="0"/>
                        <a:t>Behavior</a:t>
                      </a:r>
                    </a:p>
                  </a:txBody>
                  <a:tcPr marL="55628" marR="55628" marT="27814" marB="27814" anchor="ctr"/>
                </a:tc>
                <a:tc>
                  <a:txBody>
                    <a:bodyPr/>
                    <a:lstStyle/>
                    <a:p>
                      <a:r>
                        <a:rPr lang="en-US" sz="2000" dirty="0"/>
                        <a:t>Member Function</a:t>
                      </a:r>
                    </a:p>
                  </a:txBody>
                  <a:tcPr marL="55628" marR="55628" marT="27814" marB="27814" anchor="ctr"/>
                </a:tc>
                <a:extLst>
                  <a:ext uri="{0D108BD9-81ED-4DB2-BD59-A6C34878D82A}">
                    <a16:rowId xmlns:a16="http://schemas.microsoft.com/office/drawing/2014/main" val="10000"/>
                  </a:ext>
                </a:extLst>
              </a:tr>
              <a:tr h="370840">
                <a:tc>
                  <a:txBody>
                    <a:bodyPr/>
                    <a:lstStyle/>
                    <a:p>
                      <a:r>
                        <a:rPr lang="en-US" sz="2000" dirty="0"/>
                        <a:t>Insert element at back</a:t>
                      </a:r>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void </a:t>
                      </a:r>
                      <a:r>
                        <a:rPr lang="en-US" sz="2000" b="1" dirty="0" err="1">
                          <a:latin typeface="Consolas" panose="020B0609020204030204" pitchFamily="49" charset="0"/>
                          <a:cs typeface="Consolas" panose="020B0609020204030204" pitchFamily="49" charset="0"/>
                        </a:rPr>
                        <a:t>push_back</a:t>
                      </a:r>
                      <a:r>
                        <a:rPr lang="en-US" sz="2000" b="1" dirty="0">
                          <a:latin typeface="Consolas" panose="020B0609020204030204" pitchFamily="49" charset="0"/>
                          <a:cs typeface="Consolas" panose="020B0609020204030204" pitchFamily="49" charset="0"/>
                        </a:rPr>
                        <a:t>(item)</a:t>
                      </a:r>
                    </a:p>
                  </a:txBody>
                  <a:tcPr marL="55628" marR="55628" marT="27814" marB="27814" anchor="ctr"/>
                </a:tc>
                <a:extLst>
                  <a:ext uri="{0D108BD9-81ED-4DB2-BD59-A6C34878D82A}">
                    <a16:rowId xmlns:a16="http://schemas.microsoft.com/office/drawing/2014/main" val="10001"/>
                  </a:ext>
                </a:extLst>
              </a:tr>
              <a:tr h="370840">
                <a:tc>
                  <a:txBody>
                    <a:bodyPr/>
                    <a:lstStyle/>
                    <a:p>
                      <a:r>
                        <a:rPr lang="en-US" sz="2000" dirty="0"/>
                        <a:t>Insert element at front</a:t>
                      </a:r>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void </a:t>
                      </a:r>
                      <a:r>
                        <a:rPr lang="en-US" sz="2000" b="1" dirty="0" err="1">
                          <a:latin typeface="Consolas" panose="020B0609020204030204" pitchFamily="49" charset="0"/>
                          <a:cs typeface="Consolas" panose="020B0609020204030204" pitchFamily="49" charset="0"/>
                        </a:rPr>
                        <a:t>push_front</a:t>
                      </a:r>
                      <a:r>
                        <a:rPr lang="en-US" sz="2000" b="1" dirty="0">
                          <a:latin typeface="Consolas" panose="020B0609020204030204" pitchFamily="49" charset="0"/>
                          <a:cs typeface="Consolas" panose="020B0609020204030204" pitchFamily="49" charset="0"/>
                        </a:rPr>
                        <a:t>(item)</a:t>
                      </a:r>
                    </a:p>
                  </a:txBody>
                  <a:tcPr marL="55628" marR="55628" marT="27814" marB="27814" anchor="ctr"/>
                </a:tc>
                <a:extLst>
                  <a:ext uri="{0D108BD9-81ED-4DB2-BD59-A6C34878D82A}">
                    <a16:rowId xmlns:a16="http://schemas.microsoft.com/office/drawing/2014/main" val="10002"/>
                  </a:ext>
                </a:extLst>
              </a:tr>
              <a:tr h="370840">
                <a:tc>
                  <a:txBody>
                    <a:bodyPr/>
                    <a:lstStyle/>
                    <a:p>
                      <a:r>
                        <a:rPr lang="en-US" sz="2000" dirty="0"/>
                        <a:t>Remove last element</a:t>
                      </a:r>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void </a:t>
                      </a:r>
                      <a:r>
                        <a:rPr lang="en-US" sz="2000" b="1" dirty="0" err="1">
                          <a:latin typeface="Consolas" panose="020B0609020204030204" pitchFamily="49" charset="0"/>
                          <a:cs typeface="Consolas" panose="020B0609020204030204" pitchFamily="49" charset="0"/>
                        </a:rPr>
                        <a:t>pop_back</a:t>
                      </a:r>
                      <a:r>
                        <a:rPr lang="en-US" sz="2000" b="1" dirty="0">
                          <a:latin typeface="Consolas" panose="020B0609020204030204" pitchFamily="49" charset="0"/>
                          <a:cs typeface="Consolas" panose="020B0609020204030204" pitchFamily="49" charset="0"/>
                        </a:rPr>
                        <a:t>();</a:t>
                      </a:r>
                    </a:p>
                  </a:txBody>
                  <a:tcPr marL="55628" marR="55628" marT="27814" marB="27814" anchor="ctr"/>
                </a:tc>
                <a:extLst>
                  <a:ext uri="{0D108BD9-81ED-4DB2-BD59-A6C34878D82A}">
                    <a16:rowId xmlns:a16="http://schemas.microsoft.com/office/drawing/2014/main" val="10003"/>
                  </a:ext>
                </a:extLst>
              </a:tr>
              <a:tr h="370840">
                <a:tc>
                  <a:txBody>
                    <a:bodyPr/>
                    <a:lstStyle/>
                    <a:p>
                      <a:r>
                        <a:rPr lang="en-US" sz="2000" dirty="0"/>
                        <a:t>Remove first element</a:t>
                      </a:r>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void </a:t>
                      </a:r>
                      <a:r>
                        <a:rPr lang="en-US" sz="2000" b="1" dirty="0" err="1">
                          <a:latin typeface="Consolas" panose="020B0609020204030204" pitchFamily="49" charset="0"/>
                          <a:cs typeface="Consolas" panose="020B0609020204030204" pitchFamily="49" charset="0"/>
                        </a:rPr>
                        <a:t>pop_front</a:t>
                      </a:r>
                      <a:r>
                        <a:rPr lang="en-US" sz="2000" b="1" dirty="0">
                          <a:latin typeface="Consolas" panose="020B0609020204030204" pitchFamily="49" charset="0"/>
                          <a:cs typeface="Consolas" panose="020B0609020204030204" pitchFamily="49" charset="0"/>
                        </a:rPr>
                        <a:t>();</a:t>
                      </a:r>
                    </a:p>
                  </a:txBody>
                  <a:tcPr marL="55628" marR="55628" marT="27814" marB="27814" anchor="ctr"/>
                </a:tc>
                <a:extLst>
                  <a:ext uri="{0D108BD9-81ED-4DB2-BD59-A6C34878D82A}">
                    <a16:rowId xmlns:a16="http://schemas.microsoft.com/office/drawing/2014/main" val="10004"/>
                  </a:ext>
                </a:extLst>
              </a:tr>
              <a:tr h="370840">
                <a:tc>
                  <a:txBody>
                    <a:bodyPr/>
                    <a:lstStyle/>
                    <a:p>
                      <a:r>
                        <a:rPr lang="en-US" sz="2000" dirty="0"/>
                        <a:t>Examine last element</a:t>
                      </a:r>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item&amp; back();</a:t>
                      </a:r>
                    </a:p>
                  </a:txBody>
                  <a:tcPr marL="55628" marR="55628" marT="27814" marB="27814" anchor="ctr"/>
                </a:tc>
                <a:extLst>
                  <a:ext uri="{0D108BD9-81ED-4DB2-BD59-A6C34878D82A}">
                    <a16:rowId xmlns:a16="http://schemas.microsoft.com/office/drawing/2014/main" val="10005"/>
                  </a:ext>
                </a:extLst>
              </a:tr>
              <a:tr h="370840">
                <a:tc>
                  <a:txBody>
                    <a:bodyPr/>
                    <a:lstStyle/>
                    <a:p>
                      <a:r>
                        <a:rPr lang="en-US" sz="2000" dirty="0"/>
                        <a:t>Examine first element</a:t>
                      </a:r>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item&amp; front();</a:t>
                      </a:r>
                    </a:p>
                  </a:txBody>
                  <a:tcPr marL="55628" marR="55628" marT="27814" marB="27814" anchor="ctr"/>
                </a:tc>
                <a:extLst>
                  <a:ext uri="{0D108BD9-81ED-4DB2-BD59-A6C34878D82A}">
                    <a16:rowId xmlns:a16="http://schemas.microsoft.com/office/drawing/2014/main" val="10006"/>
                  </a:ext>
                </a:extLst>
              </a:tr>
              <a:tr h="370840">
                <a:tc>
                  <a:txBody>
                    <a:bodyPr/>
                    <a:lstStyle/>
                    <a:p>
                      <a:r>
                        <a:rPr lang="en-US" sz="2000" dirty="0"/>
                        <a:t>Index</a:t>
                      </a:r>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item&amp; at(index);</a:t>
                      </a:r>
                    </a:p>
                  </a:txBody>
                  <a:tcPr marL="55628" marR="55628" marT="27814" marB="27814" anchor="ctr"/>
                </a:tc>
                <a:extLst>
                  <a:ext uri="{0D108BD9-81ED-4DB2-BD59-A6C34878D82A}">
                    <a16:rowId xmlns:a16="http://schemas.microsoft.com/office/drawing/2014/main" val="10009"/>
                  </a:ext>
                </a:extLst>
              </a:tr>
              <a:tr h="370840">
                <a:tc>
                  <a:txBody>
                    <a:bodyPr/>
                    <a:lstStyle/>
                    <a:p>
                      <a:r>
                        <a:rPr lang="en-US" sz="2000" dirty="0"/>
                        <a:t>Size</a:t>
                      </a:r>
                    </a:p>
                  </a:txBody>
                  <a:tcPr marL="55628" marR="55628" marT="27814" marB="27814" anchor="ctr"/>
                </a:tc>
                <a:tc>
                  <a:txBody>
                    <a:bodyPr/>
                    <a:lstStyle/>
                    <a:p>
                      <a:r>
                        <a:rPr lang="en-US" sz="2000" b="1" dirty="0" err="1">
                          <a:latin typeface="Consolas" panose="020B0609020204030204" pitchFamily="49" charset="0"/>
                          <a:cs typeface="Consolas" panose="020B0609020204030204" pitchFamily="49" charset="0"/>
                        </a:rPr>
                        <a:t>size_t</a:t>
                      </a:r>
                      <a:r>
                        <a:rPr lang="en-US" sz="2000" b="1" dirty="0">
                          <a:latin typeface="Consolas" panose="020B0609020204030204" pitchFamily="49" charset="0"/>
                          <a:cs typeface="Consolas" panose="020B0609020204030204" pitchFamily="49" charset="0"/>
                        </a:rPr>
                        <a:t> size();</a:t>
                      </a:r>
                    </a:p>
                  </a:txBody>
                  <a:tcPr marL="55628" marR="55628" marT="27814" marB="27814" anchor="ctr"/>
                </a:tc>
                <a:extLst>
                  <a:ext uri="{0D108BD9-81ED-4DB2-BD59-A6C34878D82A}">
                    <a16:rowId xmlns:a16="http://schemas.microsoft.com/office/drawing/2014/main" val="10013"/>
                  </a:ext>
                </a:extLst>
              </a:tr>
              <a:tr h="370840">
                <a:tc>
                  <a:txBody>
                    <a:bodyPr/>
                    <a:lstStyle/>
                    <a:p>
                      <a:r>
                        <a:rPr lang="en-US" sz="2000" b="1" dirty="0">
                          <a:solidFill>
                            <a:srgbClr val="FF0000"/>
                          </a:solidFill>
                        </a:rPr>
                        <a:t>*</a:t>
                      </a:r>
                      <a:r>
                        <a:rPr lang="en-US" sz="2000" dirty="0"/>
                        <a:t>Insert element</a:t>
                      </a:r>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iterator insert(iterator,</a:t>
                      </a:r>
                      <a:r>
                        <a:rPr lang="en-US" sz="2000" b="1" baseline="0" dirty="0">
                          <a:latin typeface="Consolas" panose="020B0609020204030204" pitchFamily="49" charset="0"/>
                          <a:cs typeface="Consolas" panose="020B0609020204030204" pitchFamily="49" charset="0"/>
                        </a:rPr>
                        <a:t> item</a:t>
                      </a:r>
                      <a:r>
                        <a:rPr lang="en-US" sz="2000" b="1" dirty="0">
                          <a:latin typeface="Consolas" panose="020B0609020204030204" pitchFamily="49" charset="0"/>
                          <a:cs typeface="Consolas" panose="020B0609020204030204" pitchFamily="49" charset="0"/>
                        </a:rPr>
                        <a:t>);</a:t>
                      </a:r>
                    </a:p>
                  </a:txBody>
                  <a:tcPr marL="55628" marR="55628" marT="27814" marB="27814" anchor="ctr"/>
                </a:tc>
                <a:extLst>
                  <a:ext uri="{0D108BD9-81ED-4DB2-BD59-A6C34878D82A}">
                    <a16:rowId xmlns:a16="http://schemas.microsoft.com/office/drawing/2014/main" val="10007"/>
                  </a:ext>
                </a:extLst>
              </a:tr>
              <a:tr h="370840">
                <a:tc>
                  <a:txBody>
                    <a:bodyPr/>
                    <a:lstStyle/>
                    <a:p>
                      <a:r>
                        <a:rPr lang="en-US" sz="2000" b="1" dirty="0">
                          <a:solidFill>
                            <a:srgbClr val="FF0000"/>
                          </a:solidFill>
                        </a:rPr>
                        <a:t>*</a:t>
                      </a:r>
                      <a:r>
                        <a:rPr lang="en-US" sz="2000" dirty="0"/>
                        <a:t>Remove all items</a:t>
                      </a:r>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void remove(item);</a:t>
                      </a:r>
                    </a:p>
                  </a:txBody>
                  <a:tcPr marL="55628" marR="55628" marT="27814" marB="27814" anchor="ctr"/>
                </a:tc>
                <a:extLst>
                  <a:ext uri="{0D108BD9-81ED-4DB2-BD59-A6C34878D82A}">
                    <a16:rowId xmlns:a16="http://schemas.microsoft.com/office/drawing/2014/main" val="10008"/>
                  </a:ext>
                </a:extLst>
              </a:tr>
              <a:tr h="370840">
                <a:tc>
                  <a:txBody>
                    <a:bodyPr/>
                    <a:lstStyle/>
                    <a:p>
                      <a:r>
                        <a:rPr lang="en-US" sz="2000" b="1" dirty="0">
                          <a:solidFill>
                            <a:srgbClr val="FF0000"/>
                          </a:solidFill>
                        </a:rPr>
                        <a:t>*</a:t>
                      </a:r>
                      <a:r>
                        <a:rPr lang="en-US" sz="2000" dirty="0"/>
                        <a:t>Index</a:t>
                      </a:r>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item&amp; []</a:t>
                      </a:r>
                    </a:p>
                  </a:txBody>
                  <a:tcPr marL="55628" marR="55628" marT="27814" marB="27814" anchor="ctr"/>
                </a:tc>
                <a:extLst>
                  <a:ext uri="{0D108BD9-81ED-4DB2-BD59-A6C34878D82A}">
                    <a16:rowId xmlns:a16="http://schemas.microsoft.com/office/drawing/2014/main" val="10010"/>
                  </a:ext>
                </a:extLst>
              </a:tr>
              <a:tr h="370840">
                <a:tc>
                  <a:txBody>
                    <a:bodyPr/>
                    <a:lstStyle/>
                    <a:p>
                      <a:r>
                        <a:rPr lang="en-US" sz="2000" b="1" dirty="0">
                          <a:solidFill>
                            <a:srgbClr val="FF0000"/>
                          </a:solidFill>
                        </a:rPr>
                        <a:t>*</a:t>
                      </a:r>
                      <a:r>
                        <a:rPr lang="en-US" sz="2000" dirty="0"/>
                        <a:t>Iterator start</a:t>
                      </a:r>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iterator begin();</a:t>
                      </a:r>
                    </a:p>
                  </a:txBody>
                  <a:tcPr marL="55628" marR="55628" marT="27814" marB="27814" anchor="ctr"/>
                </a:tc>
                <a:extLst>
                  <a:ext uri="{0D108BD9-81ED-4DB2-BD59-A6C34878D82A}">
                    <a16:rowId xmlns:a16="http://schemas.microsoft.com/office/drawing/2014/main" val="10011"/>
                  </a:ext>
                </a:extLst>
              </a:tr>
              <a:tr h="370840">
                <a:tc>
                  <a:txBody>
                    <a:bodyPr/>
                    <a:lstStyle/>
                    <a:p>
                      <a:r>
                        <a:rPr lang="en-US" sz="2000" b="1" dirty="0">
                          <a:solidFill>
                            <a:srgbClr val="FF0000"/>
                          </a:solidFill>
                        </a:rPr>
                        <a:t>*</a:t>
                      </a:r>
                      <a:r>
                        <a:rPr lang="en-US" sz="2000" dirty="0"/>
                        <a:t>Iterator</a:t>
                      </a:r>
                      <a:r>
                        <a:rPr lang="en-US" sz="2000" baseline="0" dirty="0"/>
                        <a:t> end</a:t>
                      </a:r>
                      <a:endParaRPr lang="en-US" sz="2000" dirty="0"/>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iterator end();</a:t>
                      </a:r>
                    </a:p>
                  </a:txBody>
                  <a:tcPr marL="55628" marR="55628" marT="27814" marB="27814" anchor="ctr"/>
                </a:tc>
                <a:extLst>
                  <a:ext uri="{0D108BD9-81ED-4DB2-BD59-A6C34878D82A}">
                    <a16:rowId xmlns:a16="http://schemas.microsoft.com/office/drawing/2014/main" val="10012"/>
                  </a:ext>
                </a:extLst>
              </a:tr>
            </a:tbl>
          </a:graphicData>
        </a:graphic>
      </p:graphicFrame>
      <p:sp>
        <p:nvSpPr>
          <p:cNvPr id="3" name="TextBox 2"/>
          <p:cNvSpPr txBox="1"/>
          <p:nvPr/>
        </p:nvSpPr>
        <p:spPr>
          <a:xfrm>
            <a:off x="1175559" y="6583168"/>
            <a:ext cx="4681590" cy="276999"/>
          </a:xfrm>
          <a:prstGeom prst="rect">
            <a:avLst/>
          </a:prstGeom>
          <a:noFill/>
        </p:spPr>
        <p:txBody>
          <a:bodyPr wrap="square" rtlCol="0">
            <a:spAutoFit/>
          </a:bodyPr>
          <a:lstStyle/>
          <a:p>
            <a:r>
              <a:rPr lang="en-US" sz="1200" b="1" dirty="0">
                <a:solidFill>
                  <a:srgbClr val="FF0000"/>
                </a:solidFill>
              </a:rPr>
              <a:t>*Not Required for Lab 06 </a:t>
            </a:r>
            <a:r>
              <a:rPr lang="en-US" sz="1200" b="1" dirty="0" err="1">
                <a:solidFill>
                  <a:srgbClr val="FF0000"/>
                </a:solidFill>
              </a:rPr>
              <a:t>Deque</a:t>
            </a:r>
            <a:endParaRPr lang="en-US" sz="1200" b="1" dirty="0">
              <a:solidFill>
                <a:srgbClr val="FF0000"/>
              </a:solidFill>
            </a:endParaRPr>
          </a:p>
        </p:txBody>
      </p:sp>
      <p:sp>
        <p:nvSpPr>
          <p:cNvPr id="4" name="Footer Placeholder 3">
            <a:extLst>
              <a:ext uri="{FF2B5EF4-FFF2-40B4-BE49-F238E27FC236}">
                <a16:creationId xmlns:a16="http://schemas.microsoft.com/office/drawing/2014/main" id="{A8D29F3B-77E3-475E-8AD2-D129086795F3}"/>
              </a:ext>
            </a:extLst>
          </p:cNvPr>
          <p:cNvSpPr>
            <a:spLocks noGrp="1"/>
          </p:cNvSpPr>
          <p:nvPr>
            <p:ph type="ftr" sz="quarter" idx="11"/>
          </p:nvPr>
        </p:nvSpPr>
        <p:spPr/>
        <p:txBody>
          <a:bodyPr/>
          <a:lstStyle/>
          <a:p>
            <a:pPr>
              <a:defRPr/>
            </a:pPr>
            <a:r>
              <a:rPr lang="en-US"/>
              <a:t>Lab 06 - Railroad</a:t>
            </a:r>
            <a:endParaRPr lang="en-US" dirty="0"/>
          </a:p>
        </p:txBody>
      </p:sp>
      <p:sp>
        <p:nvSpPr>
          <p:cNvPr id="5" name="Slide Number Placeholder 4">
            <a:extLst>
              <a:ext uri="{FF2B5EF4-FFF2-40B4-BE49-F238E27FC236}">
                <a16:creationId xmlns:a16="http://schemas.microsoft.com/office/drawing/2014/main" id="{963781B1-3B9C-4ACA-8F65-6D3F9F022995}"/>
              </a:ext>
            </a:extLst>
          </p:cNvPr>
          <p:cNvSpPr>
            <a:spLocks noGrp="1"/>
          </p:cNvSpPr>
          <p:nvPr>
            <p:ph type="sldNum" sz="quarter" idx="12"/>
          </p:nvPr>
        </p:nvSpPr>
        <p:spPr/>
        <p:txBody>
          <a:bodyPr/>
          <a:lstStyle/>
          <a:p>
            <a:pPr>
              <a:defRPr/>
            </a:pPr>
            <a:fld id="{0D7B5496-982B-480A-8085-B08F2CA91C21}" type="slidenum">
              <a:rPr lang="en-US" smtClean="0"/>
              <a:pPr>
                <a:defRPr/>
              </a:pPr>
              <a:t>6</a:t>
            </a:fld>
            <a:endParaRPr lang="en-US" dirty="0"/>
          </a:p>
        </p:txBody>
      </p:sp>
    </p:spTree>
    <p:extLst>
      <p:ext uri="{BB962C8B-B14F-4D97-AF65-F5344CB8AC3E}">
        <p14:creationId xmlns:p14="http://schemas.microsoft.com/office/powerpoint/2010/main" val="2629983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Specification of the </a:t>
            </a:r>
            <a:r>
              <a:rPr lang="en-US" dirty="0" err="1"/>
              <a:t>Deque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779182724"/>
              </p:ext>
            </p:extLst>
          </p:nvPr>
        </p:nvGraphicFramePr>
        <p:xfrm>
          <a:off x="783771" y="1371600"/>
          <a:ext cx="9546772" cy="3337560"/>
        </p:xfrm>
        <a:graphic>
          <a:graphicData uri="http://schemas.openxmlformats.org/drawingml/2006/table">
            <a:tbl>
              <a:tblPr firstRow="1" bandRow="1">
                <a:tableStyleId>{5C22544A-7EE6-4342-B048-85BDC9FD1C3A}</a:tableStyleId>
              </a:tblPr>
              <a:tblGrid>
                <a:gridCol w="3947223">
                  <a:extLst>
                    <a:ext uri="{9D8B030D-6E8A-4147-A177-3AD203B41FA5}">
                      <a16:colId xmlns:a16="http://schemas.microsoft.com/office/drawing/2014/main" val="20000"/>
                    </a:ext>
                  </a:extLst>
                </a:gridCol>
                <a:gridCol w="5599549">
                  <a:extLst>
                    <a:ext uri="{9D8B030D-6E8A-4147-A177-3AD203B41FA5}">
                      <a16:colId xmlns:a16="http://schemas.microsoft.com/office/drawing/2014/main" val="20001"/>
                    </a:ext>
                  </a:extLst>
                </a:gridCol>
              </a:tblGrid>
              <a:tr h="370840">
                <a:tc>
                  <a:txBody>
                    <a:bodyPr/>
                    <a:lstStyle/>
                    <a:p>
                      <a:r>
                        <a:rPr lang="en-US" sz="2000" dirty="0"/>
                        <a:t>Behavior</a:t>
                      </a:r>
                    </a:p>
                  </a:txBody>
                  <a:tcPr marL="55628" marR="55628" marT="27814" marB="27814" anchor="ctr"/>
                </a:tc>
                <a:tc>
                  <a:txBody>
                    <a:bodyPr/>
                    <a:lstStyle/>
                    <a:p>
                      <a:r>
                        <a:rPr lang="en-US" sz="2000" dirty="0"/>
                        <a:t>Member Function</a:t>
                      </a:r>
                    </a:p>
                  </a:txBody>
                  <a:tcPr marL="55628" marR="55628" marT="27814" marB="27814" anchor="ctr"/>
                </a:tc>
                <a:extLst>
                  <a:ext uri="{0D108BD9-81ED-4DB2-BD59-A6C34878D82A}">
                    <a16:rowId xmlns:a16="http://schemas.microsoft.com/office/drawing/2014/main" val="10000"/>
                  </a:ext>
                </a:extLst>
              </a:tr>
              <a:tr h="370840">
                <a:tc>
                  <a:txBody>
                    <a:bodyPr/>
                    <a:lstStyle/>
                    <a:p>
                      <a:r>
                        <a:rPr lang="en-US" sz="2000" dirty="0"/>
                        <a:t>Insert element at back</a:t>
                      </a:r>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void </a:t>
                      </a:r>
                      <a:r>
                        <a:rPr lang="en-US" sz="2000" b="1" dirty="0" err="1">
                          <a:latin typeface="Consolas" panose="020B0609020204030204" pitchFamily="49" charset="0"/>
                          <a:cs typeface="Consolas" panose="020B0609020204030204" pitchFamily="49" charset="0"/>
                        </a:rPr>
                        <a:t>push_back</a:t>
                      </a:r>
                      <a:r>
                        <a:rPr lang="en-US" sz="2000" b="1" dirty="0">
                          <a:latin typeface="Consolas" panose="020B0609020204030204" pitchFamily="49" charset="0"/>
                          <a:cs typeface="Consolas" panose="020B0609020204030204" pitchFamily="49" charset="0"/>
                        </a:rPr>
                        <a:t>(item)</a:t>
                      </a:r>
                    </a:p>
                  </a:txBody>
                  <a:tcPr marL="55628" marR="55628" marT="27814" marB="27814" anchor="ctr"/>
                </a:tc>
                <a:extLst>
                  <a:ext uri="{0D108BD9-81ED-4DB2-BD59-A6C34878D82A}">
                    <a16:rowId xmlns:a16="http://schemas.microsoft.com/office/drawing/2014/main" val="10001"/>
                  </a:ext>
                </a:extLst>
              </a:tr>
              <a:tr h="370840">
                <a:tc>
                  <a:txBody>
                    <a:bodyPr/>
                    <a:lstStyle/>
                    <a:p>
                      <a:r>
                        <a:rPr lang="en-US" sz="2000" dirty="0"/>
                        <a:t>Insert element at front</a:t>
                      </a:r>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void </a:t>
                      </a:r>
                      <a:r>
                        <a:rPr lang="en-US" sz="2000" b="1" dirty="0" err="1">
                          <a:latin typeface="Consolas" panose="020B0609020204030204" pitchFamily="49" charset="0"/>
                          <a:cs typeface="Consolas" panose="020B0609020204030204" pitchFamily="49" charset="0"/>
                        </a:rPr>
                        <a:t>push_front</a:t>
                      </a:r>
                      <a:r>
                        <a:rPr lang="en-US" sz="2000" b="1" dirty="0">
                          <a:latin typeface="Consolas" panose="020B0609020204030204" pitchFamily="49" charset="0"/>
                          <a:cs typeface="Consolas" panose="020B0609020204030204" pitchFamily="49" charset="0"/>
                        </a:rPr>
                        <a:t>(item)</a:t>
                      </a:r>
                    </a:p>
                  </a:txBody>
                  <a:tcPr marL="55628" marR="55628" marT="27814" marB="27814" anchor="ctr"/>
                </a:tc>
                <a:extLst>
                  <a:ext uri="{0D108BD9-81ED-4DB2-BD59-A6C34878D82A}">
                    <a16:rowId xmlns:a16="http://schemas.microsoft.com/office/drawing/2014/main" val="10002"/>
                  </a:ext>
                </a:extLst>
              </a:tr>
              <a:tr h="370840">
                <a:tc>
                  <a:txBody>
                    <a:bodyPr/>
                    <a:lstStyle/>
                    <a:p>
                      <a:r>
                        <a:rPr lang="en-US" sz="2000" dirty="0"/>
                        <a:t>Remove last element</a:t>
                      </a:r>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void </a:t>
                      </a:r>
                      <a:r>
                        <a:rPr lang="en-US" sz="2000" b="1" dirty="0" err="1">
                          <a:latin typeface="Consolas" panose="020B0609020204030204" pitchFamily="49" charset="0"/>
                          <a:cs typeface="Consolas" panose="020B0609020204030204" pitchFamily="49" charset="0"/>
                        </a:rPr>
                        <a:t>pop_back</a:t>
                      </a:r>
                      <a:r>
                        <a:rPr lang="en-US" sz="2000" b="1" dirty="0">
                          <a:latin typeface="Consolas" panose="020B0609020204030204" pitchFamily="49" charset="0"/>
                          <a:cs typeface="Consolas" panose="020B0609020204030204" pitchFamily="49" charset="0"/>
                        </a:rPr>
                        <a:t>();</a:t>
                      </a:r>
                    </a:p>
                  </a:txBody>
                  <a:tcPr marL="55628" marR="55628" marT="27814" marB="27814" anchor="ctr"/>
                </a:tc>
                <a:extLst>
                  <a:ext uri="{0D108BD9-81ED-4DB2-BD59-A6C34878D82A}">
                    <a16:rowId xmlns:a16="http://schemas.microsoft.com/office/drawing/2014/main" val="10003"/>
                  </a:ext>
                </a:extLst>
              </a:tr>
              <a:tr h="370840">
                <a:tc>
                  <a:txBody>
                    <a:bodyPr/>
                    <a:lstStyle/>
                    <a:p>
                      <a:r>
                        <a:rPr lang="en-US" sz="2000" dirty="0"/>
                        <a:t>Remove first element</a:t>
                      </a:r>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void </a:t>
                      </a:r>
                      <a:r>
                        <a:rPr lang="en-US" sz="2000" b="1" dirty="0" err="1">
                          <a:latin typeface="Consolas" panose="020B0609020204030204" pitchFamily="49" charset="0"/>
                          <a:cs typeface="Consolas" panose="020B0609020204030204" pitchFamily="49" charset="0"/>
                        </a:rPr>
                        <a:t>pop_front</a:t>
                      </a:r>
                      <a:r>
                        <a:rPr lang="en-US" sz="2000" b="1" dirty="0">
                          <a:latin typeface="Consolas" panose="020B0609020204030204" pitchFamily="49" charset="0"/>
                          <a:cs typeface="Consolas" panose="020B0609020204030204" pitchFamily="49" charset="0"/>
                        </a:rPr>
                        <a:t>();</a:t>
                      </a:r>
                    </a:p>
                  </a:txBody>
                  <a:tcPr marL="55628" marR="55628" marT="27814" marB="27814" anchor="ctr"/>
                </a:tc>
                <a:extLst>
                  <a:ext uri="{0D108BD9-81ED-4DB2-BD59-A6C34878D82A}">
                    <a16:rowId xmlns:a16="http://schemas.microsoft.com/office/drawing/2014/main" val="10004"/>
                  </a:ext>
                </a:extLst>
              </a:tr>
              <a:tr h="370840">
                <a:tc>
                  <a:txBody>
                    <a:bodyPr/>
                    <a:lstStyle/>
                    <a:p>
                      <a:r>
                        <a:rPr lang="en-US" sz="2000" dirty="0"/>
                        <a:t>Examine last element</a:t>
                      </a:r>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item&amp; back();</a:t>
                      </a:r>
                    </a:p>
                  </a:txBody>
                  <a:tcPr marL="55628" marR="55628" marT="27814" marB="27814" anchor="ctr"/>
                </a:tc>
                <a:extLst>
                  <a:ext uri="{0D108BD9-81ED-4DB2-BD59-A6C34878D82A}">
                    <a16:rowId xmlns:a16="http://schemas.microsoft.com/office/drawing/2014/main" val="10005"/>
                  </a:ext>
                </a:extLst>
              </a:tr>
              <a:tr h="370840">
                <a:tc>
                  <a:txBody>
                    <a:bodyPr/>
                    <a:lstStyle/>
                    <a:p>
                      <a:r>
                        <a:rPr lang="en-US" sz="2000" dirty="0"/>
                        <a:t>Examine first element</a:t>
                      </a:r>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item&amp; front();</a:t>
                      </a:r>
                    </a:p>
                  </a:txBody>
                  <a:tcPr marL="55628" marR="55628" marT="27814" marB="27814" anchor="ctr"/>
                </a:tc>
                <a:extLst>
                  <a:ext uri="{0D108BD9-81ED-4DB2-BD59-A6C34878D82A}">
                    <a16:rowId xmlns:a16="http://schemas.microsoft.com/office/drawing/2014/main" val="10006"/>
                  </a:ext>
                </a:extLst>
              </a:tr>
              <a:tr h="370840">
                <a:tc>
                  <a:txBody>
                    <a:bodyPr/>
                    <a:lstStyle/>
                    <a:p>
                      <a:r>
                        <a:rPr lang="en-US" sz="2000" dirty="0"/>
                        <a:t>Index</a:t>
                      </a:r>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item&amp; at(index);</a:t>
                      </a:r>
                    </a:p>
                  </a:txBody>
                  <a:tcPr marL="55628" marR="55628" marT="27814" marB="27814" anchor="ctr"/>
                </a:tc>
                <a:extLst>
                  <a:ext uri="{0D108BD9-81ED-4DB2-BD59-A6C34878D82A}">
                    <a16:rowId xmlns:a16="http://schemas.microsoft.com/office/drawing/2014/main" val="10009"/>
                  </a:ext>
                </a:extLst>
              </a:tr>
              <a:tr h="370840">
                <a:tc>
                  <a:txBody>
                    <a:bodyPr/>
                    <a:lstStyle/>
                    <a:p>
                      <a:r>
                        <a:rPr lang="en-US" sz="2000" dirty="0"/>
                        <a:t>Size</a:t>
                      </a:r>
                    </a:p>
                  </a:txBody>
                  <a:tcPr marL="55628" marR="55628" marT="27814" marB="27814" anchor="ctr"/>
                </a:tc>
                <a:tc>
                  <a:txBody>
                    <a:bodyPr/>
                    <a:lstStyle/>
                    <a:p>
                      <a:r>
                        <a:rPr lang="en-US" sz="2000" b="1" dirty="0" err="1">
                          <a:latin typeface="Consolas" panose="020B0609020204030204" pitchFamily="49" charset="0"/>
                          <a:cs typeface="Consolas" panose="020B0609020204030204" pitchFamily="49" charset="0"/>
                        </a:rPr>
                        <a:t>size_t</a:t>
                      </a:r>
                      <a:r>
                        <a:rPr lang="en-US" sz="2000" b="1" dirty="0">
                          <a:latin typeface="Consolas" panose="020B0609020204030204" pitchFamily="49" charset="0"/>
                          <a:cs typeface="Consolas" panose="020B0609020204030204" pitchFamily="49" charset="0"/>
                        </a:rPr>
                        <a:t> size();</a:t>
                      </a:r>
                    </a:p>
                  </a:txBody>
                  <a:tcPr marL="55628" marR="55628" marT="27814" marB="27814" anchor="ctr"/>
                </a:tc>
                <a:extLst>
                  <a:ext uri="{0D108BD9-81ED-4DB2-BD59-A6C34878D82A}">
                    <a16:rowId xmlns:a16="http://schemas.microsoft.com/office/drawing/2014/main" val="10013"/>
                  </a:ext>
                </a:extLst>
              </a:tr>
            </a:tbl>
          </a:graphicData>
        </a:graphic>
      </p:graphicFrame>
      <p:sp>
        <p:nvSpPr>
          <p:cNvPr id="3" name="TextBox 2"/>
          <p:cNvSpPr txBox="1"/>
          <p:nvPr/>
        </p:nvSpPr>
        <p:spPr>
          <a:xfrm>
            <a:off x="766762" y="4711338"/>
            <a:ext cx="4681590" cy="276999"/>
          </a:xfrm>
          <a:prstGeom prst="rect">
            <a:avLst/>
          </a:prstGeom>
          <a:noFill/>
        </p:spPr>
        <p:txBody>
          <a:bodyPr wrap="square" rtlCol="0">
            <a:spAutoFit/>
          </a:bodyPr>
          <a:lstStyle/>
          <a:p>
            <a:r>
              <a:rPr lang="en-US" sz="1200" b="1" dirty="0">
                <a:solidFill>
                  <a:srgbClr val="FF0000"/>
                </a:solidFill>
              </a:rPr>
              <a:t>*Not Required for Lab 06 </a:t>
            </a:r>
            <a:r>
              <a:rPr lang="en-US" sz="1200" b="1" dirty="0" err="1">
                <a:solidFill>
                  <a:srgbClr val="FF0000"/>
                </a:solidFill>
              </a:rPr>
              <a:t>Deque</a:t>
            </a:r>
            <a:endParaRPr lang="en-US" sz="1200" b="1" dirty="0">
              <a:solidFill>
                <a:srgbClr val="FF0000"/>
              </a:solidFill>
            </a:endParaRPr>
          </a:p>
        </p:txBody>
      </p:sp>
      <p:sp>
        <p:nvSpPr>
          <p:cNvPr id="4" name="Footer Placeholder 3">
            <a:extLst>
              <a:ext uri="{FF2B5EF4-FFF2-40B4-BE49-F238E27FC236}">
                <a16:creationId xmlns:a16="http://schemas.microsoft.com/office/drawing/2014/main" id="{A8D29F3B-77E3-475E-8AD2-D129086795F3}"/>
              </a:ext>
            </a:extLst>
          </p:cNvPr>
          <p:cNvSpPr>
            <a:spLocks noGrp="1"/>
          </p:cNvSpPr>
          <p:nvPr>
            <p:ph type="ftr" sz="quarter" idx="11"/>
          </p:nvPr>
        </p:nvSpPr>
        <p:spPr/>
        <p:txBody>
          <a:bodyPr/>
          <a:lstStyle/>
          <a:p>
            <a:pPr>
              <a:defRPr/>
            </a:pPr>
            <a:r>
              <a:rPr lang="en-US"/>
              <a:t>Lab 06 - Railroad</a:t>
            </a:r>
            <a:endParaRPr lang="en-US" dirty="0"/>
          </a:p>
        </p:txBody>
      </p:sp>
      <p:sp>
        <p:nvSpPr>
          <p:cNvPr id="5" name="Slide Number Placeholder 4">
            <a:extLst>
              <a:ext uri="{FF2B5EF4-FFF2-40B4-BE49-F238E27FC236}">
                <a16:creationId xmlns:a16="http://schemas.microsoft.com/office/drawing/2014/main" id="{963781B1-3B9C-4ACA-8F65-6D3F9F022995}"/>
              </a:ext>
            </a:extLst>
          </p:cNvPr>
          <p:cNvSpPr>
            <a:spLocks noGrp="1"/>
          </p:cNvSpPr>
          <p:nvPr>
            <p:ph type="sldNum" sz="quarter" idx="12"/>
          </p:nvPr>
        </p:nvSpPr>
        <p:spPr/>
        <p:txBody>
          <a:bodyPr/>
          <a:lstStyle/>
          <a:p>
            <a:pPr>
              <a:defRPr/>
            </a:pPr>
            <a:fld id="{0D7B5496-982B-480A-8085-B08F2CA91C21}" type="slidenum">
              <a:rPr lang="en-US" smtClean="0"/>
              <a:pPr>
                <a:defRPr/>
              </a:pPr>
              <a:t>7</a:t>
            </a:fld>
            <a:endParaRPr lang="en-US" dirty="0"/>
          </a:p>
        </p:txBody>
      </p:sp>
      <p:graphicFrame>
        <p:nvGraphicFramePr>
          <p:cNvPr id="7" name="Table 6">
            <a:extLst>
              <a:ext uri="{FF2B5EF4-FFF2-40B4-BE49-F238E27FC236}">
                <a16:creationId xmlns:a16="http://schemas.microsoft.com/office/drawing/2014/main" id="{BB858E3F-D804-4047-BC98-852601A29285}"/>
              </a:ext>
            </a:extLst>
          </p:cNvPr>
          <p:cNvGraphicFramePr>
            <a:graphicFrameLocks noGrp="1"/>
          </p:cNvGraphicFramePr>
          <p:nvPr>
            <p:extLst>
              <p:ext uri="{D42A27DB-BD31-4B8C-83A1-F6EECF244321}">
                <p14:modId xmlns:p14="http://schemas.microsoft.com/office/powerpoint/2010/main" val="956543307"/>
              </p:ext>
            </p:extLst>
          </p:nvPr>
        </p:nvGraphicFramePr>
        <p:xfrm>
          <a:off x="783771" y="4954886"/>
          <a:ext cx="9546772" cy="1854200"/>
        </p:xfrm>
        <a:graphic>
          <a:graphicData uri="http://schemas.openxmlformats.org/drawingml/2006/table">
            <a:tbl>
              <a:tblPr firstRow="1" bandRow="1">
                <a:tableStyleId>{5C22544A-7EE6-4342-B048-85BDC9FD1C3A}</a:tableStyleId>
              </a:tblPr>
              <a:tblGrid>
                <a:gridCol w="3947223">
                  <a:extLst>
                    <a:ext uri="{9D8B030D-6E8A-4147-A177-3AD203B41FA5}">
                      <a16:colId xmlns:a16="http://schemas.microsoft.com/office/drawing/2014/main" val="3030872814"/>
                    </a:ext>
                  </a:extLst>
                </a:gridCol>
                <a:gridCol w="5599549">
                  <a:extLst>
                    <a:ext uri="{9D8B030D-6E8A-4147-A177-3AD203B41FA5}">
                      <a16:colId xmlns:a16="http://schemas.microsoft.com/office/drawing/2014/main" val="3696602201"/>
                    </a:ext>
                  </a:extLst>
                </a:gridCol>
              </a:tblGrid>
              <a:tr h="370840">
                <a:tc>
                  <a:txBody>
                    <a:bodyPr/>
                    <a:lstStyle/>
                    <a:p>
                      <a:r>
                        <a:rPr lang="en-US" sz="2000" b="0" dirty="0">
                          <a:solidFill>
                            <a:srgbClr val="FF0000"/>
                          </a:solidFill>
                        </a:rPr>
                        <a:t>*</a:t>
                      </a:r>
                      <a:r>
                        <a:rPr lang="en-US" sz="2000" b="0" dirty="0">
                          <a:solidFill>
                            <a:schemeClr val="tx1"/>
                          </a:solidFill>
                        </a:rPr>
                        <a:t>Insert element</a:t>
                      </a:r>
                    </a:p>
                  </a:txBody>
                  <a:tcPr marL="55628" marR="55628" marT="27814" marB="27814" anchor="ctr">
                    <a:lnB w="6350" cap="flat" cmpd="sng" algn="ctr">
                      <a:solidFill>
                        <a:schemeClr val="bg1"/>
                      </a:solidFill>
                      <a:prstDash val="solid"/>
                      <a:round/>
                      <a:headEnd type="none" w="med" len="med"/>
                      <a:tailEnd type="none" w="med" len="med"/>
                    </a:lnB>
                    <a:solidFill>
                      <a:schemeClr val="bg2"/>
                    </a:solidFill>
                  </a:tcPr>
                </a:tc>
                <a:tc>
                  <a:txBody>
                    <a:bodyPr/>
                    <a:lstStyle/>
                    <a:p>
                      <a:r>
                        <a:rPr lang="en-US" sz="2000" b="1" dirty="0">
                          <a:solidFill>
                            <a:schemeClr val="tx1"/>
                          </a:solidFill>
                          <a:latin typeface="Consolas" panose="020B0609020204030204" pitchFamily="49" charset="0"/>
                          <a:cs typeface="Consolas" panose="020B0609020204030204" pitchFamily="49" charset="0"/>
                        </a:rPr>
                        <a:t>iterator insert(iterator,</a:t>
                      </a:r>
                      <a:r>
                        <a:rPr lang="en-US" sz="2000" b="1" baseline="0" dirty="0">
                          <a:solidFill>
                            <a:schemeClr val="tx1"/>
                          </a:solidFill>
                          <a:latin typeface="Consolas" panose="020B0609020204030204" pitchFamily="49" charset="0"/>
                          <a:cs typeface="Consolas" panose="020B0609020204030204" pitchFamily="49" charset="0"/>
                        </a:rPr>
                        <a:t> item</a:t>
                      </a:r>
                      <a:r>
                        <a:rPr lang="en-US" sz="2000" b="1" dirty="0">
                          <a:solidFill>
                            <a:schemeClr val="tx1"/>
                          </a:solidFill>
                          <a:latin typeface="Consolas" panose="020B0609020204030204" pitchFamily="49" charset="0"/>
                          <a:cs typeface="Consolas" panose="020B0609020204030204" pitchFamily="49" charset="0"/>
                        </a:rPr>
                        <a:t>);</a:t>
                      </a:r>
                    </a:p>
                  </a:txBody>
                  <a:tcPr marL="55628" marR="55628" marT="27814" marB="27814" anchor="ctr">
                    <a:lnB w="63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804077806"/>
                  </a:ext>
                </a:extLst>
              </a:tr>
              <a:tr h="370840">
                <a:tc>
                  <a:txBody>
                    <a:bodyPr/>
                    <a:lstStyle/>
                    <a:p>
                      <a:r>
                        <a:rPr lang="en-US" sz="2000" b="1" dirty="0">
                          <a:solidFill>
                            <a:srgbClr val="FF0000"/>
                          </a:solidFill>
                        </a:rPr>
                        <a:t>*</a:t>
                      </a:r>
                      <a:r>
                        <a:rPr lang="en-US" sz="2000" dirty="0"/>
                        <a:t>Remove all items</a:t>
                      </a:r>
                    </a:p>
                  </a:txBody>
                  <a:tcPr marL="55628" marR="55628" marT="27814" marB="27814" anchor="ctr">
                    <a:lnT w="6350" cap="flat" cmpd="sng" algn="ctr">
                      <a:solidFill>
                        <a:schemeClr val="bg1"/>
                      </a:solidFill>
                      <a:prstDash val="solid"/>
                      <a:round/>
                      <a:headEnd type="none" w="med" len="med"/>
                      <a:tailEnd type="none" w="med" len="med"/>
                    </a:lnT>
                  </a:tcPr>
                </a:tc>
                <a:tc>
                  <a:txBody>
                    <a:bodyPr/>
                    <a:lstStyle/>
                    <a:p>
                      <a:r>
                        <a:rPr lang="en-US" sz="2000" b="1" dirty="0">
                          <a:latin typeface="Consolas" panose="020B0609020204030204" pitchFamily="49" charset="0"/>
                          <a:cs typeface="Consolas" panose="020B0609020204030204" pitchFamily="49" charset="0"/>
                        </a:rPr>
                        <a:t>void remove(item);</a:t>
                      </a:r>
                    </a:p>
                  </a:txBody>
                  <a:tcPr marL="55628" marR="55628" marT="27814" marB="27814" anchor="ctr">
                    <a:lnT w="63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198442799"/>
                  </a:ext>
                </a:extLst>
              </a:tr>
              <a:tr h="370840">
                <a:tc>
                  <a:txBody>
                    <a:bodyPr/>
                    <a:lstStyle/>
                    <a:p>
                      <a:r>
                        <a:rPr lang="en-US" sz="2000" b="1" dirty="0">
                          <a:solidFill>
                            <a:srgbClr val="FF0000"/>
                          </a:solidFill>
                        </a:rPr>
                        <a:t>*</a:t>
                      </a:r>
                      <a:r>
                        <a:rPr lang="en-US" sz="2000" dirty="0"/>
                        <a:t>Index</a:t>
                      </a:r>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item&amp; []</a:t>
                      </a:r>
                    </a:p>
                  </a:txBody>
                  <a:tcPr marL="55628" marR="55628" marT="27814" marB="27814" anchor="ctr"/>
                </a:tc>
                <a:extLst>
                  <a:ext uri="{0D108BD9-81ED-4DB2-BD59-A6C34878D82A}">
                    <a16:rowId xmlns:a16="http://schemas.microsoft.com/office/drawing/2014/main" val="1254558097"/>
                  </a:ext>
                </a:extLst>
              </a:tr>
              <a:tr h="370840">
                <a:tc>
                  <a:txBody>
                    <a:bodyPr/>
                    <a:lstStyle/>
                    <a:p>
                      <a:r>
                        <a:rPr lang="en-US" sz="2000" b="1" dirty="0">
                          <a:solidFill>
                            <a:srgbClr val="FF0000"/>
                          </a:solidFill>
                        </a:rPr>
                        <a:t>*</a:t>
                      </a:r>
                      <a:r>
                        <a:rPr lang="en-US" sz="2000" dirty="0"/>
                        <a:t>Iterator start</a:t>
                      </a:r>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iterator begin();</a:t>
                      </a:r>
                    </a:p>
                  </a:txBody>
                  <a:tcPr marL="55628" marR="55628" marT="27814" marB="27814" anchor="ctr"/>
                </a:tc>
                <a:extLst>
                  <a:ext uri="{0D108BD9-81ED-4DB2-BD59-A6C34878D82A}">
                    <a16:rowId xmlns:a16="http://schemas.microsoft.com/office/drawing/2014/main" val="1610128747"/>
                  </a:ext>
                </a:extLst>
              </a:tr>
              <a:tr h="370840">
                <a:tc>
                  <a:txBody>
                    <a:bodyPr/>
                    <a:lstStyle/>
                    <a:p>
                      <a:r>
                        <a:rPr lang="en-US" sz="2000" b="1" dirty="0">
                          <a:solidFill>
                            <a:srgbClr val="FF0000"/>
                          </a:solidFill>
                        </a:rPr>
                        <a:t>*</a:t>
                      </a:r>
                      <a:r>
                        <a:rPr lang="en-US" sz="2000" dirty="0"/>
                        <a:t>Iterator</a:t>
                      </a:r>
                      <a:r>
                        <a:rPr lang="en-US" sz="2000" baseline="0" dirty="0"/>
                        <a:t> end</a:t>
                      </a:r>
                      <a:endParaRPr lang="en-US" sz="2000" dirty="0"/>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iterator end();</a:t>
                      </a:r>
                    </a:p>
                  </a:txBody>
                  <a:tcPr marL="55628" marR="55628" marT="27814" marB="27814" anchor="ctr"/>
                </a:tc>
                <a:extLst>
                  <a:ext uri="{0D108BD9-81ED-4DB2-BD59-A6C34878D82A}">
                    <a16:rowId xmlns:a16="http://schemas.microsoft.com/office/drawing/2014/main" val="740495228"/>
                  </a:ext>
                </a:extLst>
              </a:tr>
            </a:tbl>
          </a:graphicData>
        </a:graphic>
      </p:graphicFrame>
    </p:spTree>
    <p:extLst>
      <p:ext uri="{BB962C8B-B14F-4D97-AF65-F5344CB8AC3E}">
        <p14:creationId xmlns:p14="http://schemas.microsoft.com/office/powerpoint/2010/main" val="291538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Wrapper Class</a:t>
            </a:r>
          </a:p>
        </p:txBody>
      </p:sp>
      <p:sp>
        <p:nvSpPr>
          <p:cNvPr id="3" name="Content Placeholder 2"/>
          <p:cNvSpPr>
            <a:spLocks noGrp="1"/>
          </p:cNvSpPr>
          <p:nvPr>
            <p:ph sz="quarter" idx="1"/>
          </p:nvPr>
        </p:nvSpPr>
        <p:spPr>
          <a:xfrm>
            <a:off x="555585" y="1295401"/>
            <a:ext cx="9826906" cy="919835"/>
          </a:xfrm>
        </p:spPr>
        <p:txBody>
          <a:bodyPr/>
          <a:lstStyle/>
          <a:p>
            <a:r>
              <a:rPr lang="en-US" dirty="0"/>
              <a:t>A wrapper (adapter) class is a class that encapsulates or contains another class and uses its functionality to define (add to) the class' behavior.</a:t>
            </a:r>
          </a:p>
        </p:txBody>
      </p:sp>
      <p:sp>
        <p:nvSpPr>
          <p:cNvPr id="6" name="TextBox 5"/>
          <p:cNvSpPr txBox="1"/>
          <p:nvPr/>
        </p:nvSpPr>
        <p:spPr>
          <a:xfrm>
            <a:off x="533401" y="2539905"/>
            <a:ext cx="3429000" cy="3754874"/>
          </a:xfrm>
          <a:prstGeom prst="rect">
            <a:avLst/>
          </a:prstGeom>
          <a:noFill/>
        </p:spPr>
        <p:txBody>
          <a:bodyPr wrap="square" rtlCol="0">
            <a:spAutoFit/>
          </a:bodyPr>
          <a:lstStyle/>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#include "</a:t>
            </a:r>
            <a:r>
              <a:rPr lang="en-US" sz="1400" b="1" dirty="0" err="1">
                <a:solidFill>
                  <a:prstClr val="black"/>
                </a:solidFill>
                <a:latin typeface="Consolas" panose="020B0609020204030204" pitchFamily="49" charset="0"/>
                <a:cs typeface="Consolas" panose="020B0609020204030204" pitchFamily="49" charset="0"/>
              </a:rPr>
              <a:t>Deque.h</a:t>
            </a: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template &lt;</a:t>
            </a:r>
            <a:r>
              <a:rPr lang="en-US" sz="1400" b="1" dirty="0" err="1">
                <a:solidFill>
                  <a:prstClr val="black"/>
                </a:solidFill>
                <a:latin typeface="Consolas" panose="020B0609020204030204" pitchFamily="49" charset="0"/>
                <a:cs typeface="Consolas" panose="020B0609020204030204" pitchFamily="49" charset="0"/>
              </a:rPr>
              <a:t>typename</a:t>
            </a:r>
            <a:r>
              <a:rPr lang="en-US" sz="1400" b="1" dirty="0">
                <a:solidFill>
                  <a:prstClr val="black"/>
                </a:solidFill>
                <a:latin typeface="Consolas" panose="020B0609020204030204" pitchFamily="49" charset="0"/>
                <a:cs typeface="Consolas" panose="020B0609020204030204" pitchFamily="49" charset="0"/>
              </a:rPr>
              <a:t> T&gt;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class Vector</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private:</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Deque&lt;T&gt; vector_;</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public:</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void push_back(T data)</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vector_.push_back</a:t>
            </a:r>
            <a:r>
              <a:rPr lang="en-US" sz="1400" b="1" dirty="0">
                <a:solidFill>
                  <a:prstClr val="black"/>
                </a:solidFill>
                <a:latin typeface="Consolas" panose="020B0609020204030204" pitchFamily="49" charset="0"/>
                <a:cs typeface="Consolas" panose="020B0609020204030204" pitchFamily="49" charset="0"/>
              </a:rPr>
              <a:t>(data);</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void </a:t>
            </a:r>
            <a:r>
              <a:rPr lang="en-US" sz="1400" b="1" dirty="0" err="1">
                <a:solidFill>
                  <a:prstClr val="black"/>
                </a:solidFill>
                <a:latin typeface="Consolas" panose="020B0609020204030204" pitchFamily="49" charset="0"/>
                <a:cs typeface="Consolas" panose="020B0609020204030204" pitchFamily="49" charset="0"/>
              </a:rPr>
              <a:t>pop_back</a:t>
            </a:r>
            <a:r>
              <a:rPr lang="en-US" sz="1400" b="1" dirty="0">
                <a:solidFill>
                  <a:prstClr val="black"/>
                </a:solidFill>
                <a:latin typeface="Consolas" panose="020B0609020204030204" pitchFamily="49" charset="0"/>
                <a:cs typeface="Consolas" panose="020B0609020204030204" pitchFamily="49" charset="0"/>
              </a:rPr>
              <a:t>(void)</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a:solidFill>
                  <a:srgbClr val="FF0000"/>
                </a:solidFill>
                <a:latin typeface="Consolas" panose="020B0609020204030204" pitchFamily="49" charset="0"/>
                <a:cs typeface="Consolas" panose="020B0609020204030204" pitchFamily="49" charset="0"/>
              </a:rPr>
              <a:t>vector_.</a:t>
            </a:r>
            <a:r>
              <a:rPr lang="en-US" sz="1400" b="1" dirty="0" err="1">
                <a:solidFill>
                  <a:srgbClr val="FF0000"/>
                </a:solidFill>
                <a:latin typeface="Consolas" panose="020B0609020204030204" pitchFamily="49" charset="0"/>
                <a:cs typeface="Consolas" panose="020B0609020204030204" pitchFamily="49" charset="0"/>
              </a:rPr>
              <a:t>pop_back</a:t>
            </a:r>
            <a:r>
              <a:rPr lang="en-US" sz="1400" b="1" dirty="0">
                <a:solidFill>
                  <a:srgbClr val="FF0000"/>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a:t>
            </a:r>
          </a:p>
        </p:txBody>
      </p:sp>
      <p:sp>
        <p:nvSpPr>
          <p:cNvPr id="7" name="TextBox 6"/>
          <p:cNvSpPr txBox="1"/>
          <p:nvPr/>
        </p:nvSpPr>
        <p:spPr>
          <a:xfrm>
            <a:off x="3856946" y="2539905"/>
            <a:ext cx="3429000" cy="3754874"/>
          </a:xfrm>
          <a:prstGeom prst="rect">
            <a:avLst/>
          </a:prstGeom>
          <a:noFill/>
        </p:spPr>
        <p:txBody>
          <a:bodyPr wrap="square" rtlCol="0">
            <a:spAutoFit/>
          </a:bodyPr>
          <a:lstStyle/>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#include "</a:t>
            </a:r>
            <a:r>
              <a:rPr lang="en-US" sz="1400" b="1" dirty="0" err="1">
                <a:solidFill>
                  <a:prstClr val="black"/>
                </a:solidFill>
                <a:latin typeface="Consolas" panose="020B0609020204030204" pitchFamily="49" charset="0"/>
                <a:cs typeface="Consolas" panose="020B0609020204030204" pitchFamily="49" charset="0"/>
              </a:rPr>
              <a:t>Deque.h</a:t>
            </a: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template &lt;</a:t>
            </a:r>
            <a:r>
              <a:rPr lang="en-US" sz="1400" b="1" dirty="0" err="1">
                <a:solidFill>
                  <a:prstClr val="black"/>
                </a:solidFill>
                <a:latin typeface="Consolas" panose="020B0609020204030204" pitchFamily="49" charset="0"/>
                <a:cs typeface="Consolas" panose="020B0609020204030204" pitchFamily="49" charset="0"/>
              </a:rPr>
              <a:t>typename</a:t>
            </a:r>
            <a:r>
              <a:rPr lang="en-US" sz="1400" b="1" dirty="0">
                <a:solidFill>
                  <a:prstClr val="black"/>
                </a:solidFill>
                <a:latin typeface="Consolas" panose="020B0609020204030204" pitchFamily="49" charset="0"/>
                <a:cs typeface="Consolas" panose="020B0609020204030204" pitchFamily="49" charset="0"/>
              </a:rPr>
              <a:t> T&gt;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class Queue</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private:</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Deque&lt;T&gt; queue_;</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public:</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void push(T data)</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queue_.push_back</a:t>
            </a:r>
            <a:r>
              <a:rPr lang="en-US" sz="1400" b="1" dirty="0">
                <a:solidFill>
                  <a:prstClr val="black"/>
                </a:solidFill>
                <a:latin typeface="Consolas" panose="020B0609020204030204" pitchFamily="49" charset="0"/>
                <a:cs typeface="Consolas" panose="020B0609020204030204" pitchFamily="49" charset="0"/>
              </a:rPr>
              <a:t>(data);</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void pop(void)</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a:solidFill>
                  <a:srgbClr val="FF0000"/>
                </a:solidFill>
                <a:latin typeface="Consolas" panose="020B0609020204030204" pitchFamily="49" charset="0"/>
                <a:cs typeface="Consolas" panose="020B0609020204030204" pitchFamily="49" charset="0"/>
              </a:rPr>
              <a:t>queue_.</a:t>
            </a:r>
            <a:r>
              <a:rPr lang="en-US" sz="1400" b="1" dirty="0" err="1">
                <a:solidFill>
                  <a:srgbClr val="FF0000"/>
                </a:solidFill>
                <a:latin typeface="Consolas" panose="020B0609020204030204" pitchFamily="49" charset="0"/>
                <a:cs typeface="Consolas" panose="020B0609020204030204" pitchFamily="49" charset="0"/>
              </a:rPr>
              <a:t>pop_front</a:t>
            </a:r>
            <a:r>
              <a:rPr lang="en-US" sz="1400" b="1" dirty="0">
                <a:solidFill>
                  <a:srgbClr val="FF0000"/>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a:t>
            </a:r>
          </a:p>
        </p:txBody>
      </p:sp>
      <p:sp>
        <p:nvSpPr>
          <p:cNvPr id="8" name="TextBox 7">
            <a:extLst>
              <a:ext uri="{FF2B5EF4-FFF2-40B4-BE49-F238E27FC236}">
                <a16:creationId xmlns:a16="http://schemas.microsoft.com/office/drawing/2014/main" id="{09C9C251-EF73-447F-B305-A8AF94B6DD41}"/>
              </a:ext>
            </a:extLst>
          </p:cNvPr>
          <p:cNvSpPr txBox="1"/>
          <p:nvPr/>
        </p:nvSpPr>
        <p:spPr>
          <a:xfrm>
            <a:off x="7180492" y="2539905"/>
            <a:ext cx="3429000" cy="3754874"/>
          </a:xfrm>
          <a:prstGeom prst="rect">
            <a:avLst/>
          </a:prstGeom>
          <a:noFill/>
        </p:spPr>
        <p:txBody>
          <a:bodyPr wrap="square" rtlCol="0">
            <a:spAutoFit/>
          </a:bodyPr>
          <a:lstStyle/>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#include "</a:t>
            </a:r>
            <a:r>
              <a:rPr lang="en-US" sz="1400" b="1" dirty="0" err="1">
                <a:solidFill>
                  <a:prstClr val="black"/>
                </a:solidFill>
                <a:latin typeface="Consolas" panose="020B0609020204030204" pitchFamily="49" charset="0"/>
                <a:cs typeface="Consolas" panose="020B0609020204030204" pitchFamily="49" charset="0"/>
              </a:rPr>
              <a:t>Deque.h</a:t>
            </a: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template &lt;typename T&gt;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class Stack</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private:</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Deque&lt;T&gt; stack_;</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public:</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void push(T data)</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stack_.push_back</a:t>
            </a:r>
            <a:r>
              <a:rPr lang="en-US" sz="1400" b="1" dirty="0">
                <a:solidFill>
                  <a:prstClr val="black"/>
                </a:solidFill>
                <a:latin typeface="Consolas" panose="020B0609020204030204" pitchFamily="49" charset="0"/>
                <a:cs typeface="Consolas" panose="020B0609020204030204" pitchFamily="49" charset="0"/>
              </a:rPr>
              <a:t>(data);</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void pop(void)</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a:solidFill>
                  <a:srgbClr val="FF0000"/>
                </a:solidFill>
                <a:latin typeface="Consolas" panose="020B0609020204030204" pitchFamily="49" charset="0"/>
                <a:cs typeface="Consolas" panose="020B0609020204030204" pitchFamily="49" charset="0"/>
              </a:rPr>
              <a:t>stack_.</a:t>
            </a:r>
            <a:r>
              <a:rPr lang="en-US" sz="1400" b="1" dirty="0" err="1">
                <a:solidFill>
                  <a:srgbClr val="FF0000"/>
                </a:solidFill>
                <a:latin typeface="Consolas" panose="020B0609020204030204" pitchFamily="49" charset="0"/>
                <a:cs typeface="Consolas" panose="020B0609020204030204" pitchFamily="49" charset="0"/>
              </a:rPr>
              <a:t>pop_back</a:t>
            </a:r>
            <a:r>
              <a:rPr lang="en-US" sz="1400" b="1" dirty="0">
                <a:solidFill>
                  <a:srgbClr val="FF0000"/>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a:t>
            </a:r>
          </a:p>
        </p:txBody>
      </p:sp>
      <p:sp>
        <p:nvSpPr>
          <p:cNvPr id="4" name="Footer Placeholder 3">
            <a:extLst>
              <a:ext uri="{FF2B5EF4-FFF2-40B4-BE49-F238E27FC236}">
                <a16:creationId xmlns:a16="http://schemas.microsoft.com/office/drawing/2014/main" id="{8EC4AB51-62C5-441D-A788-62DAA98A2B20}"/>
              </a:ext>
            </a:extLst>
          </p:cNvPr>
          <p:cNvSpPr>
            <a:spLocks noGrp="1"/>
          </p:cNvSpPr>
          <p:nvPr>
            <p:ph type="ftr" sz="quarter" idx="11"/>
          </p:nvPr>
        </p:nvSpPr>
        <p:spPr/>
        <p:txBody>
          <a:bodyPr/>
          <a:lstStyle/>
          <a:p>
            <a:pPr>
              <a:defRPr/>
            </a:pPr>
            <a:r>
              <a:rPr lang="en-US"/>
              <a:t>Lab 06 - Railroad</a:t>
            </a:r>
            <a:endParaRPr lang="en-US" dirty="0"/>
          </a:p>
        </p:txBody>
      </p:sp>
      <p:sp>
        <p:nvSpPr>
          <p:cNvPr id="5" name="Slide Number Placeholder 4">
            <a:extLst>
              <a:ext uri="{FF2B5EF4-FFF2-40B4-BE49-F238E27FC236}">
                <a16:creationId xmlns:a16="http://schemas.microsoft.com/office/drawing/2014/main" id="{CA1D129F-55A5-4A24-83E8-C0CFABEFECCA}"/>
              </a:ext>
            </a:extLst>
          </p:cNvPr>
          <p:cNvSpPr>
            <a:spLocks noGrp="1"/>
          </p:cNvSpPr>
          <p:nvPr>
            <p:ph type="sldNum" sz="quarter" idx="12"/>
          </p:nvPr>
        </p:nvSpPr>
        <p:spPr/>
        <p:txBody>
          <a:bodyPr/>
          <a:lstStyle/>
          <a:p>
            <a:pPr>
              <a:defRPr/>
            </a:pPr>
            <a:fld id="{0D7B5496-982B-480A-8085-B08F2CA91C21}" type="slidenum">
              <a:rPr lang="en-US" smtClean="0"/>
              <a:pPr>
                <a:defRPr/>
              </a:pPr>
              <a:t>8</a:t>
            </a:fld>
            <a:endParaRPr lang="en-US" dirty="0"/>
          </a:p>
        </p:txBody>
      </p:sp>
    </p:spTree>
    <p:extLst>
      <p:ext uri="{BB962C8B-B14F-4D97-AF65-F5344CB8AC3E}">
        <p14:creationId xmlns:p14="http://schemas.microsoft.com/office/powerpoint/2010/main" val="230617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L06 – Railroad Wrapper Classes</a:t>
            </a:r>
          </a:p>
        </p:txBody>
      </p:sp>
      <p:grpSp>
        <p:nvGrpSpPr>
          <p:cNvPr id="16" name="Group 15"/>
          <p:cNvGrpSpPr/>
          <p:nvPr/>
        </p:nvGrpSpPr>
        <p:grpSpPr>
          <a:xfrm>
            <a:off x="3824369" y="2814624"/>
            <a:ext cx="6019800" cy="3281376"/>
            <a:chOff x="5257800" y="1733216"/>
            <a:chExt cx="5967784" cy="6610735"/>
          </a:xfrm>
        </p:grpSpPr>
        <p:sp>
          <p:nvSpPr>
            <p:cNvPr id="17" name="Rectangle 16"/>
            <p:cNvSpPr/>
            <p:nvPr/>
          </p:nvSpPr>
          <p:spPr>
            <a:xfrm>
              <a:off x="5257800" y="1733216"/>
              <a:ext cx="5967784" cy="4685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Station&lt;T&gt;</a:t>
              </a:r>
              <a:endParaRPr lang="en-US" sz="1200" b="1" i="1" dirty="0">
                <a:solidFill>
                  <a:schemeClr val="tx1"/>
                </a:solidFill>
              </a:endParaRPr>
            </a:p>
          </p:txBody>
        </p:sp>
        <p:sp>
          <p:nvSpPr>
            <p:cNvPr id="18" name="Rectangle 17"/>
            <p:cNvSpPr/>
            <p:nvPr/>
          </p:nvSpPr>
          <p:spPr>
            <a:xfrm>
              <a:off x="5257800" y="2201767"/>
              <a:ext cx="5967784" cy="614218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latin typeface="Consolas" panose="020B0609020204030204" pitchFamily="49" charset="0"/>
                  <a:cs typeface="Consolas" panose="020B0609020204030204" pitchFamily="49" charset="0"/>
                </a:rPr>
                <a:t>string </a:t>
              </a:r>
              <a:r>
                <a:rPr lang="en-US" sz="1000" b="1" dirty="0" err="1">
                  <a:solidFill>
                    <a:schemeClr val="tx1"/>
                  </a:solidFill>
                  <a:latin typeface="Consolas" panose="020B0609020204030204" pitchFamily="49" charset="0"/>
                  <a:cs typeface="Consolas" panose="020B0609020204030204" pitchFamily="49" charset="0"/>
                </a:rPr>
                <a:t>addCar</a:t>
              </a:r>
              <a:r>
                <a:rPr lang="en-US" sz="1000" b="1" dirty="0">
                  <a:solidFill>
                    <a:schemeClr val="tx1"/>
                  </a:solidFill>
                  <a:latin typeface="Consolas" panose="020B0609020204030204" pitchFamily="49" charset="0"/>
                  <a:cs typeface="Consolas" panose="020B0609020204030204" pitchFamily="49" charset="0"/>
                </a:rPr>
                <a:t>(const T&amp;);</a:t>
              </a:r>
            </a:p>
            <a:p>
              <a:r>
                <a:rPr lang="en-US" sz="1000" b="1" dirty="0">
                  <a:solidFill>
                    <a:schemeClr val="tx1"/>
                  </a:solidFill>
                  <a:latin typeface="Consolas" panose="020B0609020204030204" pitchFamily="49" charset="0"/>
                  <a:cs typeface="Consolas" panose="020B0609020204030204" pitchFamily="49" charset="0"/>
                </a:rPr>
                <a:t>string </a:t>
              </a:r>
              <a:r>
                <a:rPr lang="en-US" sz="1000" b="1" dirty="0" err="1">
                  <a:solidFill>
                    <a:schemeClr val="tx1"/>
                  </a:solidFill>
                  <a:latin typeface="Consolas" panose="020B0609020204030204" pitchFamily="49" charset="0"/>
                  <a:cs typeface="Consolas" panose="020B0609020204030204" pitchFamily="49" charset="0"/>
                </a:rPr>
                <a:t>addStack</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string </a:t>
              </a:r>
              <a:r>
                <a:rPr lang="en-US" sz="1000" b="1" dirty="0" err="1">
                  <a:solidFill>
                    <a:schemeClr val="tx1"/>
                  </a:solidFill>
                  <a:latin typeface="Consolas" panose="020B0609020204030204" pitchFamily="49" charset="0"/>
                  <a:cs typeface="Consolas" panose="020B0609020204030204" pitchFamily="49" charset="0"/>
                </a:rPr>
                <a:t>addQueue</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string </a:t>
              </a:r>
              <a:r>
                <a:rPr lang="en-US" sz="1000" b="1" dirty="0" err="1">
                  <a:solidFill>
                    <a:schemeClr val="tx1"/>
                  </a:solidFill>
                  <a:latin typeface="Consolas" panose="020B0609020204030204" pitchFamily="49" charset="0"/>
                  <a:cs typeface="Consolas" panose="020B0609020204030204" pitchFamily="49" charset="0"/>
                </a:rPr>
                <a:t>removeCar</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string </a:t>
              </a:r>
              <a:r>
                <a:rPr lang="en-US" sz="1000" b="1" dirty="0" err="1">
                  <a:solidFill>
                    <a:schemeClr val="tx1"/>
                  </a:solidFill>
                  <a:latin typeface="Consolas" panose="020B0609020204030204" pitchFamily="49" charset="0"/>
                  <a:cs typeface="Consolas" panose="020B0609020204030204" pitchFamily="49" charset="0"/>
                </a:rPr>
                <a:t>removeStack</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string </a:t>
              </a:r>
              <a:r>
                <a:rPr lang="en-US" sz="1000" b="1" dirty="0" err="1">
                  <a:solidFill>
                    <a:schemeClr val="tx1"/>
                  </a:solidFill>
                  <a:latin typeface="Consolas" panose="020B0609020204030204" pitchFamily="49" charset="0"/>
                  <a:cs typeface="Consolas" panose="020B0609020204030204" pitchFamily="49" charset="0"/>
                </a:rPr>
                <a:t>removeQueue</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string </a:t>
              </a:r>
              <a:r>
                <a:rPr lang="en-US" sz="1000" b="1" dirty="0" err="1">
                  <a:solidFill>
                    <a:schemeClr val="tx1"/>
                  </a:solidFill>
                  <a:latin typeface="Consolas" panose="020B0609020204030204" pitchFamily="49" charset="0"/>
                  <a:cs typeface="Consolas" panose="020B0609020204030204" pitchFamily="49" charset="0"/>
                </a:rPr>
                <a:t>topCar</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string </a:t>
              </a:r>
              <a:r>
                <a:rPr lang="en-US" sz="1000" b="1" dirty="0" err="1">
                  <a:solidFill>
                    <a:schemeClr val="tx1"/>
                  </a:solidFill>
                  <a:latin typeface="Consolas" panose="020B0609020204030204" pitchFamily="49" charset="0"/>
                  <a:cs typeface="Consolas" panose="020B0609020204030204" pitchFamily="49" charset="0"/>
                </a:rPr>
                <a:t>topStack</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string </a:t>
              </a:r>
              <a:r>
                <a:rPr lang="en-US" sz="1000" b="1" dirty="0" err="1">
                  <a:solidFill>
                    <a:schemeClr val="tx1"/>
                  </a:solidFill>
                  <a:latin typeface="Consolas" panose="020B0609020204030204" pitchFamily="49" charset="0"/>
                  <a:cs typeface="Consolas" panose="020B0609020204030204" pitchFamily="49" charset="0"/>
                </a:rPr>
                <a:t>topQueue</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string </a:t>
              </a:r>
              <a:r>
                <a:rPr lang="en-US" sz="1000" b="1" dirty="0" err="1">
                  <a:solidFill>
                    <a:schemeClr val="tx1"/>
                  </a:solidFill>
                  <a:latin typeface="Consolas" panose="020B0609020204030204" pitchFamily="49" charset="0"/>
                  <a:cs typeface="Consolas" panose="020B0609020204030204" pitchFamily="49" charset="0"/>
                </a:rPr>
                <a:t>sizeStack</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string </a:t>
              </a:r>
              <a:r>
                <a:rPr lang="en-US" sz="1000" b="1" dirty="0" err="1">
                  <a:solidFill>
                    <a:schemeClr val="tx1"/>
                  </a:solidFill>
                  <a:latin typeface="Consolas" panose="020B0609020204030204" pitchFamily="49" charset="0"/>
                  <a:cs typeface="Consolas" panose="020B0609020204030204" pitchFamily="49" charset="0"/>
                </a:rPr>
                <a:t>sizeQueue</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string </a:t>
              </a:r>
              <a:r>
                <a:rPr lang="en-US" sz="1000" b="1" dirty="0" err="1">
                  <a:solidFill>
                    <a:schemeClr val="tx1"/>
                  </a:solidFill>
                  <a:latin typeface="Consolas" panose="020B0609020204030204" pitchFamily="49" charset="0"/>
                  <a:cs typeface="Consolas" panose="020B0609020204030204" pitchFamily="49" charset="0"/>
                </a:rPr>
                <a:t>sizeTrain</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string find(T);</a:t>
              </a:r>
            </a:p>
            <a:p>
              <a:r>
                <a:rPr lang="en-US" sz="1000" b="1" dirty="0">
                  <a:solidFill>
                    <a:schemeClr val="tx1"/>
                  </a:solidFill>
                  <a:latin typeface="Consolas" panose="020B0609020204030204" pitchFamily="49" charset="0"/>
                  <a:cs typeface="Consolas" panose="020B0609020204030204" pitchFamily="49" charset="0"/>
                </a:rPr>
                <a:t>string </a:t>
              </a:r>
              <a:r>
                <a:rPr lang="en-US" sz="1000" b="1" dirty="0" err="1">
                  <a:solidFill>
                    <a:schemeClr val="tx1"/>
                  </a:solidFill>
                  <a:latin typeface="Consolas" panose="020B0609020204030204" pitchFamily="49" charset="0"/>
                  <a:cs typeface="Consolas" panose="020B0609020204030204" pitchFamily="49" charset="0"/>
                </a:rPr>
                <a:t>queueToString</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string </a:t>
              </a:r>
              <a:r>
                <a:rPr lang="en-US" sz="1000" b="1" dirty="0" err="1">
                  <a:solidFill>
                    <a:schemeClr val="tx1"/>
                  </a:solidFill>
                  <a:latin typeface="Consolas" panose="020B0609020204030204" pitchFamily="49" charset="0"/>
                  <a:cs typeface="Consolas" panose="020B0609020204030204" pitchFamily="49" charset="0"/>
                </a:rPr>
                <a:t>stackToString</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string </a:t>
              </a:r>
              <a:r>
                <a:rPr lang="en-US" sz="1000" b="1" dirty="0" err="1">
                  <a:solidFill>
                    <a:schemeClr val="tx1"/>
                  </a:solidFill>
                  <a:latin typeface="Consolas" panose="020B0609020204030204" pitchFamily="49" charset="0"/>
                  <a:cs typeface="Consolas" panose="020B0609020204030204" pitchFamily="49" charset="0"/>
                </a:rPr>
                <a:t>vectorToString</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string toString();</a:t>
              </a:r>
            </a:p>
          </p:txBody>
        </p:sp>
      </p:grpSp>
      <p:grpSp>
        <p:nvGrpSpPr>
          <p:cNvPr id="19" name="Group 18"/>
          <p:cNvGrpSpPr/>
          <p:nvPr/>
        </p:nvGrpSpPr>
        <p:grpSpPr>
          <a:xfrm>
            <a:off x="5800432" y="3200402"/>
            <a:ext cx="3953168" cy="2819400"/>
            <a:chOff x="5257800" y="1720836"/>
            <a:chExt cx="4343400" cy="3894665"/>
          </a:xfrm>
        </p:grpSpPr>
        <p:sp>
          <p:nvSpPr>
            <p:cNvPr id="20" name="Rectangle 19"/>
            <p:cNvSpPr/>
            <p:nvPr/>
          </p:nvSpPr>
          <p:spPr>
            <a:xfrm>
              <a:off x="5257800" y="1720836"/>
              <a:ext cx="434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Vector&lt;T&gt;, Queue&lt;T&gt;, Stack&lt;T&gt;</a:t>
              </a:r>
              <a:endParaRPr lang="en-US" sz="1200" b="1" i="1" dirty="0">
                <a:solidFill>
                  <a:schemeClr val="tx1"/>
                </a:solidFill>
              </a:endParaRPr>
            </a:p>
          </p:txBody>
        </p:sp>
        <p:sp>
          <p:nvSpPr>
            <p:cNvPr id="21" name="Rectangle 20"/>
            <p:cNvSpPr/>
            <p:nvPr/>
          </p:nvSpPr>
          <p:spPr>
            <a:xfrm>
              <a:off x="5257800" y="2025636"/>
              <a:ext cx="4343400" cy="358986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latin typeface="Consolas" panose="020B0609020204030204" pitchFamily="49" charset="0"/>
                  <a:cs typeface="Consolas" panose="020B0609020204030204" pitchFamily="49" charset="0"/>
                </a:rPr>
                <a:t>void push(const T&amp;);</a:t>
              </a:r>
            </a:p>
            <a:p>
              <a:r>
                <a:rPr lang="en-US" sz="1000" b="1" dirty="0">
                  <a:solidFill>
                    <a:schemeClr val="tx1"/>
                  </a:solidFill>
                  <a:latin typeface="Consolas" panose="020B0609020204030204" pitchFamily="49" charset="0"/>
                  <a:cs typeface="Consolas" panose="020B0609020204030204" pitchFamily="49" charset="0"/>
                </a:rPr>
                <a:t>void pop();</a:t>
              </a:r>
            </a:p>
            <a:p>
              <a:r>
                <a:rPr lang="en-US" sz="1000" b="1" dirty="0">
                  <a:solidFill>
                    <a:schemeClr val="tx1"/>
                  </a:solidFill>
                  <a:latin typeface="Consolas" panose="020B0609020204030204" pitchFamily="49" charset="0"/>
                  <a:cs typeface="Consolas" panose="020B0609020204030204" pitchFamily="49" charset="0"/>
                </a:rPr>
                <a:t>void top();</a:t>
              </a:r>
            </a:p>
            <a:p>
              <a:r>
                <a:rPr lang="en-US" sz="1000" b="1" dirty="0" err="1">
                  <a:solidFill>
                    <a:schemeClr val="tx1"/>
                  </a:solidFill>
                  <a:latin typeface="Consolas" panose="020B0609020204030204" pitchFamily="49" charset="0"/>
                  <a:cs typeface="Consolas" panose="020B0609020204030204" pitchFamily="49" charset="0"/>
                </a:rPr>
                <a:t>size_t</a:t>
              </a:r>
              <a:r>
                <a:rPr lang="en-US" sz="1000" b="1" dirty="0">
                  <a:solidFill>
                    <a:schemeClr val="tx1"/>
                  </a:solidFill>
                  <a:latin typeface="Consolas" panose="020B0609020204030204" pitchFamily="49" charset="0"/>
                  <a:cs typeface="Consolas" panose="020B0609020204030204" pitchFamily="49" charset="0"/>
                </a:rPr>
                <a:t> size();</a:t>
              </a:r>
            </a:p>
            <a:p>
              <a:r>
                <a:rPr lang="en-US" sz="1000" b="1" dirty="0">
                  <a:solidFill>
                    <a:schemeClr val="tx1"/>
                  </a:solidFill>
                  <a:latin typeface="Consolas" panose="020B0609020204030204" pitchFamily="49" charset="0"/>
                  <a:cs typeface="Consolas" panose="020B0609020204030204" pitchFamily="49" charset="0"/>
                </a:rPr>
                <a:t>T&amp; at(</a:t>
              </a:r>
              <a:r>
                <a:rPr lang="en-US" sz="1000" b="1" dirty="0" err="1">
                  <a:solidFill>
                    <a:schemeClr val="tx1"/>
                  </a:solidFill>
                  <a:latin typeface="Consolas" panose="020B0609020204030204" pitchFamily="49" charset="0"/>
                  <a:cs typeface="Consolas" panose="020B0609020204030204" pitchFamily="49" charset="0"/>
                </a:rPr>
                <a:t>size_t</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string </a:t>
              </a:r>
              <a:r>
                <a:rPr lang="en-US" sz="1000" b="1" dirty="0" err="1">
                  <a:solidFill>
                    <a:schemeClr val="tx1"/>
                  </a:solidFill>
                  <a:latin typeface="Consolas" panose="020B0609020204030204" pitchFamily="49" charset="0"/>
                  <a:cs typeface="Consolas" panose="020B0609020204030204" pitchFamily="49" charset="0"/>
                </a:rPr>
                <a:t>toString</a:t>
              </a:r>
              <a:r>
                <a:rPr lang="en-US" sz="1000" b="1" dirty="0">
                  <a:solidFill>
                    <a:schemeClr val="tx1"/>
                  </a:solidFill>
                  <a:latin typeface="Consolas" panose="020B0609020204030204" pitchFamily="49" charset="0"/>
                  <a:cs typeface="Consolas" panose="020B0609020204030204" pitchFamily="49" charset="0"/>
                </a:rPr>
                <a:t>() const;</a:t>
              </a:r>
            </a:p>
          </p:txBody>
        </p:sp>
      </p:grpSp>
      <p:grpSp>
        <p:nvGrpSpPr>
          <p:cNvPr id="5" name="Group 4"/>
          <p:cNvGrpSpPr/>
          <p:nvPr/>
        </p:nvGrpSpPr>
        <p:grpSpPr>
          <a:xfrm>
            <a:off x="7615344" y="3562352"/>
            <a:ext cx="2071288" cy="2390119"/>
            <a:chOff x="6553681" y="2876550"/>
            <a:chExt cx="2071288" cy="2390119"/>
          </a:xfrm>
        </p:grpSpPr>
        <p:grpSp>
          <p:nvGrpSpPr>
            <p:cNvPr id="22" name="Group 21"/>
            <p:cNvGrpSpPr/>
            <p:nvPr/>
          </p:nvGrpSpPr>
          <p:grpSpPr>
            <a:xfrm>
              <a:off x="6553681" y="3352800"/>
              <a:ext cx="2071288" cy="1913869"/>
              <a:chOff x="5257800" y="3474263"/>
              <a:chExt cx="2862378" cy="1929028"/>
            </a:xfrm>
          </p:grpSpPr>
          <p:sp>
            <p:nvSpPr>
              <p:cNvPr id="23" name="Rectangle 22"/>
              <p:cNvSpPr/>
              <p:nvPr/>
            </p:nvSpPr>
            <p:spPr>
              <a:xfrm>
                <a:off x="5257800" y="3474263"/>
                <a:ext cx="2862378"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Deque&lt;T&gt;</a:t>
                </a:r>
                <a:endParaRPr lang="en-US" sz="1200" b="1" i="1" dirty="0">
                  <a:solidFill>
                    <a:schemeClr val="tx1"/>
                  </a:solidFill>
                </a:endParaRPr>
              </a:p>
            </p:txBody>
          </p:sp>
          <p:sp>
            <p:nvSpPr>
              <p:cNvPr id="24" name="Rectangle 23"/>
              <p:cNvSpPr/>
              <p:nvPr/>
            </p:nvSpPr>
            <p:spPr>
              <a:xfrm>
                <a:off x="5257800" y="3772308"/>
                <a:ext cx="2862378" cy="163098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latin typeface="Consolas" panose="020B0609020204030204" pitchFamily="49" charset="0"/>
                    <a:cs typeface="Consolas" panose="020B0609020204030204" pitchFamily="49" charset="0"/>
                  </a:rPr>
                  <a:t>void </a:t>
                </a:r>
                <a:r>
                  <a:rPr lang="en-US" sz="1000" b="1" dirty="0" err="1">
                    <a:solidFill>
                      <a:schemeClr val="tx1"/>
                    </a:solidFill>
                    <a:latin typeface="Consolas" panose="020B0609020204030204" pitchFamily="49" charset="0"/>
                    <a:cs typeface="Consolas" panose="020B0609020204030204" pitchFamily="49" charset="0"/>
                  </a:rPr>
                  <a:t>push_front</a:t>
                </a:r>
                <a:r>
                  <a:rPr lang="en-US" sz="1000" b="1" dirty="0">
                    <a:solidFill>
                      <a:schemeClr val="tx1"/>
                    </a:solidFill>
                    <a:latin typeface="Consolas" panose="020B0609020204030204" pitchFamily="49" charset="0"/>
                    <a:cs typeface="Consolas" panose="020B0609020204030204" pitchFamily="49" charset="0"/>
                  </a:rPr>
                  <a:t>(const T&amp;); </a:t>
                </a:r>
              </a:p>
              <a:p>
                <a:r>
                  <a:rPr lang="en-US" sz="1000" b="1" dirty="0">
                    <a:solidFill>
                      <a:schemeClr val="tx1"/>
                    </a:solidFill>
                    <a:latin typeface="Consolas" panose="020B0609020204030204" pitchFamily="49" charset="0"/>
                    <a:cs typeface="Consolas" panose="020B0609020204030204" pitchFamily="49" charset="0"/>
                  </a:rPr>
                  <a:t>void </a:t>
                </a:r>
                <a:r>
                  <a:rPr lang="en-US" sz="1000" b="1" dirty="0" err="1">
                    <a:solidFill>
                      <a:schemeClr val="tx1"/>
                    </a:solidFill>
                    <a:latin typeface="Consolas" panose="020B0609020204030204" pitchFamily="49" charset="0"/>
                    <a:cs typeface="Consolas" panose="020B0609020204030204" pitchFamily="49" charset="0"/>
                  </a:rPr>
                  <a:t>push_back</a:t>
                </a:r>
                <a:r>
                  <a:rPr lang="en-US" sz="1000" b="1" dirty="0">
                    <a:solidFill>
                      <a:schemeClr val="tx1"/>
                    </a:solidFill>
                    <a:latin typeface="Consolas" panose="020B0609020204030204" pitchFamily="49" charset="0"/>
                    <a:cs typeface="Consolas" panose="020B0609020204030204" pitchFamily="49" charset="0"/>
                  </a:rPr>
                  <a:t>(const T&amp;);</a:t>
                </a:r>
              </a:p>
              <a:p>
                <a:r>
                  <a:rPr lang="en-US" sz="1000" b="1" dirty="0">
                    <a:solidFill>
                      <a:schemeClr val="tx1"/>
                    </a:solidFill>
                    <a:latin typeface="Consolas" panose="020B0609020204030204" pitchFamily="49" charset="0"/>
                    <a:cs typeface="Consolas" panose="020B0609020204030204" pitchFamily="49" charset="0"/>
                  </a:rPr>
                  <a:t>void </a:t>
                </a:r>
                <a:r>
                  <a:rPr lang="en-US" sz="1000" b="1" dirty="0" err="1">
                    <a:solidFill>
                      <a:schemeClr val="tx1"/>
                    </a:solidFill>
                    <a:latin typeface="Consolas" panose="020B0609020204030204" pitchFamily="49" charset="0"/>
                    <a:cs typeface="Consolas" panose="020B0609020204030204" pitchFamily="49" charset="0"/>
                  </a:rPr>
                  <a:t>pop_front</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void </a:t>
                </a:r>
                <a:r>
                  <a:rPr lang="en-US" sz="1000" b="1" dirty="0" err="1">
                    <a:solidFill>
                      <a:schemeClr val="tx1"/>
                    </a:solidFill>
                    <a:latin typeface="Consolas" panose="020B0609020204030204" pitchFamily="49" charset="0"/>
                    <a:cs typeface="Consolas" panose="020B0609020204030204" pitchFamily="49" charset="0"/>
                  </a:rPr>
                  <a:t>pop_back</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T&amp; front();</a:t>
                </a:r>
              </a:p>
              <a:p>
                <a:r>
                  <a:rPr lang="en-US" sz="1000" b="1" dirty="0">
                    <a:solidFill>
                      <a:schemeClr val="tx1"/>
                    </a:solidFill>
                    <a:latin typeface="Consolas" panose="020B0609020204030204" pitchFamily="49" charset="0"/>
                    <a:cs typeface="Consolas" panose="020B0609020204030204" pitchFamily="49" charset="0"/>
                  </a:rPr>
                  <a:t>T&amp; back();</a:t>
                </a:r>
              </a:p>
              <a:p>
                <a:r>
                  <a:rPr lang="en-US" sz="1000" b="1" dirty="0" err="1">
                    <a:solidFill>
                      <a:schemeClr val="tx1"/>
                    </a:solidFill>
                    <a:latin typeface="Consolas" panose="020B0609020204030204" pitchFamily="49" charset="0"/>
                    <a:cs typeface="Consolas" panose="020B0609020204030204" pitchFamily="49" charset="0"/>
                  </a:rPr>
                  <a:t>size_t</a:t>
                </a:r>
                <a:r>
                  <a:rPr lang="en-US" sz="1000" b="1" dirty="0">
                    <a:solidFill>
                      <a:schemeClr val="tx1"/>
                    </a:solidFill>
                    <a:latin typeface="Consolas" panose="020B0609020204030204" pitchFamily="49" charset="0"/>
                    <a:cs typeface="Consolas" panose="020B0609020204030204" pitchFamily="49" charset="0"/>
                  </a:rPr>
                  <a:t> size();</a:t>
                </a:r>
              </a:p>
              <a:p>
                <a:r>
                  <a:rPr lang="en-US" sz="1000" b="1" dirty="0">
                    <a:solidFill>
                      <a:schemeClr val="tx1"/>
                    </a:solidFill>
                    <a:latin typeface="Consolas" panose="020B0609020204030204" pitchFamily="49" charset="0"/>
                    <a:cs typeface="Consolas" panose="020B0609020204030204" pitchFamily="49" charset="0"/>
                  </a:rPr>
                  <a:t>bool empty() const;</a:t>
                </a:r>
              </a:p>
              <a:p>
                <a:r>
                  <a:rPr lang="en-US" sz="1000" b="1" dirty="0">
                    <a:solidFill>
                      <a:schemeClr val="tx1"/>
                    </a:solidFill>
                    <a:latin typeface="Consolas" panose="020B0609020204030204" pitchFamily="49" charset="0"/>
                    <a:cs typeface="Consolas" panose="020B0609020204030204" pitchFamily="49" charset="0"/>
                  </a:rPr>
                  <a:t>T&amp; at(</a:t>
                </a:r>
                <a:r>
                  <a:rPr lang="en-US" sz="1000" b="1" dirty="0" err="1">
                    <a:solidFill>
                      <a:schemeClr val="tx1"/>
                    </a:solidFill>
                    <a:latin typeface="Consolas" panose="020B0609020204030204" pitchFamily="49" charset="0"/>
                    <a:cs typeface="Consolas" panose="020B0609020204030204" pitchFamily="49" charset="0"/>
                  </a:rPr>
                  <a:t>size_t</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string </a:t>
                </a:r>
                <a:r>
                  <a:rPr lang="en-US" sz="1000" b="1" dirty="0" err="1">
                    <a:solidFill>
                      <a:schemeClr val="tx1"/>
                    </a:solidFill>
                    <a:latin typeface="Consolas" panose="020B0609020204030204" pitchFamily="49" charset="0"/>
                    <a:cs typeface="Consolas" panose="020B0609020204030204" pitchFamily="49" charset="0"/>
                  </a:rPr>
                  <a:t>toString</a:t>
                </a:r>
                <a:r>
                  <a:rPr lang="en-US" sz="1000" b="1" dirty="0">
                    <a:solidFill>
                      <a:schemeClr val="tx1"/>
                    </a:solidFill>
                    <a:latin typeface="Consolas" panose="020B0609020204030204" pitchFamily="49" charset="0"/>
                    <a:cs typeface="Consolas" panose="020B0609020204030204" pitchFamily="49" charset="0"/>
                  </a:rPr>
                  <a:t>() const;</a:t>
                </a:r>
              </a:p>
            </p:txBody>
          </p:sp>
        </p:grpSp>
        <p:sp>
          <p:nvSpPr>
            <p:cNvPr id="25" name="Rectangle 24"/>
            <p:cNvSpPr/>
            <p:nvPr/>
          </p:nvSpPr>
          <p:spPr>
            <a:xfrm>
              <a:off x="6553681" y="2876550"/>
              <a:ext cx="2071288" cy="4754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&lt;&lt;interface&gt;&gt;</a:t>
              </a:r>
            </a:p>
            <a:p>
              <a:pPr algn="ctr"/>
              <a:r>
                <a:rPr lang="en-US" sz="1200" b="1" i="1" dirty="0">
                  <a:solidFill>
                    <a:schemeClr val="tx1"/>
                  </a:solidFill>
                </a:rPr>
                <a:t>DequeInterface&lt;T&gt;</a:t>
              </a:r>
            </a:p>
          </p:txBody>
        </p:sp>
      </p:grpSp>
      <p:sp>
        <p:nvSpPr>
          <p:cNvPr id="26" name="TextBox 25"/>
          <p:cNvSpPr txBox="1"/>
          <p:nvPr/>
        </p:nvSpPr>
        <p:spPr>
          <a:xfrm>
            <a:off x="1143000" y="2971800"/>
            <a:ext cx="1846594" cy="3539430"/>
          </a:xfrm>
          <a:prstGeom prst="rect">
            <a:avLst/>
          </a:prstGeom>
          <a:noFill/>
        </p:spPr>
        <p:txBody>
          <a:bodyPr wrap="square" rtlCol="0">
            <a:spAutoFit/>
          </a:bodyPr>
          <a:lstStyle/>
          <a:p>
            <a:r>
              <a:rPr lang="en-US" sz="1400" b="1" dirty="0">
                <a:latin typeface="Consolas" panose="020B0609020204030204" pitchFamily="49" charset="0"/>
              </a:rPr>
              <a:t>"</a:t>
            </a:r>
            <a:r>
              <a:rPr lang="en-US" sz="1400" b="1" dirty="0" err="1">
                <a:latin typeface="Consolas" panose="020B0609020204030204" pitchFamily="49" charset="0"/>
              </a:rPr>
              <a:t>Add:station</a:t>
            </a:r>
            <a:r>
              <a:rPr lang="en-US" sz="1400" b="1" dirty="0">
                <a:latin typeface="Consolas" panose="020B0609020204030204" pitchFamily="49" charset="0"/>
              </a:rPr>
              <a:t> xx"</a:t>
            </a:r>
          </a:p>
          <a:p>
            <a:r>
              <a:rPr lang="en-US" sz="1400" b="1" dirty="0">
                <a:latin typeface="Consolas" panose="020B0609020204030204" pitchFamily="49" charset="0"/>
              </a:rPr>
              <a:t>"</a:t>
            </a:r>
            <a:r>
              <a:rPr lang="en-US" sz="1400" b="1" dirty="0" err="1">
                <a:latin typeface="Consolas" panose="020B0609020204030204" pitchFamily="49" charset="0"/>
              </a:rPr>
              <a:t>Add:stack</a:t>
            </a:r>
            <a:r>
              <a:rPr lang="en-US" sz="1400" b="1" dirty="0">
                <a:latin typeface="Consolas" panose="020B0609020204030204" pitchFamily="49" charset="0"/>
              </a:rPr>
              <a:t>"</a:t>
            </a:r>
          </a:p>
          <a:p>
            <a:r>
              <a:rPr lang="en-US" sz="1400" b="1" dirty="0">
                <a:latin typeface="Consolas" panose="020B0609020204030204" pitchFamily="49" charset="0"/>
              </a:rPr>
              <a:t>"</a:t>
            </a:r>
            <a:r>
              <a:rPr lang="en-US" sz="1400" b="1" dirty="0" err="1">
                <a:latin typeface="Consolas" panose="020B0609020204030204" pitchFamily="49" charset="0"/>
              </a:rPr>
              <a:t>Add:queue</a:t>
            </a:r>
            <a:r>
              <a:rPr lang="en-US" sz="1400" b="1" dirty="0">
                <a:latin typeface="Consolas" panose="020B0609020204030204" pitchFamily="49" charset="0"/>
              </a:rPr>
              <a:t>"</a:t>
            </a:r>
          </a:p>
          <a:p>
            <a:r>
              <a:rPr lang="en-US" sz="1400" b="1" dirty="0">
                <a:latin typeface="Consolas" panose="020B0609020204030204" pitchFamily="49" charset="0"/>
              </a:rPr>
              <a:t>"</a:t>
            </a:r>
            <a:r>
              <a:rPr lang="en-US" sz="1400" b="1" dirty="0" err="1">
                <a:latin typeface="Consolas" panose="020B0609020204030204" pitchFamily="49" charset="0"/>
              </a:rPr>
              <a:t>Remove:station</a:t>
            </a:r>
            <a:r>
              <a:rPr lang="en-US" sz="1400" b="1" dirty="0">
                <a:latin typeface="Consolas" panose="020B0609020204030204" pitchFamily="49" charset="0"/>
              </a:rPr>
              <a:t>"</a:t>
            </a:r>
          </a:p>
          <a:p>
            <a:r>
              <a:rPr lang="en-US" sz="1400" b="1" dirty="0">
                <a:latin typeface="Consolas" panose="020B0609020204030204" pitchFamily="49" charset="0"/>
              </a:rPr>
              <a:t>"</a:t>
            </a:r>
            <a:r>
              <a:rPr lang="en-US" sz="1400" b="1" dirty="0" err="1">
                <a:latin typeface="Consolas" panose="020B0609020204030204" pitchFamily="49" charset="0"/>
              </a:rPr>
              <a:t>Remove:stack</a:t>
            </a:r>
            <a:r>
              <a:rPr lang="en-US" sz="1400" b="1" dirty="0">
                <a:latin typeface="Consolas" panose="020B0609020204030204" pitchFamily="49" charset="0"/>
              </a:rPr>
              <a:t>"</a:t>
            </a:r>
          </a:p>
          <a:p>
            <a:r>
              <a:rPr lang="en-US" sz="1400" b="1" dirty="0">
                <a:latin typeface="Consolas" panose="020B0609020204030204" pitchFamily="49" charset="0"/>
              </a:rPr>
              <a:t>"</a:t>
            </a:r>
            <a:r>
              <a:rPr lang="en-US" sz="1400" b="1" dirty="0" err="1">
                <a:latin typeface="Consolas" panose="020B0609020204030204" pitchFamily="49" charset="0"/>
              </a:rPr>
              <a:t>Remove:queue</a:t>
            </a:r>
            <a:r>
              <a:rPr lang="en-US" sz="1400" b="1" dirty="0">
                <a:latin typeface="Consolas" panose="020B0609020204030204" pitchFamily="49" charset="0"/>
              </a:rPr>
              <a:t>"</a:t>
            </a:r>
          </a:p>
          <a:p>
            <a:r>
              <a:rPr lang="en-US" sz="1400" b="1" dirty="0">
                <a:latin typeface="Consolas" panose="020B0609020204030204" pitchFamily="49" charset="0"/>
              </a:rPr>
              <a:t>"</a:t>
            </a:r>
            <a:r>
              <a:rPr lang="en-US" sz="1400" b="1" dirty="0" err="1">
                <a:latin typeface="Consolas" panose="020B0609020204030204" pitchFamily="49" charset="0"/>
              </a:rPr>
              <a:t>Top:station</a:t>
            </a:r>
            <a:r>
              <a:rPr lang="en-US" sz="1400" b="1" dirty="0">
                <a:latin typeface="Consolas" panose="020B0609020204030204" pitchFamily="49" charset="0"/>
              </a:rPr>
              <a:t>"</a:t>
            </a:r>
          </a:p>
          <a:p>
            <a:r>
              <a:rPr lang="en-US" sz="1400" b="1" dirty="0">
                <a:latin typeface="Consolas" panose="020B0609020204030204" pitchFamily="49" charset="0"/>
              </a:rPr>
              <a:t>"</a:t>
            </a:r>
            <a:r>
              <a:rPr lang="en-US" sz="1400" b="1" dirty="0" err="1">
                <a:latin typeface="Consolas" panose="020B0609020204030204" pitchFamily="49" charset="0"/>
              </a:rPr>
              <a:t>Top:stack</a:t>
            </a:r>
            <a:r>
              <a:rPr lang="en-US" sz="1400" b="1" dirty="0">
                <a:latin typeface="Consolas" panose="020B0609020204030204" pitchFamily="49" charset="0"/>
              </a:rPr>
              <a:t>"</a:t>
            </a:r>
          </a:p>
          <a:p>
            <a:r>
              <a:rPr lang="en-US" sz="1400" b="1" dirty="0">
                <a:latin typeface="Consolas" panose="020B0609020204030204" pitchFamily="49" charset="0"/>
              </a:rPr>
              <a:t>"</a:t>
            </a:r>
            <a:r>
              <a:rPr lang="en-US" sz="1400" b="1" dirty="0" err="1">
                <a:latin typeface="Consolas" panose="020B0609020204030204" pitchFamily="49" charset="0"/>
              </a:rPr>
              <a:t>Top:queue</a:t>
            </a:r>
            <a:r>
              <a:rPr lang="en-US" sz="1400" b="1" dirty="0">
                <a:latin typeface="Consolas" panose="020B0609020204030204" pitchFamily="49" charset="0"/>
              </a:rPr>
              <a:t>"</a:t>
            </a:r>
          </a:p>
          <a:p>
            <a:r>
              <a:rPr lang="en-US" sz="1400" b="1" dirty="0">
                <a:latin typeface="Consolas" panose="020B0609020204030204" pitchFamily="49" charset="0"/>
              </a:rPr>
              <a:t>"</a:t>
            </a:r>
            <a:r>
              <a:rPr lang="en-US" sz="1400" b="1" dirty="0" err="1">
                <a:latin typeface="Consolas" panose="020B0609020204030204" pitchFamily="49" charset="0"/>
              </a:rPr>
              <a:t>Size:stack</a:t>
            </a:r>
            <a:r>
              <a:rPr lang="en-US" sz="1400" b="1" dirty="0">
                <a:latin typeface="Consolas" panose="020B0609020204030204" pitchFamily="49" charset="0"/>
              </a:rPr>
              <a:t>"</a:t>
            </a:r>
          </a:p>
          <a:p>
            <a:r>
              <a:rPr lang="en-US" sz="1400" b="1" dirty="0">
                <a:latin typeface="Consolas" panose="020B0609020204030204" pitchFamily="49" charset="0"/>
              </a:rPr>
              <a:t>"</a:t>
            </a:r>
            <a:r>
              <a:rPr lang="en-US" sz="1400" b="1" dirty="0" err="1">
                <a:latin typeface="Consolas" panose="020B0609020204030204" pitchFamily="49" charset="0"/>
              </a:rPr>
              <a:t>Size:queue</a:t>
            </a:r>
            <a:r>
              <a:rPr lang="en-US" sz="1400" b="1" dirty="0">
                <a:latin typeface="Consolas" panose="020B0609020204030204" pitchFamily="49" charset="0"/>
              </a:rPr>
              <a:t>"</a:t>
            </a:r>
          </a:p>
          <a:p>
            <a:r>
              <a:rPr lang="en-US" sz="1400" b="1" dirty="0">
                <a:latin typeface="Consolas" panose="020B0609020204030204" pitchFamily="49" charset="0"/>
              </a:rPr>
              <a:t>"</a:t>
            </a:r>
            <a:r>
              <a:rPr lang="en-US" sz="1400" b="1" dirty="0" err="1">
                <a:latin typeface="Consolas" panose="020B0609020204030204" pitchFamily="49" charset="0"/>
              </a:rPr>
              <a:t>Size:train</a:t>
            </a:r>
            <a:r>
              <a:rPr lang="en-US" sz="1400" b="1" dirty="0">
                <a:latin typeface="Consolas" panose="020B0609020204030204" pitchFamily="49" charset="0"/>
              </a:rPr>
              <a:t>"</a:t>
            </a:r>
          </a:p>
          <a:p>
            <a:r>
              <a:rPr lang="en-US" sz="1400" b="1" dirty="0">
                <a:latin typeface="Consolas" panose="020B0609020204030204" pitchFamily="49" charset="0"/>
              </a:rPr>
              <a:t>"Find xx"</a:t>
            </a:r>
          </a:p>
          <a:p>
            <a:r>
              <a:rPr lang="en-US" sz="1400" b="1" dirty="0">
                <a:latin typeface="Consolas" panose="020B0609020204030204" pitchFamily="49" charset="0"/>
              </a:rPr>
              <a:t>"Queue"</a:t>
            </a:r>
          </a:p>
          <a:p>
            <a:r>
              <a:rPr lang="en-US" sz="1400" b="1" dirty="0">
                <a:latin typeface="Consolas" panose="020B0609020204030204" pitchFamily="49" charset="0"/>
              </a:rPr>
              <a:t>"Stack"</a:t>
            </a:r>
          </a:p>
          <a:p>
            <a:r>
              <a:rPr lang="en-US" sz="1400" b="1" dirty="0">
                <a:latin typeface="Consolas" panose="020B0609020204030204" pitchFamily="49" charset="0"/>
              </a:rPr>
              <a:t>"Train"</a:t>
            </a:r>
          </a:p>
        </p:txBody>
      </p:sp>
      <p:cxnSp>
        <p:nvCxnSpPr>
          <p:cNvPr id="27" name="Straight Arrow Connector 26"/>
          <p:cNvCxnSpPr>
            <a:cxnSpLocks/>
          </p:cNvCxnSpPr>
          <p:nvPr/>
        </p:nvCxnSpPr>
        <p:spPr>
          <a:xfrm>
            <a:off x="2833769" y="3124201"/>
            <a:ext cx="990600" cy="232575"/>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cxnSpLocks/>
          </p:cNvCxnSpPr>
          <p:nvPr/>
        </p:nvCxnSpPr>
        <p:spPr>
          <a:xfrm>
            <a:off x="2361329" y="3356776"/>
            <a:ext cx="1463040" cy="144451"/>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p:cNvCxnSpPr>
          <p:nvPr/>
        </p:nvCxnSpPr>
        <p:spPr>
          <a:xfrm>
            <a:off x="2361329" y="3562351"/>
            <a:ext cx="1463040" cy="95250"/>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cxnSpLocks/>
          </p:cNvCxnSpPr>
          <p:nvPr/>
        </p:nvCxnSpPr>
        <p:spPr>
          <a:xfrm>
            <a:off x="2895601" y="3810001"/>
            <a:ext cx="928769" cy="1"/>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2667001" y="3962402"/>
            <a:ext cx="1157369" cy="1"/>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cxnSpLocks/>
          </p:cNvCxnSpPr>
          <p:nvPr/>
        </p:nvCxnSpPr>
        <p:spPr>
          <a:xfrm flipV="1">
            <a:off x="2667001" y="4114800"/>
            <a:ext cx="1157369" cy="76200"/>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cxnSpLocks/>
          </p:cNvCxnSpPr>
          <p:nvPr/>
        </p:nvCxnSpPr>
        <p:spPr>
          <a:xfrm flipV="1">
            <a:off x="2590801" y="4267200"/>
            <a:ext cx="1233569" cy="152400"/>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cxnSpLocks/>
          </p:cNvCxnSpPr>
          <p:nvPr/>
        </p:nvCxnSpPr>
        <p:spPr>
          <a:xfrm flipV="1">
            <a:off x="2361329" y="4419600"/>
            <a:ext cx="1463040" cy="228600"/>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cxnSpLocks/>
            <a:endCxn id="18" idx="1"/>
          </p:cNvCxnSpPr>
          <p:nvPr/>
        </p:nvCxnSpPr>
        <p:spPr>
          <a:xfrm flipV="1">
            <a:off x="2361329" y="4571600"/>
            <a:ext cx="1463040" cy="229000"/>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cxnSpLocks/>
          </p:cNvCxnSpPr>
          <p:nvPr/>
        </p:nvCxnSpPr>
        <p:spPr>
          <a:xfrm flipV="1">
            <a:off x="2452769" y="4724401"/>
            <a:ext cx="1371600" cy="304801"/>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cxnSpLocks/>
          </p:cNvCxnSpPr>
          <p:nvPr/>
        </p:nvCxnSpPr>
        <p:spPr>
          <a:xfrm flipV="1">
            <a:off x="2452769" y="4876801"/>
            <a:ext cx="1371600" cy="381001"/>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cxnSpLocks/>
          </p:cNvCxnSpPr>
          <p:nvPr/>
        </p:nvCxnSpPr>
        <p:spPr>
          <a:xfrm flipV="1">
            <a:off x="2452769" y="5029201"/>
            <a:ext cx="1371600" cy="457200"/>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cxnSpLocks/>
          </p:cNvCxnSpPr>
          <p:nvPr/>
        </p:nvCxnSpPr>
        <p:spPr>
          <a:xfrm flipV="1">
            <a:off x="2133601" y="5181601"/>
            <a:ext cx="1690769" cy="533401"/>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297112" y="2297430"/>
            <a:ext cx="2436688" cy="369332"/>
          </a:xfrm>
          <a:prstGeom prst="rect">
            <a:avLst/>
          </a:prstGeom>
          <a:noFill/>
        </p:spPr>
        <p:txBody>
          <a:bodyPr wrap="square" rtlCol="0">
            <a:spAutoFit/>
          </a:bodyPr>
          <a:lstStyle/>
          <a:p>
            <a:r>
              <a:rPr lang="en-US" b="1" u="sng" dirty="0"/>
              <a:t>Input Commands</a:t>
            </a:r>
          </a:p>
        </p:txBody>
      </p:sp>
      <p:sp>
        <p:nvSpPr>
          <p:cNvPr id="40" name="TextBox 39"/>
          <p:cNvSpPr txBox="1"/>
          <p:nvPr/>
        </p:nvSpPr>
        <p:spPr>
          <a:xfrm>
            <a:off x="3824370" y="2297430"/>
            <a:ext cx="1538369" cy="369332"/>
          </a:xfrm>
          <a:prstGeom prst="rect">
            <a:avLst/>
          </a:prstGeom>
          <a:noFill/>
        </p:spPr>
        <p:txBody>
          <a:bodyPr wrap="square" rtlCol="0">
            <a:spAutoFit/>
          </a:bodyPr>
          <a:lstStyle/>
          <a:p>
            <a:r>
              <a:rPr lang="en-US" b="1" u="sng" dirty="0"/>
              <a:t>Station 235</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1" y="1295400"/>
            <a:ext cx="2224169" cy="1482200"/>
          </a:xfrm>
          <a:prstGeom prst="rect">
            <a:avLst/>
          </a:prstGeom>
        </p:spPr>
      </p:pic>
      <p:cxnSp>
        <p:nvCxnSpPr>
          <p:cNvPr id="61" name="Straight Arrow Connector 60">
            <a:extLst>
              <a:ext uri="{FF2B5EF4-FFF2-40B4-BE49-F238E27FC236}">
                <a16:creationId xmlns:a16="http://schemas.microsoft.com/office/drawing/2014/main" id="{7ECEE5A9-C2E1-495E-BF01-92DA96505931}"/>
              </a:ext>
            </a:extLst>
          </p:cNvPr>
          <p:cNvCxnSpPr>
            <a:cxnSpLocks/>
          </p:cNvCxnSpPr>
          <p:nvPr/>
        </p:nvCxnSpPr>
        <p:spPr>
          <a:xfrm flipV="1">
            <a:off x="1988385" y="5334001"/>
            <a:ext cx="1835985" cy="588617"/>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FE742372-56DB-4013-B6C6-DF5E343F0732}"/>
              </a:ext>
            </a:extLst>
          </p:cNvPr>
          <p:cNvCxnSpPr>
            <a:cxnSpLocks/>
          </p:cNvCxnSpPr>
          <p:nvPr/>
        </p:nvCxnSpPr>
        <p:spPr>
          <a:xfrm flipV="1">
            <a:off x="1921417" y="5507385"/>
            <a:ext cx="1902953" cy="594169"/>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0EAB92D9-9C41-4CCF-B0D4-0F71CC2C1E4C}"/>
              </a:ext>
            </a:extLst>
          </p:cNvPr>
          <p:cNvCxnSpPr>
            <a:cxnSpLocks/>
          </p:cNvCxnSpPr>
          <p:nvPr/>
        </p:nvCxnSpPr>
        <p:spPr>
          <a:xfrm flipV="1">
            <a:off x="1935785" y="5659785"/>
            <a:ext cx="1888584" cy="658958"/>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75AA7C32-7D0F-45DD-BA78-ED7DF42D09C0}"/>
              </a:ext>
            </a:extLst>
          </p:cNvPr>
          <p:cNvSpPr txBox="1"/>
          <p:nvPr/>
        </p:nvSpPr>
        <p:spPr>
          <a:xfrm>
            <a:off x="1225949" y="6532214"/>
            <a:ext cx="3733800" cy="307777"/>
          </a:xfrm>
          <a:prstGeom prst="rect">
            <a:avLst/>
          </a:prstGeom>
          <a:noFill/>
        </p:spPr>
        <p:txBody>
          <a:bodyPr wrap="square" rtlCol="0">
            <a:spAutoFit/>
          </a:bodyPr>
          <a:lstStyle/>
          <a:p>
            <a:r>
              <a:rPr lang="en-US" sz="1400" b="1" dirty="0">
                <a:latin typeface="Comic Sans MS" panose="030F0702030302020204" pitchFamily="66" charset="0"/>
              </a:rPr>
              <a:t>typedef struct Car </a:t>
            </a:r>
            <a:r>
              <a:rPr lang="en-US" sz="1400" b="1" dirty="0" err="1">
                <a:latin typeface="Comic Sans MS" panose="030F0702030302020204" pitchFamily="66" charset="0"/>
              </a:rPr>
              <a:t>car_t</a:t>
            </a:r>
            <a:r>
              <a:rPr lang="en-US" sz="1400" b="1" dirty="0">
                <a:latin typeface="Comic Sans MS" panose="030F0702030302020204" pitchFamily="66" charset="0"/>
              </a:rPr>
              <a:t>;</a:t>
            </a:r>
          </a:p>
        </p:txBody>
      </p:sp>
      <p:sp>
        <p:nvSpPr>
          <p:cNvPr id="3" name="Footer Placeholder 2">
            <a:extLst>
              <a:ext uri="{FF2B5EF4-FFF2-40B4-BE49-F238E27FC236}">
                <a16:creationId xmlns:a16="http://schemas.microsoft.com/office/drawing/2014/main" id="{29FF9591-9EE6-404D-836C-D70B281F65A8}"/>
              </a:ext>
            </a:extLst>
          </p:cNvPr>
          <p:cNvSpPr>
            <a:spLocks noGrp="1"/>
          </p:cNvSpPr>
          <p:nvPr>
            <p:ph type="ftr" sz="quarter" idx="11"/>
          </p:nvPr>
        </p:nvSpPr>
        <p:spPr/>
        <p:txBody>
          <a:bodyPr/>
          <a:lstStyle/>
          <a:p>
            <a:pPr>
              <a:defRPr/>
            </a:pPr>
            <a:r>
              <a:rPr lang="en-US"/>
              <a:t>Lab 06 - Railroad</a:t>
            </a:r>
            <a:endParaRPr lang="en-US" dirty="0"/>
          </a:p>
        </p:txBody>
      </p:sp>
      <p:sp>
        <p:nvSpPr>
          <p:cNvPr id="4" name="Slide Number Placeholder 3">
            <a:extLst>
              <a:ext uri="{FF2B5EF4-FFF2-40B4-BE49-F238E27FC236}">
                <a16:creationId xmlns:a16="http://schemas.microsoft.com/office/drawing/2014/main" id="{59D9D49B-E61C-491F-9A03-20AC2C55894A}"/>
              </a:ext>
            </a:extLst>
          </p:cNvPr>
          <p:cNvSpPr>
            <a:spLocks noGrp="1"/>
          </p:cNvSpPr>
          <p:nvPr>
            <p:ph type="sldNum" sz="quarter" idx="12"/>
          </p:nvPr>
        </p:nvSpPr>
        <p:spPr/>
        <p:txBody>
          <a:bodyPr/>
          <a:lstStyle/>
          <a:p>
            <a:pPr>
              <a:defRPr/>
            </a:pPr>
            <a:fld id="{F59D9B86-AB8B-404F-8D86-C97B35C4C67E}" type="slidenum">
              <a:rPr lang="en-US" smtClean="0"/>
              <a:pPr>
                <a:defRPr/>
              </a:pPr>
              <a:t>9</a:t>
            </a:fld>
            <a:endParaRPr lang="en-US" dirty="0"/>
          </a:p>
        </p:txBody>
      </p:sp>
    </p:spTree>
    <p:extLst>
      <p:ext uri="{BB962C8B-B14F-4D97-AF65-F5344CB8AC3E}">
        <p14:creationId xmlns:p14="http://schemas.microsoft.com/office/powerpoint/2010/main" val="184628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par>
                                <p:cTn id="27" presetID="10"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par>
                                <p:cTn id="30" presetID="10" presetClass="entr" presetSubtype="0"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par>
                                <p:cTn id="33" presetID="10"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par>
                                <p:cTn id="36" presetID="10" presetClass="entr" presetSubtype="0"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par>
                                <p:cTn id="39" presetID="10"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500"/>
                                        <p:tgtEl>
                                          <p:spTgt spid="35"/>
                                        </p:tgtEl>
                                      </p:cBhvr>
                                    </p:animEffect>
                                  </p:childTnLst>
                                </p:cTn>
                              </p:par>
                              <p:par>
                                <p:cTn id="42" presetID="10" presetClass="entr" presetSubtype="0" fill="hold"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10"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par>
                                <p:cTn id="48" presetID="10" presetClass="entr" presetSubtype="0" fill="hold"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par>
                                <p:cTn id="51" presetID="10" presetClass="entr" presetSubtype="0"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500"/>
                                        <p:tgtEl>
                                          <p:spTgt spid="3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500"/>
                                        <p:tgtEl>
                                          <p:spTgt spid="5"/>
                                        </p:tgtEl>
                                      </p:cBhvr>
                                    </p:animEffect>
                                  </p:childTnLst>
                                </p:cTn>
                              </p:par>
                              <p:par>
                                <p:cTn id="64" presetID="10" presetClass="entr" presetSubtype="0" fill="hold" nodeType="with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fade">
                                      <p:cBhvr>
                                        <p:cTn id="66" dur="500"/>
                                        <p:tgtEl>
                                          <p:spTgt spid="61"/>
                                        </p:tgtEl>
                                      </p:cBhvr>
                                    </p:animEffect>
                                  </p:childTnLst>
                                </p:cTn>
                              </p:par>
                              <p:par>
                                <p:cTn id="67" presetID="10" presetClass="entr" presetSubtype="0" fill="hold" nodeType="withEffect">
                                  <p:stCondLst>
                                    <p:cond delay="0"/>
                                  </p:stCondLst>
                                  <p:childTnLst>
                                    <p:set>
                                      <p:cBhvr>
                                        <p:cTn id="68" dur="1" fill="hold">
                                          <p:stCondLst>
                                            <p:cond delay="0"/>
                                          </p:stCondLst>
                                        </p:cTn>
                                        <p:tgtEl>
                                          <p:spTgt spid="63"/>
                                        </p:tgtEl>
                                        <p:attrNameLst>
                                          <p:attrName>style.visibility</p:attrName>
                                        </p:attrNameLst>
                                      </p:cBhvr>
                                      <p:to>
                                        <p:strVal val="visible"/>
                                      </p:to>
                                    </p:set>
                                    <p:animEffect transition="in" filter="fade">
                                      <p:cBhvr>
                                        <p:cTn id="69" dur="500"/>
                                        <p:tgtEl>
                                          <p:spTgt spid="63"/>
                                        </p:tgtEl>
                                      </p:cBhvr>
                                    </p:animEffect>
                                  </p:childTnLst>
                                </p:cTn>
                              </p:par>
                              <p:par>
                                <p:cTn id="70" presetID="10" presetClass="entr" presetSubtype="0" fill="hold" nodeType="withEffect">
                                  <p:stCondLst>
                                    <p:cond delay="0"/>
                                  </p:stCondLst>
                                  <p:childTnLst>
                                    <p:set>
                                      <p:cBhvr>
                                        <p:cTn id="71" dur="1" fill="hold">
                                          <p:stCondLst>
                                            <p:cond delay="0"/>
                                          </p:stCondLst>
                                        </p:cTn>
                                        <p:tgtEl>
                                          <p:spTgt spid="65"/>
                                        </p:tgtEl>
                                        <p:attrNameLst>
                                          <p:attrName>style.visibility</p:attrName>
                                        </p:attrNameLst>
                                      </p:cBhvr>
                                      <p:to>
                                        <p:strVal val="visible"/>
                                      </p:to>
                                    </p:set>
                                    <p:animEffect transition="in" filter="fade">
                                      <p:cBhvr>
                                        <p:cTn id="7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S 235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2.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
  <TotalTime>2598</TotalTime>
  <Words>2197</Words>
  <Application>Microsoft Office PowerPoint</Application>
  <PresentationFormat>Custom</PresentationFormat>
  <Paragraphs>396</Paragraphs>
  <Slides>13</Slides>
  <Notes>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Comic Sans MS</vt:lpstr>
      <vt:lpstr>Consolas</vt:lpstr>
      <vt:lpstr>Tw Cen MT</vt:lpstr>
      <vt:lpstr>Wingdings</vt:lpstr>
      <vt:lpstr>CS 235 Theme</vt:lpstr>
      <vt:lpstr>PowerPoint Presentation</vt:lpstr>
      <vt:lpstr>Lab 06 - Railroad</vt:lpstr>
      <vt:lpstr>PowerPoint Presentation</vt:lpstr>
      <vt:lpstr>Dequeue has-a Dynamic Circular Buffer</vt:lpstr>
      <vt:lpstr>Dynamic Circular Buffer</vt:lpstr>
      <vt:lpstr>Specification of the Deque</vt:lpstr>
      <vt:lpstr>Specification of the Deque</vt:lpstr>
      <vt:lpstr>Wrapper Class</vt:lpstr>
      <vt:lpstr>L06 – Railroad Wrapper Classes</vt:lpstr>
      <vt:lpstr>Station Commands</vt:lpstr>
      <vt:lpstr>Requirements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Roper</dc:creator>
  <cp:lastModifiedBy>Paul Roper</cp:lastModifiedBy>
  <cp:revision>100</cp:revision>
  <dcterms:created xsi:type="dcterms:W3CDTF">2020-07-19T21:27:39Z</dcterms:created>
  <dcterms:modified xsi:type="dcterms:W3CDTF">2022-03-05T02:10:51Z</dcterms:modified>
</cp:coreProperties>
</file>