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12"/>
  </p:notesMasterIdLst>
  <p:handoutMasterIdLst>
    <p:handoutMasterId r:id="rId13"/>
  </p:handoutMasterIdLst>
  <p:sldIdLst>
    <p:sldId id="603" r:id="rId2"/>
    <p:sldId id="637" r:id="rId3"/>
    <p:sldId id="1424" r:id="rId4"/>
    <p:sldId id="640" r:id="rId5"/>
    <p:sldId id="641" r:id="rId6"/>
    <p:sldId id="642" r:id="rId7"/>
    <p:sldId id="1427" r:id="rId8"/>
    <p:sldId id="639" r:id="rId9"/>
    <p:sldId id="2109" r:id="rId10"/>
    <p:sldId id="636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wner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CC"/>
    <a:srgbClr val="0000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6386" autoAdjust="0"/>
  </p:normalViewPr>
  <p:slideViewPr>
    <p:cSldViewPr>
      <p:cViewPr varScale="1">
        <p:scale>
          <a:sx n="88" d="100"/>
          <a:sy n="88" d="100"/>
        </p:scale>
        <p:origin x="121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184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400" y="-91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9595E-A609-4776-A87E-74F3AEE4196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3C759-00FA-42CB-BA4C-6E40F9E2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83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7632894-2F5A-46FE-8A2B-89B309465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43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32894-2F5A-46FE-8A2B-89B30946548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97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32894-2F5A-46FE-8A2B-89B30946548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43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98" y="255270"/>
            <a:ext cx="8153400" cy="731520"/>
          </a:xfrm>
        </p:spPr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77078" y="1371600"/>
            <a:ext cx="8153400" cy="5181600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4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965631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 05 - Expressions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1036319"/>
            <a:ext cx="533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96119" y="62103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 05 - Expressions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41148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24400" y="1371600"/>
            <a:ext cx="4070499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 05 - Expressions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 05 - Expressions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594360" y="255270"/>
            <a:ext cx="815340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77078" y="1371600"/>
            <a:ext cx="8305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000328"/>
            <a:ext cx="533400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037132"/>
            <a:ext cx="533400" cy="2286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000328"/>
            <a:ext cx="855345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429000" y="967975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Lab 05 - Expressions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27" r:id="rId5"/>
    <p:sldLayoutId id="2147483833" r:id="rId6"/>
    <p:sldLayoutId id="2147483834" r:id="rId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Lab 05 – Expressions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219200"/>
            <a:ext cx="6177643" cy="345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17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76200"/>
            <a:ext cx="9033019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479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/>
              <a:t>Input is an expression string in infix notation.</a:t>
            </a:r>
          </a:p>
          <a:p>
            <a:pPr lvl="1"/>
            <a:r>
              <a:rPr lang="fr-FR" b="1" dirty="0">
                <a:latin typeface="Consolas" panose="020B0609020204030204" pitchFamily="49" charset="0"/>
              </a:rPr>
              <a:t>Expression: 43 + 2 * 19</a:t>
            </a:r>
            <a:endParaRPr lang="en-US" dirty="0"/>
          </a:p>
          <a:p>
            <a:r>
              <a:rPr lang="en-US" sz="2000" dirty="0"/>
              <a:t>Use an </a:t>
            </a:r>
            <a:r>
              <a:rPr lang="en-US" sz="2000" dirty="0" err="1"/>
              <a:t>ExpressionManager</a:t>
            </a:r>
            <a:r>
              <a:rPr lang="en-US" sz="2000" dirty="0"/>
              <a:t> class to hold your infix, postfix, (and prefix) expressions.</a:t>
            </a:r>
          </a:p>
          <a:p>
            <a:pPr lvl="1"/>
            <a:r>
              <a:rPr lang="en-US" sz="1800" dirty="0"/>
              <a:t>Your class should be derived from the abstract interface class </a:t>
            </a:r>
            <a:r>
              <a:rPr lang="en-US" sz="1800" dirty="0" err="1"/>
              <a:t>ExpressionManagerInterface</a:t>
            </a:r>
            <a:r>
              <a:rPr lang="en-US" sz="1800" dirty="0"/>
              <a:t>.</a:t>
            </a:r>
          </a:p>
          <a:p>
            <a:pPr lvl="1"/>
            <a:r>
              <a:rPr lang="en-US" sz="1800" dirty="0"/>
              <a:t>Implement member functions:</a:t>
            </a:r>
          </a:p>
          <a:p>
            <a:pPr lvl="2"/>
            <a:r>
              <a:rPr lang="en-US" sz="1600" dirty="0"/>
              <a:t>virtual int value(void);</a:t>
            </a:r>
          </a:p>
          <a:p>
            <a:pPr lvl="2"/>
            <a:r>
              <a:rPr lang="en-US" sz="1600" dirty="0"/>
              <a:t>virtual string infix(void);</a:t>
            </a:r>
          </a:p>
          <a:p>
            <a:pPr lvl="2"/>
            <a:r>
              <a:rPr lang="en-US" sz="1600" dirty="0"/>
              <a:t>virtual string postfix(void);</a:t>
            </a:r>
          </a:p>
          <a:p>
            <a:pPr lvl="2"/>
            <a:r>
              <a:rPr lang="en-US" sz="1600" dirty="0"/>
              <a:t>virtual string prefix(void);</a:t>
            </a:r>
          </a:p>
          <a:p>
            <a:r>
              <a:rPr lang="en-US" sz="2000" dirty="0"/>
              <a:t>Output the resulting infix, postfix, (prefix), and integer evaluation value of the expression.</a:t>
            </a:r>
          </a:p>
          <a:p>
            <a:r>
              <a:rPr lang="en-US" sz="2000" dirty="0"/>
              <a:t>Your calculations should perform integer division and produce integer results.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Lab 05 - Expressions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89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Input /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7078" y="1330126"/>
            <a:ext cx="4014696" cy="457200"/>
          </a:xfrm>
        </p:spPr>
        <p:txBody>
          <a:bodyPr/>
          <a:lstStyle/>
          <a:p>
            <a:r>
              <a:rPr lang="en-US" dirty="0"/>
              <a:t>Input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Lab 05 - Expressions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81104" y="3581400"/>
            <a:ext cx="401469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Output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863527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Consolas" panose="020B0609020204030204" pitchFamily="49" charset="0"/>
              </a:rPr>
              <a:t>Expression: 43 + 2 * 19</a:t>
            </a:r>
          </a:p>
          <a:p>
            <a:r>
              <a:rPr lang="fr-FR" b="1" dirty="0">
                <a:latin typeface="Consolas" panose="020B0609020204030204" pitchFamily="49" charset="0"/>
              </a:rPr>
              <a:t>     </a:t>
            </a:r>
            <a:r>
              <a:rPr lang="fr-FR" b="1" dirty="0" err="1">
                <a:latin typeface="Consolas" panose="020B0609020204030204" pitchFamily="49" charset="0"/>
              </a:rPr>
              <a:t>Infix</a:t>
            </a:r>
            <a:r>
              <a:rPr lang="fr-FR" b="1" dirty="0">
                <a:latin typeface="Consolas" panose="020B0609020204030204" pitchFamily="49" charset="0"/>
              </a:rPr>
              <a:t>: </a:t>
            </a:r>
          </a:p>
          <a:p>
            <a:r>
              <a:rPr lang="fr-FR" b="1" dirty="0">
                <a:latin typeface="Consolas" panose="020B0609020204030204" pitchFamily="49" charset="0"/>
              </a:rPr>
              <a:t>   </a:t>
            </a:r>
            <a:r>
              <a:rPr lang="fr-FR" b="1" dirty="0" err="1">
                <a:latin typeface="Consolas" panose="020B0609020204030204" pitchFamily="49" charset="0"/>
              </a:rPr>
              <a:t>Postfix</a:t>
            </a:r>
            <a:r>
              <a:rPr lang="fr-FR" b="1" dirty="0">
                <a:latin typeface="Consolas" panose="020B0609020204030204" pitchFamily="49" charset="0"/>
              </a:rPr>
              <a:t>: </a:t>
            </a:r>
          </a:p>
          <a:p>
            <a:r>
              <a:rPr lang="fr-FR" b="1" dirty="0">
                <a:latin typeface="Consolas" panose="020B0609020204030204" pitchFamily="49" charset="0"/>
              </a:rPr>
              <a:t>    </a:t>
            </a:r>
            <a:r>
              <a:rPr lang="fr-FR" b="1" dirty="0" err="1">
                <a:latin typeface="Consolas" panose="020B0609020204030204" pitchFamily="49" charset="0"/>
              </a:rPr>
              <a:t>Prefix</a:t>
            </a:r>
            <a:r>
              <a:rPr lang="fr-FR" b="1" dirty="0">
                <a:latin typeface="Consolas" panose="020B0609020204030204" pitchFamily="49" charset="0"/>
              </a:rPr>
              <a:t>: </a:t>
            </a:r>
          </a:p>
          <a:p>
            <a:r>
              <a:rPr lang="fr-FR" b="1" dirty="0">
                <a:latin typeface="Consolas" panose="020B0609020204030204" pitchFamily="49" charset="0"/>
              </a:rPr>
              <a:t>     Value: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044751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Consolas" panose="020B0609020204030204" pitchFamily="49" charset="0"/>
              </a:rPr>
              <a:t>Expression: 43 + 2 * 19</a:t>
            </a:r>
          </a:p>
          <a:p>
            <a:r>
              <a:rPr lang="fr-FR" b="1" dirty="0">
                <a:latin typeface="Consolas" panose="020B0609020204030204" pitchFamily="49" charset="0"/>
              </a:rPr>
              <a:t>     </a:t>
            </a:r>
            <a:r>
              <a:rPr lang="fr-FR" b="1" dirty="0" err="1">
                <a:latin typeface="Consolas" panose="020B0609020204030204" pitchFamily="49" charset="0"/>
              </a:rPr>
              <a:t>Infix</a:t>
            </a:r>
            <a:r>
              <a:rPr lang="fr-FR" b="1" dirty="0">
                <a:latin typeface="Consolas" panose="020B0609020204030204" pitchFamily="49" charset="0"/>
              </a:rPr>
              <a:t>: 43 + 2 * 19 </a:t>
            </a:r>
          </a:p>
          <a:p>
            <a:r>
              <a:rPr lang="fr-FR" b="1" dirty="0">
                <a:latin typeface="Consolas" panose="020B0609020204030204" pitchFamily="49" charset="0"/>
              </a:rPr>
              <a:t>   </a:t>
            </a:r>
            <a:r>
              <a:rPr lang="fr-FR" b="1" dirty="0" err="1">
                <a:latin typeface="Consolas" panose="020B0609020204030204" pitchFamily="49" charset="0"/>
              </a:rPr>
              <a:t>Postfix</a:t>
            </a:r>
            <a:r>
              <a:rPr lang="fr-FR" b="1" dirty="0">
                <a:latin typeface="Consolas" panose="020B0609020204030204" pitchFamily="49" charset="0"/>
              </a:rPr>
              <a:t>: 43 2 19 * + </a:t>
            </a:r>
          </a:p>
          <a:p>
            <a:r>
              <a:rPr lang="fr-FR" b="1" dirty="0">
                <a:latin typeface="Consolas" panose="020B0609020204030204" pitchFamily="49" charset="0"/>
              </a:rPr>
              <a:t>    </a:t>
            </a:r>
            <a:r>
              <a:rPr lang="fr-FR" b="1" dirty="0" err="1">
                <a:latin typeface="Consolas" panose="020B0609020204030204" pitchFamily="49" charset="0"/>
              </a:rPr>
              <a:t>Prefix</a:t>
            </a:r>
            <a:r>
              <a:rPr lang="fr-FR" b="1" dirty="0">
                <a:latin typeface="Consolas" panose="020B0609020204030204" pitchFamily="49" charset="0"/>
              </a:rPr>
              <a:t>: + 43 * 2 19 </a:t>
            </a:r>
          </a:p>
          <a:p>
            <a:r>
              <a:rPr lang="fr-FR" b="1" dirty="0">
                <a:latin typeface="Consolas" panose="020B0609020204030204" pitchFamily="49" charset="0"/>
              </a:rPr>
              <a:t>     Value: 81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F87ADDE-BC5E-4A4E-9F46-119C20CDEEC8}"/>
              </a:ext>
            </a:extLst>
          </p:cNvPr>
          <p:cNvSpPr txBox="1">
            <a:spLocks/>
          </p:cNvSpPr>
          <p:nvPr/>
        </p:nvSpPr>
        <p:spPr bwMode="auto">
          <a:xfrm>
            <a:off x="4495800" y="1323975"/>
            <a:ext cx="3751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Input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DF48E89-7F1B-4F41-977D-CD6ECD973131}"/>
              </a:ext>
            </a:extLst>
          </p:cNvPr>
          <p:cNvSpPr txBox="1">
            <a:spLocks/>
          </p:cNvSpPr>
          <p:nvPr/>
        </p:nvSpPr>
        <p:spPr bwMode="auto">
          <a:xfrm>
            <a:off x="4499826" y="3575249"/>
            <a:ext cx="3751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Output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D6EA1A-AC4D-4974-B9B5-55661C90D068}"/>
              </a:ext>
            </a:extLst>
          </p:cNvPr>
          <p:cNvSpPr txBox="1"/>
          <p:nvPr/>
        </p:nvSpPr>
        <p:spPr>
          <a:xfrm>
            <a:off x="4780722" y="1857376"/>
            <a:ext cx="34663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Consolas" panose="020B0609020204030204" pitchFamily="49" charset="0"/>
              </a:rPr>
              <a:t>Expression: 2 + 3 - 5</a:t>
            </a:r>
          </a:p>
          <a:p>
            <a:r>
              <a:rPr lang="fr-FR" b="1" dirty="0">
                <a:latin typeface="Consolas" panose="020B0609020204030204" pitchFamily="49" charset="0"/>
              </a:rPr>
              <a:t>     </a:t>
            </a:r>
            <a:r>
              <a:rPr lang="fr-FR" b="1" dirty="0" err="1">
                <a:latin typeface="Consolas" panose="020B0609020204030204" pitchFamily="49" charset="0"/>
              </a:rPr>
              <a:t>Infix</a:t>
            </a:r>
            <a:r>
              <a:rPr lang="fr-FR" b="1" dirty="0">
                <a:latin typeface="Consolas" panose="020B0609020204030204" pitchFamily="49" charset="0"/>
              </a:rPr>
              <a:t>: </a:t>
            </a:r>
          </a:p>
          <a:p>
            <a:r>
              <a:rPr lang="fr-FR" b="1" dirty="0">
                <a:latin typeface="Consolas" panose="020B0609020204030204" pitchFamily="49" charset="0"/>
              </a:rPr>
              <a:t>   </a:t>
            </a:r>
            <a:r>
              <a:rPr lang="fr-FR" b="1" dirty="0" err="1">
                <a:latin typeface="Consolas" panose="020B0609020204030204" pitchFamily="49" charset="0"/>
              </a:rPr>
              <a:t>Postfix</a:t>
            </a:r>
            <a:r>
              <a:rPr lang="fr-FR" b="1" dirty="0">
                <a:latin typeface="Consolas" panose="020B0609020204030204" pitchFamily="49" charset="0"/>
              </a:rPr>
              <a:t>: </a:t>
            </a:r>
          </a:p>
          <a:p>
            <a:r>
              <a:rPr lang="fr-FR" b="1" dirty="0">
                <a:latin typeface="Consolas" panose="020B0609020204030204" pitchFamily="49" charset="0"/>
              </a:rPr>
              <a:t>    </a:t>
            </a:r>
            <a:r>
              <a:rPr lang="fr-FR" b="1" dirty="0" err="1">
                <a:latin typeface="Consolas" panose="020B0609020204030204" pitchFamily="49" charset="0"/>
              </a:rPr>
              <a:t>Prefix</a:t>
            </a:r>
            <a:r>
              <a:rPr lang="fr-FR" b="1" dirty="0">
                <a:latin typeface="Consolas" panose="020B0609020204030204" pitchFamily="49" charset="0"/>
              </a:rPr>
              <a:t>: </a:t>
            </a:r>
          </a:p>
          <a:p>
            <a:r>
              <a:rPr lang="fr-FR" b="1" dirty="0">
                <a:latin typeface="Consolas" panose="020B0609020204030204" pitchFamily="49" charset="0"/>
              </a:rPr>
              <a:t>     Value: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6B2901-92D6-45EB-9A20-6C1C647EEE55}"/>
              </a:ext>
            </a:extLst>
          </p:cNvPr>
          <p:cNvSpPr txBox="1"/>
          <p:nvPr/>
        </p:nvSpPr>
        <p:spPr>
          <a:xfrm>
            <a:off x="4780722" y="4038600"/>
            <a:ext cx="34663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Consolas" panose="020B0609020204030204" pitchFamily="49" charset="0"/>
              </a:rPr>
              <a:t>Expression: 2 + 3 - 5</a:t>
            </a:r>
          </a:p>
          <a:p>
            <a:r>
              <a:rPr lang="fr-FR" b="1" dirty="0">
                <a:latin typeface="Consolas" panose="020B0609020204030204" pitchFamily="49" charset="0"/>
              </a:rPr>
              <a:t>     </a:t>
            </a:r>
            <a:r>
              <a:rPr lang="fr-FR" b="1" dirty="0" err="1">
                <a:latin typeface="Consolas" panose="020B0609020204030204" pitchFamily="49" charset="0"/>
              </a:rPr>
              <a:t>Infix</a:t>
            </a:r>
            <a:r>
              <a:rPr lang="fr-FR" b="1" dirty="0">
                <a:latin typeface="Consolas" panose="020B0609020204030204" pitchFamily="49" charset="0"/>
              </a:rPr>
              <a:t>: 2 + 3 - 5 </a:t>
            </a:r>
          </a:p>
          <a:p>
            <a:r>
              <a:rPr lang="fr-FR" b="1" dirty="0">
                <a:latin typeface="Consolas" panose="020B0609020204030204" pitchFamily="49" charset="0"/>
              </a:rPr>
              <a:t>   </a:t>
            </a:r>
            <a:r>
              <a:rPr lang="fr-FR" b="1" dirty="0" err="1">
                <a:latin typeface="Consolas" panose="020B0609020204030204" pitchFamily="49" charset="0"/>
              </a:rPr>
              <a:t>Postfix</a:t>
            </a:r>
            <a:r>
              <a:rPr lang="fr-FR" b="1" dirty="0">
                <a:latin typeface="Consolas" panose="020B0609020204030204" pitchFamily="49" charset="0"/>
              </a:rPr>
              <a:t>: 2 3 + 5 - </a:t>
            </a:r>
          </a:p>
          <a:p>
            <a:r>
              <a:rPr lang="fr-FR" b="1" dirty="0">
                <a:latin typeface="Consolas" panose="020B0609020204030204" pitchFamily="49" charset="0"/>
              </a:rPr>
              <a:t>    </a:t>
            </a:r>
            <a:r>
              <a:rPr lang="fr-FR" b="1" dirty="0" err="1">
                <a:latin typeface="Consolas" panose="020B0609020204030204" pitchFamily="49" charset="0"/>
              </a:rPr>
              <a:t>Prefix</a:t>
            </a:r>
            <a:r>
              <a:rPr lang="fr-FR" b="1" dirty="0">
                <a:latin typeface="Consolas" panose="020B0609020204030204" pitchFamily="49" charset="0"/>
              </a:rPr>
              <a:t>: - + 2 3 5 </a:t>
            </a:r>
          </a:p>
          <a:p>
            <a:r>
              <a:rPr lang="fr-FR" b="1" dirty="0">
                <a:latin typeface="Consolas" panose="020B0609020204030204" pitchFamily="49" charset="0"/>
              </a:rPr>
              <a:t>     Value: 0</a:t>
            </a:r>
            <a:endParaRPr lang="en-US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5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from Infix to Postfix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Lab 05 - Expressions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464" y="1676400"/>
            <a:ext cx="806319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5825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from Infix to Postfix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Lab 05 - Expressions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716144"/>
            <a:ext cx="8501064" cy="4189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2512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from Infix to Postfix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Lab 05 - Expressions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272430"/>
            <a:ext cx="6357938" cy="5469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6359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ExpressionManagerInterface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Lab 05 - Expressions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334155"/>
            <a:ext cx="67056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Consolas" panose="020B0609020204030204" pitchFamily="49" charset="0"/>
              </a:rPr>
              <a:t>//YOU MAY NOT MODIFY THIS HEADER INTERFACE</a:t>
            </a:r>
          </a:p>
          <a:p>
            <a:r>
              <a:rPr lang="en-US" sz="1100" b="1" dirty="0">
                <a:latin typeface="Consolas" panose="020B0609020204030204" pitchFamily="49" charset="0"/>
              </a:rPr>
              <a:t>#</a:t>
            </a:r>
            <a:r>
              <a:rPr lang="en-US" sz="1100" b="1" dirty="0" err="1">
                <a:latin typeface="Consolas" panose="020B0609020204030204" pitchFamily="49" charset="0"/>
              </a:rPr>
              <a:t>ifndef</a:t>
            </a:r>
            <a:r>
              <a:rPr lang="en-US" sz="1100" b="1" dirty="0">
                <a:latin typeface="Consolas" panose="020B0609020204030204" pitchFamily="49" charset="0"/>
              </a:rPr>
              <a:t> EXPRESSION_MANAGER_INTERFACE_H</a:t>
            </a:r>
          </a:p>
          <a:p>
            <a:r>
              <a:rPr lang="en-US" sz="1100" b="1" dirty="0">
                <a:latin typeface="Consolas" panose="020B0609020204030204" pitchFamily="49" charset="0"/>
              </a:rPr>
              <a:t>#define EXPRESSION_MANAGER_INTERFACE_H</a:t>
            </a:r>
          </a:p>
          <a:p>
            <a:r>
              <a:rPr lang="en-US" sz="1100" b="1" dirty="0">
                <a:latin typeface="Consolas" panose="020B0609020204030204" pitchFamily="49" charset="0"/>
              </a:rPr>
              <a:t>#include &lt;string&gt;</a:t>
            </a:r>
          </a:p>
          <a:p>
            <a:r>
              <a:rPr lang="en-US" sz="1100" b="1" dirty="0">
                <a:latin typeface="Consolas" panose="020B0609020204030204" pitchFamily="49" charset="0"/>
              </a:rPr>
              <a:t>using </a:t>
            </a:r>
            <a:r>
              <a:rPr lang="en-US" sz="1100" b="1" dirty="0" err="1">
                <a:latin typeface="Consolas" panose="020B0609020204030204" pitchFamily="49" charset="0"/>
              </a:rPr>
              <a:t>std</a:t>
            </a:r>
            <a:r>
              <a:rPr lang="en-US" sz="1100" b="1" dirty="0">
                <a:latin typeface="Consolas" panose="020B0609020204030204" pitchFamily="49" charset="0"/>
              </a:rPr>
              <a:t>::string;</a:t>
            </a:r>
          </a:p>
          <a:p>
            <a:endParaRPr lang="en-US" sz="800" b="1" dirty="0">
              <a:latin typeface="Consolas" panose="020B0609020204030204" pitchFamily="49" charset="0"/>
            </a:endParaRPr>
          </a:p>
          <a:p>
            <a:r>
              <a:rPr lang="en-US" sz="1100" b="1" dirty="0">
                <a:latin typeface="Consolas" panose="020B0609020204030204" pitchFamily="49" charset="0"/>
              </a:rPr>
              <a:t>class </a:t>
            </a:r>
            <a:r>
              <a:rPr lang="en-US" sz="1100" b="1" dirty="0" err="1">
                <a:latin typeface="Consolas" panose="020B0609020204030204" pitchFamily="49" charset="0"/>
              </a:rPr>
              <a:t>ExpressionManagerInterface</a:t>
            </a:r>
            <a:endParaRPr lang="en-US" sz="1100" b="1" dirty="0">
              <a:latin typeface="Consolas" panose="020B0609020204030204" pitchFamily="49" charset="0"/>
            </a:endParaRPr>
          </a:p>
          <a:p>
            <a:r>
              <a:rPr lang="en-US" sz="11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100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sz="1100" b="1" dirty="0">
                <a:latin typeface="Consolas" panose="020B0609020204030204" pitchFamily="49" charset="0"/>
              </a:rPr>
              <a:t>   </a:t>
            </a:r>
            <a:r>
              <a:rPr lang="en-US" sz="11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ExpressionManagerInterface</a:t>
            </a:r>
            <a:r>
              <a:rPr lang="en-US" sz="1100" b="1" dirty="0">
                <a:solidFill>
                  <a:srgbClr val="FF0000"/>
                </a:solidFill>
                <a:latin typeface="Consolas" panose="020B0609020204030204" pitchFamily="49" charset="0"/>
              </a:rPr>
              <a:t>(void) {};</a:t>
            </a:r>
          </a:p>
          <a:p>
            <a:r>
              <a:rPr lang="en-US" sz="1100" b="1" dirty="0">
                <a:solidFill>
                  <a:srgbClr val="FF0000"/>
                </a:solidFill>
                <a:latin typeface="Consolas" panose="020B0609020204030204" pitchFamily="49" charset="0"/>
              </a:rPr>
              <a:t>   virtual ~</a:t>
            </a:r>
            <a:r>
              <a:rPr lang="en-US" sz="11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ExpressionManagerInterface</a:t>
            </a:r>
            <a:r>
              <a:rPr lang="en-US" sz="1100" b="1" dirty="0">
                <a:solidFill>
                  <a:srgbClr val="FF0000"/>
                </a:solidFill>
                <a:latin typeface="Consolas" panose="020B0609020204030204" pitchFamily="49" charset="0"/>
              </a:rPr>
              <a:t>(void) {}</a:t>
            </a:r>
            <a:r>
              <a:rPr lang="en-US" sz="1100" b="1" dirty="0">
                <a:latin typeface="Consolas" panose="020B0609020204030204" pitchFamily="49" charset="0"/>
              </a:rPr>
              <a:t>;</a:t>
            </a:r>
          </a:p>
          <a:p>
            <a:endParaRPr lang="en-US" sz="800" b="1" dirty="0">
              <a:latin typeface="Consolas" panose="020B0609020204030204" pitchFamily="49" charset="0"/>
            </a:endParaRPr>
          </a:p>
          <a:p>
            <a:r>
              <a:rPr lang="en-US" sz="1100" b="1" dirty="0">
                <a:latin typeface="Consolas" panose="020B0609020204030204" pitchFamily="49" charset="0"/>
              </a:rPr>
              <a:t>   /** Return the integer value of the infix expression */</a:t>
            </a:r>
          </a:p>
          <a:p>
            <a:r>
              <a:rPr lang="en-US" sz="1100" b="1" dirty="0">
                <a:latin typeface="Consolas" panose="020B0609020204030204" pitchFamily="49" charset="0"/>
              </a:rPr>
              <a:t>   </a:t>
            </a:r>
            <a:r>
              <a:rPr lang="en-US" sz="1100" b="1" dirty="0">
                <a:solidFill>
                  <a:srgbClr val="FF0000"/>
                </a:solidFill>
                <a:latin typeface="Consolas" panose="020B0609020204030204" pitchFamily="49" charset="0"/>
              </a:rPr>
              <a:t>virtual </a:t>
            </a:r>
            <a:r>
              <a:rPr lang="en-US" sz="11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sz="1100" b="1" dirty="0">
                <a:solidFill>
                  <a:srgbClr val="FF0000"/>
                </a:solidFill>
                <a:latin typeface="Consolas" panose="020B0609020204030204" pitchFamily="49" charset="0"/>
              </a:rPr>
              <a:t> value(void) = 0;</a:t>
            </a:r>
          </a:p>
          <a:p>
            <a:endParaRPr lang="en-US" sz="800" b="1" dirty="0">
              <a:latin typeface="Consolas" panose="020B0609020204030204" pitchFamily="49" charset="0"/>
            </a:endParaRPr>
          </a:p>
          <a:p>
            <a:r>
              <a:rPr lang="en-US" sz="1100" b="1" dirty="0">
                <a:latin typeface="Consolas" panose="020B0609020204030204" pitchFamily="49" charset="0"/>
              </a:rPr>
              <a:t>   /** Return the infix items from the expression</a:t>
            </a:r>
          </a:p>
          <a:p>
            <a:r>
              <a:rPr lang="en-US" sz="1100" b="1" dirty="0">
                <a:latin typeface="Consolas" panose="020B0609020204030204" pitchFamily="49" charset="0"/>
              </a:rPr>
              <a:t>      Throw an error if the expression</a:t>
            </a:r>
          </a:p>
          <a:p>
            <a:r>
              <a:rPr lang="en-US" sz="1100" b="1" dirty="0">
                <a:latin typeface="Consolas" panose="020B0609020204030204" pitchFamily="49" charset="0"/>
              </a:rPr>
              <a:t>      1) is not balanced.</a:t>
            </a:r>
          </a:p>
          <a:p>
            <a:r>
              <a:rPr lang="en-US" sz="1100" b="1" dirty="0">
                <a:latin typeface="Consolas" panose="020B0609020204030204" pitchFamily="49" charset="0"/>
              </a:rPr>
              <a:t>      2) the number of operators IS NOT one less than the number of operands.</a:t>
            </a:r>
          </a:p>
          <a:p>
            <a:r>
              <a:rPr lang="en-US" sz="1100" b="1" dirty="0">
                <a:latin typeface="Consolas" panose="020B0609020204030204" pitchFamily="49" charset="0"/>
              </a:rPr>
              <a:t>      3) there are adjacent operators. */</a:t>
            </a:r>
          </a:p>
          <a:p>
            <a:r>
              <a:rPr lang="en-US" sz="1100" b="1" dirty="0">
                <a:latin typeface="Consolas" panose="020B0609020204030204" pitchFamily="49" charset="0"/>
              </a:rPr>
              <a:t>   </a:t>
            </a:r>
            <a:r>
              <a:rPr lang="en-US" sz="1100" b="1" dirty="0">
                <a:solidFill>
                  <a:srgbClr val="FF0000"/>
                </a:solidFill>
                <a:latin typeface="Consolas" panose="020B0609020204030204" pitchFamily="49" charset="0"/>
              </a:rPr>
              <a:t>virtual string infix(void) = 0;</a:t>
            </a:r>
          </a:p>
          <a:p>
            <a:endParaRPr lang="en-US" sz="800" b="1" dirty="0">
              <a:latin typeface="Consolas" panose="020B0609020204030204" pitchFamily="49" charset="0"/>
            </a:endParaRPr>
          </a:p>
          <a:p>
            <a:r>
              <a:rPr lang="en-US" sz="1100" b="1" dirty="0">
                <a:latin typeface="Consolas" panose="020B0609020204030204" pitchFamily="49" charset="0"/>
              </a:rPr>
              <a:t>   /** Return a postfix representation of the infix expression */</a:t>
            </a:r>
          </a:p>
          <a:p>
            <a:r>
              <a:rPr lang="en-US" sz="1100" b="1" dirty="0">
                <a:latin typeface="Consolas" panose="020B0609020204030204" pitchFamily="49" charset="0"/>
              </a:rPr>
              <a:t>   </a:t>
            </a:r>
            <a:r>
              <a:rPr lang="en-US" sz="1100" b="1" dirty="0">
                <a:solidFill>
                  <a:srgbClr val="FF0000"/>
                </a:solidFill>
                <a:latin typeface="Consolas" panose="020B0609020204030204" pitchFamily="49" charset="0"/>
              </a:rPr>
              <a:t>virtual string postfix(void) = 0;</a:t>
            </a:r>
          </a:p>
          <a:p>
            <a:endParaRPr lang="en-US" sz="800" b="1" dirty="0">
              <a:latin typeface="Consolas" panose="020B0609020204030204" pitchFamily="49" charset="0"/>
            </a:endParaRPr>
          </a:p>
          <a:p>
            <a:r>
              <a:rPr lang="en-US" sz="1100" b="1" dirty="0">
                <a:latin typeface="Consolas" panose="020B0609020204030204" pitchFamily="49" charset="0"/>
              </a:rPr>
              <a:t>   /** Return a prefix representation of the infix expression */</a:t>
            </a:r>
          </a:p>
          <a:p>
            <a:r>
              <a:rPr lang="en-US" sz="1100" b="1" dirty="0">
                <a:latin typeface="Consolas" panose="020B0609020204030204" pitchFamily="49" charset="0"/>
              </a:rPr>
              <a:t>   </a:t>
            </a:r>
            <a:r>
              <a:rPr lang="en-US" sz="1100" b="1" dirty="0">
                <a:solidFill>
                  <a:srgbClr val="FF0000"/>
                </a:solidFill>
                <a:latin typeface="Consolas" panose="020B0609020204030204" pitchFamily="49" charset="0"/>
              </a:rPr>
              <a:t>virtual string prefix(void) = 0;</a:t>
            </a:r>
          </a:p>
          <a:p>
            <a:endParaRPr lang="en-US" sz="800" b="1" dirty="0">
              <a:latin typeface="Consolas" panose="020B0609020204030204" pitchFamily="49" charset="0"/>
            </a:endParaRPr>
          </a:p>
          <a:p>
            <a:r>
              <a:rPr lang="en-US" sz="1100" b="1" dirty="0">
                <a:latin typeface="Consolas" panose="020B0609020204030204" pitchFamily="49" charset="0"/>
              </a:rPr>
              <a:t>   /** Return the infix </a:t>
            </a:r>
            <a:r>
              <a:rPr lang="en-US" sz="1100" b="1" dirty="0" err="1">
                <a:latin typeface="Consolas" panose="020B0609020204030204" pitchFamily="49" charset="0"/>
              </a:rPr>
              <a:t>vector'd</a:t>
            </a:r>
            <a:r>
              <a:rPr lang="en-US" sz="1100" b="1" dirty="0">
                <a:latin typeface="Consolas" panose="020B0609020204030204" pitchFamily="49" charset="0"/>
              </a:rPr>
              <a:t> expression items */</a:t>
            </a:r>
          </a:p>
          <a:p>
            <a:r>
              <a:rPr lang="en-US" sz="1100" b="1" dirty="0">
                <a:latin typeface="Consolas" panose="020B0609020204030204" pitchFamily="49" charset="0"/>
              </a:rPr>
              <a:t>   </a:t>
            </a:r>
            <a:r>
              <a:rPr lang="en-US" sz="1100" b="1" dirty="0">
                <a:solidFill>
                  <a:srgbClr val="FF0000"/>
                </a:solidFill>
                <a:latin typeface="Consolas" panose="020B0609020204030204" pitchFamily="49" charset="0"/>
              </a:rPr>
              <a:t>virtual string </a:t>
            </a:r>
            <a:r>
              <a:rPr lang="en-US" sz="11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toString</a:t>
            </a:r>
            <a:r>
              <a:rPr lang="en-US" sz="1100" b="1" dirty="0">
                <a:solidFill>
                  <a:srgbClr val="FF0000"/>
                </a:solidFill>
                <a:latin typeface="Consolas" panose="020B0609020204030204" pitchFamily="49" charset="0"/>
              </a:rPr>
              <a:t>() </a:t>
            </a:r>
            <a:r>
              <a:rPr lang="en-US" sz="11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const</a:t>
            </a:r>
            <a:r>
              <a:rPr lang="en-US" sz="1100" b="1" dirty="0">
                <a:solidFill>
                  <a:srgbClr val="FF0000"/>
                </a:solidFill>
                <a:latin typeface="Consolas" panose="020B0609020204030204" pitchFamily="49" charset="0"/>
              </a:rPr>
              <a:t> = 0;</a:t>
            </a:r>
          </a:p>
          <a:p>
            <a:endParaRPr lang="en-US" sz="1100" b="1" dirty="0">
              <a:latin typeface="Consolas" panose="020B0609020204030204" pitchFamily="49" charset="0"/>
            </a:endParaRPr>
          </a:p>
          <a:p>
            <a:r>
              <a:rPr lang="en-US" sz="1100" b="1" dirty="0">
                <a:latin typeface="Consolas" panose="020B0609020204030204" pitchFamily="49" charset="0"/>
              </a:rPr>
              <a:t>};</a:t>
            </a:r>
          </a:p>
          <a:p>
            <a:r>
              <a:rPr lang="en-US" sz="1100" b="1" dirty="0">
                <a:latin typeface="Consolas" panose="020B0609020204030204" pitchFamily="49" charset="0"/>
              </a:rPr>
              <a:t>#</a:t>
            </a:r>
            <a:r>
              <a:rPr lang="en-US" sz="1100" b="1" dirty="0" err="1">
                <a:latin typeface="Consolas" panose="020B0609020204030204" pitchFamily="49" charset="0"/>
              </a:rPr>
              <a:t>endif</a:t>
            </a:r>
            <a:r>
              <a:rPr lang="en-US" sz="1100" b="1" dirty="0">
                <a:latin typeface="Consolas" panose="020B0609020204030204" pitchFamily="49" charset="0"/>
              </a:rPr>
              <a:t>	// EXPRESSION_MANAGER_INTERFACE_H</a:t>
            </a:r>
          </a:p>
        </p:txBody>
      </p:sp>
      <p:sp>
        <p:nvSpPr>
          <p:cNvPr id="6" name="Line Callout 1 5"/>
          <p:cNvSpPr/>
          <p:nvPr/>
        </p:nvSpPr>
        <p:spPr>
          <a:xfrm>
            <a:off x="5486399" y="2057400"/>
            <a:ext cx="3363913" cy="1066800"/>
          </a:xfrm>
          <a:prstGeom prst="borderCallout1">
            <a:avLst>
              <a:gd name="adj1" fmla="val 50123"/>
              <a:gd name="adj2" fmla="val 223"/>
              <a:gd name="adj3" fmla="val 39459"/>
              <a:gd name="adj4" fmla="val -676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ExpressionManagerInterface</a:t>
            </a:r>
            <a:r>
              <a:rPr lang="en-US" dirty="0"/>
              <a:t> is an interface.</a:t>
            </a:r>
          </a:p>
          <a:p>
            <a:pPr algn="ctr">
              <a:defRPr/>
            </a:pPr>
            <a:r>
              <a:rPr lang="en-US" dirty="0"/>
              <a:t>DO NOT MODIFY!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5485-2D3F-4861-B205-2101AF63981F}"/>
              </a:ext>
            </a:extLst>
          </p:cNvPr>
          <p:cNvGrpSpPr/>
          <p:nvPr/>
        </p:nvGrpSpPr>
        <p:grpSpPr>
          <a:xfrm>
            <a:off x="6324600" y="4373434"/>
            <a:ext cx="2613756" cy="2362200"/>
            <a:chOff x="3890624" y="4267200"/>
            <a:chExt cx="2613756" cy="2362200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CBF3FC44-2D30-45C2-AE61-AC9ABD5D1320}"/>
                </a:ext>
              </a:extLst>
            </p:cNvPr>
            <p:cNvSpPr/>
            <p:nvPr/>
          </p:nvSpPr>
          <p:spPr>
            <a:xfrm>
              <a:off x="4027487" y="4267200"/>
              <a:ext cx="2416230" cy="2362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3284A13A-035B-47C4-AE80-8AB9A7808F6C}"/>
                </a:ext>
              </a:extLst>
            </p:cNvPr>
            <p:cNvSpPr/>
            <p:nvPr/>
          </p:nvSpPr>
          <p:spPr>
            <a:xfrm>
              <a:off x="4158428" y="5409545"/>
              <a:ext cx="2144713" cy="838200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1F8475A-91E0-48C3-A3FD-B52336611683}"/>
                </a:ext>
              </a:extLst>
            </p:cNvPr>
            <p:cNvSpPr txBox="1"/>
            <p:nvPr/>
          </p:nvSpPr>
          <p:spPr>
            <a:xfrm>
              <a:off x="4027487" y="5663807"/>
              <a:ext cx="24162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err="1">
                  <a:solidFill>
                    <a:schemeClr val="bg1"/>
                  </a:solidFill>
                  <a:latin typeface="Arial Narrow" panose="020B0606020202030204" pitchFamily="34" charset="0"/>
                </a:rPr>
                <a:t>ExpressionManagerInterface</a:t>
              </a:r>
              <a:endParaRPr lang="en-US" sz="14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97EB275-930A-4779-9145-C7A6151AA225}"/>
                </a:ext>
              </a:extLst>
            </p:cNvPr>
            <p:cNvSpPr txBox="1"/>
            <p:nvPr/>
          </p:nvSpPr>
          <p:spPr>
            <a:xfrm>
              <a:off x="3890624" y="4684050"/>
              <a:ext cx="26137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>
                  <a:solidFill>
                    <a:schemeClr val="bg1"/>
                  </a:solidFill>
                  <a:latin typeface="Arial Narrow" panose="020B0606020202030204" pitchFamily="34" charset="0"/>
                </a:rPr>
                <a:t>ExpressionManager</a:t>
              </a:r>
              <a:endParaRPr lang="en-US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225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ExpressionManager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Lab 05 - Expressions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81953"/>
            <a:ext cx="89154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nsolas" panose="020B0609020204030204" pitchFamily="49" charset="0"/>
              </a:rPr>
              <a:t>class </a:t>
            </a:r>
            <a:r>
              <a:rPr lang="en-US" sz="1400" b="1" dirty="0" err="1">
                <a:latin typeface="Consolas" panose="020B0609020204030204" pitchFamily="49" charset="0"/>
              </a:rPr>
              <a:t>ExpressionManager</a:t>
            </a:r>
            <a:r>
              <a:rPr lang="en-US" sz="1400" b="1" dirty="0">
                <a:latin typeface="Consolas" panose="020B0609020204030204" pitchFamily="49" charset="0"/>
              </a:rPr>
              <a:t> : public </a:t>
            </a:r>
            <a:r>
              <a:rPr lang="en-US" sz="1400" b="1" dirty="0" err="1">
                <a:latin typeface="Consolas" panose="020B0609020204030204" pitchFamily="49" charset="0"/>
              </a:rPr>
              <a:t>ExpressionManagerInterface</a:t>
            </a:r>
            <a:endParaRPr lang="en-US" sz="1400" b="1" dirty="0">
              <a:latin typeface="Consolas" panose="020B0609020204030204" pitchFamily="49" charset="0"/>
            </a:endParaRPr>
          </a:p>
          <a:p>
            <a:r>
              <a:rPr lang="en-US" sz="14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private: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string expression_;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std::vector&lt;string&gt; </a:t>
            </a:r>
            <a:r>
              <a:rPr lang="en-US" sz="1400" b="1" dirty="0" err="1">
                <a:latin typeface="Consolas" panose="020B0609020204030204" pitchFamily="49" charset="0"/>
              </a:rPr>
              <a:t>inFix</a:t>
            </a:r>
            <a:r>
              <a:rPr lang="en-US" sz="1400" b="1" dirty="0">
                <a:latin typeface="Consolas" panose="020B0609020204030204" pitchFamily="49" charset="0"/>
              </a:rPr>
              <a:t>_;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std::vector&lt;string&gt; </a:t>
            </a:r>
            <a:r>
              <a:rPr lang="en-US" sz="1400" b="1" dirty="0" err="1">
                <a:latin typeface="Consolas" panose="020B0609020204030204" pitchFamily="49" charset="0"/>
              </a:rPr>
              <a:t>postFix</a:t>
            </a:r>
            <a:r>
              <a:rPr lang="en-US" sz="1400" b="1" dirty="0">
                <a:latin typeface="Consolas" panose="020B0609020204030204" pitchFamily="49" charset="0"/>
              </a:rPr>
              <a:t>_;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std::vector&lt;string&gt; </a:t>
            </a:r>
            <a:r>
              <a:rPr lang="en-US" sz="1400" b="1" dirty="0" err="1">
                <a:latin typeface="Consolas" panose="020B0609020204030204" pitchFamily="49" charset="0"/>
              </a:rPr>
              <a:t>preFix</a:t>
            </a:r>
            <a:r>
              <a:rPr lang="en-US" sz="1400" b="1" dirty="0">
                <a:latin typeface="Consolas" panose="020B0609020204030204" pitchFamily="49" charset="0"/>
              </a:rPr>
              <a:t>_;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const string operators = "([{ -+  */% ";</a:t>
            </a:r>
          </a:p>
          <a:p>
            <a:endParaRPr lang="en-US" sz="1200" b="1" dirty="0">
              <a:latin typeface="Consolas" panose="020B0609020204030204" pitchFamily="49" charset="0"/>
            </a:endParaRPr>
          </a:p>
          <a:p>
            <a:r>
              <a:rPr lang="en-US" sz="1400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latin typeface="Consolas" panose="020B0609020204030204" pitchFamily="49" charset="0"/>
              </a:rPr>
              <a:t>ExpressionManager</a:t>
            </a:r>
            <a:r>
              <a:rPr lang="en-US" sz="1400" b="1" dirty="0">
                <a:latin typeface="Consolas" panose="020B0609020204030204" pitchFamily="49" charset="0"/>
              </a:rPr>
              <a:t>() { }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latin typeface="Consolas" panose="020B0609020204030204" pitchFamily="49" charset="0"/>
              </a:rPr>
              <a:t>ExpressionManager</a:t>
            </a:r>
            <a:r>
              <a:rPr lang="en-US" sz="1400" b="1" dirty="0">
                <a:latin typeface="Consolas" panose="020B0609020204030204" pitchFamily="49" charset="0"/>
              </a:rPr>
              <a:t>(string </a:t>
            </a:r>
            <a:r>
              <a:rPr lang="en-US" sz="1400" b="1" dirty="0" err="1">
                <a:latin typeface="Consolas" panose="020B0609020204030204" pitchFamily="49" charset="0"/>
              </a:rPr>
              <a:t>exp</a:t>
            </a:r>
            <a:r>
              <a:rPr lang="en-US" sz="1400" b="1" dirty="0">
                <a:latin typeface="Consolas" panose="020B0609020204030204" pitchFamily="49" charset="0"/>
              </a:rPr>
              <a:t>) :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   expression_(</a:t>
            </a:r>
            <a:r>
              <a:rPr lang="en-US" sz="1400" b="1" dirty="0" err="1">
                <a:latin typeface="Consolas" panose="020B0609020204030204" pitchFamily="49" charset="0"/>
              </a:rPr>
              <a:t>exp</a:t>
            </a:r>
            <a:r>
              <a:rPr lang="en-US" sz="1400" b="1" dirty="0">
                <a:latin typeface="Consolas" panose="020B0609020204030204" pitchFamily="49" charset="0"/>
              </a:rPr>
              <a:t>), </a:t>
            </a:r>
            <a:r>
              <a:rPr lang="en-US" sz="1400" b="1" dirty="0" err="1">
                <a:latin typeface="Consolas" panose="020B0609020204030204" pitchFamily="49" charset="0"/>
              </a:rPr>
              <a:t>inFix</a:t>
            </a:r>
            <a:r>
              <a:rPr lang="en-US" sz="1400" b="1" dirty="0">
                <a:latin typeface="Consolas" panose="020B0609020204030204" pitchFamily="49" charset="0"/>
              </a:rPr>
              <a:t>_(NULL), </a:t>
            </a:r>
            <a:r>
              <a:rPr lang="en-US" sz="1400" b="1" dirty="0" err="1">
                <a:latin typeface="Consolas" panose="020B0609020204030204" pitchFamily="49" charset="0"/>
              </a:rPr>
              <a:t>postFix</a:t>
            </a:r>
            <a:r>
              <a:rPr lang="en-US" sz="1400" b="1" dirty="0">
                <a:latin typeface="Consolas" panose="020B0609020204030204" pitchFamily="49" charset="0"/>
              </a:rPr>
              <a:t>_(NULL), </a:t>
            </a:r>
            <a:r>
              <a:rPr lang="en-US" sz="1400" b="1" dirty="0" err="1">
                <a:latin typeface="Consolas" panose="020B0609020204030204" pitchFamily="49" charset="0"/>
              </a:rPr>
              <a:t>preFix</a:t>
            </a:r>
            <a:r>
              <a:rPr lang="en-US" sz="1400" b="1" dirty="0">
                <a:latin typeface="Consolas" panose="020B0609020204030204" pitchFamily="49" charset="0"/>
              </a:rPr>
              <a:t>_(NULL) { }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~</a:t>
            </a:r>
            <a:r>
              <a:rPr lang="en-US" sz="1400" b="1" dirty="0" err="1">
                <a:latin typeface="Consolas" panose="020B0609020204030204" pitchFamily="49" charset="0"/>
              </a:rPr>
              <a:t>ExpressionManager</a:t>
            </a:r>
            <a:r>
              <a:rPr lang="en-US" sz="1400" b="1" dirty="0">
                <a:latin typeface="Consolas" panose="020B0609020204030204" pitchFamily="49" charset="0"/>
              </a:rPr>
              <a:t>() { }</a:t>
            </a:r>
          </a:p>
          <a:p>
            <a:endParaRPr lang="en-US" sz="1200" b="1" dirty="0">
              <a:latin typeface="Consolas" panose="020B0609020204030204" pitchFamily="49" charset="0"/>
            </a:endParaRPr>
          </a:p>
          <a:p>
            <a:r>
              <a:rPr lang="en-US" sz="1400" b="1" dirty="0">
                <a:latin typeface="Consolas" panose="020B0609020204030204" pitchFamily="49" charset="0"/>
              </a:rPr>
              <a:t>   virtual int value(void); /** Return the integer value of the infix expression */</a:t>
            </a:r>
          </a:p>
          <a:p>
            <a:endParaRPr lang="en-US" sz="1200" b="1" dirty="0">
              <a:latin typeface="Consolas" panose="020B0609020204030204" pitchFamily="49" charset="0"/>
            </a:endParaRPr>
          </a:p>
          <a:p>
            <a:r>
              <a:rPr lang="en-US" sz="1400" b="1" dirty="0">
                <a:latin typeface="Consolas" panose="020B0609020204030204" pitchFamily="49" charset="0"/>
              </a:rPr>
              <a:t>   virtual string infix(void); /** Return the infix expression / rejects invalid */</a:t>
            </a:r>
          </a:p>
          <a:p>
            <a:endParaRPr lang="en-US" sz="1200" b="1" dirty="0">
              <a:latin typeface="Consolas" panose="020B0609020204030204" pitchFamily="49" charset="0"/>
            </a:endParaRPr>
          </a:p>
          <a:p>
            <a:r>
              <a:rPr lang="en-US" sz="1400" b="1" dirty="0">
                <a:latin typeface="Consolas" panose="020B0609020204030204" pitchFamily="49" charset="0"/>
              </a:rPr>
              <a:t>   virtual string postfix(void); /** Return a postfix representation */</a:t>
            </a:r>
          </a:p>
          <a:p>
            <a:endParaRPr lang="en-US" sz="1400" b="1" dirty="0">
              <a:latin typeface="Consolas" panose="020B0609020204030204" pitchFamily="49" charset="0"/>
            </a:endParaRPr>
          </a:p>
          <a:p>
            <a:r>
              <a:rPr lang="en-US" sz="1400" b="1" dirty="0">
                <a:latin typeface="Consolas" panose="020B0609020204030204" pitchFamily="49" charset="0"/>
              </a:rPr>
              <a:t>   virtual string prefix(void); /** Return a prefix representation */</a:t>
            </a:r>
          </a:p>
          <a:p>
            <a:endParaRPr lang="en-US" sz="1200" b="1" dirty="0">
              <a:latin typeface="Consolas" panose="020B0609020204030204" pitchFamily="49" charset="0"/>
            </a:endParaRPr>
          </a:p>
          <a:p>
            <a:r>
              <a:rPr lang="en-US" sz="1400" b="1" dirty="0">
                <a:latin typeface="Consolas" panose="020B0609020204030204" pitchFamily="49" charset="0"/>
              </a:rPr>
              <a:t>   virtual string toString() const; /** Return the infix </a:t>
            </a:r>
            <a:r>
              <a:rPr lang="en-US" sz="1400" b="1" dirty="0" err="1">
                <a:latin typeface="Consolas" panose="020B0609020204030204" pitchFamily="49" charset="0"/>
              </a:rPr>
              <a:t>vector'd</a:t>
            </a:r>
            <a:r>
              <a:rPr lang="en-US" sz="1400" b="1" dirty="0">
                <a:latin typeface="Consolas" panose="020B0609020204030204" pitchFamily="49" charset="0"/>
              </a:rPr>
              <a:t> expression items */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};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#</a:t>
            </a:r>
            <a:r>
              <a:rPr lang="en-US" sz="1400" b="1" dirty="0" err="1">
                <a:latin typeface="Consolas" panose="020B0609020204030204" pitchFamily="49" charset="0"/>
              </a:rPr>
              <a:t>endif</a:t>
            </a:r>
            <a:r>
              <a:rPr lang="en-US" sz="1400" b="1" dirty="0">
                <a:latin typeface="Consolas" panose="020B0609020204030204" pitchFamily="49" charset="0"/>
              </a:rPr>
              <a:t> // EXPRESSION_MANAGER_H</a:t>
            </a:r>
          </a:p>
        </p:txBody>
      </p:sp>
      <p:sp>
        <p:nvSpPr>
          <p:cNvPr id="6" name="Line Callout 1 5"/>
          <p:cNvSpPr/>
          <p:nvPr/>
        </p:nvSpPr>
        <p:spPr>
          <a:xfrm>
            <a:off x="5486399" y="2057400"/>
            <a:ext cx="3363913" cy="838200"/>
          </a:xfrm>
          <a:prstGeom prst="borderCallout1">
            <a:avLst>
              <a:gd name="adj1" fmla="val 50123"/>
              <a:gd name="adj2" fmla="val 223"/>
              <a:gd name="adj3" fmla="val -61039"/>
              <a:gd name="adj4" fmla="val -417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Inherits from </a:t>
            </a:r>
            <a:r>
              <a:rPr lang="en-US" dirty="0" err="1"/>
              <a:t>ExpressionManagerInterface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18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2C167-80D3-45B5-AEF0-8648FABCD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inFix</a:t>
            </a:r>
            <a:r>
              <a:rPr lang="en-US" dirty="0"/>
              <a:t> to </a:t>
            </a:r>
            <a:r>
              <a:rPr lang="en-US" dirty="0" err="1"/>
              <a:t>PreFix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D9B4E-2FBB-47DD-A8B8-6CC6DB55062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7077" y="1371600"/>
            <a:ext cx="8373235" cy="5181600"/>
          </a:xfrm>
        </p:spPr>
        <p:txBody>
          <a:bodyPr/>
          <a:lstStyle/>
          <a:p>
            <a:r>
              <a:rPr lang="en-US" dirty="0"/>
              <a:t>Given two operands a and b and an operator </a:t>
            </a:r>
            <a:r>
              <a:rPr lang="en-US" dirty="0">
                <a:sym typeface="Wingdings" panose="05000000000000000000" pitchFamily="2" charset="2"/>
              </a:rPr>
              <a:t>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The infix notation implies that </a:t>
            </a:r>
            <a:r>
              <a:rPr lang="en-US" dirty="0">
                <a:sym typeface="Wingdings" panose="05000000000000000000" pitchFamily="2" charset="2"/>
              </a:rPr>
              <a:t></a:t>
            </a:r>
            <a:r>
              <a:rPr lang="en-US" dirty="0"/>
              <a:t> will be placed in between a and b.</a:t>
            </a:r>
          </a:p>
          <a:p>
            <a:pPr lvl="1"/>
            <a:r>
              <a:rPr lang="en-US" dirty="0"/>
              <a:t>When the operator is placed after both operands </a:t>
            </a:r>
            <a:r>
              <a:rPr lang="en-US" dirty="0">
                <a:sym typeface="Wingdings" panose="05000000000000000000" pitchFamily="2" charset="2"/>
              </a:rPr>
              <a:t></a:t>
            </a:r>
            <a:r>
              <a:rPr lang="en-US" dirty="0"/>
              <a:t>, it is called postfix notation.</a:t>
            </a:r>
          </a:p>
          <a:p>
            <a:pPr lvl="1"/>
            <a:r>
              <a:rPr lang="en-US" dirty="0"/>
              <a:t>And when the operator is placed before the operands </a:t>
            </a:r>
            <a:r>
              <a:rPr lang="en-US" dirty="0">
                <a:sym typeface="Wingdings" panose="05000000000000000000" pitchFamily="2" charset="2"/>
              </a:rPr>
              <a:t> </a:t>
            </a:r>
            <a:r>
              <a:rPr lang="en-US" dirty="0"/>
              <a:t>a b, the expression in prefix notation.</a:t>
            </a:r>
          </a:p>
          <a:p>
            <a:r>
              <a:rPr lang="en-US" dirty="0"/>
              <a:t>Example: To convert “(A + B) * C” to prefix:</a:t>
            </a:r>
          </a:p>
          <a:p>
            <a:pPr marL="690563" lvl="1" indent="-323850">
              <a:buSzPct val="100000"/>
              <a:buFont typeface="+mj-lt"/>
              <a:buAutoNum type="arabicPeriod"/>
            </a:pPr>
            <a:r>
              <a:rPr lang="en-US" dirty="0"/>
              <a:t>Reverse the infix expression</a:t>
            </a:r>
          </a:p>
          <a:p>
            <a:pPr marL="965200" lvl="2" indent="-32385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(A+B)*C becomes C*(B+A).</a:t>
            </a:r>
          </a:p>
          <a:p>
            <a:pPr marL="965200" lvl="2" indent="-32385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Note: while reversing each ‘(‘ will become ‘)’ and each ‘)’ becomes ‘(‘.</a:t>
            </a:r>
          </a:p>
          <a:p>
            <a:pPr marL="690563" lvl="1" indent="-323850">
              <a:buSzPct val="100000"/>
              <a:buFont typeface="+mj-lt"/>
              <a:buAutoNum type="arabicPeriod"/>
            </a:pPr>
            <a:r>
              <a:rPr lang="en-US" dirty="0"/>
              <a:t>Obtain the postfix expression (almost) of the modified expression.</a:t>
            </a:r>
          </a:p>
          <a:p>
            <a:pPr marL="965200" lvl="2" indent="-32385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Push operator on stack is greater than </a:t>
            </a:r>
            <a:r>
              <a:rPr lang="en-US" u="sng" dirty="0"/>
              <a:t>or equal</a:t>
            </a:r>
            <a:r>
              <a:rPr lang="en-US" dirty="0"/>
              <a:t>.</a:t>
            </a:r>
          </a:p>
          <a:p>
            <a:pPr marL="965200" lvl="2" indent="-32385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C*(B+A) becomes CBA+*.</a:t>
            </a:r>
          </a:p>
          <a:p>
            <a:pPr marL="690563" lvl="1" indent="-323850">
              <a:buSzPct val="100000"/>
              <a:buFont typeface="+mj-lt"/>
              <a:buAutoNum type="arabicPeriod"/>
            </a:pPr>
            <a:r>
              <a:rPr lang="en-US" dirty="0"/>
              <a:t>Reverse the postfix expression.</a:t>
            </a:r>
          </a:p>
          <a:p>
            <a:pPr marL="965200" lvl="2" indent="-32385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CBA+* becomes the prefix expression *+ABC.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E226E9-6EFD-48B1-8386-446F2EE7B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Lab 05 - Expressions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54BDE0-9B16-49DE-ADE7-5AE7F823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618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33162</TotalTime>
  <Words>829</Words>
  <Application>Microsoft Office PowerPoint</Application>
  <PresentationFormat>On-screen Show (4:3)</PresentationFormat>
  <Paragraphs>140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Consolas</vt:lpstr>
      <vt:lpstr>Tw Cen MT</vt:lpstr>
      <vt:lpstr>Wingdings</vt:lpstr>
      <vt:lpstr>CS 235</vt:lpstr>
      <vt:lpstr>PowerPoint Presentation</vt:lpstr>
      <vt:lpstr>Requirements</vt:lpstr>
      <vt:lpstr>Example Input / Output</vt:lpstr>
      <vt:lpstr>Converting from Infix to Postfix</vt:lpstr>
      <vt:lpstr>Converting from Infix to Postfix</vt:lpstr>
      <vt:lpstr>Converting from Infix to Postfix</vt:lpstr>
      <vt:lpstr>ExpressionManagerInterface</vt:lpstr>
      <vt:lpstr>ExpressionManager</vt:lpstr>
      <vt:lpstr>inFix to PreFix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creator>elliot</dc:creator>
  <cp:lastModifiedBy>Paul Roper</cp:lastModifiedBy>
  <cp:revision>425</cp:revision>
  <cp:lastPrinted>2017-11-21T18:28:32Z</cp:lastPrinted>
  <dcterms:created xsi:type="dcterms:W3CDTF">2009-08-26T14:55:55Z</dcterms:created>
  <dcterms:modified xsi:type="dcterms:W3CDTF">2020-10-12T16:14:05Z</dcterms:modified>
</cp:coreProperties>
</file>