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25"/>
  </p:notesMasterIdLst>
  <p:handoutMasterIdLst>
    <p:handoutMasterId r:id="rId26"/>
  </p:handoutMasterIdLst>
  <p:sldIdLst>
    <p:sldId id="2158" r:id="rId2"/>
    <p:sldId id="2149" r:id="rId3"/>
    <p:sldId id="3599" r:id="rId4"/>
    <p:sldId id="2111" r:id="rId5"/>
    <p:sldId id="2116" r:id="rId6"/>
    <p:sldId id="2148" r:id="rId7"/>
    <p:sldId id="606" r:id="rId8"/>
    <p:sldId id="2103" r:id="rId9"/>
    <p:sldId id="2105" r:id="rId10"/>
    <p:sldId id="614" r:id="rId11"/>
    <p:sldId id="2107" r:id="rId12"/>
    <p:sldId id="2143" r:id="rId13"/>
    <p:sldId id="2127" r:id="rId14"/>
    <p:sldId id="3616" r:id="rId15"/>
    <p:sldId id="3617" r:id="rId16"/>
    <p:sldId id="3618" r:id="rId17"/>
    <p:sldId id="3552" r:id="rId18"/>
    <p:sldId id="2108" r:id="rId19"/>
    <p:sldId id="642" r:id="rId20"/>
    <p:sldId id="2154" r:id="rId21"/>
    <p:sldId id="2157" r:id="rId22"/>
    <p:sldId id="604" r:id="rId23"/>
    <p:sldId id="458" r:id="rId2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8896" autoAdjust="0"/>
  </p:normalViewPr>
  <p:slideViewPr>
    <p:cSldViewPr>
      <p:cViewPr varScale="1">
        <p:scale>
          <a:sx n="88" d="100"/>
          <a:sy n="88" d="100"/>
        </p:scale>
        <p:origin x="11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84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583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1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A8BC-0A41-41D4-B977-9A44C3187158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6"/>
            <a:ext cx="298274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C70D9-57AA-4BC4-A1A7-6673B6EA9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4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7632894-2F5A-46FE-8A2B-89B309465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4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98" y="170156"/>
            <a:ext cx="8153400" cy="731520"/>
          </a:xfrm>
        </p:spPr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5410200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4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871639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61362"/>
            <a:ext cx="4114800" cy="5520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261362"/>
            <a:ext cx="4070499" cy="5520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77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594360" y="169342"/>
            <a:ext cx="81534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77078" y="12954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3340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14400"/>
            <a:ext cx="533400" cy="304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914400"/>
            <a:ext cx="855345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00" y="914400"/>
            <a:ext cx="5421313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7" r:id="rId2"/>
    <p:sldLayoutId id="2147483848" r:id="rId3"/>
    <p:sldLayoutId id="2147483849" r:id="rId4"/>
    <p:sldLayoutId id="2147483845" r:id="rId5"/>
    <p:sldLayoutId id="2147483846" r:id="rId6"/>
    <p:sldLayoutId id="2147483850" r:id="rId7"/>
    <p:sldLayoutId id="2147483851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04 - Iterator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5223510" cy="29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32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an Iterator?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438322" cy="5410200"/>
          </a:xfrm>
        </p:spPr>
        <p:txBody>
          <a:bodyPr/>
          <a:lstStyle/>
          <a:p>
            <a:r>
              <a:rPr lang="en-US" sz="2200" dirty="0"/>
              <a:t>Those who avoid using iterators:</a:t>
            </a:r>
          </a:p>
          <a:p>
            <a:pPr lvl="1"/>
            <a:r>
              <a:rPr lang="en-US" sz="1800" dirty="0"/>
              <a:t>Assume your container has index ([]), at, and increment (++,--) operators.</a:t>
            </a:r>
          </a:p>
          <a:p>
            <a:pPr lvl="1"/>
            <a:r>
              <a:rPr lang="en-US" sz="1800" dirty="0"/>
              <a:t>Assume your container elements can be randomly accessed, are contiguous, and same size (only true for vectors...)</a:t>
            </a:r>
          </a:p>
          <a:p>
            <a:pPr lvl="1"/>
            <a:r>
              <a:rPr lang="en-US" sz="1800" dirty="0"/>
              <a:t>Have to write their own versions of common algorithms (</a:t>
            </a:r>
            <a:r>
              <a:rPr lang="en-US" sz="1800" dirty="0" err="1"/>
              <a:t>ie</a:t>
            </a:r>
            <a:r>
              <a:rPr lang="en-US" sz="1800" dirty="0"/>
              <a:t>., sort or reverse)</a:t>
            </a:r>
          </a:p>
          <a:p>
            <a:r>
              <a:rPr lang="en-US" sz="2200" dirty="0"/>
              <a:t>Iterators bring you closer to container independence.</a:t>
            </a:r>
          </a:p>
          <a:p>
            <a:pPr lvl="1"/>
            <a:r>
              <a:rPr lang="en-US" sz="1800" dirty="0"/>
              <a:t>You're not making assumptions about random-access ability, storage format, efficiency of operations such as size(), or most algorithms.</a:t>
            </a:r>
          </a:p>
          <a:p>
            <a:pPr lvl="1"/>
            <a:r>
              <a:rPr lang="en-US" sz="1800" dirty="0"/>
              <a:t>You only need to know that the container has iterator capabilities.</a:t>
            </a:r>
          </a:p>
          <a:p>
            <a:r>
              <a:rPr lang="en-US" sz="2200" dirty="0"/>
              <a:t>Iterators enhance your code further with standard algorithms.</a:t>
            </a:r>
          </a:p>
          <a:p>
            <a:pPr lvl="1"/>
            <a:r>
              <a:rPr lang="en-US" sz="1800" dirty="0"/>
              <a:t>Depending on what it is you're trying to achieve, you may elect to use </a:t>
            </a:r>
            <a:r>
              <a:rPr lang="en-US" sz="1800" dirty="0" err="1"/>
              <a:t>for_each</a:t>
            </a:r>
            <a:r>
              <a:rPr lang="en-US" sz="1800" dirty="0"/>
              <a:t>(), find(), replace(), partition(), search(), transform(), sort(), …</a:t>
            </a:r>
          </a:p>
          <a:p>
            <a:pPr lvl="1"/>
            <a:r>
              <a:rPr lang="en-US" sz="1800" dirty="0"/>
              <a:t>By using a standard algorithm rather than an explicit loop you're avoiding re-inventing the wheel.</a:t>
            </a:r>
          </a:p>
          <a:p>
            <a:pPr lvl="1"/>
            <a:r>
              <a:rPr lang="en-US" sz="1800" dirty="0"/>
              <a:t>Your code is likely to be more efficient (given the right algorithm is chosen), correct, and reusable.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3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1B3C30D-695D-4861-8634-7F7DE64690DD}"/>
              </a:ext>
            </a:extLst>
          </p:cNvPr>
          <p:cNvSpPr txBox="1"/>
          <p:nvPr/>
        </p:nvSpPr>
        <p:spPr>
          <a:xfrm>
            <a:off x="685801" y="1371600"/>
            <a:ext cx="57150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&lt;list&gt;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list&lt;int&gt; </a:t>
            </a:r>
            <a:r>
              <a:rPr lang="en-US" sz="1600" b="1" dirty="0" err="1">
                <a:latin typeface="Consolas" panose="020B0609020204030204" pitchFamily="49" charset="0"/>
              </a:rPr>
              <a:t>myList</a:t>
            </a:r>
            <a:r>
              <a:rPr lang="en-US" sz="16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myList.push_back</a:t>
            </a:r>
            <a:r>
              <a:rPr lang="en-US" sz="16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myList.push_back</a:t>
            </a:r>
            <a:r>
              <a:rPr lang="en-US" sz="16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myList.push_back</a:t>
            </a:r>
            <a:r>
              <a:rPr lang="en-US" sz="16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myList.push_back</a:t>
            </a:r>
            <a:r>
              <a:rPr lang="en-US" sz="1600" b="1" dirty="0">
                <a:latin typeface="Consolas" panose="020B0609020204030204" pitchFamily="49" charset="0"/>
              </a:rPr>
              <a:t>(4);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 list&lt;int&gt;::iterator 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= </a:t>
            </a:r>
            <a:r>
              <a:rPr lang="en-US" sz="1600" b="1" dirty="0" err="1">
                <a:latin typeface="Consolas" panose="020B0609020204030204" pitchFamily="49" charset="0"/>
              </a:rPr>
              <a:t>myList.begin</a:t>
            </a:r>
            <a:r>
              <a:rPr lang="en-US" sz="16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while (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!= </a:t>
            </a:r>
            <a:r>
              <a:rPr lang="en-US" sz="1600" b="1" dirty="0" err="1">
                <a:latin typeface="Consolas" panose="020B0609020204030204" pitchFamily="49" charset="0"/>
              </a:rPr>
              <a:t>myList.end</a:t>
            </a:r>
            <a:r>
              <a:rPr lang="en-US" sz="1600" b="1" dirty="0">
                <a:latin typeface="Consolas" panose="020B0609020204030204" pitchFamily="49" charset="0"/>
              </a:rPr>
              <a:t>())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*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&lt;&lt; " ";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++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STL Iterator Approach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8BC2C075-6832-4E2D-A253-BBF204CFDAAD}"/>
              </a:ext>
            </a:extLst>
          </p:cNvPr>
          <p:cNvSpPr/>
          <p:nvPr/>
        </p:nvSpPr>
        <p:spPr>
          <a:xfrm>
            <a:off x="5839692" y="2133600"/>
            <a:ext cx="2313708" cy="990600"/>
          </a:xfrm>
          <a:prstGeom prst="wedgeRoundRectCallout">
            <a:avLst>
              <a:gd name="adj1" fmla="val -117723"/>
              <a:gd name="adj2" fmla="val 1773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iter</a:t>
            </a:r>
            <a:r>
              <a:rPr lang="en-US" dirty="0"/>
              <a:t> "points" to first element in </a:t>
            </a:r>
            <a:r>
              <a:rPr lang="en-US" dirty="0" err="1"/>
              <a:t>myList</a:t>
            </a:r>
            <a:r>
              <a:rPr lang="en-US" dirty="0"/>
              <a:t>.</a:t>
            </a:r>
          </a:p>
        </p:txBody>
      </p:sp>
      <p:sp>
        <p:nvSpPr>
          <p:cNvPr id="9" name="Rounded Rectangular Callout 7">
            <a:extLst>
              <a:ext uri="{FF2B5EF4-FFF2-40B4-BE49-F238E27FC236}">
                <a16:creationId xmlns:a16="http://schemas.microsoft.com/office/drawing/2014/main" id="{7F60BC12-98C0-4D2D-8BDA-D9DFCC8C1195}"/>
              </a:ext>
            </a:extLst>
          </p:cNvPr>
          <p:cNvSpPr/>
          <p:nvPr/>
        </p:nvSpPr>
        <p:spPr>
          <a:xfrm>
            <a:off x="5486401" y="4724400"/>
            <a:ext cx="3261360" cy="918900"/>
          </a:xfrm>
          <a:prstGeom prst="wedgeRoundRectCallout">
            <a:avLst>
              <a:gd name="adj1" fmla="val -85596"/>
              <a:gd name="adj2" fmla="val -45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myList.end</a:t>
            </a:r>
            <a:r>
              <a:rPr lang="en-US" dirty="0"/>
              <a:t>() "points" to something </a:t>
            </a:r>
            <a:r>
              <a:rPr lang="en-US" b="1" u="sng" dirty="0"/>
              <a:t>NOT</a:t>
            </a:r>
            <a:r>
              <a:rPr lang="en-US" dirty="0"/>
              <a:t> in </a:t>
            </a:r>
            <a:r>
              <a:rPr lang="en-US" dirty="0" err="1"/>
              <a:t>myList</a:t>
            </a:r>
            <a:r>
              <a:rPr lang="en-US" dirty="0"/>
              <a:t>.</a:t>
            </a:r>
          </a:p>
        </p:txBody>
      </p:sp>
      <p:sp>
        <p:nvSpPr>
          <p:cNvPr id="10" name="Rounded Rectangular Callout 7">
            <a:extLst>
              <a:ext uri="{FF2B5EF4-FFF2-40B4-BE49-F238E27FC236}">
                <a16:creationId xmlns:a16="http://schemas.microsoft.com/office/drawing/2014/main" id="{52F8EEFE-EA37-4B44-BE9A-75740F27AA9C}"/>
              </a:ext>
            </a:extLst>
          </p:cNvPr>
          <p:cNvSpPr/>
          <p:nvPr/>
        </p:nvSpPr>
        <p:spPr>
          <a:xfrm>
            <a:off x="2667000" y="5943600"/>
            <a:ext cx="3048000" cy="745058"/>
          </a:xfrm>
          <a:prstGeom prst="wedgeRoundRectCallout">
            <a:avLst>
              <a:gd name="adj1" fmla="val -44318"/>
              <a:gd name="adj2" fmla="val -1278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Dereference </a:t>
            </a:r>
            <a:r>
              <a:rPr lang="en-US" dirty="0" err="1"/>
              <a:t>iter</a:t>
            </a:r>
            <a:r>
              <a:rPr lang="en-US" dirty="0"/>
              <a:t> to access </a:t>
            </a:r>
            <a:r>
              <a:rPr lang="en-US" dirty="0" err="1"/>
              <a:t>myList</a:t>
            </a:r>
            <a:r>
              <a:rPr lang="en-US" dirty="0"/>
              <a:t> elements.</a:t>
            </a:r>
          </a:p>
        </p:txBody>
      </p:sp>
    </p:spTree>
    <p:extLst>
      <p:ext uri="{BB962C8B-B14F-4D97-AF65-F5344CB8AC3E}">
        <p14:creationId xmlns:p14="http://schemas.microsoft.com/office/powerpoint/2010/main" val="180824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EB30E9-A4BA-4A30-B007-40F0E3627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47800"/>
            <a:ext cx="4555735" cy="3443288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4CC7E763-EEAA-4A4F-BB59-894387F754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Prefix / Postfix Unary Operators</a:t>
            </a:r>
          </a:p>
        </p:txBody>
      </p:sp>
    </p:spTree>
    <p:extLst>
      <p:ext uri="{BB962C8B-B14F-4D97-AF65-F5344CB8AC3E}">
        <p14:creationId xmlns:p14="http://schemas.microsoft.com/office/powerpoint/2010/main" val="498057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Prefix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2989556"/>
          </a:xfrm>
        </p:spPr>
        <p:txBody>
          <a:bodyPr/>
          <a:lstStyle/>
          <a:p>
            <a:r>
              <a:rPr lang="en-US" sz="2200" dirty="0"/>
              <a:t>The prefix and postfix versions of the unary increment and decrement operators can all be overloaded.</a:t>
            </a:r>
          </a:p>
          <a:p>
            <a:r>
              <a:rPr lang="en-US" sz="2200" dirty="0"/>
              <a:t>To allow both unary prefix and postfix increment usage, each overloaded operator function must have a distinct signature (so that the compiler can determine which version of "</a:t>
            </a:r>
            <a:r>
              <a:rPr lang="en-US" sz="2200" b="1" dirty="0">
                <a:solidFill>
                  <a:srgbClr val="FF0000"/>
                </a:solidFill>
              </a:rPr>
              <a:t>++</a:t>
            </a:r>
            <a:r>
              <a:rPr lang="en-US" sz="2200" dirty="0"/>
              <a:t>" is intended.)</a:t>
            </a:r>
          </a:p>
          <a:p>
            <a:pPr lvl="1"/>
            <a:r>
              <a:rPr lang="en-US" dirty="0"/>
              <a:t>When the compiler sees the pre-increment expression on a Data </a:t>
            </a:r>
            <a:r>
              <a:rPr lang="en-US" dirty="0" err="1"/>
              <a:t>data</a:t>
            </a:r>
            <a:r>
              <a:rPr lang="en-US" dirty="0"/>
              <a:t> type: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D0858-E3CD-44ED-95BA-68542E887DD7}"/>
              </a:ext>
            </a:extLst>
          </p:cNvPr>
          <p:cNvSpPr txBox="1"/>
          <p:nvPr/>
        </p:nvSpPr>
        <p:spPr>
          <a:xfrm>
            <a:off x="3124200" y="4118452"/>
            <a:ext cx="20431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Data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myData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++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myData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  <a:endParaRPr lang="en-US" sz="2000" b="1" dirty="0">
              <a:latin typeface="Consolas" panose="020B06090202040302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76646" y="4862696"/>
            <a:ext cx="6533754" cy="763307"/>
            <a:chOff x="476646" y="4935244"/>
            <a:chExt cx="6533754" cy="763307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476646" y="4935244"/>
              <a:ext cx="6533754" cy="474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dirty="0"/>
                <a:t>the compiler generates the member function call: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ED0858-E3CD-44ED-95BA-68542E887DD7}"/>
                </a:ext>
              </a:extLst>
            </p:cNvPr>
            <p:cNvSpPr txBox="1"/>
            <p:nvPr/>
          </p:nvSpPr>
          <p:spPr>
            <a:xfrm>
              <a:off x="3124200" y="5298441"/>
              <a:ext cx="3505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myData.operator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++()</a:t>
              </a:r>
              <a:endParaRPr lang="en-US" sz="2000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5486" y="5794852"/>
            <a:ext cx="6533754" cy="758348"/>
            <a:chOff x="475486" y="5867400"/>
            <a:chExt cx="6533754" cy="758348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475486" y="5867400"/>
              <a:ext cx="6533754" cy="474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dirty="0"/>
                <a:t>The prototype for this operator function would be: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BED0858-E3CD-44ED-95BA-68542E887DD7}"/>
                </a:ext>
              </a:extLst>
            </p:cNvPr>
            <p:cNvSpPr txBox="1"/>
            <p:nvPr/>
          </p:nvSpPr>
          <p:spPr>
            <a:xfrm>
              <a:off x="3123040" y="6225638"/>
              <a:ext cx="3505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Data&amp; operator++();</a:t>
              </a:r>
              <a:endParaRPr lang="en-US" sz="2000" b="1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1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Postfix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2192044"/>
          </a:xfrm>
        </p:spPr>
        <p:txBody>
          <a:bodyPr/>
          <a:lstStyle/>
          <a:p>
            <a:r>
              <a:rPr lang="en-US" sz="2200" dirty="0"/>
              <a:t>Overloading the postfix increment operator presents a challenge because the compiler must be able to distinguish between the signatures of the overloaded prefix and postfix increment operator functions.</a:t>
            </a:r>
          </a:p>
          <a:p>
            <a:pPr lvl="1"/>
            <a:r>
              <a:rPr lang="en-US" dirty="0"/>
              <a:t>The convention that has been adopted in C++ is that when the compiler sees the post-incrementing expression: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119" y="5943600"/>
            <a:ext cx="836519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The argument int (0) is strictly a "dummy value" that enables the compiler to distinguish between the prefix and postfix increment operator functions.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69B7DE-9E88-4E72-84B2-CCD6DE87ABDD}"/>
              </a:ext>
            </a:extLst>
          </p:cNvPr>
          <p:cNvSpPr txBox="1"/>
          <p:nvPr/>
        </p:nvSpPr>
        <p:spPr>
          <a:xfrm>
            <a:off x="3124200" y="3429000"/>
            <a:ext cx="2043113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Data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myData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myData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++;</a:t>
            </a:r>
            <a:endParaRPr lang="en-US" sz="2000" b="1" dirty="0">
              <a:latin typeface="Consolas" panose="020B0609020204030204" pitchFamily="49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A9AF827-80CB-4F4D-B941-480E77EE78B4}"/>
              </a:ext>
            </a:extLst>
          </p:cNvPr>
          <p:cNvGrpSpPr/>
          <p:nvPr/>
        </p:nvGrpSpPr>
        <p:grpSpPr>
          <a:xfrm>
            <a:off x="476646" y="4191000"/>
            <a:ext cx="6533754" cy="763307"/>
            <a:chOff x="476646" y="4935244"/>
            <a:chExt cx="6533754" cy="763307"/>
          </a:xfrm>
        </p:grpSpPr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2219107F-DF42-4ED4-8C66-AC4B164121F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6646" y="4935244"/>
              <a:ext cx="6533754" cy="474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dirty="0"/>
                <a:t>the compiler generates the member function call: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62C151-5C05-49A0-80FA-E27F3160EB8D}"/>
                </a:ext>
              </a:extLst>
            </p:cNvPr>
            <p:cNvSpPr txBox="1"/>
            <p:nvPr/>
          </p:nvSpPr>
          <p:spPr>
            <a:xfrm>
              <a:off x="3124200" y="5298441"/>
              <a:ext cx="3505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myData.operator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++(0)</a:t>
              </a:r>
              <a:endParaRPr lang="en-US" sz="2000" b="1" dirty="0">
                <a:latin typeface="Consolas" panose="020B0609020204030204" pitchFamily="49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068CA7B-6AF0-4D87-8A9A-B7EB10D434ED}"/>
              </a:ext>
            </a:extLst>
          </p:cNvPr>
          <p:cNvGrpSpPr/>
          <p:nvPr/>
        </p:nvGrpSpPr>
        <p:grpSpPr>
          <a:xfrm>
            <a:off x="475486" y="5123156"/>
            <a:ext cx="6533754" cy="758348"/>
            <a:chOff x="475486" y="5867400"/>
            <a:chExt cx="6533754" cy="758348"/>
          </a:xfrm>
        </p:grpSpPr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37ED6E9C-488B-4DE4-A175-F7E3A3244F0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75486" y="5867400"/>
              <a:ext cx="6533754" cy="474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dirty="0"/>
                <a:t>The prototype for this operator function would be: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2A71A5F-6253-4651-82CE-690A5F78B3DE}"/>
                </a:ext>
              </a:extLst>
            </p:cNvPr>
            <p:cNvSpPr txBox="1"/>
            <p:nvPr/>
          </p:nvSpPr>
          <p:spPr>
            <a:xfrm>
              <a:off x="3123040" y="6225638"/>
              <a:ext cx="35052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Data operator++(int);</a:t>
              </a:r>
              <a:endParaRPr lang="en-US" sz="2000" b="1" dirty="0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97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 Postfix Operator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120" y="12954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Postfix operators are expressions that yield the original value </a:t>
            </a:r>
            <a:r>
              <a:rPr lang="en-US" sz="2200" b="1" u="sng" dirty="0"/>
              <a:t>and then </a:t>
            </a:r>
            <a:r>
              <a:rPr lang="en-US" sz="2200" dirty="0"/>
              <a:t>modify the object.</a:t>
            </a:r>
          </a:p>
          <a:p>
            <a:pPr lvl="1"/>
            <a:r>
              <a:rPr lang="en-US" sz="1800" dirty="0"/>
              <a:t>Operator overloads are functions and thus all side effects must take place before the function completes.</a:t>
            </a:r>
          </a:p>
          <a:p>
            <a:pPr lvl="1"/>
            <a:r>
              <a:rPr lang="en-US" sz="1800" dirty="0"/>
              <a:t>The only way of attaining the required semantics is by copying the initial state of the object before applying the change.</a:t>
            </a:r>
          </a:p>
          <a:p>
            <a:pPr lvl="1"/>
            <a:r>
              <a:rPr lang="en-US" sz="1800" dirty="0"/>
              <a:t>The original state must be returned by value.</a:t>
            </a:r>
          </a:p>
          <a:p>
            <a:pPr lvl="2"/>
            <a:r>
              <a:rPr lang="en-US" sz="1600" dirty="0"/>
              <a:t>if a reference was returned, the evaluation of the expression would yield the state of the object after the function completes.</a:t>
            </a:r>
          </a:p>
          <a:p>
            <a:r>
              <a:rPr lang="en-US" dirty="0"/>
              <a:t>A </a:t>
            </a:r>
            <a:r>
              <a:rPr lang="en-US" i="1" dirty="0"/>
              <a:t>typical</a:t>
            </a:r>
            <a:r>
              <a:rPr lang="en-US" dirty="0"/>
              <a:t> implementation of postfix involves</a:t>
            </a:r>
          </a:p>
          <a:p>
            <a:pPr marL="823913" lvl="1" indent="-457200">
              <a:buSzPct val="100000"/>
              <a:buFont typeface="+mj-lt"/>
              <a:buAutoNum type="arabicParenR"/>
            </a:pPr>
            <a:r>
              <a:rPr lang="en-US" sz="1800" dirty="0"/>
              <a:t>Creating a temporary object local to the function,</a:t>
            </a:r>
          </a:p>
          <a:p>
            <a:pPr marL="823913" lvl="1" indent="-457200">
              <a:buSzPct val="100000"/>
              <a:buFont typeface="+mj-lt"/>
              <a:buAutoNum type="arabicParenR"/>
            </a:pPr>
            <a:r>
              <a:rPr lang="en-US" sz="1800" dirty="0"/>
              <a:t>Incrementing the originally passed object using the prefix operator,</a:t>
            </a:r>
          </a:p>
          <a:p>
            <a:pPr marL="823913" lvl="1" indent="-457200">
              <a:buSzPct val="100000"/>
              <a:buFont typeface="+mj-lt"/>
              <a:buAutoNum type="arabicParenR"/>
            </a:pPr>
            <a:r>
              <a:rPr lang="en-US" sz="1800" dirty="0"/>
              <a:t>Then return the temporary object by value, not by reference.</a:t>
            </a:r>
          </a:p>
          <a:p>
            <a:pPr lvl="2" indent="-231775"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The local object is guaranteed to be alive only within the scope of the function and any access to it beyond this scope will result in Undefined Behavior.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1772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and Postfix Operators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 (15)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966" y="1295400"/>
            <a:ext cx="83980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// prefix (return by reference)</a:t>
            </a:r>
          </a:p>
          <a:p>
            <a:r>
              <a:rPr lang="en-US" b="1" dirty="0" err="1">
                <a:latin typeface="Consolas" panose="020B0609020204030204" pitchFamily="49" charset="0"/>
              </a:rPr>
              <a:t>MyClass</a:t>
            </a:r>
            <a:r>
              <a:rPr lang="en-US" b="1" dirty="0">
                <a:latin typeface="Consolas" panose="020B0609020204030204" pitchFamily="49" charset="0"/>
              </a:rPr>
              <a:t>&amp; operator++()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// implement increment logic, return reference to it.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*this;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720" y="3124200"/>
            <a:ext cx="83980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// postfix (return by value)</a:t>
            </a:r>
          </a:p>
          <a:p>
            <a:r>
              <a:rPr lang="en-US" b="1" dirty="0" err="1">
                <a:latin typeface="Consolas" panose="020B0609020204030204" pitchFamily="49" charset="0"/>
              </a:rPr>
              <a:t>MyClass</a:t>
            </a:r>
            <a:r>
              <a:rPr lang="en-US" b="1" dirty="0">
                <a:latin typeface="Consolas" panose="020B0609020204030204" pitchFamily="49" charset="0"/>
              </a:rPr>
              <a:t> operator++(int) // the dummy int disambiguates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</a:t>
            </a:r>
            <a:r>
              <a:rPr lang="en-US" b="1" dirty="0" err="1">
                <a:latin typeface="Consolas" panose="020B0609020204030204" pitchFamily="49" charset="0"/>
              </a:rPr>
              <a:t>MyClass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tmp</a:t>
            </a:r>
            <a:r>
              <a:rPr lang="en-US" b="1" dirty="0">
                <a:latin typeface="Consolas" panose="020B0609020204030204" pitchFamily="49" charset="0"/>
              </a:rPr>
              <a:t>(*this);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operator++();        // prefix-increment this instance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</a:t>
            </a:r>
            <a:r>
              <a:rPr lang="en-US" b="1" dirty="0" err="1">
                <a:latin typeface="Consolas" panose="020B0609020204030204" pitchFamily="49" charset="0"/>
              </a:rPr>
              <a:t>tmp</a:t>
            </a:r>
            <a:r>
              <a:rPr lang="en-US" b="1" dirty="0">
                <a:latin typeface="Consolas" panose="020B0609020204030204" pitchFamily="49" charset="0"/>
              </a:rPr>
              <a:t>;          // return value before increment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CB402B-D975-4F38-AAAA-DCB6F8DDA9FC}"/>
              </a:ext>
            </a:extLst>
          </p:cNvPr>
          <p:cNvSpPr txBox="1"/>
          <p:nvPr/>
        </p:nvSpPr>
        <p:spPr>
          <a:xfrm>
            <a:off x="727965" y="5181600"/>
            <a:ext cx="812234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**NOTE: The return value of the overloaded postfix operator must be a non-reference, because we can’t return a reference to a local variable that will be destroyed when the function exits.</a:t>
            </a:r>
          </a:p>
          <a:p>
            <a:pPr>
              <a:spcBef>
                <a:spcPts val="600"/>
              </a:spcBef>
            </a:pPr>
            <a:r>
              <a:rPr lang="en-US" sz="1600" b="1" dirty="0">
                <a:solidFill>
                  <a:srgbClr val="FF0000"/>
                </a:solidFill>
              </a:rPr>
              <a:t>Postfix operators are typically less efficient than the prefix operators because of the added overhead of instantiating a temporary variable and returning by value instead of reference.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21AD83-0619-4D3C-B913-644AAE9BBC33}"/>
              </a:ext>
            </a:extLst>
          </p:cNvPr>
          <p:cNvGrpSpPr/>
          <p:nvPr/>
        </p:nvGrpSpPr>
        <p:grpSpPr>
          <a:xfrm>
            <a:off x="572911" y="1524000"/>
            <a:ext cx="1332089" cy="2286000"/>
            <a:chOff x="572911" y="1524000"/>
            <a:chExt cx="1332089" cy="2286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6B54CE7-1EFC-4E1B-8188-2ECCE53E8C33}"/>
                </a:ext>
              </a:extLst>
            </p:cNvPr>
            <p:cNvGrpSpPr/>
            <p:nvPr/>
          </p:nvGrpSpPr>
          <p:grpSpPr>
            <a:xfrm>
              <a:off x="607246" y="1524000"/>
              <a:ext cx="1297754" cy="2286000"/>
              <a:chOff x="607246" y="1524000"/>
              <a:chExt cx="1297754" cy="2286000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BE986E5-D3A6-4663-95B0-CCE8448162C2}"/>
                  </a:ext>
                </a:extLst>
              </p:cNvPr>
              <p:cNvSpPr/>
              <p:nvPr/>
            </p:nvSpPr>
            <p:spPr>
              <a:xfrm>
                <a:off x="607246" y="3352800"/>
                <a:ext cx="1235202" cy="45720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047DA90-D04F-476A-913F-D54B29FC10FB}"/>
                  </a:ext>
                </a:extLst>
              </p:cNvPr>
              <p:cNvSpPr/>
              <p:nvPr/>
            </p:nvSpPr>
            <p:spPr>
              <a:xfrm>
                <a:off x="609600" y="1524000"/>
                <a:ext cx="1295400" cy="457200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FC0C63D-003E-442D-8F4F-D4D5CE891808}"/>
                </a:ext>
              </a:extLst>
            </p:cNvPr>
            <p:cNvSpPr/>
            <p:nvPr/>
          </p:nvSpPr>
          <p:spPr>
            <a:xfrm>
              <a:off x="572911" y="1951630"/>
              <a:ext cx="450671" cy="1473466"/>
            </a:xfrm>
            <a:custGeom>
              <a:avLst/>
              <a:gdLst>
                <a:gd name="connsiteX0" fmla="*/ 450671 w 450671"/>
                <a:gd name="connsiteY0" fmla="*/ 0 h 1473466"/>
                <a:gd name="connsiteX1" fmla="*/ 295 w 450671"/>
                <a:gd name="connsiteY1" fmla="*/ 668740 h 1473466"/>
                <a:gd name="connsiteX2" fmla="*/ 382432 w 450671"/>
                <a:gd name="connsiteY2" fmla="*/ 1419367 h 1473466"/>
                <a:gd name="connsiteX3" fmla="*/ 437023 w 450671"/>
                <a:gd name="connsiteY3" fmla="*/ 1405719 h 147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671" h="1473466">
                  <a:moveTo>
                    <a:pt x="450671" y="0"/>
                  </a:moveTo>
                  <a:cubicBezTo>
                    <a:pt x="231169" y="216089"/>
                    <a:pt x="11668" y="432179"/>
                    <a:pt x="295" y="668740"/>
                  </a:cubicBezTo>
                  <a:cubicBezTo>
                    <a:pt x="-11078" y="905301"/>
                    <a:pt x="309644" y="1296537"/>
                    <a:pt x="382432" y="1419367"/>
                  </a:cubicBezTo>
                  <a:cubicBezTo>
                    <a:pt x="455220" y="1542197"/>
                    <a:pt x="355136" y="1419367"/>
                    <a:pt x="437023" y="140571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931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Doggy Overloads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8214360" cy="55778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class Dog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int barks;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Dog(string n) : name(n), barks(0) {}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~Dog() {}</a:t>
            </a: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endParaRPr lang="en-US" sz="14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   friend ostream&amp; operator&lt;&lt;(ostream&amp; </a:t>
            </a:r>
            <a:r>
              <a:rPr lang="en-US" sz="1400" b="1" dirty="0" err="1">
                <a:latin typeface="Consolas" panose="020B0609020204030204" pitchFamily="49" charset="0"/>
              </a:rPr>
              <a:t>os</a:t>
            </a:r>
            <a:r>
              <a:rPr lang="en-US" sz="1400" b="1" dirty="0">
                <a:latin typeface="Consolas" panose="020B0609020204030204" pitchFamily="49" charset="0"/>
              </a:rPr>
              <a:t>, const Dog&amp; d)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{ return </a:t>
            </a:r>
            <a:r>
              <a:rPr lang="en-US" sz="1400" b="1" dirty="0" err="1">
                <a:latin typeface="Consolas" panose="020B0609020204030204" pitchFamily="49" charset="0"/>
              </a:rPr>
              <a:t>os</a:t>
            </a:r>
            <a:r>
              <a:rPr lang="en-US" sz="1400" b="1" dirty="0">
                <a:latin typeface="Consolas" panose="020B0609020204030204" pitchFamily="49" charset="0"/>
              </a:rPr>
              <a:t> &lt;&lt; d.name &lt;&lt; " (" &lt;&lt; </a:t>
            </a:r>
            <a:r>
              <a:rPr lang="en-US" sz="1400" b="1" dirty="0" err="1">
                <a:latin typeface="Consolas" panose="020B0609020204030204" pitchFamily="49" charset="0"/>
              </a:rPr>
              <a:t>d.barks</a:t>
            </a:r>
            <a:r>
              <a:rPr lang="en-US" sz="1400" b="1" dirty="0">
                <a:latin typeface="Consolas" panose="020B0609020204030204" pitchFamily="49" charset="0"/>
              </a:rPr>
              <a:t> &lt;&lt; ")"; }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};</a:t>
            </a:r>
          </a:p>
          <a:p>
            <a:endParaRPr lang="en-US" sz="800" b="1" dirty="0">
              <a:latin typeface="Consolas" panose="020B0609020204030204" pitchFamily="49" charset="0"/>
            </a:endParaRPr>
          </a:p>
          <a:p>
            <a:r>
              <a:rPr lang="en-US" sz="14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Dog dog("Rover");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cout &lt;&lt; dog++ &lt;&lt; endl;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cout &lt;&lt; ++dog &lt;&lt; endl;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4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04E4B0-0245-49E1-A0D3-B10D3AA5B158}"/>
              </a:ext>
            </a:extLst>
          </p:cNvPr>
          <p:cNvSpPr/>
          <p:nvPr/>
        </p:nvSpPr>
        <p:spPr>
          <a:xfrm>
            <a:off x="533400" y="3896380"/>
            <a:ext cx="8214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Dog&amp; operator++() { ++barks; return *this; }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Dog operator++(int) { Dog temp(*this); operator++(); return temp; 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019AFD25-3D73-46A4-B4EA-A365B958D593}"/>
              </a:ext>
            </a:extLst>
          </p:cNvPr>
          <p:cNvSpPr/>
          <p:nvPr/>
        </p:nvSpPr>
        <p:spPr>
          <a:xfrm>
            <a:off x="3338946" y="4876800"/>
            <a:ext cx="2618508" cy="533400"/>
          </a:xfrm>
          <a:prstGeom prst="wedgeRoundRectCallout">
            <a:avLst>
              <a:gd name="adj1" fmla="val -58640"/>
              <a:gd name="adj2" fmla="val -1335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Postfix incrementor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F8FF5FCD-099C-40E0-8BBD-BC7D3E3EB450}"/>
              </a:ext>
            </a:extLst>
          </p:cNvPr>
          <p:cNvSpPr/>
          <p:nvPr/>
        </p:nvSpPr>
        <p:spPr>
          <a:xfrm>
            <a:off x="3517338" y="2486680"/>
            <a:ext cx="2618508" cy="533400"/>
          </a:xfrm>
          <a:prstGeom prst="wedgeRoundRectCallout">
            <a:avLst>
              <a:gd name="adj1" fmla="val -75412"/>
              <a:gd name="adj2" fmla="val 2377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Prefix incrementor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68C07B1F-EB53-4759-9BE0-6D490CE6533A}"/>
              </a:ext>
            </a:extLst>
          </p:cNvPr>
          <p:cNvSpPr/>
          <p:nvPr/>
        </p:nvSpPr>
        <p:spPr>
          <a:xfrm>
            <a:off x="4267200" y="5488989"/>
            <a:ext cx="1802412" cy="533400"/>
          </a:xfrm>
          <a:prstGeom prst="wedgeRoundRectCallout">
            <a:avLst>
              <a:gd name="adj1" fmla="val -110785"/>
              <a:gd name="adj2" fmla="val 676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Output?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E5CB13-D272-45BF-8263-C353AA9B9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464" y="4478858"/>
            <a:ext cx="27622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5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Iterator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F536FE-56FC-4258-9313-EDBE028D9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084" y="263652"/>
            <a:ext cx="3497832" cy="31157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26EEBF-1C7E-4E5B-B971-6669A83E5260}"/>
              </a:ext>
            </a:extLst>
          </p:cNvPr>
          <p:cNvSpPr txBox="1"/>
          <p:nvPr/>
        </p:nvSpPr>
        <p:spPr>
          <a:xfrm>
            <a:off x="876300" y="4149852"/>
            <a:ext cx="8077200" cy="1631216"/>
          </a:xfrm>
          <a:prstGeom prst="rect">
            <a:avLst/>
          </a:prstGeom>
          <a:solidFill>
            <a:srgbClr val="FFFF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****Disclaimer****</a:t>
            </a:r>
          </a:p>
          <a:p>
            <a:pPr algn="ctr"/>
            <a:r>
              <a:rPr lang="en-US" sz="2000" b="1" dirty="0"/>
              <a:t>The following code examples are flawed and incomplete, but demonstrate how an iterator class might be implemented.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You may freely use the code in any way you deem useful. </a:t>
            </a:r>
          </a:p>
        </p:txBody>
      </p:sp>
    </p:spTree>
    <p:extLst>
      <p:ext uri="{BB962C8B-B14F-4D97-AF65-F5344CB8AC3E}">
        <p14:creationId xmlns:p14="http://schemas.microsoft.com/office/powerpoint/2010/main" val="336007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Verify LinkedList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458200" cy="33239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LinkedList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T data;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Node* next;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Node(const T&amp; d, Node* n) : data(d), next(n)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head;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LinkedList() : head(NULL)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~LinkedList()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latin typeface="Consolas" panose="020B0609020204030204" pitchFamily="49" charset="0"/>
              </a:rPr>
              <a:t>push_front</a:t>
            </a:r>
            <a:r>
              <a:rPr lang="en-US" sz="1200" b="1" dirty="0">
                <a:latin typeface="Consolas" panose="020B0609020204030204" pitchFamily="49" charset="0"/>
              </a:rPr>
              <a:t>(const T&amp; value)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{ head = new Node(value, head); }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84656" y="1295400"/>
            <a:ext cx="3745044" cy="1846659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LinkedList&lt;int&gt;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(4);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cout &lt;&lt;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 &lt;&lt; endl;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5334699" y="3954185"/>
            <a:ext cx="3716337" cy="2743200"/>
          </a:xfrm>
          <a:prstGeom prst="borderCallout1">
            <a:avLst>
              <a:gd name="adj1" fmla="val 50674"/>
              <a:gd name="adj2" fmla="val 179"/>
              <a:gd name="adj3" fmla="val 12545"/>
              <a:gd name="adj4" fmla="val -118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000" b="1" dirty="0">
                <a:latin typeface="Consolas" panose="020B0609020204030204" pitchFamily="49" charset="0"/>
              </a:rPr>
              <a:t>string toString(void) const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stringstream out;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Node*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 = head;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while (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 != NULL)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out &lt;&lt; " " &lt;&lt;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-&gt;data;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 = </a:t>
            </a:r>
            <a:r>
              <a:rPr lang="en-US" sz="1000" b="1" dirty="0" err="1">
                <a:latin typeface="Consolas" panose="020B0609020204030204" pitchFamily="49" charset="0"/>
              </a:rPr>
              <a:t>ptr</a:t>
            </a:r>
            <a:r>
              <a:rPr lang="en-US" sz="1000" b="1" dirty="0">
                <a:latin typeface="Consolas" panose="020B0609020204030204" pitchFamily="49" charset="0"/>
              </a:rPr>
              <a:t>-&gt;next;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</a:t>
            </a:r>
            <a:r>
              <a:rPr lang="en-US" sz="1000" b="1" dirty="0" err="1">
                <a:latin typeface="Consolas" panose="020B0609020204030204" pitchFamily="49" charset="0"/>
              </a:rPr>
              <a:t>out.str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 // end toString()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friend std::ostream&amp; operator&lt;&lt; (std::ostream&amp;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, const LinkedList&lt;T&gt;&amp; </a:t>
            </a:r>
            <a:r>
              <a:rPr lang="en-US" sz="1000" b="1" dirty="0" err="1">
                <a:latin typeface="Consolas" panose="020B0609020204030204" pitchFamily="49" charset="0"/>
              </a:rPr>
              <a:t>linkedList</a:t>
            </a:r>
            <a:r>
              <a:rPr lang="en-US" sz="10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</a:t>
            </a:r>
            <a:r>
              <a:rPr lang="en-US" sz="1000" b="1" dirty="0" err="1">
                <a:latin typeface="Consolas" panose="020B0609020204030204" pitchFamily="49" charset="0"/>
              </a:rPr>
              <a:t>linkedList.toString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 // end operator&lt;&lt;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284657" y="3272480"/>
            <a:ext cx="3745043" cy="381000"/>
          </a:xfrm>
          <a:prstGeom prst="borderCallout1">
            <a:avLst>
              <a:gd name="adj1" fmla="val 50674"/>
              <a:gd name="adj2" fmla="val 179"/>
              <a:gd name="adj3" fmla="val 130556"/>
              <a:gd name="adj4" fmla="val -778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200" b="1" dirty="0">
                <a:latin typeface="Consolas" panose="020B0609020204030204" pitchFamily="49" charset="0"/>
              </a:rPr>
              <a:t>Be sure to use a destructor to free Nodes!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838200" y="5867400"/>
            <a:ext cx="3630743" cy="685800"/>
          </a:xfrm>
          <a:prstGeom prst="borderCallout1">
            <a:avLst>
              <a:gd name="adj1" fmla="val 51354"/>
              <a:gd name="adj2" fmla="val 100148"/>
              <a:gd name="adj3" fmla="val 54981"/>
              <a:gd name="adj4" fmla="val 99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600" b="1" dirty="0">
                <a:latin typeface="Consolas" panose="020B0609020204030204" pitchFamily="49" charset="0"/>
              </a:rPr>
              <a:t>Remember, every class needs a toString and a Friend!</a:t>
            </a:r>
          </a:p>
        </p:txBody>
      </p:sp>
    </p:spTree>
    <p:extLst>
      <p:ext uri="{BB962C8B-B14F-4D97-AF65-F5344CB8AC3E}">
        <p14:creationId xmlns:p14="http://schemas.microsoft.com/office/powerpoint/2010/main" val="33501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Nested 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0E5E72-C76D-48D4-8CE9-330D28413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143000"/>
            <a:ext cx="3871912" cy="304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3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Add a Nested 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458200" cy="5486400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LinkedList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T data;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Node* next;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   Node(const T&amp; d, Node* n) : data(d), next(n)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head;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LinkedList() : head(NULL)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~LinkedList()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latin typeface="Consolas" panose="020B0609020204030204" pitchFamily="49" charset="0"/>
              </a:rPr>
              <a:t>push_front</a:t>
            </a:r>
            <a:r>
              <a:rPr lang="en-US" sz="1200" b="1" dirty="0">
                <a:latin typeface="Consolas" panose="020B0609020204030204" pitchFamily="49" charset="0"/>
              </a:rPr>
              <a:t>(const T&amp; value)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 head = new Node(value, head);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class Iterator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private: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Node* node;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public: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Iterator(Node* head) : node(head) {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~Iterator() {}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bool operator!=(const Iterator&amp;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rhs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const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Iterator&amp; operator++()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T&amp; operator*() const { ...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};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begin(void) { return LinkedList&lt;T&gt;::Iterator(head); }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end(void) { return LinkedList&lt;T&gt;::Iterator(NULL);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84656" y="1295400"/>
            <a:ext cx="3745044" cy="3323987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LinkedList&lt;int&gt;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(4);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latin typeface="Consolas" panose="020B0609020204030204" pitchFamily="49" charset="0"/>
              </a:rPr>
              <a:t>myList.push_front</a:t>
            </a:r>
            <a:r>
              <a:rPr lang="en-US" sz="12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cout &lt;&lt; </a:t>
            </a:r>
            <a:r>
              <a:rPr lang="en-US" sz="1200" b="1" dirty="0" err="1">
                <a:latin typeface="Consolas" panose="020B0609020204030204" pitchFamily="49" charset="0"/>
              </a:rPr>
              <a:t>myList</a:t>
            </a:r>
            <a:r>
              <a:rPr lang="en-US" sz="1200" b="1" dirty="0">
                <a:latin typeface="Consolas" panose="020B0609020204030204" pitchFamily="49" charset="0"/>
              </a:rPr>
              <a:t> &lt;&lt; endl;</a:t>
            </a:r>
          </a:p>
          <a:p>
            <a:endParaRPr lang="en-US" sz="1200" b="1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LinkedList&lt;int&gt;::Iterator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=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myList.begin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while (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!=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myList.end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())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cout &lt;&lt; *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&lt;&lt; " ";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   ++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B02298-AF8D-49F6-96C6-AE1814E289C6}"/>
              </a:ext>
            </a:extLst>
          </p:cNvPr>
          <p:cNvGrpSpPr/>
          <p:nvPr/>
        </p:nvGrpSpPr>
        <p:grpSpPr>
          <a:xfrm>
            <a:off x="7011353" y="3886200"/>
            <a:ext cx="1854200" cy="1676400"/>
            <a:chOff x="2260600" y="1981200"/>
            <a:chExt cx="1854200" cy="1676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5FB4F41-BC32-4618-8924-AF0DBC049CF0}"/>
                </a:ext>
              </a:extLst>
            </p:cNvPr>
            <p:cNvSpPr/>
            <p:nvPr/>
          </p:nvSpPr>
          <p:spPr>
            <a:xfrm>
              <a:off x="2286000" y="1981200"/>
              <a:ext cx="1803400" cy="1676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AED884-F91B-4641-A272-591F4205D2E5}"/>
                </a:ext>
              </a:extLst>
            </p:cNvPr>
            <p:cNvSpPr txBox="1"/>
            <p:nvPr/>
          </p:nvSpPr>
          <p:spPr>
            <a:xfrm>
              <a:off x="2286000" y="2133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MyList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0F365F6-03BE-4C69-A8DB-B64B1B22E7ED}"/>
                </a:ext>
              </a:extLst>
            </p:cNvPr>
            <p:cNvSpPr/>
            <p:nvPr/>
          </p:nvSpPr>
          <p:spPr>
            <a:xfrm>
              <a:off x="2527300" y="2724666"/>
              <a:ext cx="1295400" cy="685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D16AF0-C02B-4ADB-8E85-C552152272C1}"/>
                </a:ext>
              </a:extLst>
            </p:cNvPr>
            <p:cNvSpPr txBox="1"/>
            <p:nvPr/>
          </p:nvSpPr>
          <p:spPr>
            <a:xfrm>
              <a:off x="2260600" y="28829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Iterator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47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Implement Functionality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458200" cy="5539978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r>
              <a:rPr lang="en-US" sz="1200" b="1" dirty="0">
                <a:latin typeface="Consolas" panose="020B0609020204030204" pitchFamily="49" charset="0"/>
              </a:rPr>
              <a:t>template&lt;</a:t>
            </a:r>
            <a:r>
              <a:rPr lang="en-US" sz="1200" b="1" dirty="0" err="1">
                <a:latin typeface="Consolas" panose="020B0609020204030204" pitchFamily="49" charset="0"/>
              </a:rPr>
              <a:t>typename</a:t>
            </a:r>
            <a:r>
              <a:rPr lang="en-US" sz="1200" b="1" dirty="0">
                <a:latin typeface="Consolas" panose="020B0609020204030204" pitchFamily="49" charset="0"/>
              </a:rPr>
              <a:t> T&gt;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class LinkedList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struct Node { ...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Node* head;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LinkedList() : head(NULL) {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~LinkedList()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void </a:t>
            </a:r>
            <a:r>
              <a:rPr lang="en-US" sz="1200" b="1" dirty="0" err="1">
                <a:latin typeface="Consolas" panose="020B0609020204030204" pitchFamily="49" charset="0"/>
              </a:rPr>
              <a:t>push_front</a:t>
            </a:r>
            <a:r>
              <a:rPr lang="en-US" sz="1200" b="1" dirty="0">
                <a:latin typeface="Consolas" panose="020B0609020204030204" pitchFamily="49" charset="0"/>
              </a:rPr>
              <a:t>(const T&amp; value)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{ head = new Node(value, head);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class Iterator { ... };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Iterator begin(void) { return LinkedList&lt;T&gt;::Iterator(head);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   Iterator end(void) { return LinkedList&lt;T&gt;::Iterator(NULL);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found value in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find(Iterator first, Iterator last, const T&amp; value)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to inserted value in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insert(Iterator position, const T&amp; value)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to inserted value in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insert_after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(Iterator position, const T&amp; value)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Return iterator pointing to next item after deleted node linked list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Iterator erase(Iterator position) { ... }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/** Replace first found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old_value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(s) with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new_value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  void replace(Iterator first, Iterator last, const T&amp;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old_value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, const T&amp; </a:t>
            </a:r>
            <a:r>
              <a:rPr lang="en-US" sz="12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new_value</a:t>
            </a:r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) { ... }</a:t>
            </a:r>
          </a:p>
          <a:p>
            <a:r>
              <a:rPr lang="en-US" sz="1200" b="1" dirty="0">
                <a:latin typeface="Consolas" panose="020B0609020204030204" pitchFamily="49" charset="0"/>
              </a:rPr>
              <a:t>};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B02298-AF8D-49F6-96C6-AE1814E289C6}"/>
              </a:ext>
            </a:extLst>
          </p:cNvPr>
          <p:cNvGrpSpPr/>
          <p:nvPr/>
        </p:nvGrpSpPr>
        <p:grpSpPr>
          <a:xfrm>
            <a:off x="7011353" y="3886200"/>
            <a:ext cx="1854200" cy="1676400"/>
            <a:chOff x="2260600" y="1981200"/>
            <a:chExt cx="1854200" cy="167640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5FB4F41-BC32-4618-8924-AF0DBC049CF0}"/>
                </a:ext>
              </a:extLst>
            </p:cNvPr>
            <p:cNvSpPr/>
            <p:nvPr/>
          </p:nvSpPr>
          <p:spPr>
            <a:xfrm>
              <a:off x="2286000" y="1981200"/>
              <a:ext cx="1803400" cy="1676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AED884-F91B-4641-A272-591F4205D2E5}"/>
                </a:ext>
              </a:extLst>
            </p:cNvPr>
            <p:cNvSpPr txBox="1"/>
            <p:nvPr/>
          </p:nvSpPr>
          <p:spPr>
            <a:xfrm>
              <a:off x="2286000" y="2133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</a:rPr>
                <a:t>MyList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0F365F6-03BE-4C69-A8DB-B64B1B22E7ED}"/>
                </a:ext>
              </a:extLst>
            </p:cNvPr>
            <p:cNvSpPr/>
            <p:nvPr/>
          </p:nvSpPr>
          <p:spPr>
            <a:xfrm>
              <a:off x="2527300" y="2724666"/>
              <a:ext cx="1295400" cy="6858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0D16AF0-C02B-4ADB-8E85-C552152272C1}"/>
                </a:ext>
              </a:extLst>
            </p:cNvPr>
            <p:cNvSpPr txBox="1"/>
            <p:nvPr/>
          </p:nvSpPr>
          <p:spPr>
            <a:xfrm>
              <a:off x="2260600" y="28829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Iterator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569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of Iterator Lab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1792" y="133356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Insert Groot. happy am I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Iterate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[I]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[am]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[happy]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[Groot.]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happy Groot.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InsertAfter</a:t>
            </a:r>
            <a:r>
              <a:rPr lang="en-US" sz="1600" b="1" dirty="0">
                <a:latin typeface="Consolas" panose="020B0609020204030204" pitchFamily="49" charset="0"/>
              </a:rPr>
              <a:t> happy </a:t>
            </a:r>
            <a:r>
              <a:rPr lang="en-US" sz="1600" b="1" dirty="0" err="1">
                <a:latin typeface="Consolas" panose="020B0609020204030204" pitchFamily="49" charset="0"/>
              </a:rPr>
              <a:t>happy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happy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happy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Groot.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InsertBefore</a:t>
            </a:r>
            <a:r>
              <a:rPr lang="en-US" sz="1600" b="1" dirty="0">
                <a:latin typeface="Consolas" panose="020B0609020204030204" pitchFamily="49" charset="0"/>
              </a:rPr>
              <a:t> very happy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very happy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happy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Groot.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Find happy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Replace happy sad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very sad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sad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Groot.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Erase sad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OK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PrintList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I am very sad Groot.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Iterate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[I]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[am]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[very]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[sad]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[Groot.]</a:t>
            </a:r>
          </a:p>
        </p:txBody>
      </p:sp>
    </p:spTree>
    <p:extLst>
      <p:ext uri="{BB962C8B-B14F-4D97-AF65-F5344CB8AC3E}">
        <p14:creationId xmlns:p14="http://schemas.microsoft.com/office/powerpoint/2010/main" val="2791380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"/>
            <a:ext cx="9033019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96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6EDB-4A7F-41FD-8250-6EAAFF9F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40BA-F6B9-4EF8-A369-A94DF4E950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754356"/>
          </a:xfrm>
        </p:spPr>
        <p:txBody>
          <a:bodyPr/>
          <a:lstStyle/>
          <a:p>
            <a:r>
              <a:rPr lang="en-US" sz="2000" dirty="0"/>
              <a:t>A nested (inner) class is a class which is declared inside an enclosing (outer) class.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F002-F953-4544-B9B5-99E31DEE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 (15)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1E4E4-B53E-452E-8162-D3A67D95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8F5D9-0A1A-4C57-B79B-CF4A0CC9E935}"/>
              </a:ext>
            </a:extLst>
          </p:cNvPr>
          <p:cNvSpPr txBox="1"/>
          <p:nvPr/>
        </p:nvSpPr>
        <p:spPr>
          <a:xfrm>
            <a:off x="1060692" y="4374464"/>
            <a:ext cx="5263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class Outer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class Inner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Outer* </a:t>
            </a:r>
            <a:r>
              <a:rPr lang="en-US" b="1" dirty="0" err="1">
                <a:latin typeface="Consolas" panose="020B0609020204030204" pitchFamily="49" charset="0"/>
              </a:rPr>
              <a:t>ptr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Inner(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Outer* p</a:t>
            </a:r>
            <a:r>
              <a:rPr lang="en-US" b="1" dirty="0">
                <a:latin typeface="Consolas" panose="020B0609020204030204" pitchFamily="49" charset="0"/>
              </a:rPr>
              <a:t>) : </a:t>
            </a:r>
            <a:r>
              <a:rPr lang="en-US" b="1" dirty="0" err="1">
                <a:latin typeface="Consolas" panose="020B0609020204030204" pitchFamily="49" charset="0"/>
              </a:rPr>
              <a:t>ptr</a:t>
            </a:r>
            <a:r>
              <a:rPr lang="en-US" b="1" dirty="0">
                <a:latin typeface="Consolas" panose="020B0609020204030204" pitchFamily="49" charset="0"/>
              </a:rPr>
              <a:t>(p) {}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b="1" dirty="0">
                <a:latin typeface="Consolas" panose="020B0609020204030204" pitchFamily="49" charset="0"/>
              </a:rPr>
              <a:t>};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319400-DA29-4058-B7F2-5D8724C01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692" y="4630444"/>
            <a:ext cx="2444508" cy="1922756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86387D5-1A47-41E1-9886-A8757FB89DEB}"/>
              </a:ext>
            </a:extLst>
          </p:cNvPr>
          <p:cNvSpPr/>
          <p:nvPr/>
        </p:nvSpPr>
        <p:spPr>
          <a:xfrm>
            <a:off x="2603500" y="4597400"/>
            <a:ext cx="1203480" cy="1092200"/>
          </a:xfrm>
          <a:custGeom>
            <a:avLst/>
            <a:gdLst>
              <a:gd name="connsiteX0" fmla="*/ 660400 w 1203480"/>
              <a:gd name="connsiteY0" fmla="*/ 1092200 h 1092200"/>
              <a:gd name="connsiteX1" fmla="*/ 1181100 w 1203480"/>
              <a:gd name="connsiteY1" fmla="*/ 482600 h 1092200"/>
              <a:gd name="connsiteX2" fmla="*/ 0 w 1203480"/>
              <a:gd name="connsiteY2" fmla="*/ 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3480" h="1092200">
                <a:moveTo>
                  <a:pt x="660400" y="1092200"/>
                </a:moveTo>
                <a:cubicBezTo>
                  <a:pt x="975783" y="878416"/>
                  <a:pt x="1291167" y="664633"/>
                  <a:pt x="1181100" y="482600"/>
                </a:cubicBezTo>
                <a:cubicBezTo>
                  <a:pt x="1071033" y="300567"/>
                  <a:pt x="535516" y="150283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E38BDA-9CDA-4E1E-9203-89ED97D6DA1A}"/>
              </a:ext>
            </a:extLst>
          </p:cNvPr>
          <p:cNvSpPr txBox="1">
            <a:spLocks/>
          </p:cNvSpPr>
          <p:nvPr/>
        </p:nvSpPr>
        <p:spPr bwMode="auto">
          <a:xfrm>
            <a:off x="482600" y="1905000"/>
            <a:ext cx="8509000" cy="246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An inner class is a member of the outer class and is accessed the same as any other outer class member.</a:t>
            </a:r>
          </a:p>
          <a:p>
            <a:r>
              <a:rPr lang="en-US" sz="2000" dirty="0"/>
              <a:t>If inner class needs </a:t>
            </a:r>
            <a:r>
              <a:rPr lang="en-US" sz="2000" b="1" dirty="0">
                <a:solidFill>
                  <a:srgbClr val="FF0000"/>
                </a:solidFill>
              </a:rPr>
              <a:t>access to outer class members</a:t>
            </a:r>
            <a:r>
              <a:rPr lang="en-US" sz="2000" dirty="0"/>
              <a:t>, it must either:</a:t>
            </a:r>
          </a:p>
          <a:p>
            <a:pPr marL="709613" lvl="1" indent="-342900">
              <a:buSzPct val="100000"/>
              <a:buFont typeface="+mj-lt"/>
              <a:buAutoNum type="arabicPeriod"/>
            </a:pPr>
            <a:r>
              <a:rPr lang="en-US" sz="1800" dirty="0"/>
              <a:t>pass the outer class value to inner class via a constructor parameter, or</a:t>
            </a:r>
          </a:p>
          <a:p>
            <a:pPr marL="709613" lvl="1" indent="-342900">
              <a:buSzPct val="100000"/>
              <a:buFont typeface="+mj-lt"/>
              <a:buAutoNum type="arabicPeriod"/>
            </a:pPr>
            <a:r>
              <a:rPr lang="en-US" sz="1800" dirty="0"/>
              <a:t>pass an outer class reference (pointer) to the inner class, thereby enabling  the inner class access to the outer class instance via the pointer.</a:t>
            </a:r>
          </a:p>
        </p:txBody>
      </p:sp>
    </p:spTree>
    <p:extLst>
      <p:ext uri="{BB962C8B-B14F-4D97-AF65-F5344CB8AC3E}">
        <p14:creationId xmlns:p14="http://schemas.microsoft.com/office/powerpoint/2010/main" val="133628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 animBg="1"/>
      <p:bldP spid="10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6EDB-4A7F-41FD-8250-6EAAFF9F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40BA-F6B9-4EF8-A369-A94DF4E950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855956"/>
          </a:xfrm>
        </p:spPr>
        <p:txBody>
          <a:bodyPr/>
          <a:lstStyle/>
          <a:p>
            <a:r>
              <a:rPr lang="en-US" sz="2200" dirty="0"/>
              <a:t>You make the parent-child relationship manually thru </a:t>
            </a:r>
            <a:r>
              <a:rPr lang="en-US" altLang="en-US" sz="2200" dirty="0">
                <a:solidFill>
                  <a:srgbClr val="242729"/>
                </a:solidFill>
                <a:cs typeface="Arial" panose="020B0604020202020204" pitchFamily="34" charset="0"/>
              </a:rPr>
              <a:t>a reference/pointer or constructor arguments.</a:t>
            </a:r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F002-F953-4544-B9B5-99E31DEE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1E4E4-B53E-452E-8162-D3A67D95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8F5D9-0A1A-4C57-B79B-CF4A0CC9E935}"/>
              </a:ext>
            </a:extLst>
          </p:cNvPr>
          <p:cNvSpPr txBox="1"/>
          <p:nvPr/>
        </p:nvSpPr>
        <p:spPr>
          <a:xfrm>
            <a:off x="228600" y="2133600"/>
            <a:ext cx="6553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class Outer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</a:t>
            </a:r>
            <a:r>
              <a:rPr lang="en-US" b="1" dirty="0" err="1">
                <a:latin typeface="Consolas" panose="020B0609020204030204" pitchFamily="49" charset="0"/>
              </a:rPr>
              <a:t>var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b="1" dirty="0">
                <a:latin typeface="Consolas" panose="020B0609020204030204" pitchFamily="49" charset="0"/>
              </a:rPr>
              <a:t>   Outer() : </a:t>
            </a:r>
            <a:r>
              <a:rPr lang="en-US" b="1" dirty="0" err="1">
                <a:latin typeface="Consolas" panose="020B0609020204030204" pitchFamily="49" charset="0"/>
              </a:rPr>
              <a:t>var</a:t>
            </a:r>
            <a:r>
              <a:rPr lang="en-US" b="1" dirty="0">
                <a:latin typeface="Consolas" panose="020B0609020204030204" pitchFamily="49" charset="0"/>
              </a:rPr>
              <a:t>(0) {}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class Inner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private: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   Outer* </a:t>
            </a:r>
            <a:r>
              <a:rPr lang="en-US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optr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public: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   Inner(Outer* op) : </a:t>
            </a:r>
            <a:r>
              <a:rPr lang="en-US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optr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(op) {}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   void add(int x) { </a:t>
            </a:r>
            <a:r>
              <a:rPr lang="en-US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optr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-&gt;</a:t>
            </a:r>
            <a:r>
              <a:rPr lang="en-US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var</a:t>
            </a:r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+= x; }</a:t>
            </a:r>
          </a:p>
          <a:p>
            <a:r>
              <a:rPr lang="en-US" b="1" dirty="0">
                <a:solidFill>
                  <a:srgbClr val="00B0F0"/>
                </a:solidFill>
                <a:latin typeface="Consolas" panose="020B0609020204030204" pitchFamily="49" charset="0"/>
              </a:rPr>
              <a:t>   };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Inner </a:t>
            </a:r>
            <a:r>
              <a:rPr lang="en-US" b="1" dirty="0" err="1">
                <a:latin typeface="Consolas" panose="020B0609020204030204" pitchFamily="49" charset="0"/>
              </a:rPr>
              <a:t>newInner</a:t>
            </a:r>
            <a:r>
              <a:rPr lang="en-US" b="1" dirty="0">
                <a:latin typeface="Consolas" panose="020B0609020204030204" pitchFamily="49" charset="0"/>
              </a:rPr>
              <a:t>() { return Outer::Inner(this);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</a:t>
            </a:r>
            <a:r>
              <a:rPr lang="en-US" b="1" dirty="0" err="1">
                <a:latin typeface="Consolas" panose="020B0609020204030204" pitchFamily="49" charset="0"/>
              </a:rPr>
              <a:t>getVar</a:t>
            </a:r>
            <a:r>
              <a:rPr lang="en-US" b="1" dirty="0">
                <a:latin typeface="Consolas" panose="020B0609020204030204" pitchFamily="49" charset="0"/>
              </a:rPr>
              <a:t>() { return </a:t>
            </a:r>
            <a:r>
              <a:rPr lang="en-US" b="1" dirty="0" err="1">
                <a:latin typeface="Consolas" panose="020B0609020204030204" pitchFamily="49" charset="0"/>
              </a:rPr>
              <a:t>var</a:t>
            </a:r>
            <a:r>
              <a:rPr lang="en-US" b="1" dirty="0">
                <a:latin typeface="Consolas" panose="020B0609020204030204" pitchFamily="49" charset="0"/>
              </a:rPr>
              <a:t>; }</a:t>
            </a:r>
          </a:p>
          <a:p>
            <a:r>
              <a:rPr lang="en-US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8F5D9-0A1A-4C57-B79B-CF4A0CC9E935}"/>
              </a:ext>
            </a:extLst>
          </p:cNvPr>
          <p:cNvSpPr txBox="1"/>
          <p:nvPr/>
        </p:nvSpPr>
        <p:spPr>
          <a:xfrm>
            <a:off x="3733800" y="2133600"/>
            <a:ext cx="5410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Outer </a:t>
            </a:r>
            <a:r>
              <a:rPr lang="en-US" b="1" dirty="0" err="1">
                <a:latin typeface="Consolas" panose="020B0609020204030204" pitchFamily="49" charset="0"/>
              </a:rPr>
              <a:t>outer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Outer::Inner </a:t>
            </a:r>
            <a:r>
              <a:rPr lang="en-US" b="1" dirty="0" err="1">
                <a:latin typeface="Consolas" panose="020B0609020204030204" pitchFamily="49" charset="0"/>
              </a:rPr>
              <a:t>inner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 err="1">
                <a:latin typeface="Consolas" panose="020B0609020204030204" pitchFamily="49" charset="0"/>
              </a:rPr>
              <a:t>outer.newInner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</a:t>
            </a:r>
            <a:r>
              <a:rPr lang="en-US" b="1" dirty="0" err="1">
                <a:latin typeface="Consolas" panose="020B0609020204030204" pitchFamily="49" charset="0"/>
              </a:rPr>
              <a:t>inner.add</a:t>
            </a:r>
            <a:r>
              <a:rPr lang="en-US" b="1" dirty="0">
                <a:latin typeface="Consolas" panose="020B0609020204030204" pitchFamily="49" charset="0"/>
              </a:rPr>
              <a:t>(20);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</a:t>
            </a:r>
            <a:r>
              <a:rPr lang="en-US" b="1" dirty="0" err="1">
                <a:latin typeface="Consolas" panose="020B0609020204030204" pitchFamily="49" charset="0"/>
              </a:rPr>
              <a:t>outer.getVar</a:t>
            </a:r>
            <a:r>
              <a:rPr lang="en-US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9284684-75DA-4DD6-AA0A-15DBECB1F8AB}"/>
              </a:ext>
            </a:extLst>
          </p:cNvPr>
          <p:cNvCxnSpPr/>
          <p:nvPr/>
        </p:nvCxnSpPr>
        <p:spPr>
          <a:xfrm flipH="1">
            <a:off x="3124200" y="2895600"/>
            <a:ext cx="9906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C3E604D-3BF0-4AD3-9856-B2ED497854BC}"/>
              </a:ext>
            </a:extLst>
          </p:cNvPr>
          <p:cNvCxnSpPr>
            <a:cxnSpLocks/>
          </p:cNvCxnSpPr>
          <p:nvPr/>
        </p:nvCxnSpPr>
        <p:spPr>
          <a:xfrm flipH="1">
            <a:off x="2743200" y="3312380"/>
            <a:ext cx="4038600" cy="26739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AA0737C-8FB6-49DD-B372-7CC41CE3246A}"/>
              </a:ext>
            </a:extLst>
          </p:cNvPr>
          <p:cNvCxnSpPr>
            <a:cxnSpLocks/>
          </p:cNvCxnSpPr>
          <p:nvPr/>
        </p:nvCxnSpPr>
        <p:spPr>
          <a:xfrm flipH="1" flipV="1">
            <a:off x="4128866" y="5414861"/>
            <a:ext cx="1738534" cy="6573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1C74CDD-CB12-4F35-9CDC-48638DFACDE7}"/>
              </a:ext>
            </a:extLst>
          </p:cNvPr>
          <p:cNvSpPr/>
          <p:nvPr/>
        </p:nvSpPr>
        <p:spPr>
          <a:xfrm>
            <a:off x="1722257" y="2952703"/>
            <a:ext cx="325730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21A91B-7248-4CF7-B3FD-1063A270C37E}"/>
              </a:ext>
            </a:extLst>
          </p:cNvPr>
          <p:cNvSpPr/>
          <p:nvPr/>
        </p:nvSpPr>
        <p:spPr>
          <a:xfrm>
            <a:off x="1744394" y="2391508"/>
            <a:ext cx="2142173" cy="2461846"/>
          </a:xfrm>
          <a:custGeom>
            <a:avLst/>
            <a:gdLst>
              <a:gd name="connsiteX0" fmla="*/ 844061 w 2142173"/>
              <a:gd name="connsiteY0" fmla="*/ 2461846 h 2461846"/>
              <a:gd name="connsiteX1" fmla="*/ 2124221 w 2142173"/>
              <a:gd name="connsiteY1" fmla="*/ 1308295 h 2461846"/>
              <a:gd name="connsiteX2" fmla="*/ 0 w 2142173"/>
              <a:gd name="connsiteY2" fmla="*/ 0 h 246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2173" h="2461846">
                <a:moveTo>
                  <a:pt x="844061" y="2461846"/>
                </a:moveTo>
                <a:cubicBezTo>
                  <a:pt x="1554479" y="2090224"/>
                  <a:pt x="2264898" y="1718603"/>
                  <a:pt x="2124221" y="1308295"/>
                </a:cubicBezTo>
                <a:cubicBezTo>
                  <a:pt x="1983544" y="897987"/>
                  <a:pt x="991772" y="448993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5379739-32C0-468B-8D30-619F313695DD}"/>
              </a:ext>
            </a:extLst>
          </p:cNvPr>
          <p:cNvGrpSpPr/>
          <p:nvPr/>
        </p:nvGrpSpPr>
        <p:grpSpPr>
          <a:xfrm>
            <a:off x="1649806" y="2946555"/>
            <a:ext cx="2331349" cy="2668799"/>
            <a:chOff x="1649806" y="2946555"/>
            <a:chExt cx="2331349" cy="266879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032D2AC-EAA5-4DA7-89AC-62B37D281CB1}"/>
                </a:ext>
              </a:extLst>
            </p:cNvPr>
            <p:cNvSpPr/>
            <p:nvPr/>
          </p:nvSpPr>
          <p:spPr>
            <a:xfrm>
              <a:off x="1649806" y="2946555"/>
              <a:ext cx="46679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20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889F8A5-7203-463E-A9C4-EB022C30805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047988" y="3312380"/>
              <a:ext cx="1933167" cy="230297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A2F4310-63FE-470E-967D-BC4FC2FD01F2}"/>
              </a:ext>
            </a:extLst>
          </p:cNvPr>
          <p:cNvCxnSpPr>
            <a:cxnSpLocks/>
          </p:cNvCxnSpPr>
          <p:nvPr/>
        </p:nvCxnSpPr>
        <p:spPr>
          <a:xfrm flipH="1">
            <a:off x="2590800" y="3529151"/>
            <a:ext cx="1538066" cy="20236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89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6EDB-4A7F-41FD-8250-6EAAFF9FF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140BA-F6B9-4EF8-A369-A94DF4E950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2227556"/>
          </a:xfrm>
        </p:spPr>
        <p:txBody>
          <a:bodyPr/>
          <a:lstStyle/>
          <a:p>
            <a:r>
              <a:rPr lang="en-US" dirty="0"/>
              <a:t>Nested classes increase encapsulation.</a:t>
            </a:r>
          </a:p>
          <a:p>
            <a:r>
              <a:rPr lang="en-US" dirty="0"/>
              <a:t>Nested classes can lead to more readable and maintainable code – useful for developing object models in your component.</a:t>
            </a:r>
          </a:p>
          <a:p>
            <a:r>
              <a:rPr lang="en-US" dirty="0"/>
              <a:t>Iterators are generally implemented as nested classes.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EF002-F953-4544-B9B5-99E31DEE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1E4E4-B53E-452E-8162-D3A67D95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B8F5D9-0A1A-4C57-B79B-CF4A0CC9E935}"/>
              </a:ext>
            </a:extLst>
          </p:cNvPr>
          <p:cNvSpPr txBox="1"/>
          <p:nvPr/>
        </p:nvSpPr>
        <p:spPr>
          <a:xfrm>
            <a:off x="914399" y="3563644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class </a:t>
            </a:r>
            <a:r>
              <a:rPr lang="en-US" b="1" dirty="0" err="1">
                <a:latin typeface="Consolas" panose="020B0609020204030204" pitchFamily="49" charset="0"/>
              </a:rPr>
              <a:t>MyClass</a:t>
            </a:r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class Iterator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   };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Iterator begin() { return </a:t>
            </a:r>
            <a:r>
              <a:rPr lang="en-US" b="1" dirty="0" err="1">
                <a:latin typeface="Consolas" panose="020B0609020204030204" pitchFamily="49" charset="0"/>
              </a:rPr>
              <a:t>MyClass</a:t>
            </a:r>
            <a:r>
              <a:rPr lang="en-US" b="1" dirty="0">
                <a:latin typeface="Consolas" panose="020B0609020204030204" pitchFamily="49" charset="0"/>
              </a:rPr>
              <a:t>::Iterator(this, start);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Iterator end() { return </a:t>
            </a:r>
            <a:r>
              <a:rPr lang="en-US" b="1" dirty="0" err="1">
                <a:latin typeface="Consolas" panose="020B0609020204030204" pitchFamily="49" charset="0"/>
              </a:rPr>
              <a:t>MyClass</a:t>
            </a:r>
            <a:r>
              <a:rPr lang="en-US" b="1" dirty="0">
                <a:latin typeface="Consolas" panose="020B0609020204030204" pitchFamily="49" charset="0"/>
              </a:rPr>
              <a:t>::Iterator(this, 0); }</a:t>
            </a:r>
          </a:p>
          <a:p>
            <a:r>
              <a:rPr lang="en-US" b="1" dirty="0"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77539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Iterators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5223510" cy="29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7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Container Access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727" y="2278082"/>
            <a:ext cx="43815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dog[] = { 1, 2, 3, 4 };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nn-NO" b="1" dirty="0">
                <a:latin typeface="Consolas" panose="020B0609020204030204" pitchFamily="49" charset="0"/>
              </a:rPr>
              <a:t>   for (size_t i = 0; i &lt; 4; ++i)</a:t>
            </a:r>
          </a:p>
          <a:p>
            <a:r>
              <a:rPr lang="en-US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  cout &lt;&lt; dog[</a:t>
            </a:r>
            <a:r>
              <a:rPr lang="en-US" b="1" dirty="0" err="1">
                <a:latin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</a:rPr>
              <a:t>]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By Index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22153" y="1600200"/>
            <a:ext cx="4328160" cy="4648200"/>
            <a:chOff x="4522153" y="1600200"/>
            <a:chExt cx="4328160" cy="4648200"/>
          </a:xfrm>
        </p:grpSpPr>
        <p:sp>
          <p:nvSpPr>
            <p:cNvPr id="6" name="TextBox 5"/>
            <p:cNvSpPr txBox="1"/>
            <p:nvPr/>
          </p:nvSpPr>
          <p:spPr>
            <a:xfrm>
              <a:off x="4522153" y="2278082"/>
              <a:ext cx="432816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nsolas" panose="020B0609020204030204" pitchFamily="49" charset="0"/>
                </a:rPr>
                <a:t>#include &lt;iostream&gt;</a:t>
              </a:r>
            </a:p>
            <a:p>
              <a:r>
                <a:rPr lang="en-US" b="1" dirty="0">
                  <a:latin typeface="Consolas" panose="020B0609020204030204" pitchFamily="49" charset="0"/>
                </a:rPr>
                <a:t>using namespace std;</a:t>
              </a:r>
            </a:p>
            <a:p>
              <a:endParaRPr lang="en-US" b="1" dirty="0">
                <a:latin typeface="Consolas" panose="020B0609020204030204" pitchFamily="49" charset="0"/>
              </a:endParaRPr>
            </a:p>
            <a:p>
              <a:r>
                <a:rPr lang="en-US" b="1" dirty="0">
                  <a:latin typeface="Consolas" panose="020B0609020204030204" pitchFamily="49" charset="0"/>
                </a:rPr>
                <a:t>int main()</a:t>
              </a:r>
            </a:p>
            <a:p>
              <a:r>
                <a:rPr lang="en-US" b="1" dirty="0">
                  <a:latin typeface="Consolas" panose="020B0609020204030204" pitchFamily="49" charset="0"/>
                </a:rPr>
                <a:t>{</a:t>
              </a:r>
            </a:p>
            <a:p>
              <a:r>
                <a:rPr lang="en-US" b="1" dirty="0">
                  <a:latin typeface="Consolas" panose="020B0609020204030204" pitchFamily="49" charset="0"/>
                </a:rPr>
                <a:t>   int dog[] = { 1, 2, 3, 4 };</a:t>
              </a:r>
            </a:p>
            <a:p>
              <a:endParaRPr lang="en-US" b="1" dirty="0">
                <a:latin typeface="Consolas" panose="020B0609020204030204" pitchFamily="49" charset="0"/>
              </a:endParaRPr>
            </a:p>
            <a:p>
              <a:r>
                <a:rPr lang="nn-NO" b="1" dirty="0">
                  <a:latin typeface="Consolas" panose="020B0609020204030204" pitchFamily="49" charset="0"/>
                </a:rPr>
                <a:t>   int* dptr = dog;</a:t>
              </a:r>
            </a:p>
            <a:p>
              <a:r>
                <a:rPr lang="nn-NO" b="1" dirty="0">
                  <a:latin typeface="Consolas" panose="020B0609020204030204" pitchFamily="49" charset="0"/>
                </a:rPr>
                <a:t>   for (size_t i = 0; i &lt; 4; ++i)</a:t>
              </a:r>
            </a:p>
            <a:p>
              <a:r>
                <a:rPr lang="nn-NO" b="1" dirty="0">
                  <a:latin typeface="Consolas" panose="020B0609020204030204" pitchFamily="49" charset="0"/>
                </a:rPr>
                <a:t>   {</a:t>
              </a:r>
            </a:p>
            <a:p>
              <a:r>
                <a:rPr lang="nn-NO" b="1" dirty="0">
                  <a:latin typeface="Consolas" panose="020B0609020204030204" pitchFamily="49" charset="0"/>
                </a:rPr>
                <a:t>      cout &lt;&lt; *dptr++ &lt;&lt; endl;</a:t>
              </a:r>
            </a:p>
            <a:p>
              <a:r>
                <a:rPr lang="en-US" b="1" dirty="0">
                  <a:latin typeface="Consolas" panose="020B0609020204030204" pitchFamily="49" charset="0"/>
                </a:rPr>
                <a:t>   }</a:t>
              </a:r>
            </a:p>
            <a:p>
              <a:r>
                <a:rPr lang="en-US" b="1" dirty="0">
                  <a:latin typeface="Consolas" panose="020B0609020204030204" pitchFamily="49" charset="0"/>
                </a:rPr>
                <a:t>   return 0;</a:t>
              </a:r>
            </a:p>
            <a:p>
              <a:r>
                <a:rPr lang="en-US" b="1" dirty="0">
                  <a:latin typeface="Consolas" panose="020B0609020204030204" pitchFamily="49" charset="0"/>
                </a:rPr>
                <a:t>}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227" y="1600200"/>
              <a:ext cx="2743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u="sng" dirty="0"/>
                <a:t>By Pointer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052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Containers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1371600"/>
            <a:ext cx="439646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vector&lt;int&gt; </a:t>
            </a:r>
            <a:r>
              <a:rPr lang="en-US" sz="1600" b="1" dirty="0">
                <a:latin typeface="Consolas" panose="020B0609020204030204" pitchFamily="49" charset="0"/>
              </a:rPr>
              <a:t>numbers;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(4);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nn-NO" sz="1600" b="1" dirty="0">
                <a:latin typeface="Consolas" panose="020B0609020204030204" pitchFamily="49" charset="0"/>
              </a:rPr>
              <a:t>   for (size_t i = 0;</a:t>
            </a:r>
          </a:p>
          <a:p>
            <a:r>
              <a:rPr lang="nn-NO" sz="1600" b="1" dirty="0">
                <a:latin typeface="Consolas" panose="020B0609020204030204" pitchFamily="49" charset="0"/>
              </a:rPr>
              <a:t>        i &lt; </a:t>
            </a:r>
            <a:r>
              <a:rPr lang="en-US" sz="1600" b="1" dirty="0" err="1">
                <a:latin typeface="Consolas" panose="020B0609020204030204" pitchFamily="49" charset="0"/>
              </a:rPr>
              <a:t>numbers.size</a:t>
            </a:r>
            <a:r>
              <a:rPr lang="en-US" sz="1600" b="1" dirty="0">
                <a:latin typeface="Consolas" panose="020B0609020204030204" pitchFamily="49" charset="0"/>
              </a:rPr>
              <a:t>()</a:t>
            </a:r>
            <a:r>
              <a:rPr lang="nn-NO" sz="1600" b="1" dirty="0">
                <a:latin typeface="Consolas" panose="020B0609020204030204" pitchFamily="49" charset="0"/>
              </a:rPr>
              <a:t>; ++i)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numbers[i]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B3C30D-695D-4861-8634-7F7DE64690DD}"/>
              </a:ext>
            </a:extLst>
          </p:cNvPr>
          <p:cNvSpPr txBox="1"/>
          <p:nvPr/>
        </p:nvSpPr>
        <p:spPr>
          <a:xfrm>
            <a:off x="4800600" y="1371600"/>
            <a:ext cx="4267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#include &lt;list&gt;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list&lt;int&gt; </a:t>
            </a:r>
            <a:r>
              <a:rPr lang="en-US" sz="1600" b="1" dirty="0">
                <a:latin typeface="Consolas" panose="020B0609020204030204" pitchFamily="49" charset="0"/>
              </a:rPr>
              <a:t>numbers;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(4);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nn-NO" sz="1600" b="1" dirty="0">
                <a:latin typeface="Consolas" panose="020B0609020204030204" pitchFamily="49" charset="0"/>
              </a:rPr>
              <a:t>   for (size_t i = 0;</a:t>
            </a:r>
          </a:p>
          <a:p>
            <a:r>
              <a:rPr lang="nn-NO" sz="1600" b="1" dirty="0">
                <a:latin typeface="Consolas" panose="020B0609020204030204" pitchFamily="49" charset="0"/>
              </a:rPr>
              <a:t>        i &lt; </a:t>
            </a:r>
            <a:r>
              <a:rPr lang="en-US" sz="1600" b="1" dirty="0" err="1">
                <a:latin typeface="Consolas" panose="020B0609020204030204" pitchFamily="49" charset="0"/>
              </a:rPr>
              <a:t>numbers.size</a:t>
            </a:r>
            <a:r>
              <a:rPr lang="en-US" sz="1600" b="1" dirty="0">
                <a:latin typeface="Consolas" panose="020B0609020204030204" pitchFamily="49" charset="0"/>
              </a:rPr>
              <a:t>()</a:t>
            </a:r>
            <a:r>
              <a:rPr lang="nn-NO" sz="1600" b="1" dirty="0">
                <a:latin typeface="Consolas" panose="020B0609020204030204" pitchFamily="49" charset="0"/>
              </a:rPr>
              <a:t>; ++i)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numbers[i]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3FC81D-7AA7-471E-B74C-F7E845DF0F55}"/>
              </a:ext>
            </a:extLst>
          </p:cNvPr>
          <p:cNvGrpSpPr/>
          <p:nvPr/>
        </p:nvGrpSpPr>
        <p:grpSpPr>
          <a:xfrm>
            <a:off x="234043" y="4495800"/>
            <a:ext cx="8658225" cy="2229803"/>
            <a:chOff x="234043" y="4390072"/>
            <a:chExt cx="8658225" cy="222980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B3E0846-B59D-42BC-B147-429AC7F65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4043" y="6248400"/>
              <a:ext cx="8658225" cy="3714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6FCB544-46C3-42BF-B8F1-C27EB839C101}"/>
                </a:ext>
              </a:extLst>
            </p:cNvPr>
            <p:cNvSpPr txBox="1"/>
            <p:nvPr/>
          </p:nvSpPr>
          <p:spPr>
            <a:xfrm>
              <a:off x="6553200" y="4390072"/>
              <a:ext cx="1327944" cy="14773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9600" dirty="0">
                  <a:solidFill>
                    <a:srgbClr val="FF0000"/>
                  </a:solidFill>
                  <a:sym typeface="Wingdings 2" panose="05020102010507070707" pitchFamily="18" charset="2"/>
                </a:rPr>
                <a:t>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019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Containers w/Iterator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1371600"/>
            <a:ext cx="4571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vector&lt;int&gt; numbers;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(4);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vector&lt;int&gt;::iterator 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=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            </a:t>
            </a:r>
            <a:r>
              <a:rPr lang="en-US" sz="1600" b="1" dirty="0" err="1">
                <a:latin typeface="Consolas" panose="020B0609020204030204" pitchFamily="49" charset="0"/>
              </a:rPr>
              <a:t>numbers.begin</a:t>
            </a:r>
            <a:r>
              <a:rPr lang="en-US" sz="16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while (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!= </a:t>
            </a:r>
            <a:r>
              <a:rPr lang="en-US" sz="1600" b="1" dirty="0" err="1">
                <a:latin typeface="Consolas" panose="020B0609020204030204" pitchFamily="49" charset="0"/>
              </a:rPr>
              <a:t>numbers.end</a:t>
            </a:r>
            <a:r>
              <a:rPr lang="en-US" sz="1600" b="1" dirty="0">
                <a:latin typeface="Consolas" panose="020B0609020204030204" pitchFamily="49" charset="0"/>
              </a:rPr>
              <a:t>())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*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++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B3C30D-695D-4861-8634-7F7DE64690DD}"/>
              </a:ext>
            </a:extLst>
          </p:cNvPr>
          <p:cNvSpPr txBox="1"/>
          <p:nvPr/>
        </p:nvSpPr>
        <p:spPr>
          <a:xfrm>
            <a:off x="4800600" y="1371600"/>
            <a:ext cx="41147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#include &lt;list&gt;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list&lt;int&gt; numbers;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(1);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(2);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(3);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</a:rPr>
              <a:t>numbers.push_back</a:t>
            </a:r>
            <a:r>
              <a:rPr lang="en-US" sz="1600" b="1" dirty="0">
                <a:latin typeface="Consolas" panose="020B0609020204030204" pitchFamily="49" charset="0"/>
              </a:rPr>
              <a:t>(4);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list&lt;int&gt;::iterator 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=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            </a:t>
            </a:r>
            <a:r>
              <a:rPr lang="en-US" sz="1600" b="1" dirty="0" err="1">
                <a:latin typeface="Consolas" panose="020B0609020204030204" pitchFamily="49" charset="0"/>
              </a:rPr>
              <a:t>numbers.begin</a:t>
            </a:r>
            <a:r>
              <a:rPr lang="en-US" sz="16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while (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 != </a:t>
            </a:r>
            <a:r>
              <a:rPr lang="en-US" sz="1600" b="1" dirty="0" err="1">
                <a:latin typeface="Consolas" panose="020B0609020204030204" pitchFamily="49" charset="0"/>
              </a:rPr>
              <a:t>numbers.end</a:t>
            </a:r>
            <a:r>
              <a:rPr lang="en-US" sz="1600" b="1" dirty="0">
                <a:latin typeface="Consolas" panose="020B0609020204030204" pitchFamily="49" charset="0"/>
              </a:rPr>
              <a:t>())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cout &lt;&lt; *</a:t>
            </a:r>
            <a:r>
              <a:rPr lang="en-US" sz="1600" b="1" dirty="0" err="1">
                <a:latin typeface="Consolas" panose="020B0609020204030204" pitchFamily="49" charset="0"/>
              </a:rPr>
              <a:t>iter</a:t>
            </a:r>
            <a:r>
              <a:rPr lang="en-US" sz="1600" b="1" dirty="0">
                <a:latin typeface="Consolas" panose="020B0609020204030204" pitchFamily="49" charset="0"/>
              </a:rPr>
              <a:t>++ &lt;&lt; endl;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503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CS235 Theme</Template>
  <TotalTime>38586</TotalTime>
  <Words>2929</Words>
  <Application>Microsoft Office PowerPoint</Application>
  <PresentationFormat>On-screen Show (4:3)</PresentationFormat>
  <Paragraphs>487</Paragraphs>
  <Slides>23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Consolas</vt:lpstr>
      <vt:lpstr>Tw Cen MT</vt:lpstr>
      <vt:lpstr>Wingdings</vt:lpstr>
      <vt:lpstr>CS235 Theme</vt:lpstr>
      <vt:lpstr>PowerPoint Presentation</vt:lpstr>
      <vt:lpstr>PowerPoint Presentation</vt:lpstr>
      <vt:lpstr>Nested Class</vt:lpstr>
      <vt:lpstr>Nested Class</vt:lpstr>
      <vt:lpstr>Nested Class</vt:lpstr>
      <vt:lpstr>PowerPoint Presentation</vt:lpstr>
      <vt:lpstr>Array Container Access</vt:lpstr>
      <vt:lpstr>Other Containers</vt:lpstr>
      <vt:lpstr>Other Containers w/Iterator</vt:lpstr>
      <vt:lpstr>Why Use an Iterator?</vt:lpstr>
      <vt:lpstr>The STL Iterator Approach</vt:lpstr>
      <vt:lpstr>PowerPoint Presentation</vt:lpstr>
      <vt:lpstr>Overload Prefix Operator</vt:lpstr>
      <vt:lpstr>Overload Postfix Operator</vt:lpstr>
      <vt:lpstr>Overload Postfix Operator</vt:lpstr>
      <vt:lpstr>Prefix and Postfix Operators</vt:lpstr>
      <vt:lpstr>Doggy Overloads</vt:lpstr>
      <vt:lpstr>PowerPoint Presentation</vt:lpstr>
      <vt:lpstr>Step 1 – Verify LinkedList Class</vt:lpstr>
      <vt:lpstr>Step 2 – Add a Nested Iterator</vt:lpstr>
      <vt:lpstr>Step 3 – Implement Functionality</vt:lpstr>
      <vt:lpstr>Output of Iterator Lab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elliot</dc:creator>
  <cp:lastModifiedBy>Paul Roper</cp:lastModifiedBy>
  <cp:revision>605</cp:revision>
  <cp:lastPrinted>2018-05-11T16:48:11Z</cp:lastPrinted>
  <dcterms:created xsi:type="dcterms:W3CDTF">2009-08-26T14:55:55Z</dcterms:created>
  <dcterms:modified xsi:type="dcterms:W3CDTF">2020-02-12T22:38:39Z</dcterms:modified>
</cp:coreProperties>
</file>