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903" r:id="rId2"/>
    <p:sldId id="3900" r:id="rId3"/>
    <p:sldId id="3905" r:id="rId4"/>
    <p:sldId id="3906" r:id="rId5"/>
    <p:sldId id="3563" r:id="rId6"/>
    <p:sldId id="3907" r:id="rId7"/>
    <p:sldId id="3565" r:id="rId8"/>
    <p:sldId id="2098" r:id="rId9"/>
    <p:sldId id="1165" r:id="rId10"/>
    <p:sldId id="1166" r:id="rId11"/>
    <p:sldId id="1259" r:id="rId12"/>
    <p:sldId id="1261" r:id="rId13"/>
    <p:sldId id="1263" r:id="rId14"/>
    <p:sldId id="1262" r:id="rId15"/>
    <p:sldId id="3876" r:id="rId1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6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632894-2F5A-46FE-8A2B-89B3094654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99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L03 -Linked List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L03 -Linked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L03 -Linked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L03 -Linked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hyperlink" Target="https://students.cs.byu.edu/~cs235ta/labs/L03-Linked_List/lab03_in_06.txt" TargetMode="External"/><Relationship Id="rId2" Type="http://schemas.openxmlformats.org/officeDocument/2006/relationships/hyperlink" Target="https://students.cs.byu.edu/~cs235ta/labs/L03-Linked_List/lab03_in_01.tx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tudents.cs.byu.edu/~cs235ta/labs/L03-Linked_List/lab03_in_05.txt" TargetMode="External"/><Relationship Id="rId5" Type="http://schemas.openxmlformats.org/officeDocument/2006/relationships/hyperlink" Target="https://students.cs.byu.edu/~cs235ta/labs/L03-Linked_List/lab03_in_03.txt" TargetMode="External"/><Relationship Id="rId4" Type="http://schemas.openxmlformats.org/officeDocument/2006/relationships/hyperlink" Target="https://students.cs.byu.edu/~cs235ta/labs/L03-Linked_List/lab03_in_02.tx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03 – Linked List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990600"/>
            <a:ext cx="6278894" cy="32268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9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Generally we do not have individual pointers to each of the nodes.</a:t>
            </a:r>
          </a:p>
          <a:p>
            <a:r>
              <a:rPr lang="en-US" dirty="0"/>
              <a:t>Instead, we have a pointer to the first node in the list and "grow" the list by adding each new node to the end of the list: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12798" y="4038601"/>
            <a:ext cx="75438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head = new Node("Tom");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head-&gt;next = new Node("Sam");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head-&gt;next-&gt;next = new Node("Harry");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head-&gt;next-&gt;next-&gt;next = new Node("Jim");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270320" y="5209052"/>
            <a:ext cx="8362122" cy="1552377"/>
            <a:chOff x="355920" y="5410200"/>
            <a:chExt cx="8362122" cy="1552377"/>
          </a:xfrm>
        </p:grpSpPr>
        <p:sp>
          <p:nvSpPr>
            <p:cNvPr id="6" name="Rectangle 5"/>
            <p:cNvSpPr/>
            <p:nvPr/>
          </p:nvSpPr>
          <p:spPr>
            <a:xfrm>
              <a:off x="898398" y="5762248"/>
              <a:ext cx="6493002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Node* head = new Node("Jim");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head = new Node("Harry", head);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head = new Node("Sam", head);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Courier New" pitchFamily="49" charset="0"/>
                </a:rPr>
                <a:t>head = new Node("Tom", head);</a:t>
              </a:r>
              <a:endPara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 bwMode="auto">
            <a:xfrm>
              <a:off x="355920" y="5410200"/>
              <a:ext cx="836212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>
                  <a:solidFill>
                    <a:prstClr val="black"/>
                  </a:solidFill>
                  <a:latin typeface="Arial"/>
                </a:rPr>
                <a:t>Or, at the front of the list:</a:t>
              </a:r>
              <a:endPara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</p:grpSp>
      <p:sp>
        <p:nvSpPr>
          <p:cNvPr id="15" name="Line Callout 1 14"/>
          <p:cNvSpPr/>
          <p:nvPr/>
        </p:nvSpPr>
        <p:spPr>
          <a:xfrm>
            <a:off x="6477000" y="5410200"/>
            <a:ext cx="3505200" cy="1371600"/>
          </a:xfrm>
          <a:prstGeom prst="borderCallout1">
            <a:avLst>
              <a:gd name="adj1" fmla="val 49392"/>
              <a:gd name="adj2" fmla="val 741"/>
              <a:gd name="adj3" fmla="val 48671"/>
              <a:gd name="adj4" fmla="val -236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  <a:latin typeface="Arial"/>
              </a:rPr>
              <a:t>Each of these statements creates a new node, whose data component is </a:t>
            </a:r>
            <a:r>
              <a:rPr lang="en-US" sz="1400" i="1" dirty="0">
                <a:solidFill>
                  <a:prstClr val="white"/>
                </a:solidFill>
                <a:latin typeface="Arial"/>
              </a:rPr>
              <a:t>a name </a:t>
            </a:r>
            <a:r>
              <a:rPr lang="en-US" sz="1400" dirty="0">
                <a:solidFill>
                  <a:prstClr val="white"/>
                </a:solidFill>
                <a:latin typeface="Arial"/>
              </a:rPr>
              <a:t>and whose </a:t>
            </a:r>
            <a:r>
              <a:rPr lang="en-US" sz="14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400" dirty="0">
                <a:solidFill>
                  <a:prstClr val="white"/>
                </a:solidFill>
                <a:latin typeface="Arial"/>
              </a:rPr>
              <a:t> component is the list so far. Then </a:t>
            </a:r>
            <a:r>
              <a:rPr lang="en-US" sz="14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sz="1400" dirty="0">
                <a:solidFill>
                  <a:prstClr val="white"/>
                </a:solidFill>
                <a:latin typeface="Arial"/>
              </a:rPr>
              <a:t> is reset to point to this new node. This has the effect of adding the new node to the front of the existing list.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EBE7B77-6AC6-4194-936C-19D048858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27423"/>
            <a:ext cx="85344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2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1420-4166-46CE-8B0B-3CA4241E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Linked List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A2F43-11F7-4674-A614-E2F069F1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0E4F3-0EF7-40B8-903D-530819BD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248E6E-4051-4D3B-AEFD-49A55AA0C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14104"/>
            <a:ext cx="8534400" cy="9620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591CA07-7940-4AF9-98D1-7A8EB56FA36B}"/>
              </a:ext>
            </a:extLst>
          </p:cNvPr>
          <p:cNvSpPr/>
          <p:nvPr/>
        </p:nvSpPr>
        <p:spPr>
          <a:xfrm>
            <a:off x="1447801" y="3505201"/>
            <a:ext cx="808831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// point to the first node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!= NULL)         // stop at the last node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cout &lt;&lt; endl;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FF81BF-3833-4F2A-BA6B-9A4623D8AF37}"/>
              </a:ext>
            </a:extLst>
          </p:cNvPr>
          <p:cNvSpPr/>
          <p:nvPr/>
        </p:nvSpPr>
        <p:spPr>
          <a:xfrm>
            <a:off x="1485901" y="2657802"/>
            <a:ext cx="1638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Tom ==&gt;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A76D0A-EB6A-4CF4-8C46-E500C700AF95}"/>
              </a:ext>
            </a:extLst>
          </p:cNvPr>
          <p:cNvSpPr/>
          <p:nvPr/>
        </p:nvSpPr>
        <p:spPr>
          <a:xfrm>
            <a:off x="1447801" y="4378962"/>
            <a:ext cx="83057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cout &lt;&lt;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if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 != NULL)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cout &lt;&lt; " ==&gt; ";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-&gt;next;    // move to the next node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FF81BF-3833-4F2A-BA6B-9A4623D8AF37}"/>
              </a:ext>
            </a:extLst>
          </p:cNvPr>
          <p:cNvSpPr/>
          <p:nvPr/>
        </p:nvSpPr>
        <p:spPr>
          <a:xfrm>
            <a:off x="2959101" y="2657802"/>
            <a:ext cx="16383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Sam ==&gt;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FF81BF-3833-4F2A-BA6B-9A4623D8AF37}"/>
              </a:ext>
            </a:extLst>
          </p:cNvPr>
          <p:cNvSpPr/>
          <p:nvPr/>
        </p:nvSpPr>
        <p:spPr>
          <a:xfrm>
            <a:off x="4432300" y="2657802"/>
            <a:ext cx="2209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Harry ==&gt;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FF81BF-3833-4F2A-BA6B-9A4623D8AF37}"/>
              </a:ext>
            </a:extLst>
          </p:cNvPr>
          <p:cNvSpPr/>
          <p:nvPr/>
        </p:nvSpPr>
        <p:spPr>
          <a:xfrm>
            <a:off x="6324600" y="2657802"/>
            <a:ext cx="899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Jim</a:t>
            </a:r>
          </a:p>
        </p:txBody>
      </p:sp>
    </p:spTree>
    <p:extLst>
      <p:ext uri="{BB962C8B-B14F-4D97-AF65-F5344CB8AC3E}">
        <p14:creationId xmlns:p14="http://schemas.microsoft.com/office/powerpoint/2010/main" val="55340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"Harry"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456231" y="2532328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159865" y="2884760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427378" y="2709448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411494" y="2532328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115128" y="2884760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91518B-57FA-4BF0-80F6-C7B64BFAD697}"/>
              </a:ext>
            </a:extLst>
          </p:cNvPr>
          <p:cNvSpPr/>
          <p:nvPr/>
        </p:nvSpPr>
        <p:spPr>
          <a:xfrm>
            <a:off x="5382641" y="2709448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379719" y="2532328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083353" y="2884760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B53E88-EF23-4960-B610-6939E313351A}"/>
              </a:ext>
            </a:extLst>
          </p:cNvPr>
          <p:cNvSpPr/>
          <p:nvPr/>
        </p:nvSpPr>
        <p:spPr>
          <a:xfrm>
            <a:off x="7350866" y="2709448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CFE7376-1A8B-4F4F-88C8-4955281503AD}"/>
              </a:ext>
            </a:extLst>
          </p:cNvPr>
          <p:cNvGraphicFramePr>
            <a:graphicFrameLocks noGrp="1"/>
          </p:cNvGraphicFramePr>
          <p:nvPr/>
        </p:nvGraphicFramePr>
        <p:xfrm>
          <a:off x="8334982" y="2532328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"Jim"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9038616" y="2884760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207850" y="2884760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475363" y="2709448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9181288" y="2884760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149482" y="2532327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EF8293-B7F5-4A41-8207-F44D8B9E4DC6}"/>
              </a:ext>
            </a:extLst>
          </p:cNvPr>
          <p:cNvSpPr/>
          <p:nvPr/>
        </p:nvSpPr>
        <p:spPr>
          <a:xfrm>
            <a:off x="1517751" y="4486870"/>
            <a:ext cx="81012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// find "Harry"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-&gt;data != "Harry")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08D75F-DBA9-470A-9D27-81C4621E0B28}"/>
              </a:ext>
            </a:extLst>
          </p:cNvPr>
          <p:cNvSpPr/>
          <p:nvPr/>
        </p:nvSpPr>
        <p:spPr>
          <a:xfrm>
            <a:off x="1512888" y="3877270"/>
            <a:ext cx="8088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head;           // point to the first node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870991" y="1628324"/>
            <a:ext cx="1611180" cy="1016169"/>
            <a:chOff x="3849756" y="2092047"/>
            <a:chExt cx="1611180" cy="1016169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8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4789620" y="1630681"/>
            <a:ext cx="1611180" cy="1016169"/>
            <a:chOff x="3849756" y="2092047"/>
            <a:chExt cx="1611180" cy="101616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2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2808420" y="1630681"/>
            <a:ext cx="1611180" cy="1016169"/>
            <a:chOff x="3849756" y="2092047"/>
            <a:chExt cx="1611180" cy="1016169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676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07A876A-6D1C-4258-8223-9D10B8C7A292}"/>
              </a:ext>
            </a:extLst>
          </p:cNvPr>
          <p:cNvSpPr/>
          <p:nvPr/>
        </p:nvSpPr>
        <p:spPr>
          <a:xfrm>
            <a:off x="1499920" y="5181601"/>
            <a:ext cx="8101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// insert "Bob" after "Harry"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bob = new Node("Bob");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6C152-9F7D-451D-BE7A-34841815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"Bob" after "Harry"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BE28-87C8-41CD-A77F-3178CE7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B037-88F5-40F3-AF60-0E26257E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4F0525-D1AD-48B9-BD05-9DC4EA30EAEB}"/>
              </a:ext>
            </a:extLst>
          </p:cNvPr>
          <p:cNvGraphicFramePr>
            <a:graphicFrameLocks noGrp="1"/>
          </p:cNvGraphicFramePr>
          <p:nvPr/>
        </p:nvGraphicFramePr>
        <p:xfrm>
          <a:off x="2456231" y="3008399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BEB2A30-C7E7-4503-ABE2-9757677277BF}"/>
              </a:ext>
            </a:extLst>
          </p:cNvPr>
          <p:cNvSpPr/>
          <p:nvPr/>
        </p:nvSpPr>
        <p:spPr>
          <a:xfrm>
            <a:off x="3159865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DD5A8D2-D8B8-4E64-A12A-21B2FAA6A627}"/>
              </a:ext>
            </a:extLst>
          </p:cNvPr>
          <p:cNvSpPr/>
          <p:nvPr/>
        </p:nvSpPr>
        <p:spPr>
          <a:xfrm>
            <a:off x="3427378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189616-56FF-469A-AAD9-703CADB71C9D}"/>
              </a:ext>
            </a:extLst>
          </p:cNvPr>
          <p:cNvGraphicFramePr>
            <a:graphicFrameLocks noGrp="1"/>
          </p:cNvGraphicFramePr>
          <p:nvPr/>
        </p:nvGraphicFramePr>
        <p:xfrm>
          <a:off x="4411494" y="3008399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EF33ED5-14D2-4CA4-975F-5E12401FD697}"/>
              </a:ext>
            </a:extLst>
          </p:cNvPr>
          <p:cNvSpPr/>
          <p:nvPr/>
        </p:nvSpPr>
        <p:spPr>
          <a:xfrm>
            <a:off x="5115128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E91518B-57FA-4BF0-80F6-C7B64BFAD697}"/>
              </a:ext>
            </a:extLst>
          </p:cNvPr>
          <p:cNvSpPr/>
          <p:nvPr/>
        </p:nvSpPr>
        <p:spPr>
          <a:xfrm>
            <a:off x="5382641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D98B905-AA61-4DD8-9EA5-0452191BE5D8}"/>
              </a:ext>
            </a:extLst>
          </p:cNvPr>
          <p:cNvGraphicFramePr>
            <a:graphicFrameLocks noGrp="1"/>
          </p:cNvGraphicFramePr>
          <p:nvPr/>
        </p:nvGraphicFramePr>
        <p:xfrm>
          <a:off x="6379719" y="3008399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C2E1FA0D-956B-41C3-AAD1-1A7B7782990F}"/>
              </a:ext>
            </a:extLst>
          </p:cNvPr>
          <p:cNvSpPr/>
          <p:nvPr/>
        </p:nvSpPr>
        <p:spPr>
          <a:xfrm>
            <a:off x="7083353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B53E88-EF23-4960-B610-6939E313351A}"/>
              </a:ext>
            </a:extLst>
          </p:cNvPr>
          <p:cNvSpPr/>
          <p:nvPr/>
        </p:nvSpPr>
        <p:spPr>
          <a:xfrm>
            <a:off x="7350866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CFE7376-1A8B-4F4F-88C8-4955281503AD}"/>
              </a:ext>
            </a:extLst>
          </p:cNvPr>
          <p:cNvGraphicFramePr>
            <a:graphicFrameLocks noGrp="1"/>
          </p:cNvGraphicFramePr>
          <p:nvPr/>
        </p:nvGraphicFramePr>
        <p:xfrm>
          <a:off x="8334982" y="3008399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"Jim"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BDB7040B-34F0-4C88-BC2F-4DC3BECAD09F}"/>
              </a:ext>
            </a:extLst>
          </p:cNvPr>
          <p:cNvSpPr/>
          <p:nvPr/>
        </p:nvSpPr>
        <p:spPr>
          <a:xfrm>
            <a:off x="9038616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5B3467-87D5-40B8-88BC-F9DB11322E23}"/>
              </a:ext>
            </a:extLst>
          </p:cNvPr>
          <p:cNvSpPr/>
          <p:nvPr/>
        </p:nvSpPr>
        <p:spPr>
          <a:xfrm>
            <a:off x="1207850" y="3360831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76C0A15-A4F4-4C55-A7A9-72A9DE967FF2}"/>
              </a:ext>
            </a:extLst>
          </p:cNvPr>
          <p:cNvSpPr/>
          <p:nvPr/>
        </p:nvSpPr>
        <p:spPr>
          <a:xfrm>
            <a:off x="1475363" y="3185519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578C1E-2FB0-4FEB-9F34-706C52A64A03}"/>
              </a:ext>
            </a:extLst>
          </p:cNvPr>
          <p:cNvSpPr txBox="1"/>
          <p:nvPr/>
        </p:nvSpPr>
        <p:spPr>
          <a:xfrm>
            <a:off x="9181288" y="3360831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EF5BD4-6709-4A70-8A04-F29C96DBCB06}"/>
              </a:ext>
            </a:extLst>
          </p:cNvPr>
          <p:cNvSpPr/>
          <p:nvPr/>
        </p:nvSpPr>
        <p:spPr>
          <a:xfrm>
            <a:off x="1149482" y="300839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F5EBEBE-70E4-4BDC-9B43-80B678F21BDF}"/>
              </a:ext>
            </a:extLst>
          </p:cNvPr>
          <p:cNvGraphicFramePr>
            <a:graphicFrameLocks noGrp="1"/>
          </p:cNvGraphicFramePr>
          <p:nvPr/>
        </p:nvGraphicFramePr>
        <p:xfrm>
          <a:off x="6374296" y="1970781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"Bob"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83C74D68-8830-4D68-8413-4FC3A4761371}"/>
              </a:ext>
            </a:extLst>
          </p:cNvPr>
          <p:cNvSpPr/>
          <p:nvPr/>
        </p:nvSpPr>
        <p:spPr>
          <a:xfrm>
            <a:off x="7077930" y="2323213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4764156" y="2092048"/>
            <a:ext cx="1611180" cy="1016169"/>
            <a:chOff x="3849756" y="2092047"/>
            <a:chExt cx="1611180" cy="101616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43B2147-DB24-4A04-99B4-BF54E3562C72}"/>
              </a:ext>
            </a:extLst>
          </p:cNvPr>
          <p:cNvSpPr/>
          <p:nvPr/>
        </p:nvSpPr>
        <p:spPr>
          <a:xfrm flipV="1">
            <a:off x="7350866" y="2417910"/>
            <a:ext cx="1006808" cy="690306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306F02C-1262-46FF-8C26-C273E13B3600}"/>
              </a:ext>
            </a:extLst>
          </p:cNvPr>
          <p:cNvGrpSpPr/>
          <p:nvPr/>
        </p:nvGrpSpPr>
        <p:grpSpPr>
          <a:xfrm>
            <a:off x="6048984" y="2094937"/>
            <a:ext cx="2308690" cy="1378226"/>
            <a:chOff x="5134584" y="1618866"/>
            <a:chExt cx="2308690" cy="137822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20D08D6-5932-44CB-8F11-8B4820622CFD}"/>
                </a:ext>
              </a:extLst>
            </p:cNvPr>
            <p:cNvSpPr/>
            <p:nvPr/>
          </p:nvSpPr>
          <p:spPr>
            <a:xfrm>
              <a:off x="6436466" y="2709448"/>
              <a:ext cx="1006808" cy="285402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ADB68F4-0FD1-4473-8440-4C348298C895}"/>
                </a:ext>
              </a:extLst>
            </p:cNvPr>
            <p:cNvSpPr/>
            <p:nvPr/>
          </p:nvSpPr>
          <p:spPr>
            <a:xfrm>
              <a:off x="5134584" y="1618866"/>
              <a:ext cx="1292719" cy="1378226"/>
            </a:xfrm>
            <a:custGeom>
              <a:avLst/>
              <a:gdLst>
                <a:gd name="connsiteX0" fmla="*/ 1346390 w 1346390"/>
                <a:gd name="connsiteY0" fmla="*/ 1378226 h 1378226"/>
                <a:gd name="connsiteX1" fmla="*/ 60929 w 1346390"/>
                <a:gd name="connsiteY1" fmla="*/ 463826 h 1378226"/>
                <a:gd name="connsiteX2" fmla="*/ 325973 w 1346390"/>
                <a:gd name="connsiteY2" fmla="*/ 0 h 13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6390" h="1378226">
                  <a:moveTo>
                    <a:pt x="1346390" y="1378226"/>
                  </a:moveTo>
                  <a:cubicBezTo>
                    <a:pt x="788694" y="1035878"/>
                    <a:pt x="230999" y="693530"/>
                    <a:pt x="60929" y="463826"/>
                  </a:cubicBezTo>
                  <a:cubicBezTo>
                    <a:pt x="-109141" y="234122"/>
                    <a:pt x="108416" y="117061"/>
                    <a:pt x="32597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4535D8-95A7-4555-91CB-F09574A5B7EE}"/>
              </a:ext>
            </a:extLst>
          </p:cNvPr>
          <p:cNvGrpSpPr/>
          <p:nvPr/>
        </p:nvGrpSpPr>
        <p:grpSpPr>
          <a:xfrm>
            <a:off x="5044189" y="1377886"/>
            <a:ext cx="1319051" cy="665304"/>
            <a:chOff x="1990532" y="1697496"/>
            <a:chExt cx="1319051" cy="66530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B1B3E7B-6B7F-43D3-8EFE-395BD546D734}"/>
                </a:ext>
              </a:extLst>
            </p:cNvPr>
            <p:cNvSpPr/>
            <p:nvPr/>
          </p:nvSpPr>
          <p:spPr>
            <a:xfrm>
              <a:off x="1990532" y="204992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84E245-5096-4592-939C-79CDF15755F3}"/>
                </a:ext>
              </a:extLst>
            </p:cNvPr>
            <p:cNvSpPr/>
            <p:nvPr/>
          </p:nvSpPr>
          <p:spPr>
            <a:xfrm flipV="1">
              <a:off x="2302775" y="2152519"/>
              <a:ext cx="1006808" cy="210281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E6C56F-9F27-4BE0-8836-4AB8C49E5CB2}"/>
                </a:ext>
              </a:extLst>
            </p:cNvPr>
            <p:cNvSpPr/>
            <p:nvPr/>
          </p:nvSpPr>
          <p:spPr>
            <a:xfrm>
              <a:off x="2026222" y="1697496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bob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E682E69-A25D-4766-B6BE-B861F8C33A26}"/>
              </a:ext>
            </a:extLst>
          </p:cNvPr>
          <p:cNvSpPr/>
          <p:nvPr/>
        </p:nvSpPr>
        <p:spPr>
          <a:xfrm>
            <a:off x="1499920" y="5733871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bob-&gt;next = node_ptr-&gt;next;      // Step 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B52E7F5-9390-418A-82F0-A2915D0B503C}"/>
              </a:ext>
            </a:extLst>
          </p:cNvPr>
          <p:cNvSpPr/>
          <p:nvPr/>
        </p:nvSpPr>
        <p:spPr>
          <a:xfrm>
            <a:off x="1499920" y="6019513"/>
            <a:ext cx="810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node_ptr-&gt;next = bob;            // Step 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861060" y="2096117"/>
            <a:ext cx="1611180" cy="1016169"/>
            <a:chOff x="3849756" y="2092047"/>
            <a:chExt cx="1611180" cy="101616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5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3FB194-03DB-4036-87D0-F95B46024E8A}"/>
              </a:ext>
            </a:extLst>
          </p:cNvPr>
          <p:cNvGrpSpPr/>
          <p:nvPr/>
        </p:nvGrpSpPr>
        <p:grpSpPr>
          <a:xfrm>
            <a:off x="2808420" y="2095501"/>
            <a:ext cx="1611180" cy="1016169"/>
            <a:chOff x="3849756" y="2092047"/>
            <a:chExt cx="1611180" cy="101616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2587E74-7EC5-471F-9D22-EEC800E5A194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9" name="Freeform: Shape 25">
              <a:extLst>
                <a:ext uri="{FF2B5EF4-FFF2-40B4-BE49-F238E27FC236}">
                  <a16:creationId xmlns:a16="http://schemas.microsoft.com/office/drawing/2014/main" id="{0B2EC2A6-712D-4699-8FC2-7F3EF6ADCFA7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820080C-3405-4204-9418-AD229685CBC4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2108D75F-DBA9-470A-9D27-81C4621E0B28}"/>
              </a:ext>
            </a:extLst>
          </p:cNvPr>
          <p:cNvSpPr/>
          <p:nvPr/>
        </p:nvSpPr>
        <p:spPr>
          <a:xfrm>
            <a:off x="1512888" y="4076342"/>
            <a:ext cx="80883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node_ptr = head;           // find insertion point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(node_ptr-&gt;data != "Harry")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node_ptr = node_ptr-&gt;next;</a:t>
            </a:r>
          </a:p>
        </p:txBody>
      </p:sp>
    </p:spTree>
    <p:extLst>
      <p:ext uri="{BB962C8B-B14F-4D97-AF65-F5344CB8AC3E}">
        <p14:creationId xmlns:p14="http://schemas.microsoft.com/office/powerpoint/2010/main" val="305058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 animBg="1"/>
      <p:bldP spid="28" grpId="0" animBg="1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5E15-D1FE-4ABF-B21B-303642DC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"Harry"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4649F-FA06-4F53-A045-01B380F20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2CE05-6100-48EB-A6B1-185B4A137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14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3CD0F7-685E-4C9E-8FCD-1DF91E91FCEF}"/>
              </a:ext>
            </a:extLst>
          </p:cNvPr>
          <p:cNvGraphicFramePr>
            <a:graphicFrameLocks noGrp="1"/>
          </p:cNvGraphicFramePr>
          <p:nvPr/>
        </p:nvGraphicFramePr>
        <p:xfrm>
          <a:off x="2456231" y="220419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"Tom"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77AF09E-C8FE-4D98-91D8-74946E92437E}"/>
              </a:ext>
            </a:extLst>
          </p:cNvPr>
          <p:cNvSpPr/>
          <p:nvPr/>
        </p:nvSpPr>
        <p:spPr>
          <a:xfrm>
            <a:off x="3159865" y="255662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CFA60C-4819-4EEB-BC0E-1ECC122DD941}"/>
              </a:ext>
            </a:extLst>
          </p:cNvPr>
          <p:cNvSpPr/>
          <p:nvPr/>
        </p:nvSpPr>
        <p:spPr>
          <a:xfrm>
            <a:off x="3427378" y="238131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AE8348F-8713-4062-B0B7-70C61D03F3BE}"/>
              </a:ext>
            </a:extLst>
          </p:cNvPr>
          <p:cNvGraphicFramePr>
            <a:graphicFrameLocks noGrp="1"/>
          </p:cNvGraphicFramePr>
          <p:nvPr/>
        </p:nvGraphicFramePr>
        <p:xfrm>
          <a:off x="4411494" y="220419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"Sam"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4346D3F-36C3-4219-B871-0F43FEA04A64}"/>
              </a:ext>
            </a:extLst>
          </p:cNvPr>
          <p:cNvSpPr/>
          <p:nvPr/>
        </p:nvSpPr>
        <p:spPr>
          <a:xfrm>
            <a:off x="5115128" y="2561659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86398C-B5A7-4693-BBCE-DF4100C29953}"/>
              </a:ext>
            </a:extLst>
          </p:cNvPr>
          <p:cNvSpPr/>
          <p:nvPr/>
        </p:nvSpPr>
        <p:spPr>
          <a:xfrm>
            <a:off x="5382641" y="238131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01A599A-9DDE-4E48-A843-776DD3CEDC72}"/>
              </a:ext>
            </a:extLst>
          </p:cNvPr>
          <p:cNvGraphicFramePr>
            <a:graphicFrameLocks noGrp="1"/>
          </p:cNvGraphicFramePr>
          <p:nvPr/>
        </p:nvGraphicFramePr>
        <p:xfrm>
          <a:off x="6379719" y="220419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"Harry"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E2AF8AD-B1C2-4212-83D5-FB38FCB18A36}"/>
              </a:ext>
            </a:extLst>
          </p:cNvPr>
          <p:cNvSpPr/>
          <p:nvPr/>
        </p:nvSpPr>
        <p:spPr>
          <a:xfrm>
            <a:off x="7083353" y="255662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EBB1CA-75AF-4F7B-8472-6A84A992F424}"/>
              </a:ext>
            </a:extLst>
          </p:cNvPr>
          <p:cNvSpPr/>
          <p:nvPr/>
        </p:nvSpPr>
        <p:spPr>
          <a:xfrm>
            <a:off x="7350866" y="238131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1D8B581-CFE5-4E5B-A78A-0D53D1D5487B}"/>
              </a:ext>
            </a:extLst>
          </p:cNvPr>
          <p:cNvGraphicFramePr>
            <a:graphicFrameLocks noGrp="1"/>
          </p:cNvGraphicFramePr>
          <p:nvPr/>
        </p:nvGraphicFramePr>
        <p:xfrm>
          <a:off x="8334982" y="2204192"/>
          <a:ext cx="1494818" cy="920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818">
                  <a:extLst>
                    <a:ext uri="{9D8B030D-6E8A-4147-A177-3AD203B41FA5}">
                      <a16:colId xmlns:a16="http://schemas.microsoft.com/office/drawing/2014/main" val="3305150410"/>
                    </a:ext>
                  </a:extLst>
                </a:gridCol>
              </a:tblGrid>
              <a:tr h="2890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807738"/>
                  </a:ext>
                </a:extLst>
              </a:tr>
              <a:tr h="63095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next = </a:t>
                      </a:r>
                      <a:r>
                        <a:rPr lang="en-US" sz="1600" dirty="0">
                          <a:sym typeface="Wingdings" panose="05000000000000000000" pitchFamily="2" charset="2"/>
                        </a:rPr>
                        <a:t>_____</a:t>
                      </a:r>
                    </a:p>
                    <a:p>
                      <a:pPr algn="l"/>
                      <a:r>
                        <a:rPr lang="en-US" sz="1600" dirty="0">
                          <a:sym typeface="Wingdings" panose="05000000000000000000" pitchFamily="2" charset="2"/>
                        </a:rPr>
                        <a:t>data = "Jim"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064615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060BB1F-13DA-4C04-8FBE-CECE5E6660E4}"/>
              </a:ext>
            </a:extLst>
          </p:cNvPr>
          <p:cNvSpPr/>
          <p:nvPr/>
        </p:nvSpPr>
        <p:spPr>
          <a:xfrm>
            <a:off x="9038616" y="255662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0D228A-FE2A-4A5D-B3AF-F0AA343C0987}"/>
              </a:ext>
            </a:extLst>
          </p:cNvPr>
          <p:cNvSpPr/>
          <p:nvPr/>
        </p:nvSpPr>
        <p:spPr>
          <a:xfrm>
            <a:off x="1207850" y="2556624"/>
            <a:ext cx="580417" cy="210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  <a:latin typeface="Arial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A354D17-A747-45B0-A087-2596B3A70A07}"/>
              </a:ext>
            </a:extLst>
          </p:cNvPr>
          <p:cNvSpPr/>
          <p:nvPr/>
        </p:nvSpPr>
        <p:spPr>
          <a:xfrm>
            <a:off x="1475363" y="2381312"/>
            <a:ext cx="1006808" cy="285402"/>
          </a:xfrm>
          <a:custGeom>
            <a:avLst/>
            <a:gdLst>
              <a:gd name="connsiteX0" fmla="*/ 0 w 1147863"/>
              <a:gd name="connsiteY0" fmla="*/ 291830 h 295072"/>
              <a:gd name="connsiteX1" fmla="*/ 525293 w 1147863"/>
              <a:gd name="connsiteY1" fmla="*/ 262647 h 295072"/>
              <a:gd name="connsiteX2" fmla="*/ 856034 w 1147863"/>
              <a:gd name="connsiteY2" fmla="*/ 58366 h 295072"/>
              <a:gd name="connsiteX3" fmla="*/ 1147863 w 1147863"/>
              <a:gd name="connsiteY3" fmla="*/ 0 h 29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863" h="295072">
                <a:moveTo>
                  <a:pt x="0" y="291830"/>
                </a:moveTo>
                <a:cubicBezTo>
                  <a:pt x="191310" y="296694"/>
                  <a:pt x="382621" y="301558"/>
                  <a:pt x="525293" y="262647"/>
                </a:cubicBezTo>
                <a:cubicBezTo>
                  <a:pt x="667965" y="223736"/>
                  <a:pt x="752272" y="102140"/>
                  <a:pt x="856034" y="58366"/>
                </a:cubicBezTo>
                <a:cubicBezTo>
                  <a:pt x="959796" y="14591"/>
                  <a:pt x="1053829" y="7295"/>
                  <a:pt x="1147863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oval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58DB21-957E-449C-A778-E678E38840C0}"/>
              </a:ext>
            </a:extLst>
          </p:cNvPr>
          <p:cNvSpPr txBox="1"/>
          <p:nvPr/>
        </p:nvSpPr>
        <p:spPr>
          <a:xfrm>
            <a:off x="9181288" y="2556624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400" b="1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639EA2-C568-458E-8917-2521287137AA}"/>
              </a:ext>
            </a:extLst>
          </p:cNvPr>
          <p:cNvSpPr/>
          <p:nvPr/>
        </p:nvSpPr>
        <p:spPr>
          <a:xfrm>
            <a:off x="1149482" y="2204191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head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53B237-79A4-4B30-802A-018E729D5D39}"/>
              </a:ext>
            </a:extLst>
          </p:cNvPr>
          <p:cNvSpPr/>
          <p:nvPr/>
        </p:nvSpPr>
        <p:spPr>
          <a:xfrm>
            <a:off x="1517751" y="3962401"/>
            <a:ext cx="81012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node_ptr = head;          // point to the first node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// find Node before "Harry"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-&gt;next-&gt;data != "Harry")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E265BAF-B9EA-4520-A068-FBB1C5622497}"/>
              </a:ext>
            </a:extLst>
          </p:cNvPr>
          <p:cNvSpPr/>
          <p:nvPr/>
        </p:nvSpPr>
        <p:spPr>
          <a:xfrm>
            <a:off x="1524000" y="5352872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// remove "Harry" from the list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ptr = node_ptr-&gt;next;     // Point to node to be deleted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8297B87-C266-44A3-AAB2-CA620CC66472}"/>
              </a:ext>
            </a:extLst>
          </p:cNvPr>
          <p:cNvGrpSpPr/>
          <p:nvPr/>
        </p:nvGrpSpPr>
        <p:grpSpPr>
          <a:xfrm>
            <a:off x="2817261" y="1295401"/>
            <a:ext cx="1611180" cy="1016169"/>
            <a:chOff x="3849756" y="2092047"/>
            <a:chExt cx="1611180" cy="101616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59B3C08-9C8A-427F-967F-B2276A5573AF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EB7A151-493D-4B21-A3DA-40F617D5A10B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DFD73C-D62A-4E67-B37A-87E83F8BF7D0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27A30C-AF38-433F-911F-85BEEF803C85}"/>
              </a:ext>
            </a:extLst>
          </p:cNvPr>
          <p:cNvGrpSpPr/>
          <p:nvPr/>
        </p:nvGrpSpPr>
        <p:grpSpPr>
          <a:xfrm>
            <a:off x="5055246" y="2472748"/>
            <a:ext cx="1343931" cy="1363757"/>
            <a:chOff x="4141885" y="1382184"/>
            <a:chExt cx="1343931" cy="136375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16DD197-1E31-4529-98A2-A579879F78D4}"/>
                </a:ext>
              </a:extLst>
            </p:cNvPr>
            <p:cNvSpPr/>
            <p:nvPr/>
          </p:nvSpPr>
          <p:spPr>
            <a:xfrm>
              <a:off x="4141885" y="2535659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7603FEB-5E9C-421B-B929-97C357A6248F}"/>
                </a:ext>
              </a:extLst>
            </p:cNvPr>
            <p:cNvSpPr/>
            <p:nvPr/>
          </p:nvSpPr>
          <p:spPr>
            <a:xfrm>
              <a:off x="4454127" y="1382184"/>
              <a:ext cx="1031689" cy="1261053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C7DDCCD-E095-45B2-A4B7-871B897D5FE4}"/>
                </a:ext>
              </a:extLst>
            </p:cNvPr>
            <p:cNvSpPr/>
            <p:nvPr/>
          </p:nvSpPr>
          <p:spPr>
            <a:xfrm>
              <a:off x="4171833" y="2158307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err="1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041BE23-D0EF-4F47-B1C5-2AD3A3E438FF}"/>
              </a:ext>
            </a:extLst>
          </p:cNvPr>
          <p:cNvGrpSpPr/>
          <p:nvPr/>
        </p:nvGrpSpPr>
        <p:grpSpPr>
          <a:xfrm>
            <a:off x="5358064" y="1738730"/>
            <a:ext cx="2960877" cy="940303"/>
            <a:chOff x="4443663" y="1738729"/>
            <a:chExt cx="2960877" cy="940303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01FA86C-5FF0-41A1-9E3D-EB6255F98BBC}"/>
                </a:ext>
              </a:extLst>
            </p:cNvPr>
            <p:cNvSpPr/>
            <p:nvPr/>
          </p:nvSpPr>
          <p:spPr>
            <a:xfrm>
              <a:off x="4468241" y="2381312"/>
              <a:ext cx="1006808" cy="285402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7BD90B-3C79-4E7D-BEFF-E6CDFB64FC9C}"/>
                </a:ext>
              </a:extLst>
            </p:cNvPr>
            <p:cNvSpPr/>
            <p:nvPr/>
          </p:nvSpPr>
          <p:spPr>
            <a:xfrm>
              <a:off x="4443663" y="1738729"/>
              <a:ext cx="2960877" cy="940303"/>
            </a:xfrm>
            <a:custGeom>
              <a:avLst/>
              <a:gdLst>
                <a:gd name="connsiteX0" fmla="*/ 0 w 3320716"/>
                <a:gd name="connsiteY0" fmla="*/ 940303 h 940303"/>
                <a:gd name="connsiteX1" fmla="*/ 609600 w 3320716"/>
                <a:gd name="connsiteY1" fmla="*/ 138197 h 940303"/>
                <a:gd name="connsiteX2" fmla="*/ 2374232 w 3320716"/>
                <a:gd name="connsiteY2" fmla="*/ 41945 h 940303"/>
                <a:gd name="connsiteX3" fmla="*/ 3320716 w 3320716"/>
                <a:gd name="connsiteY3" fmla="*/ 587376 h 94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0716" h="940303">
                  <a:moveTo>
                    <a:pt x="0" y="940303"/>
                  </a:moveTo>
                  <a:cubicBezTo>
                    <a:pt x="106947" y="614113"/>
                    <a:pt x="213895" y="287923"/>
                    <a:pt x="609600" y="138197"/>
                  </a:cubicBezTo>
                  <a:cubicBezTo>
                    <a:pt x="1005305" y="-11529"/>
                    <a:pt x="1922379" y="-32918"/>
                    <a:pt x="2374232" y="41945"/>
                  </a:cubicBezTo>
                  <a:cubicBezTo>
                    <a:pt x="2826085" y="116808"/>
                    <a:pt x="3073400" y="352092"/>
                    <a:pt x="3320716" y="58737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E9F8282-3679-44EE-AE20-FBA1FF5DF434}"/>
              </a:ext>
            </a:extLst>
          </p:cNvPr>
          <p:cNvSpPr/>
          <p:nvPr/>
        </p:nvSpPr>
        <p:spPr>
          <a:xfrm>
            <a:off x="1524000" y="5918355"/>
            <a:ext cx="830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node_ptr-&gt;next = ptr-&gt;next;     // Remove Node from list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2C568D-7095-4A96-BA53-2EEA5D224560}"/>
              </a:ext>
            </a:extLst>
          </p:cNvPr>
          <p:cNvSpPr/>
          <p:nvPr/>
        </p:nvSpPr>
        <p:spPr>
          <a:xfrm>
            <a:off x="1524000" y="6211669"/>
            <a:ext cx="830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delete ptr;                     // Delete Node to free storage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C265DE0-A801-418E-8261-18723A715082}"/>
              </a:ext>
            </a:extLst>
          </p:cNvPr>
          <p:cNvSpPr txBox="1"/>
          <p:nvPr/>
        </p:nvSpPr>
        <p:spPr>
          <a:xfrm>
            <a:off x="6647234" y="1894202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>
                <a:solidFill>
                  <a:srgbClr val="FF0000"/>
                </a:solidFill>
                <a:latin typeface="Arial" charset="0"/>
                <a:cs typeface="Arial" charset="0"/>
                <a:sym typeface="Wingdings" panose="05000000000000000000" pitchFamily="2" charset="2"/>
              </a:rPr>
              <a:t></a:t>
            </a:r>
            <a:endParaRPr lang="en-US" sz="9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8297B87-C266-44A3-AAB2-CA620CC66472}"/>
              </a:ext>
            </a:extLst>
          </p:cNvPr>
          <p:cNvGrpSpPr/>
          <p:nvPr/>
        </p:nvGrpSpPr>
        <p:grpSpPr>
          <a:xfrm>
            <a:off x="853440" y="1295401"/>
            <a:ext cx="1611180" cy="1016169"/>
            <a:chOff x="3849756" y="2092047"/>
            <a:chExt cx="1611180" cy="101616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59B3C08-9C8A-427F-967F-B2276A5573AF}"/>
                </a:ext>
              </a:extLst>
            </p:cNvPr>
            <p:cNvSpPr/>
            <p:nvPr/>
          </p:nvSpPr>
          <p:spPr>
            <a:xfrm>
              <a:off x="4141885" y="2444480"/>
              <a:ext cx="580417" cy="2102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4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1" name="Freeform: Shape 26">
              <a:extLst>
                <a:ext uri="{FF2B5EF4-FFF2-40B4-BE49-F238E27FC236}">
                  <a16:creationId xmlns:a16="http://schemas.microsoft.com/office/drawing/2014/main" id="{7EB7A151-493D-4B21-A3DA-40F617D5A10B}"/>
                </a:ext>
              </a:extLst>
            </p:cNvPr>
            <p:cNvSpPr/>
            <p:nvPr/>
          </p:nvSpPr>
          <p:spPr>
            <a:xfrm flipV="1">
              <a:off x="4454128" y="2547071"/>
              <a:ext cx="1006808" cy="561145"/>
            </a:xfrm>
            <a:custGeom>
              <a:avLst/>
              <a:gdLst>
                <a:gd name="connsiteX0" fmla="*/ 0 w 1147863"/>
                <a:gd name="connsiteY0" fmla="*/ 291830 h 295072"/>
                <a:gd name="connsiteX1" fmla="*/ 525293 w 1147863"/>
                <a:gd name="connsiteY1" fmla="*/ 262647 h 295072"/>
                <a:gd name="connsiteX2" fmla="*/ 856034 w 1147863"/>
                <a:gd name="connsiteY2" fmla="*/ 58366 h 295072"/>
                <a:gd name="connsiteX3" fmla="*/ 1147863 w 1147863"/>
                <a:gd name="connsiteY3" fmla="*/ 0 h 295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863" h="295072">
                  <a:moveTo>
                    <a:pt x="0" y="291830"/>
                  </a:moveTo>
                  <a:cubicBezTo>
                    <a:pt x="191310" y="296694"/>
                    <a:pt x="382621" y="301558"/>
                    <a:pt x="525293" y="262647"/>
                  </a:cubicBezTo>
                  <a:cubicBezTo>
                    <a:pt x="667965" y="223736"/>
                    <a:pt x="752272" y="102140"/>
                    <a:pt x="856034" y="58366"/>
                  </a:cubicBezTo>
                  <a:cubicBezTo>
                    <a:pt x="959796" y="14591"/>
                    <a:pt x="1053829" y="7295"/>
                    <a:pt x="114786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oval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DFD73C-D62A-4E67-B37A-87E83F8BF7D0}"/>
                </a:ext>
              </a:extLst>
            </p:cNvPr>
            <p:cNvSpPr/>
            <p:nvPr/>
          </p:nvSpPr>
          <p:spPr>
            <a:xfrm>
              <a:off x="3849756" y="2092047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prstClr val="black"/>
                  </a:solidFill>
                  <a:latin typeface="Consolas" panose="020B0609020204030204" pitchFamily="49" charset="0"/>
                  <a:cs typeface="Arial" charset="0"/>
                </a:rPr>
                <a:t>node_ptr</a:t>
              </a:r>
              <a:endParaRPr lang="en-US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839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/>
      <p:bldP spid="36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4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1A94E-8EB0-4753-82B4-C819A3CD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03 –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A3BA8-5A74-4E5F-8C51-8AB71E96B5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243427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Linked lists are a common data structure in all object-oriented languages and will play a vital role in your activities as a programmer.</a:t>
            </a:r>
          </a:p>
          <a:p>
            <a:pPr>
              <a:spcBef>
                <a:spcPts val="600"/>
              </a:spcBef>
            </a:pPr>
            <a:r>
              <a:rPr lang="en-US" dirty="0"/>
              <a:t>A forward linked list is a singly-linked list of node objects containing a value and a pointer to the next node.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Only a head or first node pointer is maintained by the list.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All list accesses begin with the head pointer.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A2EA9-2311-4B7F-82AC-E92DA330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white"/>
                </a:solidFill>
                <a:latin typeface="Arial" charset="0"/>
              </a:rPr>
              <a:t>L03 -Linked List</a:t>
            </a: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0A255E-5A03-4DF6-A3FB-E2D159DF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B5496-982B-480A-8085-B08F2CA91C21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BB83F9-9253-4127-B5E1-C298DF13F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24" y="3878577"/>
            <a:ext cx="5191948" cy="10631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EDA1A3-B414-43D2-95D8-62C497B97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25" y="3878579"/>
            <a:ext cx="7330534" cy="10507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A64AB-73D5-4965-8F0B-BB4173315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648" y="3889211"/>
            <a:ext cx="3028635" cy="10136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3ED479-3921-421C-902C-63F37F574E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152" y="3931745"/>
            <a:ext cx="746872" cy="6076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BF6F85-333C-4E7E-B489-8B56E609A2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279" y="3878579"/>
            <a:ext cx="9469121" cy="105075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0341F9-39F0-429C-9039-397962687E0A}"/>
              </a:ext>
            </a:extLst>
          </p:cNvPr>
          <p:cNvSpPr txBox="1">
            <a:spLocks/>
          </p:cNvSpPr>
          <p:nvPr/>
        </p:nvSpPr>
        <p:spPr bwMode="auto">
          <a:xfrm>
            <a:off x="572493" y="5175569"/>
            <a:ext cx="10047884" cy="151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/>
              <a:t>Forward linked lists are useful containers for insertion and deletion operations in constant time.</a:t>
            </a:r>
          </a:p>
          <a:p>
            <a:pPr>
              <a:spcBef>
                <a:spcPts val="600"/>
              </a:spcBef>
            </a:pPr>
            <a:r>
              <a:rPr lang="en-US" dirty="0"/>
              <a:t>Doubly linked lists contain three fields: two link fields (pointers to previous and next nodes in the sequence) and one data field.</a:t>
            </a:r>
          </a:p>
        </p:txBody>
      </p:sp>
    </p:spTree>
    <p:extLst>
      <p:ext uri="{BB962C8B-B14F-4D97-AF65-F5344CB8AC3E}">
        <p14:creationId xmlns:p14="http://schemas.microsoft.com/office/powerpoint/2010/main" val="108872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12318" y="1258329"/>
            <a:ext cx="7136282" cy="5577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//**** YOU MAY NOT MODIFY THIS DOCUMENT ****/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ifndef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LINKED_LIST_INTERFACE_H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#define LINKED_LIST_INTERFACE_H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#include &lt;string&gt;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template&lt;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typename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class 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LinkedListInterface</a:t>
            </a: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LinkedListInterface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~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LinkedListInterface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Insert Node at beginning of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void </a:t>
            </a:r>
            <a:r>
              <a:rPr lang="en-US" sz="1000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push_front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(const T&amp; value)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Remove Node at beginning of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void </a:t>
            </a:r>
            <a:r>
              <a:rPr lang="en-US" sz="1000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pop_front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Return Node at beginning of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T&amp;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front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Return true if linked list size == 0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bool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empty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const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Remove all Nodes with value from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void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remove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(const T&amp; value)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Remove all Nodes from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void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clear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Reverse Nodes in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void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reverse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Return the number of nodes in the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size_t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size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const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Return contents of Linked List as a string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virtual std::string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toString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(void) const = 0;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#endif   // LINKED_LIST_INTERFACE_H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Interface Template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458754"/>
            <a:ext cx="4267200" cy="51706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ifndef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LINKED_LIST_H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#define LINKED_LIST_H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using std::string;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using std::ostream;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/**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template&lt;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typename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class 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: public 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LinkedListInterface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&lt;T&gt;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private: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struct Node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T data;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Node* next;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Node(const T&amp; d) : data(d), next(NULL)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   Node(const T&amp; d, Node* n) : data(d), next(n) {}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Node* head;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public: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LinkedList() : head(NULL) {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~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LinkedList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() { clear();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Insert Node at beginning of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virtual void </a:t>
            </a:r>
            <a:r>
              <a:rPr lang="en-US" sz="1000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push_front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(T&amp; value) 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 /*...*/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/** Remove Node at beginning of linked list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virtual bool </a:t>
            </a:r>
            <a:r>
              <a:rPr lang="en-US" sz="1000" b="1" dirty="0" err="1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pop_front</a:t>
            </a:r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  <a:cs typeface="Arial" charset="0"/>
              </a:rPr>
              <a:t>(void) 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{ /*...*/ 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/* ... */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solidFill>
                <a:prstClr val="black"/>
              </a:solidFill>
              <a:latin typeface="Consolas" panose="020B0609020204030204" pitchFamily="49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#</a:t>
            </a:r>
            <a:r>
              <a:rPr lang="en-US" sz="1000" b="1" dirty="0" err="1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endif</a:t>
            </a:r>
            <a:r>
              <a:rPr lang="en-US" sz="1000" b="1" dirty="0">
                <a:solidFill>
                  <a:prstClr val="black"/>
                </a:solidFill>
                <a:latin typeface="Consolas" panose="020B0609020204030204" pitchFamily="49" charset="0"/>
                <a:cs typeface="Arial" charset="0"/>
              </a:rPr>
              <a:t>   // LINKED_LIST_H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743200" y="2286000"/>
            <a:ext cx="6607500" cy="496156"/>
            <a:chOff x="-694323" y="2737949"/>
            <a:chExt cx="6607500" cy="496156"/>
          </a:xfrm>
        </p:grpSpPr>
        <p:sp>
          <p:nvSpPr>
            <p:cNvPr id="8" name="Rounded Rectangle 7"/>
            <p:cNvSpPr/>
            <p:nvPr/>
          </p:nvSpPr>
          <p:spPr>
            <a:xfrm>
              <a:off x="2125077" y="2989755"/>
              <a:ext cx="3788100" cy="24435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cxnSp>
          <p:nvCxnSpPr>
            <p:cNvPr id="9" name="Straight Arrow Connector 8"/>
            <p:cNvCxnSpPr>
              <a:cxnSpLocks/>
              <a:stCxn id="8" idx="1"/>
            </p:cNvCxnSpPr>
            <p:nvPr/>
          </p:nvCxnSpPr>
          <p:spPr>
            <a:xfrm flipH="1" flipV="1">
              <a:off x="-694323" y="2737949"/>
              <a:ext cx="2819400" cy="3739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14800" y="3276599"/>
            <a:ext cx="5791200" cy="2073151"/>
            <a:chOff x="388677" y="1213949"/>
            <a:chExt cx="5791200" cy="2073151"/>
          </a:xfrm>
        </p:grpSpPr>
        <p:sp>
          <p:nvSpPr>
            <p:cNvPr id="13" name="Rounded Rectangle 12"/>
            <p:cNvSpPr/>
            <p:nvPr/>
          </p:nvSpPr>
          <p:spPr>
            <a:xfrm>
              <a:off x="2147175" y="2876187"/>
              <a:ext cx="4032702" cy="410913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cxnSp>
          <p:nvCxnSpPr>
            <p:cNvPr id="14" name="Straight Arrow Connector 13"/>
            <p:cNvCxnSpPr>
              <a:cxnSpLocks/>
              <a:stCxn id="13" idx="1"/>
            </p:cNvCxnSpPr>
            <p:nvPr/>
          </p:nvCxnSpPr>
          <p:spPr>
            <a:xfrm flipH="1" flipV="1">
              <a:off x="388677" y="1213949"/>
              <a:ext cx="1758498" cy="18676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7D92C5-5335-48FA-A347-BB28F481D020}"/>
              </a:ext>
            </a:extLst>
          </p:cNvPr>
          <p:cNvSpPr/>
          <p:nvPr/>
        </p:nvSpPr>
        <p:spPr>
          <a:xfrm>
            <a:off x="1507998" y="3581401"/>
            <a:ext cx="3292602" cy="160202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white"/>
                </a:solidFill>
                <a:latin typeface="Arial"/>
              </a:rPr>
              <a:t>LinkedListInterface.h</a:t>
            </a:r>
            <a:endParaRPr lang="en-US" b="1" dirty="0">
              <a:solidFill>
                <a:prstClr val="white"/>
              </a:solidFill>
              <a:latin typeface="Arial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/>
              </a:rPr>
              <a:t>Must be publicly inherited by your LinkedList class.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  <a:latin typeface="Arial"/>
              </a:rPr>
              <a:t>**May not be modified**</a:t>
            </a:r>
          </a:p>
        </p:txBody>
      </p:sp>
    </p:spTree>
    <p:extLst>
      <p:ext uri="{BB962C8B-B14F-4D97-AF65-F5344CB8AC3E}">
        <p14:creationId xmlns:p14="http://schemas.microsoft.com/office/powerpoint/2010/main" val="157615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03 – Linked List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7607"/>
              </p:ext>
            </p:extLst>
          </p:nvPr>
        </p:nvGraphicFramePr>
        <p:xfrm>
          <a:off x="712319" y="1278550"/>
          <a:ext cx="9694997" cy="5487520"/>
        </p:xfrm>
        <a:graphic>
          <a:graphicData uri="http://schemas.openxmlformats.org/drawingml/2006/table">
            <a:tbl>
              <a:tblPr/>
              <a:tblGrid>
                <a:gridCol w="2023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4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7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61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COMMAND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DESCRIPTION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EXAMPLE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101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Clear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 all items in the linked list.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void clear(void);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Size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0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Empty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true if linked list empty, else false.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bool empty(void);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>
                          <a:effectLst/>
                        </a:rPr>
                        <a:t>Empty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false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Empty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true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Delete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 the first item in the linked list.</a:t>
                      </a:r>
                      <a:br>
                        <a:rPr lang="en-US" sz="1000" dirty="0"/>
                      </a:b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"Empty" if linked list is empty.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void </a:t>
                      </a:r>
                      <a:r>
                        <a:rPr lang="en-US" sz="1000" b="1" dirty="0" err="1">
                          <a:solidFill>
                            <a:srgbClr val="FF0000"/>
                          </a:solidFill>
                          <a:effectLst/>
                        </a:rPr>
                        <a:t>pop_front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(void);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 quick brown fox jumped over the lazy dog.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Delete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quick brown fox jumped over the lazy dog.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Delete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First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the first item in the linked list.</a:t>
                      </a:r>
                      <a:br>
                        <a:rPr lang="en-US" sz="1000" dirty="0"/>
                      </a:b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"Empty" if linked list is empty.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T&amp; front(void);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 quick brown fox jumped over the lazy dog.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First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First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Insert </a:t>
                      </a:r>
                      <a:r>
                        <a:rPr lang="en-US" sz="1600" b="1" i="1" dirty="0">
                          <a:effectLst/>
                        </a:rPr>
                        <a:t>&lt;data&gt;...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item(s) at the head of the linked list</a:t>
                      </a:r>
                    </a:p>
                    <a:p>
                      <a:pPr fontAlgn="t"/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 </a:t>
                      </a:r>
                      <a:r>
                        <a:rPr kumimoji="0" lang="en-US" sz="10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push_front</a:t>
                      </a:r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(const T&amp; value) ;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>
                          <a:effectLst/>
                        </a:rPr>
                        <a:t>Insert men. good all for Insert time the is Now</a:t>
                      </a: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Now is the time for all good men.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24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PrintList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PrintCopy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the contents of the linked list, </a:t>
                      </a:r>
                      <a:br>
                        <a:rPr lang="en-US" sz="1000" dirty="0"/>
                      </a:b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 separated. Output "Empty!" if list is empty.</a:t>
                      </a:r>
                    </a:p>
                    <a:p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string toString(void) const;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Now is the time for all good men.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24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Remove </a:t>
                      </a:r>
                      <a:r>
                        <a:rPr lang="en-US" sz="1600" b="1" i="1" dirty="0">
                          <a:effectLst/>
                        </a:rPr>
                        <a:t>&lt;data&gt;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like items from the linked list.</a:t>
                      </a:r>
                      <a:r>
                        <a:rPr lang="en-US" sz="1000" dirty="0"/>
                        <a:t> </a:t>
                      </a:r>
                      <a:br>
                        <a:rPr lang="en-US" sz="1000" dirty="0"/>
                      </a:b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"Empty" if linked list is empty.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void remove(const T&amp; value);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 very brown fox jumped over the very lazy dog.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Remove very</a:t>
                      </a: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 brown fox jumped over the lazy dog.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512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Reverse</a:t>
                      </a:r>
                      <a:endParaRPr lang="en-US" sz="16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 the items in the linked list.</a:t>
                      </a:r>
                      <a:r>
                        <a:rPr lang="en-US" sz="1000" dirty="0"/>
                        <a:t> </a:t>
                      </a:r>
                      <a:br>
                        <a:rPr lang="en-US" sz="1000" dirty="0"/>
                      </a:b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"Empty" if linked list is empty.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void reverse(void);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fox brown quick very The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Reverse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The very quick brown fox 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Reverse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449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Size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Return the number of Nodes in the list.</a:t>
                      </a:r>
                    </a:p>
                    <a:p>
                      <a:pPr fontAlgn="t"/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size_t size(void) const;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>
                          <a:effectLst/>
                        </a:rPr>
                        <a:t>Size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11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Copy</a:t>
                      </a: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Make a deep copy of the current List.</a:t>
                      </a:r>
                    </a:p>
                    <a:p>
                      <a:pPr fontAlgn="t"/>
                      <a:r>
                        <a:rPr lang="de-DE" sz="1000" b="1" dirty="0">
                          <a:solidFill>
                            <a:srgbClr val="FF0000"/>
                          </a:solidFill>
                          <a:effectLst/>
                        </a:rPr>
                        <a:t>LinkedList&lt;T&gt;(const LinkedList&lt;T&gt;&amp; other)</a:t>
                      </a:r>
                    </a:p>
                    <a:p>
                      <a:pPr fontAlgn="t"/>
                      <a:r>
                        <a:rPr lang="de-DE" sz="1000" b="1" dirty="0">
                          <a:solidFill>
                            <a:srgbClr val="FF0000"/>
                          </a:solidFill>
                          <a:effectLst/>
                        </a:rPr>
                        <a:t>LinkedList&lt;T&gt;&amp; operator=(const LinkedList&lt;T&gt;&amp; rhs)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800" b="1" dirty="0">
                          <a:effectLst/>
                        </a:rPr>
                        <a:t>Insert men. good all for Insert time the is Now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Copy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</a:p>
                    <a:p>
                      <a:pPr fontAlgn="t"/>
                      <a:r>
                        <a:rPr lang="en-US" sz="800" b="1" dirty="0">
                          <a:effectLst/>
                        </a:rPr>
                        <a:t>Clear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  <a:endParaRPr lang="en-US" sz="800" b="1" dirty="0">
                        <a:effectLst/>
                      </a:endParaRPr>
                    </a:p>
                    <a:p>
                      <a:pPr fontAlgn="t"/>
                      <a:r>
                        <a:rPr lang="en-US" sz="800" b="1" dirty="0" err="1">
                          <a:effectLst/>
                        </a:rPr>
                        <a:t>PrintList</a:t>
                      </a:r>
                      <a:r>
                        <a:rPr lang="en-US" sz="800" b="1" dirty="0">
                          <a:effectLst/>
                        </a:rPr>
                        <a:t> </a:t>
                      </a:r>
                      <a:r>
                        <a:rPr lang="en-US" sz="8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err="1">
                          <a:effectLst/>
                        </a:rPr>
                        <a:t>PrintCopy</a:t>
                      </a:r>
                      <a:r>
                        <a:rPr lang="en-US" sz="800" b="1">
                          <a:effectLst/>
                        </a:rPr>
                        <a:t> </a:t>
                      </a:r>
                      <a:r>
                        <a:rPr lang="en-US" sz="800" b="1">
                          <a:solidFill>
                            <a:srgbClr val="2407F7"/>
                          </a:solidFill>
                          <a:effectLst/>
                        </a:rPr>
                        <a:t>Now is the time for all good men.</a:t>
                      </a:r>
                      <a:endParaRPr lang="en-US" sz="800" dirty="0">
                        <a:effectLst/>
                      </a:endParaRPr>
                    </a:p>
                  </a:txBody>
                  <a:tcPr marT="36576" marB="36576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793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17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03 – Linked List (Bonus)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2318" y="4343400"/>
          <a:ext cx="9784080" cy="2137768"/>
        </p:xfrm>
        <a:graphic>
          <a:graphicData uri="http://schemas.openxmlformats.org/drawingml/2006/table">
            <a:tbl>
              <a:tblPr/>
              <a:tblGrid>
                <a:gridCol w="213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61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COMMAND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DESCRIPTION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</a:rPr>
                        <a:t>EXAMPLE</a:t>
                      </a:r>
                      <a:endParaRPr lang="en-US" sz="12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593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Last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the list item in the linked list.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"Empty!" if linked list is empty.</a:t>
                      </a:r>
                      <a:endParaRPr lang="en-US" sz="1000" dirty="0">
                        <a:effectLst/>
                      </a:endParaRPr>
                    </a:p>
                    <a:p>
                      <a:pPr fontAlgn="t"/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T&amp; back(void);</a:t>
                      </a: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 err="1">
                          <a:effectLst/>
                        </a:rPr>
                        <a:t>PrintList</a:t>
                      </a:r>
                      <a:r>
                        <a:rPr lang="en-US" sz="900" b="1" dirty="0"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The quick brown fox jumped over the lazy dog.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Last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dog.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Clear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First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900" dirty="0"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957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Drop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 the last item in the linked list.</a:t>
                      </a:r>
                    </a:p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Output "OK" if successful.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 error "Empty!" if linked list is empty.</a:t>
                      </a:r>
                      <a:endParaRPr lang="en-US" sz="1000" dirty="0">
                        <a:effectLst/>
                      </a:endParaRPr>
                    </a:p>
                    <a:p>
                      <a:pPr fontAlgn="t"/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 </a:t>
                      </a:r>
                      <a:r>
                        <a:rPr kumimoji="0" lang="en-US" sz="10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pop_back</a:t>
                      </a:r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(void);</a:t>
                      </a: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 err="1">
                          <a:effectLst/>
                        </a:rPr>
                        <a:t>PrintList</a:t>
                      </a:r>
                      <a:r>
                        <a:rPr lang="en-US" sz="900" b="1" dirty="0"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The quick brown fox jumped over the lazy dog.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Drop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900" b="1" dirty="0" err="1">
                          <a:effectLst/>
                        </a:rPr>
                        <a:t>PrintList</a:t>
                      </a:r>
                      <a:r>
                        <a:rPr lang="en-US" sz="900" b="1" dirty="0"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The quick brown fox jumped over the lazy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Clear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OK</a:t>
                      </a:r>
                    </a:p>
                    <a:p>
                      <a:pPr fontAlgn="t"/>
                      <a:r>
                        <a:rPr lang="en-US" sz="900" b="1" dirty="0">
                          <a:effectLst/>
                        </a:rPr>
                        <a:t>Delete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Empty!</a:t>
                      </a:r>
                      <a:endParaRPr lang="en-US" sz="900" dirty="0"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24"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Append </a:t>
                      </a:r>
                      <a:r>
                        <a:rPr lang="en-US" sz="1600" b="1" i="1" dirty="0">
                          <a:effectLst/>
                        </a:rPr>
                        <a:t>&lt;data&gt;...</a:t>
                      </a:r>
                      <a:endParaRPr lang="en-US" sz="1600" dirty="0"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kumimoji="0"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item(s) at the tail of the linked list</a:t>
                      </a:r>
                    </a:p>
                    <a:p>
                      <a:pPr fontAlgn="t"/>
                      <a:r>
                        <a:rPr kumimoji="0" lang="en-US" sz="1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 push_back(const T&amp; value) ;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900" b="1" dirty="0">
                          <a:effectLst/>
                        </a:rPr>
                        <a:t>Append Now is the time for all good men.</a:t>
                      </a:r>
                    </a:p>
                    <a:p>
                      <a:pPr fontAlgn="t"/>
                      <a:r>
                        <a:rPr lang="en-US" sz="900" b="1" dirty="0" err="1">
                          <a:effectLst/>
                        </a:rPr>
                        <a:t>PrintList</a:t>
                      </a:r>
                      <a:r>
                        <a:rPr lang="en-US" sz="900" b="1" dirty="0">
                          <a:effectLst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2407F7"/>
                          </a:solidFill>
                          <a:effectLst/>
                        </a:rPr>
                        <a:t>Now is the time for all good men.</a:t>
                      </a:r>
                      <a:endParaRPr lang="en-US" sz="900" dirty="0">
                        <a:effectLst/>
                      </a:endParaRPr>
                    </a:p>
                  </a:txBody>
                  <a:tcPr marT="64008" marB="64008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531D22D-F98E-4177-9391-2E4779DBB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316" y="2701762"/>
            <a:ext cx="8839200" cy="13645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26BE379-B74A-4496-A49E-1F1C0E3FC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51" y="1447800"/>
            <a:ext cx="8649681" cy="97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03 – 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b="1" dirty="0"/>
              <a:t>Step 1</a:t>
            </a:r>
            <a:r>
              <a:rPr lang="en-US" sz="2200" dirty="0"/>
              <a:t> - Begin with a main function. </a:t>
            </a:r>
          </a:p>
          <a:p>
            <a:pPr lvl="1"/>
            <a:r>
              <a:rPr lang="en-US" sz="1800" dirty="0"/>
              <a:t>Open for input </a:t>
            </a:r>
            <a:r>
              <a:rPr lang="en-US" sz="1800" dirty="0" err="1"/>
              <a:t>argv</a:t>
            </a:r>
            <a:r>
              <a:rPr lang="en-US" sz="1800" dirty="0"/>
              <a:t>[1] and for output </a:t>
            </a:r>
            <a:r>
              <a:rPr lang="en-US" sz="1800" dirty="0" err="1"/>
              <a:t>argv</a:t>
            </a:r>
            <a:r>
              <a:rPr lang="en-US" sz="1800" dirty="0"/>
              <a:t>[2].</a:t>
            </a:r>
          </a:p>
          <a:p>
            <a:pPr lvl="1"/>
            <a:r>
              <a:rPr lang="en-US" sz="1800" dirty="0"/>
              <a:t>Add code to read and output input file.</a:t>
            </a:r>
          </a:p>
          <a:p>
            <a:pPr lvl="1"/>
            <a:r>
              <a:rPr lang="en-US" sz="1800" dirty="0"/>
              <a:t>Parse input commands and output corresponding messages.</a:t>
            </a:r>
          </a:p>
          <a:p>
            <a:r>
              <a:rPr lang="en-US" sz="2200" b="1" dirty="0"/>
              <a:t>Step 2</a:t>
            </a:r>
            <a:r>
              <a:rPr lang="en-US" sz="2200" dirty="0"/>
              <a:t> - Design and implement a </a:t>
            </a:r>
            <a:r>
              <a:rPr lang="en-US" sz="2200" dirty="0" err="1"/>
              <a:t>LinkedList</a:t>
            </a:r>
            <a:r>
              <a:rPr lang="en-US" sz="2200" dirty="0"/>
              <a:t> template class. </a:t>
            </a:r>
          </a:p>
          <a:p>
            <a:pPr lvl="1"/>
            <a:r>
              <a:rPr lang="en-US" sz="1800" dirty="0"/>
              <a:t>Create a </a:t>
            </a:r>
            <a:r>
              <a:rPr lang="en-US" sz="1800" dirty="0" err="1"/>
              <a:t>LinkedList</a:t>
            </a:r>
            <a:r>
              <a:rPr lang="en-US" sz="1800" dirty="0"/>
              <a:t> template class that inherits from </a:t>
            </a:r>
            <a:r>
              <a:rPr lang="en-US" sz="1800" dirty="0" err="1"/>
              <a:t>LinkedListInterface</a:t>
            </a:r>
            <a:r>
              <a:rPr lang="en-US" sz="1800" dirty="0"/>
              <a:t> class. Since </a:t>
            </a:r>
            <a:r>
              <a:rPr lang="en-US" sz="1800" dirty="0" err="1"/>
              <a:t>LinkedListInterface</a:t>
            </a:r>
            <a:r>
              <a:rPr lang="en-US" sz="1800" dirty="0"/>
              <a:t> is an abstract class, stub out all virtual functions so that there are no compiler errors. Include both .h files in your main file.</a:t>
            </a:r>
          </a:p>
          <a:p>
            <a:pPr lvl="1"/>
            <a:r>
              <a:rPr lang="en-US" sz="1800" dirty="0"/>
              <a:t>Implement one function at a time and then test it before moving on to the next one. Try implementing more basic functions first, like toString and Insert.</a:t>
            </a:r>
          </a:p>
          <a:p>
            <a:pPr lvl="1"/>
            <a:r>
              <a:rPr lang="en-US" sz="1800" dirty="0"/>
              <a:t>Create your own test case files to aid in your incremental testing.</a:t>
            </a:r>
          </a:p>
          <a:p>
            <a:r>
              <a:rPr lang="en-US" sz="2200" b="1" dirty="0"/>
              <a:t>Step 3</a:t>
            </a:r>
            <a:r>
              <a:rPr lang="en-US" sz="2200" dirty="0"/>
              <a:t> - If desired, implement the bonus double-linked list functions and commands.</a:t>
            </a:r>
          </a:p>
          <a:p>
            <a:r>
              <a:rPr lang="en-US" sz="2200" b="1" dirty="0"/>
              <a:t>Step 4</a:t>
            </a:r>
            <a:r>
              <a:rPr lang="en-US" sz="2200" dirty="0"/>
              <a:t> - When you've completed the incremental testing, test your program with the provided test cases.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03 –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/>
              <a:pPr/>
              <a:t>7</a:t>
            </a:fld>
            <a:endParaRPr lang="en-US" dirty="0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55890"/>
              </p:ext>
            </p:extLst>
          </p:nvPr>
        </p:nvGraphicFramePr>
        <p:xfrm>
          <a:off x="435428" y="1338946"/>
          <a:ext cx="10249987" cy="64120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20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Points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/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Requirement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5800" marR="15800" marT="15800" marB="15800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linked list commands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commands are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lab03_in_01.txt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DefaultOc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Option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Option3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Option4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Option5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Option6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Option7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HTMLOption8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HTMLOption9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HTMLOption10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HTMLOption1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HTMLOption1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HTMLOption13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HTMLOption14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HTMLOption15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HTMLOption16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HTMLOption17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HTMLOption18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HTMLOption19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HTMLOption20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HTMLOption21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HTMLOption2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HTMLOption23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HTMLOption24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HTMLOption25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"/>
            <a:ext cx="1371600" cy="295275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189DF310-A62D-4CF5-AEFB-AA6C2D89A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66928"/>
              </p:ext>
            </p:extLst>
          </p:nvPr>
        </p:nvGraphicFramePr>
        <p:xfrm>
          <a:off x="435428" y="1983889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5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list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commands are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lab03_in_02.txt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5008F02-A735-4294-A5A6-A629B381F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01698"/>
              </p:ext>
            </p:extLst>
          </p:nvPr>
        </p:nvGraphicFramePr>
        <p:xfrm>
          <a:off x="435428" y="2349343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list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commands are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lab03_in_03.txt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39E54A63-87BE-4DCE-90FD-7F0848069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75840"/>
              </p:ext>
            </p:extLst>
          </p:nvPr>
        </p:nvGraphicFramePr>
        <p:xfrm>
          <a:off x="435428" y="2710746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list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lab03_in_04.txt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AB11E6B0-5979-4947-AE9F-68FF73199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00577"/>
              </p:ext>
            </p:extLst>
          </p:nvPr>
        </p:nvGraphicFramePr>
        <p:xfrm>
          <a:off x="435428" y="3074359"/>
          <a:ext cx="10249987" cy="554223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error is thrown ("Empty!") when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front()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pop_front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or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reverse()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linked list methods are called with empty lists. A try-block in main catches and reports the error. Processing of input commands continues.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lab03_in_05.txt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BA66B39-8454-42CA-9297-0BF26DF2B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21564"/>
              </p:ext>
            </p:extLst>
          </p:nvPr>
        </p:nvGraphicFramePr>
        <p:xfrm>
          <a:off x="435428" y="3989665"/>
          <a:ext cx="10249987" cy="554223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422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+10</a:t>
                      </a:r>
                    </a:p>
                    <a:p>
                      <a:pPr algn="ctr" fontAlgn="t"/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</a:rPr>
                        <a:t>Extra Credit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Double-linked list </a:t>
                      </a:r>
                      <a:r>
                        <a:rPr lang="en-US" sz="1400" b="1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Last</a:t>
                      </a:r>
                      <a:r>
                        <a:rPr lang="en-US" sz="14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, </a:t>
                      </a:r>
                      <a:r>
                        <a:rPr lang="en-US" sz="1400" b="1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Append</a:t>
                      </a:r>
                      <a:r>
                        <a:rPr lang="en-US" sz="14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, and </a:t>
                      </a:r>
                      <a:r>
                        <a:rPr lang="en-US" sz="1400" b="1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Drop</a:t>
                      </a:r>
                      <a:r>
                        <a:rPr lang="en-US" sz="14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 commands are correctly implemented. All singly-linked commands described above work properly. (</a:t>
                      </a:r>
                      <a:r>
                        <a:rPr lang="en-US" sz="1400" b="0" i="0" u="none" strike="noStrike" dirty="0">
                          <a:solidFill>
                            <a:srgbClr val="428BCA"/>
                          </a:solidFill>
                          <a:effectLst/>
                          <a:latin typeface="Helvetica Neue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lab03_in_07.txt</a:t>
                      </a:r>
                      <a:r>
                        <a:rPr lang="en-US" sz="1400" b="0" i="0" dirty="0">
                          <a:solidFill>
                            <a:srgbClr val="333333"/>
                          </a:solidFill>
                          <a:effectLst/>
                          <a:latin typeface="Helvetica Neue"/>
                        </a:rPr>
                        <a:t>).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428163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D1C51A7B-D489-491D-9F94-50F4699D5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94017"/>
              </p:ext>
            </p:extLst>
          </p:nvPr>
        </p:nvGraphicFramePr>
        <p:xfrm>
          <a:off x="435428" y="4541515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-10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Memory leaks, g++ compiler warnings, array out-of-bounds detected,</a:t>
                      </a:r>
                      <a:r>
                        <a:rPr lang="en-US" sz="1400" baseline="0" dirty="0"/>
                        <a:t> or e</a:t>
                      </a:r>
                      <a:r>
                        <a:rPr lang="en-US" sz="1400" dirty="0">
                          <a:effectLst/>
                        </a:rPr>
                        <a:t>xecution interactions.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C50268F-2314-42F5-AA59-8ED4AD175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68972"/>
              </p:ext>
            </p:extLst>
          </p:nvPr>
        </p:nvGraphicFramePr>
        <p:xfrm>
          <a:off x="435428" y="4963530"/>
          <a:ext cx="10249987" cy="70104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en-US" sz="800" b="1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</a:rPr>
                        <a:t>Peer Review</a:t>
                      </a:r>
                      <a:endParaRPr lang="en-US" sz="16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2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LinkedList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 template class and is derived from the pure abstract template class </a:t>
                      </a:r>
                      <a:r>
                        <a:rPr kumimoji="0" lang="en-US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LinkedListInterface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9253AAEF-AC9A-4CD4-9CC8-28D999F18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84594"/>
              </p:ext>
            </p:extLst>
          </p:nvPr>
        </p:nvGraphicFramePr>
        <p:xfrm>
          <a:off x="435428" y="5662771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2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try-block in main catches and reports errors such as accesses to empty lists.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9C2C06ED-8AE7-4E45-B118-55DF89796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21143"/>
              </p:ext>
            </p:extLst>
          </p:nvPr>
        </p:nvGraphicFramePr>
        <p:xfrm>
          <a:off x="435428" y="6029333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2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derived class objects have a public insertion (&lt;&lt;) operator.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C70EB058-5A14-4575-8E21-3E413334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14800" y="908819"/>
            <a:ext cx="6505576" cy="317525"/>
          </a:xfrm>
        </p:spPr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36437455-E802-4585-BCB2-E5AF360C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9951"/>
              </p:ext>
            </p:extLst>
          </p:nvPr>
        </p:nvGraphicFramePr>
        <p:xfrm>
          <a:off x="435428" y="3625454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5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algn="l" fontAlgn="t"/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Linked list </a:t>
                      </a:r>
                      <a:r>
                        <a:rPr kumimoji="0"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command is correctly implemented. (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lab03_in_06.txt</a:t>
                      </a: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7AA1CFA9-4595-4FF9-8E53-4647682FB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45460"/>
              </p:ext>
            </p:extLst>
          </p:nvPr>
        </p:nvGraphicFramePr>
        <p:xfrm>
          <a:off x="435428" y="6399455"/>
          <a:ext cx="10249987" cy="365760"/>
        </p:xfrm>
        <a:graphic>
          <a:graphicData uri="http://schemas.openxmlformats.org/drawingml/2006/table">
            <a:tbl>
              <a:tblPr/>
              <a:tblGrid>
                <a:gridCol w="1053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6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dirty="0">
                          <a:effectLst/>
                        </a:rPr>
                        <a:t>2</a:t>
                      </a: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user define deep assignment operator is called by the COPY command.</a:t>
                      </a:r>
                      <a:endParaRPr lang="en-US" sz="1400" dirty="0">
                        <a:effectLst/>
                      </a:endParaRPr>
                    </a:p>
                  </a:txBody>
                  <a:tcPr marL="6924" marR="6924" anchor="ctr">
                    <a:lnL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3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linked list is useful for inserting and removing at arbitrary locations.</a:t>
            </a:r>
          </a:p>
          <a:p>
            <a:r>
              <a:rPr lang="en-US" dirty="0"/>
              <a:t>The vector is limited because its insert and erase methods operate in linear (O(n)) time —requiring a loop to shift elements.</a:t>
            </a:r>
          </a:p>
          <a:p>
            <a:r>
              <a:rPr lang="en-US" dirty="0"/>
              <a:t>A linked list can add and remove elements at known locations in O(1) time.</a:t>
            </a:r>
          </a:p>
          <a:p>
            <a:r>
              <a:rPr lang="en-US" dirty="0"/>
              <a:t>A linked list is useful when you need to insert and remove elements frequently and at arbitrary locations.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A3769D-2BD6-47A4-9E6D-3118D6FC4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644" y="5410200"/>
            <a:ext cx="4000500" cy="819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8E3DD3-9E18-4FE7-9BFF-92D83471D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045" y="5410201"/>
            <a:ext cx="5648325" cy="8096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30656B-AF20-43D0-9D20-DEF9F095DE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5768" y="5420833"/>
            <a:ext cx="2333625" cy="781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14D66F-9ADC-44DA-9DD9-82559ED173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6272" y="5463366"/>
            <a:ext cx="575480" cy="4681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ED9130-8313-4BC0-9F90-2CFC83AE14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6400" y="5410201"/>
            <a:ext cx="72961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19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12798" y="3733800"/>
            <a:ext cx="7543800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tom = new Node("Tom");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Node("Sam");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harry = new Node("Harry");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Node*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jim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= new Node("Jim");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head = tom;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tom-&gt;next = </a:t>
            </a: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sam</a:t>
            </a: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-&gt;next = harry;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harry-&gt;next = Jim;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construct a linked list by first creating each node and then connect them together using the following sequence of statements: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L03 -Linked List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781800" y="4953000"/>
            <a:ext cx="3048000" cy="1720153"/>
          </a:xfrm>
          <a:prstGeom prst="borderCallout1">
            <a:avLst>
              <a:gd name="adj1" fmla="val 50153"/>
              <a:gd name="adj2" fmla="val 140"/>
              <a:gd name="adj3" fmla="val 23227"/>
              <a:gd name="adj4" fmla="val -88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latin typeface="Arial"/>
              </a:rPr>
              <a:t>This statement stores a pointer (link) to the node with data 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"Sam" </a:t>
            </a:r>
            <a:r>
              <a:rPr lang="en-US" dirty="0">
                <a:solidFill>
                  <a:prstClr val="white"/>
                </a:solidFill>
                <a:latin typeface="Arial"/>
              </a:rPr>
              <a:t>in the data field 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>
                <a:solidFill>
                  <a:prstClr val="white"/>
                </a:solidFill>
                <a:latin typeface="Arial"/>
              </a:rPr>
              <a:t> of the node pointed to by 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tom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2C527-ABC3-435E-BCE4-2BEA77F88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18353"/>
            <a:ext cx="85344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build="p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</TotalTime>
  <Words>2555</Words>
  <Application>Microsoft Office PowerPoint</Application>
  <PresentationFormat>Custom</PresentationFormat>
  <Paragraphs>381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Comic Sans MS</vt:lpstr>
      <vt:lpstr>Consolas</vt:lpstr>
      <vt:lpstr>Courier New</vt:lpstr>
      <vt:lpstr>Helvetica Neue</vt:lpstr>
      <vt:lpstr>Tw Cen MT</vt:lpstr>
      <vt:lpstr>Wingdings</vt:lpstr>
      <vt:lpstr>CS 235 Theme</vt:lpstr>
      <vt:lpstr>PowerPoint Presentation</vt:lpstr>
      <vt:lpstr>Lab 03 – Linked List</vt:lpstr>
      <vt:lpstr>Linked List Interface Template</vt:lpstr>
      <vt:lpstr>Lab 03 – Linked List</vt:lpstr>
      <vt:lpstr>Lab 03 – Linked List (Bonus)</vt:lpstr>
      <vt:lpstr>Lab 03 – Linked List</vt:lpstr>
      <vt:lpstr>Lab 03 – Linked List</vt:lpstr>
      <vt:lpstr>Single-Linked Lists</vt:lpstr>
      <vt:lpstr>Connecting Nodes</vt:lpstr>
      <vt:lpstr>Connecting Nodes</vt:lpstr>
      <vt:lpstr>Output Linked List</vt:lpstr>
      <vt:lpstr>Find "Harry"</vt:lpstr>
      <vt:lpstr>Insert "Bob" after "Harry"</vt:lpstr>
      <vt:lpstr>Remove "Harry"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95</cp:revision>
  <dcterms:created xsi:type="dcterms:W3CDTF">2020-07-19T21:27:39Z</dcterms:created>
  <dcterms:modified xsi:type="dcterms:W3CDTF">2021-09-29T19:20:20Z</dcterms:modified>
</cp:coreProperties>
</file>