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notesMasterIdLst>
    <p:notesMasterId r:id="rId17"/>
  </p:notesMasterIdLst>
  <p:handoutMasterIdLst>
    <p:handoutMasterId r:id="rId18"/>
  </p:handoutMasterIdLst>
  <p:sldIdLst>
    <p:sldId id="310" r:id="rId2"/>
    <p:sldId id="313" r:id="rId3"/>
    <p:sldId id="314" r:id="rId4"/>
    <p:sldId id="315" r:id="rId5"/>
    <p:sldId id="325" r:id="rId6"/>
    <p:sldId id="329" r:id="rId7"/>
    <p:sldId id="328" r:id="rId8"/>
    <p:sldId id="327" r:id="rId9"/>
    <p:sldId id="326" r:id="rId10"/>
    <p:sldId id="316" r:id="rId11"/>
    <p:sldId id="317" r:id="rId12"/>
    <p:sldId id="312" r:id="rId13"/>
    <p:sldId id="318" r:id="rId14"/>
    <p:sldId id="319" r:id="rId15"/>
    <p:sldId id="330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66FF"/>
    <a:srgbClr val="3333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8896" autoAdjust="0"/>
  </p:normalViewPr>
  <p:slideViewPr>
    <p:cSldViewPr>
      <p:cViewPr varScale="1">
        <p:scale>
          <a:sx n="76" d="100"/>
          <a:sy n="76" d="100"/>
        </p:scale>
        <p:origin x="11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184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583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DA8BC-0A41-41D4-B977-9A44C3187158}" type="datetimeFigureOut">
              <a:rPr lang="en-US" smtClean="0"/>
              <a:t>1/29/2019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C70D9-57AA-4BC4-A1A7-6673B6EA9E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241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7632894-2F5A-46FE-8A2B-89B309465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43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988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98" y="170156"/>
            <a:ext cx="8153400" cy="731520"/>
          </a:xfrm>
        </p:spPr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77078" y="1277644"/>
            <a:ext cx="8153400" cy="5410200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4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29000" y="871639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4400"/>
            <a:ext cx="5334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61362"/>
            <a:ext cx="4114800" cy="5520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24400" y="1261362"/>
            <a:ext cx="4070499" cy="55204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96119" y="62103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96119" y="62103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712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594360" y="169342"/>
            <a:ext cx="815340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77078" y="1295400"/>
            <a:ext cx="8305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33400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14400"/>
            <a:ext cx="533400" cy="30480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914400"/>
            <a:ext cx="855345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429000" y="914400"/>
            <a:ext cx="5421313" cy="304800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7" r:id="rId2"/>
    <p:sldLayoutId id="2147483848" r:id="rId3"/>
    <p:sldLayoutId id="2147483849" r:id="rId4"/>
    <p:sldLayoutId id="2147483845" r:id="rId5"/>
    <p:sldLayoutId id="2147483846" r:id="rId6"/>
    <p:sldLayoutId id="2147483850" r:id="rId7"/>
    <p:sldLayoutId id="2147483851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Lab 02 - SNAP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838200"/>
            <a:ext cx="398145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717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1447800"/>
            <a:ext cx="603885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68860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Summary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267200"/>
            <a:ext cx="4448175" cy="2190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18375"/>
            <a:ext cx="4394098" cy="21621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505200"/>
            <a:ext cx="3291840" cy="32084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99" y="1382775"/>
            <a:ext cx="2996663" cy="199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759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76200"/>
            <a:ext cx="9033019" cy="6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375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4726" y="1371600"/>
            <a:ext cx="49978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onsolas" panose="020B0609020204030204" pitchFamily="49" charset="0"/>
              </a:rPr>
              <a:t>class Animal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string name;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Animal(string name) { this-&gt;name = name; 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virtual string getName() = 0;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6400800" y="1524000"/>
            <a:ext cx="1066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8" name="Rectangle 7"/>
          <p:cNvSpPr/>
          <p:nvPr/>
        </p:nvSpPr>
        <p:spPr>
          <a:xfrm>
            <a:off x="6400800" y="182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legs:int</a:t>
            </a:r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559" y="2743200"/>
            <a:ext cx="37998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onsolas" panose="020B0609020204030204" pitchFamily="49" charset="0"/>
              </a:rPr>
              <a:t>class Dog: public Animal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int legs;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Dog(string name, int legs)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{ this-&gt;name = name; this-&gt;legs = legs; 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T getLegs() { return lets; 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virtual string getName() { return name; 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4725" y="4648200"/>
            <a:ext cx="49978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Animal* dog = new Dog("Rover", 4);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cout &lt;&lt; dog-&gt;getName() &lt;&lt; " " &lt;&lt; dog-&gt;getLegs();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63315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4727" y="1371600"/>
            <a:ext cx="431207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onsolas" panose="020B0609020204030204" pitchFamily="49" charset="0"/>
              </a:rPr>
              <a:t>#include &lt;iostream&gt;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#include &lt;string&gt;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using namespace std;</a:t>
            </a:r>
          </a:p>
          <a:p>
            <a:endParaRPr lang="en-US" sz="1000" b="1" dirty="0">
              <a:latin typeface="Consolas" panose="020B0609020204030204" pitchFamily="49" charset="0"/>
            </a:endParaRPr>
          </a:p>
          <a:p>
            <a:r>
              <a:rPr lang="en-US" sz="1000" b="1" dirty="0">
                <a:latin typeface="Consolas" panose="020B0609020204030204" pitchFamily="49" charset="0"/>
              </a:rPr>
              <a:t>class Animal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string name;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Animal() {}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void setName(string name) { this-&gt;name = name; 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string getName() { return name; 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};</a:t>
            </a:r>
          </a:p>
          <a:p>
            <a:endParaRPr lang="en-US" sz="1000" b="1" dirty="0">
              <a:latin typeface="Consolas" panose="020B0609020204030204" pitchFamily="49" charset="0"/>
            </a:endParaRPr>
          </a:p>
          <a:p>
            <a:r>
              <a:rPr lang="en-US" sz="1000" b="1" dirty="0">
                <a:latin typeface="Consolas" panose="020B0609020204030204" pitchFamily="49" charset="0"/>
              </a:rPr>
              <a:t>class Dog : public Animal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int legs;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Dog(string name, int legs)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setName(name);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this-&gt;legs = legs;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int getLegs() { return legs; 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};</a:t>
            </a:r>
          </a:p>
          <a:p>
            <a:endParaRPr lang="en-US" sz="1000" b="1" dirty="0">
              <a:latin typeface="Consolas" panose="020B0609020204030204" pitchFamily="49" charset="0"/>
            </a:endParaRPr>
          </a:p>
          <a:p>
            <a:r>
              <a:rPr lang="en-US" sz="1000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Dog* dog = new Dog("Rover", 4);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cout &lt;&lt; dog-&gt;getName() &lt;&lt; " " &lt;&lt; dog-&gt;getLegs();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delete dog;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400800" y="1524000"/>
            <a:ext cx="1066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Animal</a:t>
            </a:r>
          </a:p>
        </p:txBody>
      </p:sp>
      <p:sp>
        <p:nvSpPr>
          <p:cNvPr id="8" name="Rectangle 7"/>
          <p:cNvSpPr/>
          <p:nvPr/>
        </p:nvSpPr>
        <p:spPr>
          <a:xfrm>
            <a:off x="6400800" y="182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legs:int</a:t>
            </a:r>
            <a:endParaRPr lang="en-US" sz="1200" b="1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118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Summary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lowchart: Decision 4"/>
          <p:cNvSpPr/>
          <p:nvPr/>
        </p:nvSpPr>
        <p:spPr>
          <a:xfrm>
            <a:off x="1219200" y="2438400"/>
            <a:ext cx="457200" cy="3810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1219200" y="3048000"/>
            <a:ext cx="457200" cy="381000"/>
          </a:xfrm>
          <a:prstGeom prst="flowChartDecis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>
            <a:off x="2514600" y="2514600"/>
            <a:ext cx="381000" cy="3810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75585" y="1567934"/>
            <a:ext cx="6912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is-a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962400"/>
            <a:ext cx="4448175" cy="2190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218375"/>
            <a:ext cx="4394098" cy="21621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733800"/>
            <a:ext cx="2606040" cy="25400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962" y="1382774"/>
            <a:ext cx="1812038" cy="120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S.N.A.P Lab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Class design is type design - defining effective classes can be challenging.</a:t>
            </a:r>
          </a:p>
          <a:p>
            <a:r>
              <a:rPr lang="en-US" dirty="0"/>
              <a:t>For the SNAP lab you are to design classes for a school database with has-a and is-a relationships that have natural syntax, intuitive semantics, and efficient memory allocation.</a:t>
            </a:r>
          </a:p>
          <a:p>
            <a:pPr lvl="1"/>
            <a:r>
              <a:rPr lang="en-US" dirty="0"/>
              <a:t>The class objects are populated from parsed input strings.</a:t>
            </a:r>
          </a:p>
          <a:p>
            <a:pPr lvl="1"/>
            <a:r>
              <a:rPr lang="en-US" dirty="0"/>
              <a:t>Use object inheritance, polymorphism, and function and operator overloading where needed.</a:t>
            </a:r>
          </a:p>
          <a:p>
            <a:pPr lvl="1"/>
            <a:r>
              <a:rPr lang="en-US" dirty="0"/>
              <a:t>All member data and internal functions are private.</a:t>
            </a:r>
          </a:p>
          <a:p>
            <a:pPr lvl="1"/>
            <a:r>
              <a:rPr lang="en-US" dirty="0"/>
              <a:t>All classes have a "</a:t>
            </a:r>
            <a:r>
              <a:rPr lang="en-US" dirty="0" err="1"/>
              <a:t>toString</a:t>
            </a:r>
            <a:r>
              <a:rPr lang="en-US" dirty="0"/>
              <a:t>" method with friends for the insertion ("&lt;&lt;") operator.</a:t>
            </a:r>
          </a:p>
          <a:p>
            <a:r>
              <a:rPr lang="en-US" dirty="0"/>
              <a:t>Use UML diagrams to describe your implementation.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18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OOP vs. Procedural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1600" b="1" dirty="0"/>
              <a:t>Division Of Program</a:t>
            </a:r>
            <a:r>
              <a:rPr lang="en-US" sz="1600" dirty="0"/>
              <a:t>: In procedural programming a program is divided into small functions while in OOP it is divided into objects.</a:t>
            </a:r>
          </a:p>
          <a:p>
            <a:r>
              <a:rPr lang="en-US" sz="1600" b="1" dirty="0"/>
              <a:t>Importance</a:t>
            </a:r>
            <a:r>
              <a:rPr lang="en-US" sz="1600" dirty="0"/>
              <a:t>: In procedural programming importance is not given to data but to procedures. In OOP importance is given to data rather than functions, because OOP works with real world objects.</a:t>
            </a:r>
          </a:p>
          <a:p>
            <a:r>
              <a:rPr lang="en-US" sz="1600" b="1" dirty="0"/>
              <a:t>Approach</a:t>
            </a:r>
            <a:r>
              <a:rPr lang="en-US" sz="1600" dirty="0"/>
              <a:t>: Procedural programming is top down (design functions first.) OOP is bottom up (design objects then interactions.)</a:t>
            </a:r>
          </a:p>
          <a:p>
            <a:r>
              <a:rPr lang="en-US" sz="1600" b="1" dirty="0"/>
              <a:t>Access Specifiers</a:t>
            </a:r>
            <a:r>
              <a:rPr lang="en-US" sz="1600" dirty="0"/>
              <a:t>: In procedural programming no access specifiers are used. In OOP different type of specifiers are used for different levels of data protection.</a:t>
            </a:r>
          </a:p>
          <a:p>
            <a:r>
              <a:rPr lang="en-US" sz="1600" b="1" dirty="0"/>
              <a:t>Data Moving</a:t>
            </a:r>
            <a:r>
              <a:rPr lang="en-US" sz="1600" dirty="0"/>
              <a:t>: In procedural programming, data can move freely from function to function. In OOP, data can only move via member functions.</a:t>
            </a:r>
          </a:p>
          <a:p>
            <a:r>
              <a:rPr lang="en-US" sz="1600" b="1" dirty="0"/>
              <a:t>Data Access</a:t>
            </a:r>
            <a:r>
              <a:rPr lang="en-US" sz="1600" dirty="0"/>
              <a:t>: In procedural programming global data is acceptable and freely accessible. In OOP, public or private access specifiers are used to control data access.</a:t>
            </a:r>
          </a:p>
          <a:p>
            <a:r>
              <a:rPr lang="en-US" sz="1600" b="1" dirty="0"/>
              <a:t>Data Hiding</a:t>
            </a:r>
            <a:r>
              <a:rPr lang="en-US" sz="1600" dirty="0"/>
              <a:t>: In procedural programming, no particular method is used for data hiding and therefore it is less secure. A particular method is used for data hiding in OOP so it is more security.</a:t>
            </a:r>
          </a:p>
          <a:p>
            <a:r>
              <a:rPr lang="en-US" sz="1600" b="1" dirty="0"/>
              <a:t>Overloading</a:t>
            </a:r>
            <a:r>
              <a:rPr lang="en-US" sz="1600" dirty="0"/>
              <a:t>: Overloading is not possible in procedural programming. Overloading is possible in OOP in the form of function overloading and overloading operator.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693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SNAP Output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5892" y="1371600"/>
            <a:ext cx="779610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nsolas" panose="020B0609020204030204" pitchFamily="49" charset="0"/>
              </a:rPr>
              <a:t>Input Strings: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snap(12345,Charlie Brown,Manager,555-1234).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snap(67890,Lucy,Right Field,555-5678).</a:t>
            </a:r>
          </a:p>
          <a:p>
            <a:r>
              <a:rPr lang="en-US" sz="1200" dirty="0" err="1">
                <a:latin typeface="Consolas" panose="020B0609020204030204" pitchFamily="49" charset="0"/>
              </a:rPr>
              <a:t>csg</a:t>
            </a:r>
            <a:r>
              <a:rPr lang="en-US" sz="1200" dirty="0">
                <a:latin typeface="Consolas" panose="020B0609020204030204" pitchFamily="49" charset="0"/>
              </a:rPr>
              <a:t>(CS101,12345,A).</a:t>
            </a:r>
          </a:p>
          <a:p>
            <a:r>
              <a:rPr lang="en-US" sz="1200" dirty="0" err="1">
                <a:latin typeface="Consolas" panose="020B0609020204030204" pitchFamily="49" charset="0"/>
              </a:rPr>
              <a:t>csg</a:t>
            </a:r>
            <a:r>
              <a:rPr lang="en-US" sz="1200" dirty="0">
                <a:latin typeface="Consolas" panose="020B0609020204030204" pitchFamily="49" charset="0"/>
              </a:rPr>
              <a:t>(CS101,67890,B).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**Error: </a:t>
            </a:r>
            <a:r>
              <a:rPr lang="en-US" sz="1200" dirty="0" err="1">
                <a:latin typeface="Consolas" panose="020B0609020204030204" pitchFamily="49" charset="0"/>
              </a:rPr>
              <a:t>csgs</a:t>
            </a:r>
            <a:r>
              <a:rPr lang="en-US" sz="1200" dirty="0">
                <a:latin typeface="Consolas" panose="020B0609020204030204" pitchFamily="49" charset="0"/>
              </a:rPr>
              <a:t>(CS101,67890,B).</a:t>
            </a:r>
          </a:p>
          <a:p>
            <a:r>
              <a:rPr lang="en-US" sz="1200" dirty="0" err="1">
                <a:latin typeface="Consolas" panose="020B0609020204030204" pitchFamily="49" charset="0"/>
              </a:rPr>
              <a:t>cdh</a:t>
            </a:r>
            <a:r>
              <a:rPr lang="en-US" sz="1200" dirty="0">
                <a:latin typeface="Consolas" panose="020B0609020204030204" pitchFamily="49" charset="0"/>
              </a:rPr>
              <a:t>(CS101,M,9AM).</a:t>
            </a:r>
          </a:p>
          <a:p>
            <a:r>
              <a:rPr lang="en-US" sz="1200" dirty="0" err="1">
                <a:latin typeface="Consolas" panose="020B0609020204030204" pitchFamily="49" charset="0"/>
              </a:rPr>
              <a:t>cdh</a:t>
            </a:r>
            <a:r>
              <a:rPr lang="en-US" sz="1200" dirty="0">
                <a:latin typeface="Consolas" panose="020B0609020204030204" pitchFamily="49" charset="0"/>
              </a:rPr>
              <a:t>(CS101,W,9AM).</a:t>
            </a:r>
          </a:p>
          <a:p>
            <a:r>
              <a:rPr lang="en-US" sz="1200" dirty="0" err="1">
                <a:latin typeface="Consolas" panose="020B0609020204030204" pitchFamily="49" charset="0"/>
              </a:rPr>
              <a:t>cr</a:t>
            </a:r>
            <a:r>
              <a:rPr lang="en-US" sz="1200" dirty="0">
                <a:latin typeface="Consolas" panose="020B0609020204030204" pitchFamily="49" charset="0"/>
              </a:rPr>
              <a:t>(CS101,1170 TMCB).</a:t>
            </a: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Vectors: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snap(12345,Charlie Brown,Manager,555-1234)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snap(67890,Lucy,Right Field,555-5678)</a:t>
            </a:r>
          </a:p>
          <a:p>
            <a:r>
              <a:rPr lang="en-US" sz="1200" dirty="0" err="1">
                <a:latin typeface="Consolas" panose="020B0609020204030204" pitchFamily="49" charset="0"/>
              </a:rPr>
              <a:t>csg</a:t>
            </a:r>
            <a:r>
              <a:rPr lang="en-US" sz="1200" dirty="0">
                <a:latin typeface="Consolas" panose="020B0609020204030204" pitchFamily="49" charset="0"/>
              </a:rPr>
              <a:t>(CS101,12345,A)</a:t>
            </a:r>
          </a:p>
          <a:p>
            <a:r>
              <a:rPr lang="en-US" sz="1200" dirty="0" err="1">
                <a:latin typeface="Consolas" panose="020B0609020204030204" pitchFamily="49" charset="0"/>
              </a:rPr>
              <a:t>csg</a:t>
            </a:r>
            <a:r>
              <a:rPr lang="en-US" sz="1200" dirty="0">
                <a:latin typeface="Consolas" panose="020B0609020204030204" pitchFamily="49" charset="0"/>
              </a:rPr>
              <a:t>(CS101,67890,B)</a:t>
            </a:r>
          </a:p>
          <a:p>
            <a:r>
              <a:rPr lang="en-US" sz="1200" dirty="0" err="1">
                <a:latin typeface="Consolas" panose="020B0609020204030204" pitchFamily="49" charset="0"/>
              </a:rPr>
              <a:t>cdh</a:t>
            </a:r>
            <a:r>
              <a:rPr lang="en-US" sz="1200" dirty="0">
                <a:latin typeface="Consolas" panose="020B0609020204030204" pitchFamily="49" charset="0"/>
              </a:rPr>
              <a:t>(CS101,M,9AM)</a:t>
            </a:r>
          </a:p>
          <a:p>
            <a:r>
              <a:rPr lang="en-US" sz="1200" dirty="0" err="1">
                <a:latin typeface="Consolas" panose="020B0609020204030204" pitchFamily="49" charset="0"/>
              </a:rPr>
              <a:t>cdh</a:t>
            </a:r>
            <a:r>
              <a:rPr lang="en-US" sz="1200" dirty="0">
                <a:latin typeface="Consolas" panose="020B0609020204030204" pitchFamily="49" charset="0"/>
              </a:rPr>
              <a:t>(CS101,W,9AM)</a:t>
            </a:r>
          </a:p>
          <a:p>
            <a:r>
              <a:rPr lang="en-US" sz="1200" dirty="0" err="1">
                <a:latin typeface="Consolas" panose="020B0609020204030204" pitchFamily="49" charset="0"/>
              </a:rPr>
              <a:t>cr</a:t>
            </a:r>
            <a:r>
              <a:rPr lang="en-US" sz="1200" dirty="0">
                <a:latin typeface="Consolas" panose="020B0609020204030204" pitchFamily="49" charset="0"/>
              </a:rPr>
              <a:t>(CS101,1170 TMCB)</a:t>
            </a: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Course Grades: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CS101,Charlie </a:t>
            </a:r>
            <a:r>
              <a:rPr lang="en-US" sz="1200" dirty="0" err="1">
                <a:latin typeface="Consolas" panose="020B0609020204030204" pitchFamily="49" charset="0"/>
              </a:rPr>
              <a:t>Brown,A</a:t>
            </a:r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CS101,Lucy,B</a:t>
            </a: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Student Schedules: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Charlie Brown, 12345, Manager, 555-1234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CS101 MW 9AM, 1170 TMCB</a:t>
            </a:r>
          </a:p>
          <a:p>
            <a:endParaRPr lang="en-US" sz="1200" dirty="0">
              <a:latin typeface="Consolas" panose="020B0609020204030204" pitchFamily="49" charset="0"/>
            </a:endParaRPr>
          </a:p>
          <a:p>
            <a:r>
              <a:rPr lang="en-US" sz="1200" dirty="0">
                <a:latin typeface="Consolas" panose="020B0609020204030204" pitchFamily="49" charset="0"/>
              </a:rPr>
              <a:t>Lucy, 67890, Right Field, 555-5678</a:t>
            </a:r>
          </a:p>
          <a:p>
            <a:r>
              <a:rPr lang="en-US" sz="1200" dirty="0">
                <a:latin typeface="Consolas" panose="020B0609020204030204" pitchFamily="49" charset="0"/>
              </a:rPr>
              <a:t>  CS101 MW 9AM, 1170 TMCB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7021513" y="1371600"/>
            <a:ext cx="1828800" cy="1219200"/>
          </a:xfrm>
          <a:prstGeom prst="wedgeRoundRectCallout">
            <a:avLst>
              <a:gd name="adj1" fmla="val -200462"/>
              <a:gd name="adj2" fmla="val -236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Student #</a:t>
            </a:r>
          </a:p>
          <a:p>
            <a:pPr algn="ctr"/>
            <a:r>
              <a:rPr lang="en-US" dirty="0"/>
              <a:t>Name</a:t>
            </a:r>
          </a:p>
          <a:p>
            <a:pPr algn="ctr"/>
            <a:r>
              <a:rPr lang="en-US" dirty="0"/>
              <a:t>Address</a:t>
            </a:r>
          </a:p>
          <a:p>
            <a:pPr algn="ctr"/>
            <a:r>
              <a:rPr lang="en-US" dirty="0"/>
              <a:t>Phone #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029200" y="1981200"/>
            <a:ext cx="1828800" cy="990600"/>
          </a:xfrm>
          <a:prstGeom prst="wedgeRoundRectCallout">
            <a:avLst>
              <a:gd name="adj1" fmla="val -199536"/>
              <a:gd name="adj2" fmla="val -4179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Course</a:t>
            </a:r>
          </a:p>
          <a:p>
            <a:pPr algn="ctr"/>
            <a:r>
              <a:rPr lang="en-US" dirty="0"/>
              <a:t>Student #</a:t>
            </a:r>
          </a:p>
          <a:p>
            <a:pPr algn="ctr"/>
            <a:r>
              <a:rPr lang="en-US" dirty="0"/>
              <a:t>Grade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5943600" y="3292634"/>
            <a:ext cx="1828800" cy="990600"/>
          </a:xfrm>
          <a:prstGeom prst="wedgeRoundRectCallout">
            <a:avLst>
              <a:gd name="adj1" fmla="val -252776"/>
              <a:gd name="adj2" fmla="val -1182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Course</a:t>
            </a:r>
          </a:p>
          <a:p>
            <a:pPr algn="ctr"/>
            <a:r>
              <a:rPr lang="en-US" dirty="0"/>
              <a:t>Day</a:t>
            </a:r>
          </a:p>
          <a:p>
            <a:pPr algn="ctr"/>
            <a:r>
              <a:rPr lang="en-US" dirty="0"/>
              <a:t>Hour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657600" y="3833794"/>
            <a:ext cx="1828800" cy="687336"/>
          </a:xfrm>
          <a:prstGeom prst="wedgeRoundRectCallout">
            <a:avLst>
              <a:gd name="adj1" fmla="val -121295"/>
              <a:gd name="adj2" fmla="val -1628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Course</a:t>
            </a:r>
          </a:p>
          <a:p>
            <a:pPr algn="ctr"/>
            <a:r>
              <a:rPr lang="en-US" dirty="0"/>
              <a:t>Room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819400" y="4648200"/>
            <a:ext cx="1828800" cy="381000"/>
          </a:xfrm>
          <a:prstGeom prst="wedgeRoundRectCallout">
            <a:avLst>
              <a:gd name="adj1" fmla="val -140971"/>
              <a:gd name="adj2" fmla="val -581452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Input Error</a:t>
            </a:r>
          </a:p>
        </p:txBody>
      </p:sp>
      <p:sp>
        <p:nvSpPr>
          <p:cNvPr id="11" name="Rounded Rectangular Callout 7">
            <a:extLst>
              <a:ext uri="{FF2B5EF4-FFF2-40B4-BE49-F238E27FC236}">
                <a16:creationId xmlns:a16="http://schemas.microsoft.com/office/drawing/2014/main" id="{A99922DA-72E6-4912-AA2E-1E48BE6C1EDA}"/>
              </a:ext>
            </a:extLst>
          </p:cNvPr>
          <p:cNvSpPr/>
          <p:nvPr/>
        </p:nvSpPr>
        <p:spPr>
          <a:xfrm>
            <a:off x="4683760" y="5213668"/>
            <a:ext cx="2021840" cy="501332"/>
          </a:xfrm>
          <a:prstGeom prst="wedgeRoundRectCallout">
            <a:avLst>
              <a:gd name="adj1" fmla="val -157937"/>
              <a:gd name="adj2" fmla="val -56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List in </a:t>
            </a:r>
            <a:r>
              <a:rPr lang="en-US" dirty="0" err="1"/>
              <a:t>csg</a:t>
            </a:r>
            <a:r>
              <a:rPr lang="en-US" dirty="0"/>
              <a:t> order</a:t>
            </a:r>
          </a:p>
        </p:txBody>
      </p:sp>
      <p:sp>
        <p:nvSpPr>
          <p:cNvPr id="12" name="Rounded Rectangular Callout 7">
            <a:extLst>
              <a:ext uri="{FF2B5EF4-FFF2-40B4-BE49-F238E27FC236}">
                <a16:creationId xmlns:a16="http://schemas.microsoft.com/office/drawing/2014/main" id="{AECF9C94-C193-4763-98BA-1393A687B4B1}"/>
              </a:ext>
            </a:extLst>
          </p:cNvPr>
          <p:cNvSpPr/>
          <p:nvPr/>
        </p:nvSpPr>
        <p:spPr>
          <a:xfrm>
            <a:off x="6496581" y="5867400"/>
            <a:ext cx="2021840" cy="501332"/>
          </a:xfrm>
          <a:prstGeom prst="wedgeRoundRectCallout">
            <a:avLst>
              <a:gd name="adj1" fmla="val -171128"/>
              <a:gd name="adj2" fmla="val -4656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List in snap order</a:t>
            </a:r>
          </a:p>
        </p:txBody>
      </p:sp>
      <p:sp>
        <p:nvSpPr>
          <p:cNvPr id="13" name="Rounded Rectangular Callout 7">
            <a:extLst>
              <a:ext uri="{FF2B5EF4-FFF2-40B4-BE49-F238E27FC236}">
                <a16:creationId xmlns:a16="http://schemas.microsoft.com/office/drawing/2014/main" id="{C2EDF5AE-655D-437E-845C-241D5AB981DB}"/>
              </a:ext>
            </a:extLst>
          </p:cNvPr>
          <p:cNvSpPr/>
          <p:nvPr/>
        </p:nvSpPr>
        <p:spPr>
          <a:xfrm>
            <a:off x="4130516" y="6252415"/>
            <a:ext cx="2021840" cy="501332"/>
          </a:xfrm>
          <a:prstGeom prst="wedgeRoundRectCallout">
            <a:avLst>
              <a:gd name="adj1" fmla="val -112711"/>
              <a:gd name="adj2" fmla="val -744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List in </a:t>
            </a:r>
            <a:r>
              <a:rPr lang="en-US" dirty="0" err="1"/>
              <a:t>csg</a:t>
            </a:r>
            <a:r>
              <a:rPr lang="en-US" dirty="0"/>
              <a:t> order</a:t>
            </a:r>
          </a:p>
        </p:txBody>
      </p:sp>
    </p:spTree>
    <p:extLst>
      <p:ext uri="{BB962C8B-B14F-4D97-AF65-F5344CB8AC3E}">
        <p14:creationId xmlns:p14="http://schemas.microsoft.com/office/powerpoint/2010/main" val="183142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" y="2457245"/>
            <a:ext cx="5057775" cy="32956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1505664"/>
            <a:ext cx="356616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700" dirty="0"/>
              <a:t>This class is called Passenger.</a:t>
            </a:r>
          </a:p>
          <a:p>
            <a:pPr>
              <a:spcBef>
                <a:spcPts val="1200"/>
              </a:spcBef>
            </a:pPr>
            <a:r>
              <a:rPr lang="en-US" sz="1700" dirty="0"/>
              <a:t>The data members are all listed by visibility, name, and type.</a:t>
            </a:r>
          </a:p>
          <a:p>
            <a:pPr>
              <a:spcBef>
                <a:spcPts val="1200"/>
              </a:spcBef>
            </a:pPr>
            <a:r>
              <a:rPr lang="en-US" sz="1700" b="1" u="sng" dirty="0"/>
              <a:t>Visibility</a:t>
            </a:r>
            <a:r>
              <a:rPr lang="en-US" sz="1700" dirty="0"/>
              <a:t>: A '-' in front of a data member or function means that the data or function is private.  A '+' indicates public visibility and a '#' indicates a protected visibility</a:t>
            </a:r>
          </a:p>
          <a:p>
            <a:pPr>
              <a:spcBef>
                <a:spcPts val="1200"/>
              </a:spcBef>
            </a:pPr>
            <a:r>
              <a:rPr lang="en-US" sz="1700" b="1" u="sng" dirty="0"/>
              <a:t>Type</a:t>
            </a:r>
            <a:r>
              <a:rPr lang="en-US" sz="1700" dirty="0"/>
              <a:t>: You may indicate parameter type and return type before or after the name of the data member/function.</a:t>
            </a:r>
          </a:p>
          <a:p>
            <a:pPr>
              <a:spcBef>
                <a:spcPts val="1200"/>
              </a:spcBef>
            </a:pPr>
            <a:r>
              <a:rPr lang="en-US" sz="1700" dirty="0"/>
              <a:t>Both of the following are acceptable:</a:t>
            </a:r>
          </a:p>
          <a:p>
            <a:pPr>
              <a:spcBef>
                <a:spcPts val="1200"/>
              </a:spcBef>
            </a:pPr>
            <a:r>
              <a:rPr lang="en-US" sz="1700" dirty="0"/>
              <a:t>     +string </a:t>
            </a:r>
            <a:r>
              <a:rPr lang="en-US" sz="1700" dirty="0" err="1"/>
              <a:t>getName</a:t>
            </a:r>
            <a:r>
              <a:rPr lang="en-US" sz="1700" dirty="0"/>
              <a:t>()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   +</a:t>
            </a:r>
            <a:r>
              <a:rPr lang="en-US" sz="1700" dirty="0" err="1"/>
              <a:t>getName</a:t>
            </a:r>
            <a:r>
              <a:rPr lang="en-US" sz="1700" dirty="0"/>
              <a:t>():string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DC5BC8-5F28-43E8-93EC-166C51DB15B8}"/>
              </a:ext>
            </a:extLst>
          </p:cNvPr>
          <p:cNvSpPr txBox="1"/>
          <p:nvPr/>
        </p:nvSpPr>
        <p:spPr>
          <a:xfrm>
            <a:off x="3421857" y="2543013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Class Name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BF755E-7D62-4363-B770-926EBD72E622}"/>
              </a:ext>
            </a:extLst>
          </p:cNvPr>
          <p:cNvSpPr txBox="1"/>
          <p:nvPr/>
        </p:nvSpPr>
        <p:spPr>
          <a:xfrm>
            <a:off x="2971800" y="3152745"/>
            <a:ext cx="2050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Data Members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C708E3-C47F-478D-8328-EC9C2C911C9D}"/>
              </a:ext>
            </a:extLst>
          </p:cNvPr>
          <p:cNvSpPr txBox="1"/>
          <p:nvPr/>
        </p:nvSpPr>
        <p:spPr>
          <a:xfrm>
            <a:off x="2971800" y="4272560"/>
            <a:ext cx="20502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Class Methods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D00EAB7-0DDC-4B7A-9763-87491AD26D78}"/>
              </a:ext>
            </a:extLst>
          </p:cNvPr>
          <p:cNvGrpSpPr/>
          <p:nvPr/>
        </p:nvGrpSpPr>
        <p:grpSpPr>
          <a:xfrm>
            <a:off x="381000" y="1817288"/>
            <a:ext cx="2590800" cy="1335457"/>
            <a:chOff x="381000" y="1817288"/>
            <a:chExt cx="2590800" cy="1335457"/>
          </a:xfrm>
        </p:grpSpPr>
        <p:cxnSp>
          <p:nvCxnSpPr>
            <p:cNvPr id="14" name="Straight Arrow Connector 13"/>
            <p:cNvCxnSpPr>
              <a:cxnSpLocks/>
            </p:cNvCxnSpPr>
            <p:nvPr/>
          </p:nvCxnSpPr>
          <p:spPr>
            <a:xfrm flipH="1">
              <a:off x="381000" y="2138907"/>
              <a:ext cx="990600" cy="10138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99658AC-8B1C-4D30-8481-C8FB1454911C}"/>
                </a:ext>
              </a:extLst>
            </p:cNvPr>
            <p:cNvSpPr txBox="1"/>
            <p:nvPr/>
          </p:nvSpPr>
          <p:spPr>
            <a:xfrm>
              <a:off x="1371600" y="1817288"/>
              <a:ext cx="16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Private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2A18E83-70C5-4979-8D50-D1CA5D9242A3}"/>
              </a:ext>
            </a:extLst>
          </p:cNvPr>
          <p:cNvGrpSpPr/>
          <p:nvPr/>
        </p:nvGrpSpPr>
        <p:grpSpPr>
          <a:xfrm>
            <a:off x="381000" y="5562601"/>
            <a:ext cx="2971800" cy="923978"/>
            <a:chOff x="-304800" y="1387147"/>
            <a:chExt cx="2971800" cy="923978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F7E0C0F-768C-430C-BA64-257EB40012D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-304800" y="1387147"/>
              <a:ext cx="1295400" cy="63019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C8AE882-36D6-4D98-91E0-1C2584378665}"/>
                </a:ext>
              </a:extLst>
            </p:cNvPr>
            <p:cNvSpPr txBox="1"/>
            <p:nvPr/>
          </p:nvSpPr>
          <p:spPr>
            <a:xfrm>
              <a:off x="1066800" y="1911015"/>
              <a:ext cx="1600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omic Sans MS" panose="030F0702030302020204" pitchFamily="66" charset="0"/>
                </a:rPr>
                <a:t>Public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844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1600200"/>
            <a:ext cx="4223812" cy="4470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UML: Interfaces / Abstract Functions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96460" y="1447800"/>
            <a:ext cx="42037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700" dirty="0"/>
              <a:t>There is an important distinction between a concrete class and an abstract class or interface.</a:t>
            </a:r>
          </a:p>
          <a:p>
            <a:pPr>
              <a:spcBef>
                <a:spcPts val="1200"/>
              </a:spcBef>
            </a:pPr>
            <a:r>
              <a:rPr lang="en-US" sz="1700" dirty="0"/>
              <a:t>An interface has strictly pure virtual functions.</a:t>
            </a:r>
          </a:p>
          <a:p>
            <a:pPr>
              <a:spcBef>
                <a:spcPts val="1200"/>
              </a:spcBef>
            </a:pPr>
            <a:r>
              <a:rPr lang="en-US" sz="1700" dirty="0"/>
              <a:t>An abstract class has at least one pure virtual function, but other functions may be defined.</a:t>
            </a:r>
          </a:p>
          <a:p>
            <a:pPr>
              <a:spcBef>
                <a:spcPts val="1200"/>
              </a:spcBef>
            </a:pPr>
            <a:r>
              <a:rPr lang="en-US" sz="1700" dirty="0"/>
              <a:t>Both interfaces and abstract classes have italicized class names.  Interfaces are denoted with &lt;&lt;interface&gt;&gt; (not in italics) above the class name.</a:t>
            </a:r>
          </a:p>
          <a:p>
            <a:pPr>
              <a:spcBef>
                <a:spcPts val="1200"/>
              </a:spcBef>
            </a:pPr>
            <a:r>
              <a:rPr lang="en-US" sz="1700" dirty="0"/>
              <a:t>Virtual functions are italicized.</a:t>
            </a:r>
          </a:p>
          <a:p>
            <a:pPr>
              <a:spcBef>
                <a:spcPts val="1200"/>
              </a:spcBef>
            </a:pPr>
            <a:r>
              <a:rPr lang="en-US" sz="1700" dirty="0"/>
              <a:t>In this example, because not all of </a:t>
            </a:r>
            <a:r>
              <a:rPr lang="en-US" sz="1700" i="1" dirty="0"/>
              <a:t>Locomotive</a:t>
            </a:r>
            <a:r>
              <a:rPr lang="en-US" sz="1700" dirty="0"/>
              <a:t>'s functions are pure virtual, </a:t>
            </a:r>
            <a:r>
              <a:rPr lang="en-US" sz="1700" i="1" dirty="0"/>
              <a:t>Locomotive</a:t>
            </a:r>
            <a:r>
              <a:rPr lang="en-US" sz="1700" dirty="0"/>
              <a:t> is not an interface.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2667000" y="1918538"/>
            <a:ext cx="2042161" cy="21865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1828800" y="4105070"/>
            <a:ext cx="2905761" cy="119513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52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1296238"/>
            <a:ext cx="8128000" cy="40038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Inheritance ("Is-a")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664804" y="1780503"/>
            <a:ext cx="1440595" cy="7340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67200" y="3298173"/>
            <a:ext cx="47371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700" dirty="0"/>
              <a:t>In this example, the class Steam Engine inherits from the abstract class </a:t>
            </a:r>
            <a:r>
              <a:rPr lang="en-US" sz="1700" i="1" dirty="0"/>
              <a:t>Locomotive</a:t>
            </a:r>
            <a:r>
              <a:rPr lang="en-US" sz="1700" dirty="0"/>
              <a:t>.  It has access to all of the concrete functions of </a:t>
            </a:r>
            <a:r>
              <a:rPr lang="en-US" sz="1700" i="1" dirty="0"/>
              <a:t>Locomotive</a:t>
            </a:r>
            <a:r>
              <a:rPr lang="en-US" sz="1700" dirty="0"/>
              <a:t>, and also defines the abstract functions of </a:t>
            </a:r>
            <a:r>
              <a:rPr lang="en-US" sz="1700" i="1" dirty="0"/>
              <a:t>Locomotive</a:t>
            </a:r>
            <a:r>
              <a:rPr lang="en-US" sz="1700" dirty="0"/>
              <a:t>.</a:t>
            </a:r>
          </a:p>
          <a:p>
            <a:pPr>
              <a:spcBef>
                <a:spcPts val="1200"/>
              </a:spcBef>
            </a:pPr>
            <a:r>
              <a:rPr lang="en-US" sz="1700" dirty="0"/>
              <a:t>Note that not all of the concrete functions from </a:t>
            </a:r>
            <a:r>
              <a:rPr lang="en-US" sz="1700" i="1" dirty="0"/>
              <a:t>Locomotive</a:t>
            </a:r>
            <a:r>
              <a:rPr lang="en-US" sz="1700" dirty="0"/>
              <a:t> are included in </a:t>
            </a:r>
            <a:r>
              <a:rPr lang="en-US" sz="1700" dirty="0" err="1"/>
              <a:t>SteamEngine</a:t>
            </a:r>
            <a:r>
              <a:rPr lang="en-US" sz="1700" dirty="0"/>
              <a:t>.  This is because they are accessed through inheritance structure.  On the other hand, the abstract functions appear in both places.  It is a good practice to show a function both where it is declared and where it is defined.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6700" y="5389847"/>
            <a:ext cx="3924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400" dirty="0"/>
              <a:t>For the interfaces that you will use in this class, it is acceptable to omit the inherited functions from the child class.</a:t>
            </a:r>
          </a:p>
          <a:p>
            <a:pPr>
              <a:spcBef>
                <a:spcPts val="1200"/>
              </a:spcBef>
            </a:pPr>
            <a:r>
              <a:rPr lang="en-US" sz="1400" dirty="0"/>
              <a:t>Inheritance is indicated with a white triangle arrowhead facing the parent class.</a:t>
            </a:r>
          </a:p>
        </p:txBody>
      </p:sp>
    </p:spTree>
    <p:extLst>
      <p:ext uri="{BB962C8B-B14F-4D97-AF65-F5344CB8AC3E}">
        <p14:creationId xmlns:p14="http://schemas.microsoft.com/office/powerpoint/2010/main" val="373577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361326"/>
            <a:ext cx="4180010" cy="54966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Inheritance ("Has-a")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013805" y="3144068"/>
            <a:ext cx="685800" cy="119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671060" y="1905000"/>
            <a:ext cx="4191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In this example, the class Steam Engine references the class Passenger, placing pointers to Passenger objects inside of its private vector.</a:t>
            </a:r>
          </a:p>
          <a:p>
            <a:pPr>
              <a:spcBef>
                <a:spcPts val="1200"/>
              </a:spcBef>
            </a:pPr>
            <a:r>
              <a:rPr lang="en-US" dirty="0"/>
              <a:t>This relationship is indicated by using a filled diamond arrow.  The arrow faces towards the class that "has" the other thing in it.</a:t>
            </a:r>
          </a:p>
          <a:p>
            <a:pPr>
              <a:spcBef>
                <a:spcPts val="1200"/>
              </a:spcBef>
            </a:pPr>
            <a:r>
              <a:rPr lang="en-US" dirty="0"/>
              <a:t>Note: For the purposes of our class, we do not distinguish between having an object and having a pointer to an object.  Just use the same type of arrow.</a:t>
            </a:r>
          </a:p>
        </p:txBody>
      </p:sp>
    </p:spTree>
    <p:extLst>
      <p:ext uri="{BB962C8B-B14F-4D97-AF65-F5344CB8AC3E}">
        <p14:creationId xmlns:p14="http://schemas.microsoft.com/office/powerpoint/2010/main" val="1098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1447800"/>
            <a:ext cx="5820047" cy="518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 Inner Classes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Lab 02 - SNAP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362200" y="3505200"/>
            <a:ext cx="685800" cy="1752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4000" y="1258937"/>
            <a:ext cx="36576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Sometimes, we will define a class within a class, or a struct within a class.  When we do this, we include the class/</a:t>
            </a:r>
            <a:r>
              <a:rPr lang="en-US" dirty="0" err="1"/>
              <a:t>struct</a:t>
            </a:r>
            <a:r>
              <a:rPr lang="en-US" dirty="0"/>
              <a:t> declaration inside of the outer class, and then create another box to hold the information for the class/</a:t>
            </a:r>
            <a:r>
              <a:rPr lang="en-US" dirty="0" err="1"/>
              <a:t>struct</a:t>
            </a:r>
            <a:r>
              <a:rPr lang="en-US" dirty="0"/>
              <a:t>.</a:t>
            </a:r>
          </a:p>
          <a:p>
            <a:pPr>
              <a:spcBef>
                <a:spcPts val="600"/>
              </a:spcBef>
            </a:pPr>
            <a:r>
              <a:rPr lang="en-US" dirty="0"/>
              <a:t>To show this connection, we use a circle with a cross through it.  The circle should be closest to the class that contains the inner class/</a:t>
            </a:r>
            <a:r>
              <a:rPr lang="en-US" dirty="0" err="1"/>
              <a:t>struct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950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CS235 Theme</Template>
  <TotalTime>37450</TotalTime>
  <Words>1409</Words>
  <Application>Microsoft Office PowerPoint</Application>
  <PresentationFormat>On-screen Show (4:3)</PresentationFormat>
  <Paragraphs>190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Comic Sans MS</vt:lpstr>
      <vt:lpstr>Consolas</vt:lpstr>
      <vt:lpstr>Tw Cen MT</vt:lpstr>
      <vt:lpstr>Wingdings</vt:lpstr>
      <vt:lpstr>CS235 Theme</vt:lpstr>
      <vt:lpstr>PowerPoint Presentation</vt:lpstr>
      <vt:lpstr>S.N.A.P Lab</vt:lpstr>
      <vt:lpstr>OOP vs. Procedural Programming</vt:lpstr>
      <vt:lpstr>Example SNAP Output</vt:lpstr>
      <vt:lpstr>UML</vt:lpstr>
      <vt:lpstr>UML: Interfaces / Abstract Functions</vt:lpstr>
      <vt:lpstr>UML Inheritance ("Is-a")</vt:lpstr>
      <vt:lpstr>UML Inheritance ("Has-a")</vt:lpstr>
      <vt:lpstr>UML Inner Classes</vt:lpstr>
      <vt:lpstr>UML</vt:lpstr>
      <vt:lpstr>UML Summary</vt:lpstr>
      <vt:lpstr>PowerPoint Presentation</vt:lpstr>
      <vt:lpstr>PowerPoint Presentation</vt:lpstr>
      <vt:lpstr>PowerPoint Presentation</vt:lpstr>
      <vt:lpstr>UML Summary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elliot</dc:creator>
  <cp:lastModifiedBy>Paul Roper</cp:lastModifiedBy>
  <cp:revision>449</cp:revision>
  <cp:lastPrinted>2017-11-03T14:34:58Z</cp:lastPrinted>
  <dcterms:created xsi:type="dcterms:W3CDTF">2009-08-26T14:55:55Z</dcterms:created>
  <dcterms:modified xsi:type="dcterms:W3CDTF">2019-01-29T17:43:35Z</dcterms:modified>
</cp:coreProperties>
</file>