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1"/>
  </p:notesMasterIdLst>
  <p:handoutMasterIdLst>
    <p:handoutMasterId r:id="rId12"/>
  </p:handoutMasterIdLst>
  <p:sldIdLst>
    <p:sldId id="455" r:id="rId2"/>
    <p:sldId id="456" r:id="rId3"/>
    <p:sldId id="3596" r:id="rId4"/>
    <p:sldId id="462" r:id="rId5"/>
    <p:sldId id="3592" r:id="rId6"/>
    <p:sldId id="3593" r:id="rId7"/>
    <p:sldId id="3595" r:id="rId8"/>
    <p:sldId id="3585" r:id="rId9"/>
    <p:sldId id="2120" r:id="rId1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wner"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333399"/>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8896" autoAdjust="0"/>
  </p:normalViewPr>
  <p:slideViewPr>
    <p:cSldViewPr>
      <p:cViewPr varScale="1">
        <p:scale>
          <a:sx n="88" d="100"/>
          <a:sy n="88" d="100"/>
        </p:scale>
        <p:origin x="1074" y="90"/>
      </p:cViewPr>
      <p:guideLst>
        <p:guide orient="horz" pos="2160"/>
        <p:guide pos="2880"/>
      </p:guideLst>
    </p:cSldViewPr>
  </p:slideViewPr>
  <p:outlineViewPr>
    <p:cViewPr>
      <p:scale>
        <a:sx n="33" d="100"/>
        <a:sy n="33" d="100"/>
      </p:scale>
      <p:origin x="48" y="41844"/>
    </p:cViewPr>
  </p:outlineViewPr>
  <p:notesTextViewPr>
    <p:cViewPr>
      <p:scale>
        <a:sx n="1" d="1"/>
        <a:sy n="1" d="1"/>
      </p:scale>
      <p:origin x="0" y="0"/>
    </p:cViewPr>
  </p:notesTextViewPr>
  <p:notesViewPr>
    <p:cSldViewPr>
      <p:cViewPr varScale="1">
        <p:scale>
          <a:sx n="70" d="100"/>
          <a:sy n="70" d="100"/>
        </p:scale>
        <p:origin x="2583"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2"/>
            <a:ext cx="3038475" cy="466725"/>
          </a:xfrm>
          <a:prstGeom prst="rect">
            <a:avLst/>
          </a:prstGeom>
        </p:spPr>
        <p:txBody>
          <a:bodyPr vert="horz" lIns="91440" tIns="45720" rIns="91440" bIns="45720" rtlCol="0"/>
          <a:lstStyle>
            <a:lvl1pPr algn="r">
              <a:defRPr sz="1200"/>
            </a:lvl1pPr>
          </a:lstStyle>
          <a:p>
            <a:fld id="{592DA8BC-0A41-41D4-B977-9A44C3187158}" type="datetimeFigureOut">
              <a:rPr lang="en-US" smtClean="0"/>
              <a:t>1/22/2020</a:t>
            </a:fld>
            <a:endParaRPr lang="en-US" dirty="0"/>
          </a:p>
        </p:txBody>
      </p:sp>
      <p:sp>
        <p:nvSpPr>
          <p:cNvPr id="4" name="Footer Placeholder 3"/>
          <p:cNvSpPr>
            <a:spLocks noGrp="1"/>
          </p:cNvSpPr>
          <p:nvPr>
            <p:ph type="ftr" sz="quarter" idx="2"/>
          </p:nvPr>
        </p:nvSpPr>
        <p:spPr>
          <a:xfrm>
            <a:off x="1" y="8829677"/>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7"/>
            <a:ext cx="3038475" cy="466725"/>
          </a:xfrm>
          <a:prstGeom prst="rect">
            <a:avLst/>
          </a:prstGeom>
        </p:spPr>
        <p:txBody>
          <a:bodyPr vert="horz" lIns="91440" tIns="45720" rIns="91440" bIns="45720" rtlCol="0" anchor="b"/>
          <a:lstStyle>
            <a:lvl1pPr algn="r">
              <a:defRPr sz="1200"/>
            </a:lvl1pPr>
          </a:lstStyle>
          <a:p>
            <a:fld id="{6D2C70D9-57AA-4BC4-A1A7-6673B6EA9EB2}" type="slidenum">
              <a:rPr lang="en-US" smtClean="0"/>
              <a:t>‹#›</a:t>
            </a:fld>
            <a:endParaRPr lang="en-US" dirty="0"/>
          </a:p>
        </p:txBody>
      </p:sp>
    </p:spTree>
    <p:extLst>
      <p:ext uri="{BB962C8B-B14F-4D97-AF65-F5344CB8AC3E}">
        <p14:creationId xmlns:p14="http://schemas.microsoft.com/office/powerpoint/2010/main" val="5982418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3037840" cy="464820"/>
          </a:xfrm>
          <a:prstGeom prst="rect">
            <a:avLst/>
          </a:prstGeom>
          <a:noFill/>
          <a:ln>
            <a:noFill/>
          </a:ln>
          <a:effectLst/>
        </p:spPr>
        <p:txBody>
          <a:bodyPr vert="horz" wrap="square" lIns="93177" tIns="46589" rIns="93177" bIns="46589" numCol="1" anchor="t" anchorCtr="0" compatLnSpc="1">
            <a:prstTxWarp prst="textNoShape">
              <a:avLst/>
            </a:prstTxWarp>
          </a:bodyPr>
          <a:lstStyle>
            <a:lvl1pPr>
              <a:defRPr sz="1200">
                <a:cs typeface="+mn-cs"/>
              </a:defRPr>
            </a:lvl1pPr>
          </a:lstStyle>
          <a:p>
            <a:pPr>
              <a:defRPr/>
            </a:pPr>
            <a:endParaRPr lang="en-US" dirty="0"/>
          </a:p>
        </p:txBody>
      </p:sp>
      <p:sp>
        <p:nvSpPr>
          <p:cNvPr id="4099" name="Rectangle 3"/>
          <p:cNvSpPr>
            <a:spLocks noGrp="1" noChangeArrowheads="1"/>
          </p:cNvSpPr>
          <p:nvPr>
            <p:ph type="dt" idx="1"/>
          </p:nvPr>
        </p:nvSpPr>
        <p:spPr bwMode="auto">
          <a:xfrm>
            <a:off x="3970939" y="0"/>
            <a:ext cx="3037840" cy="464820"/>
          </a:xfrm>
          <a:prstGeom prst="rect">
            <a:avLst/>
          </a:prstGeom>
          <a:noFill/>
          <a:ln>
            <a:noFill/>
          </a:ln>
          <a:effectLst/>
        </p:spPr>
        <p:txBody>
          <a:bodyPr vert="horz" wrap="square" lIns="93177" tIns="46589" rIns="93177" bIns="46589" numCol="1" anchor="t" anchorCtr="0" compatLnSpc="1">
            <a:prstTxWarp prst="textNoShape">
              <a:avLst/>
            </a:prstTxWarp>
          </a:bodyPr>
          <a:lstStyle>
            <a:lvl1pPr algn="r">
              <a:defRPr sz="1200">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1041" y="4415790"/>
            <a:ext cx="5608320" cy="4183380"/>
          </a:xfrm>
          <a:prstGeom prst="rect">
            <a:avLst/>
          </a:prstGeom>
          <a:noFill/>
          <a:ln>
            <a:noFill/>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1" y="8829967"/>
            <a:ext cx="3037840" cy="464820"/>
          </a:xfrm>
          <a:prstGeom prst="rect">
            <a:avLst/>
          </a:prstGeom>
          <a:noFill/>
          <a:ln>
            <a:noFill/>
          </a:ln>
          <a:effectLst/>
        </p:spPr>
        <p:txBody>
          <a:bodyPr vert="horz" wrap="square" lIns="93177" tIns="46589" rIns="93177" bIns="46589" numCol="1" anchor="b" anchorCtr="0" compatLnSpc="1">
            <a:prstTxWarp prst="textNoShape">
              <a:avLst/>
            </a:prstTxWarp>
          </a:bodyPr>
          <a:lstStyle>
            <a:lvl1pPr>
              <a:defRPr sz="120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970939" y="8829967"/>
            <a:ext cx="3037840" cy="464820"/>
          </a:xfrm>
          <a:prstGeom prst="rect">
            <a:avLst/>
          </a:prstGeom>
          <a:noFill/>
          <a:ln>
            <a:noFill/>
          </a:ln>
          <a:effectLst/>
        </p:spPr>
        <p:txBody>
          <a:bodyPr vert="horz" wrap="square" lIns="93177" tIns="46589" rIns="93177" bIns="46589" numCol="1" anchor="b" anchorCtr="0" compatLnSpc="1">
            <a:prstTxWarp prst="textNoShape">
              <a:avLst/>
            </a:prstTxWarp>
          </a:bodyPr>
          <a:lstStyle>
            <a:lvl1pPr algn="r">
              <a:defRPr sz="1200">
                <a:cs typeface="+mn-cs"/>
              </a:defRPr>
            </a:lvl1pPr>
          </a:lstStyle>
          <a:p>
            <a:pPr>
              <a:defRPr/>
            </a:pPr>
            <a:fld id="{D7632894-2F5A-46FE-8A2B-89B309465481}" type="slidenum">
              <a:rPr lang="en-US"/>
              <a:pPr>
                <a:defRPr/>
              </a:pPr>
              <a:t>‹#›</a:t>
            </a:fld>
            <a:endParaRPr lang="en-US" dirty="0"/>
          </a:p>
        </p:txBody>
      </p:sp>
    </p:spTree>
    <p:extLst>
      <p:ext uri="{BB962C8B-B14F-4D97-AF65-F5344CB8AC3E}">
        <p14:creationId xmlns:p14="http://schemas.microsoft.com/office/powerpoint/2010/main" val="9393431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93598" y="170156"/>
            <a:ext cx="8153400" cy="731520"/>
          </a:xfrm>
        </p:spPr>
        <p:txBody>
          <a:bodyPr/>
          <a:lstStyle>
            <a:lvl1pPr>
              <a:defRPr sz="3600" b="1">
                <a:solidFill>
                  <a:srgbClr val="0000CC"/>
                </a:solidFill>
              </a:defRPr>
            </a:lvl1pPr>
          </a:lstStyle>
          <a:p>
            <a:r>
              <a:rPr lang="en-US"/>
              <a:t>Click to edit Master title style</a:t>
            </a:r>
            <a:endParaRPr lang="en-US" dirty="0"/>
          </a:p>
        </p:txBody>
      </p:sp>
      <p:sp>
        <p:nvSpPr>
          <p:cNvPr id="8" name="Content Placeholder 7"/>
          <p:cNvSpPr>
            <a:spLocks noGrp="1"/>
          </p:cNvSpPr>
          <p:nvPr>
            <p:ph sz="quarter" idx="1"/>
          </p:nvPr>
        </p:nvSpPr>
        <p:spPr>
          <a:xfrm>
            <a:off x="477078" y="1233485"/>
            <a:ext cx="8362122" cy="5454359"/>
          </a:xfrm>
        </p:spPr>
        <p:txBody>
          <a:bodyPr/>
          <a:lstStyle>
            <a:lvl1pPr>
              <a:buClr>
                <a:srgbClr val="333399"/>
              </a:buClr>
              <a:buSzPct val="80000"/>
              <a:defRPr sz="2400"/>
            </a:lvl1pPr>
            <a:lvl2pPr>
              <a:buClr>
                <a:srgbClr val="FF0000"/>
              </a:buClr>
              <a:buSzPct val="80000"/>
              <a:defRPr sz="2000"/>
            </a:lvl2pPr>
            <a:lvl3pPr>
              <a:buClr>
                <a:srgbClr val="333399"/>
              </a:buClr>
              <a:buSzPct val="80000"/>
              <a:defRPr sz="1800"/>
            </a:lvl3pPr>
            <a:lvl4pPr>
              <a:buClr>
                <a:srgbClr val="333399"/>
              </a:buClr>
              <a:buSzPct val="80000"/>
              <a:defRPr sz="1600"/>
            </a:lvl4pPr>
            <a:lvl5pPr>
              <a:buClr>
                <a:srgbClr val="333399"/>
              </a:buClr>
              <a:buSzPct val="80000"/>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2"/>
          <p:cNvSpPr>
            <a:spLocks noGrp="1"/>
          </p:cNvSpPr>
          <p:nvPr>
            <p:ph type="ftr" sz="quarter" idx="11"/>
          </p:nvPr>
        </p:nvSpPr>
        <p:spPr>
          <a:xfrm>
            <a:off x="3429000" y="908818"/>
            <a:ext cx="5421313" cy="317525"/>
          </a:xfrm>
        </p:spPr>
        <p:txBody>
          <a:bodyPr/>
          <a:lstStyle>
            <a:lvl1pPr>
              <a:defRPr/>
            </a:lvl1pPr>
          </a:lstStyle>
          <a:p>
            <a:pPr>
              <a:defRPr/>
            </a:pPr>
            <a:r>
              <a:rPr lang="en-US"/>
              <a:t>Lab 01 - Grades</a:t>
            </a:r>
            <a:endParaRPr lang="en-US" dirty="0"/>
          </a:p>
        </p:txBody>
      </p:sp>
      <p:sp>
        <p:nvSpPr>
          <p:cNvPr id="6" name="Slide Number Placeholder 22"/>
          <p:cNvSpPr>
            <a:spLocks noGrp="1"/>
          </p:cNvSpPr>
          <p:nvPr>
            <p:ph type="sldNum" sz="quarter" idx="12"/>
          </p:nvPr>
        </p:nvSpPr>
        <p:spPr>
          <a:xfrm>
            <a:off x="0" y="914400"/>
            <a:ext cx="533400" cy="304800"/>
          </a:xfrm>
        </p:spPr>
        <p:txBody>
          <a:bodyPr/>
          <a:lstStyle>
            <a:lvl1pPr>
              <a:defRPr/>
            </a:lvl1pPr>
          </a:lstStyle>
          <a:p>
            <a:pPr>
              <a:defRPr/>
            </a:pPr>
            <a:fld id="{0D7B5496-982B-480A-8085-B08F2CA91C21}" type="slidenum">
              <a:rPr lang="en-US" smtClean="0"/>
              <a:pPr>
                <a:defRPr/>
              </a:pPr>
              <a:t>‹#›</a:t>
            </a:fld>
            <a:endParaRPr lang="en-US" dirty="0"/>
          </a:p>
        </p:txBody>
      </p:sp>
    </p:spTree>
    <p:extLst>
      <p:ext uri="{BB962C8B-B14F-4D97-AF65-F5344CB8AC3E}">
        <p14:creationId xmlns:p14="http://schemas.microsoft.com/office/powerpoint/2010/main" val="637571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0000CC"/>
                </a:solidFill>
              </a:defRPr>
            </a:lvl1pPr>
          </a:lstStyle>
          <a:p>
            <a:r>
              <a:rPr lang="en-US"/>
              <a:t>Click to edit Master title style</a:t>
            </a:r>
            <a:endParaRPr lang="en-US" dirty="0"/>
          </a:p>
        </p:txBody>
      </p:sp>
      <p:sp>
        <p:nvSpPr>
          <p:cNvPr id="9" name="Content Placeholder 8"/>
          <p:cNvSpPr>
            <a:spLocks noGrp="1"/>
          </p:cNvSpPr>
          <p:nvPr>
            <p:ph sz="quarter" idx="1"/>
          </p:nvPr>
        </p:nvSpPr>
        <p:spPr>
          <a:xfrm>
            <a:off x="457200" y="1261362"/>
            <a:ext cx="4114800" cy="5520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2"/>
          </p:nvPr>
        </p:nvSpPr>
        <p:spPr>
          <a:xfrm>
            <a:off x="4724400" y="1261362"/>
            <a:ext cx="4070499" cy="5520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9"/>
          <p:cNvSpPr>
            <a:spLocks noGrp="1"/>
          </p:cNvSpPr>
          <p:nvPr>
            <p:ph type="sldNum" sz="quarter" idx="11"/>
          </p:nvPr>
        </p:nvSpPr>
        <p:spPr/>
        <p:txBody>
          <a:bodyPr rtlCol="0"/>
          <a:lstStyle>
            <a:lvl1pPr>
              <a:defRPr/>
            </a:lvl1pPr>
          </a:lstStyle>
          <a:p>
            <a:pPr>
              <a:defRPr/>
            </a:pPr>
            <a:fld id="{D490341F-FBE9-465C-84BF-B364B3D69BE6}" type="slidenum">
              <a:rPr lang="en-US" smtClean="0"/>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r>
              <a:rPr lang="en-US"/>
              <a:t>Lab 01 - Grades</a:t>
            </a:r>
            <a:endParaRPr lang="en-US" dirty="0"/>
          </a:p>
        </p:txBody>
      </p:sp>
    </p:spTree>
    <p:extLst>
      <p:ext uri="{BB962C8B-B14F-4D97-AF65-F5344CB8AC3E}">
        <p14:creationId xmlns:p14="http://schemas.microsoft.com/office/powerpoint/2010/main" val="1187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0000CC"/>
                </a:solidFill>
              </a:defRPr>
            </a:lvl1pPr>
          </a:lstStyle>
          <a:p>
            <a:r>
              <a:rPr lang="en-US"/>
              <a:t>Click to edit Master title style</a:t>
            </a:r>
            <a:endParaRPr lang="en-US" dirty="0"/>
          </a:p>
        </p:txBody>
      </p:sp>
      <p:sp>
        <p:nvSpPr>
          <p:cNvPr id="4" name="Footer Placeholder 2"/>
          <p:cNvSpPr>
            <a:spLocks noGrp="1"/>
          </p:cNvSpPr>
          <p:nvPr>
            <p:ph type="ftr" sz="quarter" idx="11"/>
          </p:nvPr>
        </p:nvSpPr>
        <p:spPr/>
        <p:txBody>
          <a:bodyPr/>
          <a:lstStyle>
            <a:lvl1pPr>
              <a:defRPr/>
            </a:lvl1pPr>
          </a:lstStyle>
          <a:p>
            <a:pPr>
              <a:defRPr/>
            </a:pPr>
            <a:r>
              <a:rPr lang="en-US"/>
              <a:t>Lab 01 - Grades</a:t>
            </a: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F59D9B86-AB8B-404F-8D86-C97B35C4C67E}" type="slidenum">
              <a:rPr lang="en-US" smtClean="0"/>
              <a:pPr>
                <a:defRPr/>
              </a:pPr>
              <a:t>‹#›</a:t>
            </a:fld>
            <a:endParaRPr lang="en-US" dirty="0"/>
          </a:p>
        </p:txBody>
      </p:sp>
    </p:spTree>
    <p:extLst>
      <p:ext uri="{BB962C8B-B14F-4D97-AF65-F5344CB8AC3E}">
        <p14:creationId xmlns:p14="http://schemas.microsoft.com/office/powerpoint/2010/main" val="1429260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2624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1" name="Slide Number Placeholder 28"/>
          <p:cNvSpPr>
            <a:spLocks noGrp="1"/>
          </p:cNvSpPr>
          <p:nvPr>
            <p:ph type="sldNum" sz="quarter" idx="12"/>
          </p:nvPr>
        </p:nvSpPr>
        <p:spPr>
          <a:xfrm>
            <a:off x="696119" y="6210300"/>
            <a:ext cx="838200" cy="381000"/>
          </a:xfrm>
        </p:spPr>
        <p:txBody>
          <a:bodyPr/>
          <a:lstStyle>
            <a:lvl1pPr>
              <a:defRPr>
                <a:solidFill>
                  <a:schemeClr val="tx2"/>
                </a:solidFill>
              </a:defRPr>
            </a:lvl1pPr>
          </a:lstStyle>
          <a:p>
            <a:pPr>
              <a:defRPr/>
            </a:pPr>
            <a:fld id="{A0C1462C-D640-45B3-901B-F425AA5C3674}" type="slidenum">
              <a:rPr lang="en-US" smtClean="0"/>
              <a:pPr>
                <a:defRPr/>
              </a:pPr>
              <a:t>‹#›</a:t>
            </a:fld>
            <a:endParaRPr lang="en-US" dirty="0"/>
          </a:p>
        </p:txBody>
      </p:sp>
    </p:spTree>
    <p:extLst>
      <p:ext uri="{BB962C8B-B14F-4D97-AF65-F5344CB8AC3E}">
        <p14:creationId xmlns:p14="http://schemas.microsoft.com/office/powerpoint/2010/main" val="1970562078"/>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3600" b="1" cap="none">
                <a:solidFill>
                  <a:srgbClr val="FFFFFF"/>
                </a:solidFill>
              </a:defRPr>
            </a:lvl1pPr>
          </a:lstStyle>
          <a:p>
            <a:r>
              <a:rPr lang="en-US"/>
              <a:t>Click to edit Master title style</a:t>
            </a:r>
            <a:endParaRPr lang="en-US" dirty="0"/>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000">
                <a:solidFill>
                  <a:srgbClr val="FFFFFF"/>
                </a:solidFill>
              </a:defRPr>
            </a:lvl1pPr>
          </a:lstStyle>
          <a:p>
            <a:pPr>
              <a:defRPr/>
            </a:pPr>
            <a:fld id="{05F3E5B3-DBDD-4BE1-9C90-2CB0F3BF80B9}" type="slidenum">
              <a:rPr lang="en-US" smtClean="0"/>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r>
              <a:rPr lang="en-US"/>
              <a:t>Lab 01 - Grades</a:t>
            </a:r>
            <a:endParaRPr lang="en-US" dirty="0"/>
          </a:p>
        </p:txBody>
      </p:sp>
    </p:spTree>
    <p:extLst>
      <p:ext uri="{BB962C8B-B14F-4D97-AF65-F5344CB8AC3E}">
        <p14:creationId xmlns:p14="http://schemas.microsoft.com/office/powerpoint/2010/main" val="246848985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1">
                <a:solidFill>
                  <a:srgbClr val="FFFFFF"/>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E9717E89-1D92-4CB2-8893-FF8AE25F8B18}" type="slidenum">
              <a:rPr lang="en-US" smtClean="0"/>
              <a:pPr>
                <a:defRPr/>
              </a:pPr>
              <a:t>‹#›</a:t>
            </a:fld>
            <a:endParaRPr lang="en-US" dirty="0"/>
          </a:p>
        </p:txBody>
      </p:sp>
    </p:spTree>
    <p:extLst>
      <p:ext uri="{BB962C8B-B14F-4D97-AF65-F5344CB8AC3E}">
        <p14:creationId xmlns:p14="http://schemas.microsoft.com/office/powerpoint/2010/main" val="65559366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cSld name="1_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sz="3600" b="1" cap="all" baseline="0"/>
            </a:lvl1pPr>
          </a:lstStyle>
          <a:p>
            <a:r>
              <a:rPr lang="en-US"/>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1" name="Slide Number Placeholder 28"/>
          <p:cNvSpPr>
            <a:spLocks noGrp="1"/>
          </p:cNvSpPr>
          <p:nvPr>
            <p:ph type="sldNum" sz="quarter" idx="12"/>
          </p:nvPr>
        </p:nvSpPr>
        <p:spPr>
          <a:xfrm>
            <a:off x="696119" y="6210300"/>
            <a:ext cx="838200" cy="381000"/>
          </a:xfrm>
        </p:spPr>
        <p:txBody>
          <a:bodyPr/>
          <a:lstStyle>
            <a:lvl1pPr>
              <a:defRPr>
                <a:solidFill>
                  <a:schemeClr val="tx2"/>
                </a:solidFill>
              </a:defRPr>
            </a:lvl1pPr>
          </a:lstStyle>
          <a:p>
            <a:pPr>
              <a:defRPr/>
            </a:pPr>
            <a:fld id="{A0C1462C-D640-45B3-901B-F425AA5C3674}" type="slidenum">
              <a:rPr lang="en-US" smtClean="0"/>
              <a:pPr>
                <a:defRPr/>
              </a:pPr>
              <a:t>‹#›</a:t>
            </a:fld>
            <a:endParaRPr lang="en-US" dirty="0"/>
          </a:p>
        </p:txBody>
      </p:sp>
    </p:spTree>
    <p:extLst>
      <p:ext uri="{BB962C8B-B14F-4D97-AF65-F5344CB8AC3E}">
        <p14:creationId xmlns:p14="http://schemas.microsoft.com/office/powerpoint/2010/main" val="135916380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594360" y="169342"/>
            <a:ext cx="8153400" cy="73152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12"/>
          <p:cNvSpPr>
            <a:spLocks noGrp="1"/>
          </p:cNvSpPr>
          <p:nvPr>
            <p:ph type="body" idx="1"/>
          </p:nvPr>
        </p:nvSpPr>
        <p:spPr bwMode="auto">
          <a:xfrm>
            <a:off x="477078" y="1232738"/>
            <a:ext cx="8305800" cy="5396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914400"/>
            <a:ext cx="533400" cy="304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600"/>
          </a:p>
        </p:txBody>
      </p:sp>
      <p:sp>
        <p:nvSpPr>
          <p:cNvPr id="23" name="Slide Number Placeholder 22"/>
          <p:cNvSpPr>
            <a:spLocks noGrp="1"/>
          </p:cNvSpPr>
          <p:nvPr>
            <p:ph type="sldNum" sz="quarter" idx="4"/>
          </p:nvPr>
        </p:nvSpPr>
        <p:spPr>
          <a:xfrm>
            <a:off x="0" y="914400"/>
            <a:ext cx="533400" cy="304800"/>
          </a:xfrm>
          <a:prstGeom prst="rect">
            <a:avLst/>
          </a:prstGeom>
        </p:spPr>
        <p:txBody>
          <a:bodyPr vert="horz" anchor="ctr" anchorCtr="0">
            <a:noAutofit/>
          </a:bodyPr>
          <a:lstStyle>
            <a:lvl1pPr algn="ctr" eaLnBrk="1" latinLnBrk="0" hangingPunct="1">
              <a:defRPr kumimoji="0" sz="1600" b="1">
                <a:solidFill>
                  <a:srgbClr val="FFFFFF"/>
                </a:solidFill>
                <a:cs typeface="+mn-cs"/>
              </a:defRPr>
            </a:lvl1pPr>
          </a:lstStyle>
          <a:p>
            <a:pPr>
              <a:defRPr/>
            </a:pPr>
            <a:fld id="{092D65BA-A6BD-4478-A097-F0968B1F9883}" type="slidenum">
              <a:rPr lang="en-US" smtClean="0"/>
              <a:pPr>
                <a:defRPr/>
              </a:pPr>
              <a:t>‹#›</a:t>
            </a:fld>
            <a:endParaRPr lang="en-US" dirty="0"/>
          </a:p>
        </p:txBody>
      </p:sp>
      <p:sp>
        <p:nvSpPr>
          <p:cNvPr id="9" name="Rectangle 8"/>
          <p:cNvSpPr/>
          <p:nvPr/>
        </p:nvSpPr>
        <p:spPr>
          <a:xfrm>
            <a:off x="590550" y="914400"/>
            <a:ext cx="8553450" cy="3048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Footer Placeholder 2"/>
          <p:cNvSpPr>
            <a:spLocks noGrp="1"/>
          </p:cNvSpPr>
          <p:nvPr>
            <p:ph type="ftr" sz="quarter" idx="3"/>
          </p:nvPr>
        </p:nvSpPr>
        <p:spPr>
          <a:xfrm>
            <a:off x="3429000" y="919164"/>
            <a:ext cx="5421313" cy="297654"/>
          </a:xfrm>
          <a:prstGeom prst="rect">
            <a:avLst/>
          </a:prstGeom>
        </p:spPr>
        <p:txBody>
          <a:bodyPr vert="horz" anchor="ctr"/>
          <a:lstStyle>
            <a:lvl1pPr algn="r" eaLnBrk="1" latinLnBrk="0" hangingPunct="1">
              <a:defRPr kumimoji="0" sz="1400">
                <a:solidFill>
                  <a:schemeClr val="bg1"/>
                </a:solidFill>
                <a:cs typeface="+mn-cs"/>
              </a:defRPr>
            </a:lvl1pPr>
          </a:lstStyle>
          <a:p>
            <a:pPr>
              <a:defRPr/>
            </a:pPr>
            <a:r>
              <a:rPr lang="en-US"/>
              <a:t>Lab 01 - Grades</a:t>
            </a:r>
            <a:endParaRPr lang="en-US" dirty="0"/>
          </a:p>
        </p:txBody>
      </p:sp>
    </p:spTree>
    <p:extLst>
      <p:ext uri="{BB962C8B-B14F-4D97-AF65-F5344CB8AC3E}">
        <p14:creationId xmlns:p14="http://schemas.microsoft.com/office/powerpoint/2010/main" val="3039869794"/>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Lst>
  <p:hf hdr="0" dt="0"/>
  <p:txStyles>
    <p:titleStyle>
      <a:lvl1pPr algn="l" rtl="0" eaLnBrk="1" fontAlgn="base" hangingPunct="1">
        <a:spcBef>
          <a:spcPct val="0"/>
        </a:spcBef>
        <a:spcAft>
          <a:spcPct val="0"/>
        </a:spcAft>
        <a:defRPr sz="3600" b="1" kern="1200">
          <a:solidFill>
            <a:srgbClr val="0000CC"/>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4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7" name="Content Placeholder 2"/>
          <p:cNvSpPr txBox="1">
            <a:spLocks/>
          </p:cNvSpPr>
          <p:nvPr/>
        </p:nvSpPr>
        <p:spPr bwMode="auto">
          <a:xfrm>
            <a:off x="304800" y="304800"/>
            <a:ext cx="4628322" cy="518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marL="0" indent="0" algn="l" rtl="0" eaLnBrk="1" fontAlgn="base" hangingPunct="1">
              <a:spcBef>
                <a:spcPts val="700"/>
              </a:spcBef>
              <a:spcAft>
                <a:spcPct val="0"/>
              </a:spcAft>
              <a:buClr>
                <a:srgbClr val="333399"/>
              </a:buClr>
              <a:buSzPct val="80000"/>
              <a:buFont typeface="Arial" panose="020B0604020202020204" pitchFamily="34" charset="0"/>
              <a:buNone/>
              <a:defRPr sz="2600" kern="1200">
                <a:solidFill>
                  <a:srgbClr val="FFFFFF"/>
                </a:solidFill>
                <a:latin typeface="+mn-lt"/>
                <a:ea typeface="+mn-ea"/>
                <a:cs typeface="+mn-cs"/>
              </a:defRPr>
            </a:lvl1pPr>
            <a:lvl2pPr marL="457200" indent="0" algn="ctr" rtl="0" eaLnBrk="1" fontAlgn="base" hangingPunct="1">
              <a:spcBef>
                <a:spcPts val="550"/>
              </a:spcBef>
              <a:spcAft>
                <a:spcPct val="0"/>
              </a:spcAft>
              <a:buClr>
                <a:srgbClr val="FF0000"/>
              </a:buClr>
              <a:buSzPct val="80000"/>
              <a:buFont typeface="Arial" panose="020B0604020202020204" pitchFamily="34" charset="0"/>
              <a:buNone/>
              <a:defRPr sz="2000" kern="1200">
                <a:solidFill>
                  <a:schemeClr val="tx1"/>
                </a:solidFill>
                <a:latin typeface="+mn-lt"/>
                <a:ea typeface="+mn-ea"/>
                <a:cs typeface="+mn-cs"/>
              </a:defRPr>
            </a:lvl2pPr>
            <a:lvl3pPr marL="914400" indent="0" algn="ctr" rtl="0" eaLnBrk="1" fontAlgn="base" hangingPunct="1">
              <a:spcBef>
                <a:spcPts val="500"/>
              </a:spcBef>
              <a:spcAft>
                <a:spcPct val="0"/>
              </a:spcAft>
              <a:buClr>
                <a:srgbClr val="333399"/>
              </a:buClr>
              <a:buSzPct val="80000"/>
              <a:buFont typeface="Arial" panose="020B0604020202020204" pitchFamily="34" charset="0"/>
              <a:buNone/>
              <a:defRPr sz="1800" kern="1200">
                <a:solidFill>
                  <a:schemeClr val="tx1"/>
                </a:solidFill>
                <a:latin typeface="+mn-lt"/>
                <a:ea typeface="+mn-ea"/>
                <a:cs typeface="+mn-cs"/>
              </a:defRPr>
            </a:lvl3pPr>
            <a:lvl4pPr marL="1371600" indent="0" algn="ctr" rtl="0" eaLnBrk="1" fontAlgn="base" hangingPunct="1">
              <a:spcBef>
                <a:spcPts val="400"/>
              </a:spcBef>
              <a:spcAft>
                <a:spcPct val="0"/>
              </a:spcAft>
              <a:buClr>
                <a:srgbClr val="333399"/>
              </a:buClr>
              <a:buSzPct val="80000"/>
              <a:buFont typeface="Arial" panose="020B0604020202020204" pitchFamily="34" charset="0"/>
              <a:buNone/>
              <a:defRPr sz="1600" kern="1200">
                <a:solidFill>
                  <a:schemeClr val="tx1"/>
                </a:solidFill>
                <a:latin typeface="+mn-lt"/>
                <a:ea typeface="+mn-ea"/>
                <a:cs typeface="+mn-cs"/>
              </a:defRPr>
            </a:lvl4pPr>
            <a:lvl5pPr marL="1828800" indent="0" algn="ctr" rtl="0" eaLnBrk="1" fontAlgn="base" hangingPunct="1">
              <a:spcBef>
                <a:spcPts val="400"/>
              </a:spcBef>
              <a:spcAft>
                <a:spcPct val="0"/>
              </a:spcAft>
              <a:buClr>
                <a:srgbClr val="333399"/>
              </a:buClr>
              <a:buSzPct val="80000"/>
              <a:buFont typeface="Arial" panose="020B0604020202020204" pitchFamily="34" charset="0"/>
              <a:buNone/>
              <a:defRPr sz="14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ctr"/>
            <a:r>
              <a:rPr lang="en-US" dirty="0"/>
              <a:t>Lab 01 - Grades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1222" y="1363980"/>
            <a:ext cx="3708923" cy="3063240"/>
          </a:xfrm>
          <a:prstGeom prst="rect">
            <a:avLst/>
          </a:prstGeom>
        </p:spPr>
      </p:pic>
      <p:sp>
        <p:nvSpPr>
          <p:cNvPr id="6" name="Slide Number Placeholder 5"/>
          <p:cNvSpPr>
            <a:spLocks noGrp="1"/>
          </p:cNvSpPr>
          <p:nvPr>
            <p:ph type="sldNum" sz="quarter" idx="12"/>
          </p:nvPr>
        </p:nvSpPr>
        <p:spPr/>
        <p:txBody>
          <a:bodyPr/>
          <a:lstStyle/>
          <a:p>
            <a:pPr>
              <a:defRPr/>
            </a:pPr>
            <a:fld id="{A0C1462C-D640-45B3-901B-F425AA5C3674}" type="slidenum">
              <a:rPr lang="en-US" smtClean="0"/>
              <a:pPr>
                <a:defRPr/>
              </a:pPr>
              <a:t>1</a:t>
            </a:fld>
            <a:endParaRPr lang="en-US" dirty="0"/>
          </a:p>
        </p:txBody>
      </p:sp>
    </p:spTree>
    <p:extLst>
      <p:ext uri="{BB962C8B-B14F-4D97-AF65-F5344CB8AC3E}">
        <p14:creationId xmlns:p14="http://schemas.microsoft.com/office/powerpoint/2010/main" val="1043853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01 - Grades</a:t>
            </a:r>
          </a:p>
        </p:txBody>
      </p:sp>
      <p:sp>
        <p:nvSpPr>
          <p:cNvPr id="3" name="Content Placeholder 2"/>
          <p:cNvSpPr>
            <a:spLocks noGrp="1"/>
          </p:cNvSpPr>
          <p:nvPr>
            <p:ph sz="quarter" idx="1"/>
          </p:nvPr>
        </p:nvSpPr>
        <p:spPr/>
        <p:txBody>
          <a:bodyPr/>
          <a:lstStyle/>
          <a:p>
            <a:r>
              <a:rPr lang="en-US" b="1" dirty="0"/>
              <a:t>"Write a program that reads from an input file a person's name followed by all their exam scores. Calculate and write the average score for all students on each exam to an output file. Then, write each student's name to the output file followed by the student's score and grade on each exam."</a:t>
            </a:r>
          </a:p>
          <a:p>
            <a:r>
              <a:rPr lang="en-US" b="1" dirty="0"/>
              <a:t>Learning Outcomes</a:t>
            </a:r>
          </a:p>
          <a:p>
            <a:pPr lvl="1"/>
            <a:r>
              <a:rPr lang="en-US" dirty="0"/>
              <a:t>Use the Visual Studio IDE to write and test your program.</a:t>
            </a:r>
          </a:p>
          <a:p>
            <a:pPr lvl="1">
              <a:spcBef>
                <a:spcPts val="0"/>
              </a:spcBef>
            </a:pPr>
            <a:r>
              <a:rPr lang="en-US" dirty="0"/>
              <a:t>Write a complete C++ solution.</a:t>
            </a:r>
          </a:p>
          <a:p>
            <a:pPr lvl="1">
              <a:spcBef>
                <a:spcPts val="0"/>
              </a:spcBef>
            </a:pPr>
            <a:r>
              <a:rPr lang="en-US" dirty="0"/>
              <a:t>Familiarize yourself with breakpoints, single-step, and memory examination. </a:t>
            </a:r>
          </a:p>
          <a:p>
            <a:pPr lvl="1">
              <a:spcBef>
                <a:spcPts val="0"/>
              </a:spcBef>
            </a:pPr>
            <a:r>
              <a:rPr lang="en-US" dirty="0"/>
              <a:t>Use command line arguments to select input and output files.</a:t>
            </a:r>
          </a:p>
          <a:p>
            <a:pPr lvl="1">
              <a:spcBef>
                <a:spcPts val="0"/>
              </a:spcBef>
            </a:pPr>
            <a:r>
              <a:rPr lang="en-US" dirty="0"/>
              <a:t>Use C++ dynamic arrays for run-time data storage.</a:t>
            </a:r>
          </a:p>
          <a:p>
            <a:pPr lvl="1">
              <a:spcBef>
                <a:spcPts val="0"/>
              </a:spcBef>
            </a:pPr>
            <a:r>
              <a:rPr lang="en-US" dirty="0"/>
              <a:t>Use basic I/O manipulators to format output values.</a:t>
            </a:r>
          </a:p>
        </p:txBody>
      </p:sp>
      <p:sp>
        <p:nvSpPr>
          <p:cNvPr id="8" name="Footer Placeholder 7"/>
          <p:cNvSpPr>
            <a:spLocks noGrp="1"/>
          </p:cNvSpPr>
          <p:nvPr>
            <p:ph type="ftr" sz="quarter" idx="11"/>
          </p:nvPr>
        </p:nvSpPr>
        <p:spPr/>
        <p:txBody>
          <a:bodyPr/>
          <a:lstStyle/>
          <a:p>
            <a:pPr>
              <a:defRPr/>
            </a:pPr>
            <a:r>
              <a:rPr lang="en-US"/>
              <a:t>Lab 01 - Grades</a:t>
            </a:r>
            <a:endParaRPr lang="en-US" dirty="0"/>
          </a:p>
        </p:txBody>
      </p:sp>
      <p:sp>
        <p:nvSpPr>
          <p:cNvPr id="9" name="Slide Number Placeholder 8"/>
          <p:cNvSpPr>
            <a:spLocks noGrp="1"/>
          </p:cNvSpPr>
          <p:nvPr>
            <p:ph type="sldNum" sz="quarter" idx="12"/>
          </p:nvPr>
        </p:nvSpPr>
        <p:spPr/>
        <p:txBody>
          <a:bodyPr/>
          <a:lstStyle/>
          <a:p>
            <a:pPr>
              <a:defRPr/>
            </a:pPr>
            <a:fld id="{0D7B5496-982B-480A-8085-B08F2CA91C21}" type="slidenum">
              <a:rPr lang="en-US" smtClean="0"/>
              <a:pPr>
                <a:defRPr/>
              </a:pPr>
              <a:t>2</a:t>
            </a:fld>
            <a:endParaRPr lang="en-US" dirty="0"/>
          </a:p>
        </p:txBody>
      </p:sp>
    </p:spTree>
    <p:extLst>
      <p:ext uri="{BB962C8B-B14F-4D97-AF65-F5344CB8AC3E}">
        <p14:creationId xmlns:p14="http://schemas.microsoft.com/office/powerpoint/2010/main" val="3320257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a:t>
            </a:r>
          </a:p>
        </p:txBody>
      </p:sp>
      <p:sp>
        <p:nvSpPr>
          <p:cNvPr id="3" name="Content Placeholder 2"/>
          <p:cNvSpPr>
            <a:spLocks noGrp="1"/>
          </p:cNvSpPr>
          <p:nvPr>
            <p:ph sz="quarter" idx="1"/>
          </p:nvPr>
        </p:nvSpPr>
        <p:spPr/>
        <p:txBody>
          <a:bodyPr/>
          <a:lstStyle/>
          <a:p>
            <a:r>
              <a:rPr lang="en-US" sz="1800" dirty="0"/>
              <a:t>Use command line argument </a:t>
            </a:r>
            <a:r>
              <a:rPr lang="en-US" sz="1800" dirty="0" err="1"/>
              <a:t>argv</a:t>
            </a:r>
            <a:r>
              <a:rPr lang="en-US" sz="1800" dirty="0"/>
              <a:t>[1] and </a:t>
            </a:r>
            <a:r>
              <a:rPr lang="en-US" sz="1800" dirty="0" err="1"/>
              <a:t>argv</a:t>
            </a:r>
            <a:r>
              <a:rPr lang="en-US" sz="1800" dirty="0"/>
              <a:t>[2] for I/O.</a:t>
            </a:r>
          </a:p>
          <a:p>
            <a:r>
              <a:rPr lang="en-US" sz="1800" dirty="0"/>
              <a:t>First line of the input file has # of students and scores followed by a line for each student and their exam scores.</a:t>
            </a:r>
          </a:p>
          <a:p>
            <a:r>
              <a:rPr lang="en-US" sz="1800" dirty="0"/>
              <a:t>Store student names in a dynamic one-dimensional array.</a:t>
            </a:r>
          </a:p>
          <a:p>
            <a:r>
              <a:rPr lang="en-US" sz="1800" dirty="0"/>
              <a:t>Store exam scores in a dynamic two-dimensional array (one row for each student, one column for each exam score.)</a:t>
            </a:r>
          </a:p>
          <a:p>
            <a:pPr lvl="1"/>
            <a:r>
              <a:rPr lang="en-US" sz="1400" dirty="0"/>
              <a:t>Calculate and output the average score for all students on each exam.</a:t>
            </a:r>
          </a:p>
          <a:p>
            <a:pPr lvl="1"/>
            <a:r>
              <a:rPr lang="en-US" sz="1400" dirty="0"/>
              <a:t>Output each student's name followed by the student's score and grade on each exam.</a:t>
            </a:r>
          </a:p>
          <a:p>
            <a:r>
              <a:rPr lang="en-US" sz="1800" dirty="0"/>
              <a:t>Use the average score for each exam to calculate and display the student's grade for that exam.</a:t>
            </a:r>
          </a:p>
          <a:p>
            <a:pPr marL="709613" lvl="1" indent="-342900">
              <a:buSzPct val="100000"/>
              <a:buFont typeface="+mj-lt"/>
              <a:buAutoNum type="arabicPeriod"/>
            </a:pPr>
            <a:r>
              <a:rPr lang="en-US" sz="1400" dirty="0"/>
              <a:t>If the student's score is + or - 5 or less points of the average, give a grade of C.</a:t>
            </a:r>
          </a:p>
          <a:p>
            <a:pPr marL="709613" lvl="1" indent="-342900">
              <a:buSzPct val="100000"/>
              <a:buFont typeface="+mj-lt"/>
              <a:buAutoNum type="arabicPeriod"/>
            </a:pPr>
            <a:r>
              <a:rPr lang="en-US" sz="1400" dirty="0"/>
              <a:t>If the grade is more than 5 points but less than 15 points above (or below) the average, give a grade of B (D).</a:t>
            </a:r>
          </a:p>
          <a:p>
            <a:pPr marL="709613" lvl="1" indent="-342900">
              <a:buSzPct val="100000"/>
              <a:buFont typeface="+mj-lt"/>
              <a:buAutoNum type="arabicPeriod"/>
            </a:pPr>
            <a:r>
              <a:rPr lang="en-US" sz="1400" dirty="0"/>
              <a:t>If the grade is 15 points or more above (or below) the average, give a grade of A (E).</a:t>
            </a:r>
          </a:p>
          <a:p>
            <a:r>
              <a:rPr lang="en-US" sz="1800" dirty="0"/>
              <a:t>Write the following functions to process this data.</a:t>
            </a:r>
          </a:p>
          <a:p>
            <a:pPr marL="709613" lvl="1" indent="-342900">
              <a:buSzPct val="100000"/>
              <a:buFont typeface="+mj-lt"/>
              <a:buAutoNum type="arabicPeriod"/>
            </a:pPr>
            <a:r>
              <a:rPr lang="en-US" sz="1400" dirty="0"/>
              <a:t>Read each data line from a text file.</a:t>
            </a:r>
          </a:p>
          <a:p>
            <a:pPr marL="709613" lvl="1" indent="-342900">
              <a:buSzPct val="100000"/>
              <a:buFont typeface="+mj-lt"/>
              <a:buAutoNum type="arabicPeriod"/>
            </a:pPr>
            <a:r>
              <a:rPr lang="en-US" sz="1400" dirty="0"/>
              <a:t>Write all information stored to an output file.</a:t>
            </a:r>
          </a:p>
          <a:p>
            <a:pPr marL="709613" lvl="1" indent="-342900">
              <a:buSzPct val="100000"/>
              <a:buFont typeface="+mj-lt"/>
              <a:buAutoNum type="arabicPeriod"/>
            </a:pPr>
            <a:r>
              <a:rPr lang="en-US" sz="1400" dirty="0"/>
              <a:t>Write each student's data, average exam score, and letter grade to an output line.</a:t>
            </a:r>
          </a:p>
          <a:p>
            <a:endParaRPr lang="en-US" sz="1800" dirty="0"/>
          </a:p>
          <a:p>
            <a:endParaRPr lang="en-US" sz="1800" dirty="0"/>
          </a:p>
        </p:txBody>
      </p:sp>
      <p:sp>
        <p:nvSpPr>
          <p:cNvPr id="8" name="Footer Placeholder 7"/>
          <p:cNvSpPr>
            <a:spLocks noGrp="1"/>
          </p:cNvSpPr>
          <p:nvPr>
            <p:ph type="ftr" sz="quarter" idx="11"/>
          </p:nvPr>
        </p:nvSpPr>
        <p:spPr/>
        <p:txBody>
          <a:bodyPr/>
          <a:lstStyle/>
          <a:p>
            <a:pPr>
              <a:defRPr/>
            </a:pPr>
            <a:r>
              <a:rPr lang="en-US"/>
              <a:t>Lab 01 - Grades</a:t>
            </a:r>
            <a:endParaRPr lang="en-US" dirty="0"/>
          </a:p>
        </p:txBody>
      </p:sp>
      <p:sp>
        <p:nvSpPr>
          <p:cNvPr id="9" name="Slide Number Placeholder 8"/>
          <p:cNvSpPr>
            <a:spLocks noGrp="1"/>
          </p:cNvSpPr>
          <p:nvPr>
            <p:ph type="sldNum" sz="quarter" idx="12"/>
          </p:nvPr>
        </p:nvSpPr>
        <p:spPr/>
        <p:txBody>
          <a:bodyPr/>
          <a:lstStyle/>
          <a:p>
            <a:pPr>
              <a:defRPr/>
            </a:pPr>
            <a:fld id="{0D7B5496-982B-480A-8085-B08F2CA91C21}" type="slidenum">
              <a:rPr lang="en-US" smtClean="0"/>
              <a:pPr>
                <a:defRPr/>
              </a:pPr>
              <a:t>3</a:t>
            </a:fld>
            <a:endParaRPr lang="en-US" dirty="0"/>
          </a:p>
        </p:txBody>
      </p:sp>
    </p:spTree>
    <p:extLst>
      <p:ext uri="{BB962C8B-B14F-4D97-AF65-F5344CB8AC3E}">
        <p14:creationId xmlns:p14="http://schemas.microsoft.com/office/powerpoint/2010/main" val="380097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animEffect transition="in" filter="fade">
                                      <p:cBhvr>
                                        <p:cTn id="50" dur="500"/>
                                        <p:tgtEl>
                                          <p:spTgt spid="3">
                                            <p:txEl>
                                              <p:pRg st="11" end="11"/>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Effect transition="in" filter="fade">
                                      <p:cBhvr>
                                        <p:cTn id="53" dur="500"/>
                                        <p:tgtEl>
                                          <p:spTgt spid="3">
                                            <p:txEl>
                                              <p:pRg st="12" end="12"/>
                                            </p:tx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
                                            <p:txEl>
                                              <p:pRg st="13" end="13"/>
                                            </p:txEl>
                                          </p:spTgt>
                                        </p:tgtEl>
                                        <p:attrNameLst>
                                          <p:attrName>style.visibility</p:attrName>
                                        </p:attrNameLst>
                                      </p:cBhvr>
                                      <p:to>
                                        <p:strVal val="visible"/>
                                      </p:to>
                                    </p:set>
                                    <p:animEffect transition="in" filter="fade">
                                      <p:cBhvr>
                                        <p:cTn id="56"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Grading</a:t>
            </a:r>
          </a:p>
        </p:txBody>
      </p:sp>
      <p:sp>
        <p:nvSpPr>
          <p:cNvPr id="3" name="Footer Placeholder 2"/>
          <p:cNvSpPr>
            <a:spLocks noGrp="1"/>
          </p:cNvSpPr>
          <p:nvPr>
            <p:ph type="ftr" sz="quarter" idx="11"/>
          </p:nvPr>
        </p:nvSpPr>
        <p:spPr/>
        <p:txBody>
          <a:bodyPr/>
          <a:lstStyle/>
          <a:p>
            <a:pPr>
              <a:defRPr/>
            </a:pPr>
            <a:r>
              <a:rPr lang="en-US"/>
              <a:t>Lab 01 - Grades</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4</a:t>
            </a:fld>
            <a:endParaRPr lang="en-US" dirty="0"/>
          </a:p>
        </p:txBody>
      </p:sp>
      <p:sp>
        <p:nvSpPr>
          <p:cNvPr id="5" name="TextBox 4"/>
          <p:cNvSpPr txBox="1"/>
          <p:nvPr/>
        </p:nvSpPr>
        <p:spPr>
          <a:xfrm>
            <a:off x="609600" y="1586805"/>
            <a:ext cx="5562600" cy="1384995"/>
          </a:xfrm>
          <a:prstGeom prst="rect">
            <a:avLst/>
          </a:prstGeom>
          <a:noFill/>
        </p:spPr>
        <p:txBody>
          <a:bodyPr wrap="square" rtlCol="0">
            <a:spAutoFit/>
          </a:bodyPr>
          <a:lstStyle/>
          <a:p>
            <a:r>
              <a:rPr lang="en-US" sz="1200" dirty="0">
                <a:latin typeface="Consolas" panose="020B0609020204030204" pitchFamily="49" charset="0"/>
                <a:cs typeface="Consolas" panose="020B0609020204030204" pitchFamily="49" charset="0"/>
              </a:rPr>
              <a:t>6 8</a:t>
            </a:r>
          </a:p>
          <a:p>
            <a:r>
              <a:rPr lang="en-US" sz="1200" dirty="0">
                <a:latin typeface="Consolas" panose="020B0609020204030204" pitchFamily="49" charset="0"/>
                <a:cs typeface="Consolas" panose="020B0609020204030204" pitchFamily="49" charset="0"/>
              </a:rPr>
              <a:t>Cody Coder  84 100 100 70 100 80 100 65</a:t>
            </a:r>
          </a:p>
          <a:p>
            <a:r>
              <a:rPr lang="en-US" sz="1200" dirty="0">
                <a:latin typeface="Consolas" panose="020B0609020204030204" pitchFamily="49" charset="0"/>
                <a:cs typeface="Consolas" panose="020B0609020204030204" pitchFamily="49" charset="0"/>
              </a:rPr>
              <a:t>Harry Houdini  77 68 65 100 96 100 86 100</a:t>
            </a:r>
          </a:p>
          <a:p>
            <a:r>
              <a:rPr lang="en-US" sz="1200" dirty="0">
                <a:latin typeface="Consolas" panose="020B0609020204030204" pitchFamily="49" charset="0"/>
                <a:cs typeface="Consolas" panose="020B0609020204030204" pitchFamily="49" charset="0"/>
              </a:rPr>
              <a:t>Harry Potter  100 100 95 91 100 70 71 72</a:t>
            </a:r>
          </a:p>
          <a:p>
            <a:r>
              <a:rPr lang="en-US" sz="1200" dirty="0">
                <a:latin typeface="Consolas" panose="020B0609020204030204" pitchFamily="49" charset="0"/>
                <a:cs typeface="Consolas" panose="020B0609020204030204" pitchFamily="49" charset="0"/>
              </a:rPr>
              <a:t>Mad Mulligun  88 96 100 90 93 100 100 100</a:t>
            </a:r>
          </a:p>
          <a:p>
            <a:r>
              <a:rPr lang="en-US" sz="1200" dirty="0">
                <a:latin typeface="Consolas" panose="020B0609020204030204" pitchFamily="49" charset="0"/>
                <a:cs typeface="Consolas" panose="020B0609020204030204" pitchFamily="49" charset="0"/>
              </a:rPr>
              <a:t>George Washington  100 72 100 76 82 71 82 98</a:t>
            </a:r>
          </a:p>
          <a:p>
            <a:r>
              <a:rPr lang="en-US" sz="1200" dirty="0">
                <a:latin typeface="Consolas" panose="020B0609020204030204" pitchFamily="49" charset="0"/>
                <a:cs typeface="Consolas" panose="020B0609020204030204" pitchFamily="49" charset="0"/>
              </a:rPr>
              <a:t>Abraham Lincoln  93 88 100 100 99 77 76 93</a:t>
            </a:r>
          </a:p>
        </p:txBody>
      </p:sp>
      <p:sp>
        <p:nvSpPr>
          <p:cNvPr id="6" name="TextBox 5"/>
          <p:cNvSpPr txBox="1"/>
          <p:nvPr/>
        </p:nvSpPr>
        <p:spPr>
          <a:xfrm>
            <a:off x="609600" y="3505200"/>
            <a:ext cx="8229600" cy="3231654"/>
          </a:xfrm>
          <a:prstGeom prst="rect">
            <a:avLst/>
          </a:prstGeom>
          <a:noFill/>
        </p:spPr>
        <p:txBody>
          <a:bodyPr wrap="square" rtlCol="0">
            <a:spAutoFit/>
          </a:bodyPr>
          <a:lstStyle/>
          <a:p>
            <a:r>
              <a:rPr lang="en-US" sz="1200" dirty="0">
                <a:latin typeface="Consolas" panose="020B0609020204030204" pitchFamily="49" charset="0"/>
                <a:cs typeface="Consolas" panose="020B0609020204030204" pitchFamily="49" charset="0"/>
              </a:rPr>
              <a:t>Exam Averages:</a:t>
            </a:r>
          </a:p>
          <a:p>
            <a:r>
              <a:rPr lang="en-US" sz="1200" dirty="0">
                <a:latin typeface="Consolas" panose="020B0609020204030204" pitchFamily="49" charset="0"/>
                <a:cs typeface="Consolas" panose="020B0609020204030204" pitchFamily="49" charset="0"/>
              </a:rPr>
              <a:t>Exam  1 average = 90.3    0(A)    2(B)    2(C)    2(D)    0(E)</a:t>
            </a:r>
          </a:p>
          <a:p>
            <a:r>
              <a:rPr lang="en-US" sz="1200" dirty="0">
                <a:latin typeface="Consolas" panose="020B0609020204030204" pitchFamily="49" charset="0"/>
                <a:cs typeface="Consolas" panose="020B0609020204030204" pitchFamily="49" charset="0"/>
              </a:rPr>
              <a:t>Exam  2 average = 87.3    0(A)    3(B)    1(C)    0(D)    2(E)</a:t>
            </a:r>
          </a:p>
          <a:p>
            <a:r>
              <a:rPr lang="en-US" sz="1200" dirty="0">
                <a:latin typeface="Consolas" panose="020B0609020204030204" pitchFamily="49" charset="0"/>
                <a:cs typeface="Consolas" panose="020B0609020204030204" pitchFamily="49" charset="0"/>
              </a:rPr>
              <a:t>Exam  3 average = 93.3    0(A)    4(B)    1(C)    0(D)    1(E)</a:t>
            </a:r>
          </a:p>
          <a:p>
            <a:r>
              <a:rPr lang="en-US" sz="1200" dirty="0">
                <a:latin typeface="Consolas" panose="020B0609020204030204" pitchFamily="49" charset="0"/>
                <a:cs typeface="Consolas" panose="020B0609020204030204" pitchFamily="49" charset="0"/>
              </a:rPr>
              <a:t>Exam  4 average = 87.8    0(A)    2(B)    2(C)    1(D)    1(E)</a:t>
            </a:r>
          </a:p>
          <a:p>
            <a:r>
              <a:rPr lang="en-US" sz="1200" dirty="0">
                <a:latin typeface="Consolas" panose="020B0609020204030204" pitchFamily="49" charset="0"/>
                <a:cs typeface="Consolas" panose="020B0609020204030204" pitchFamily="49" charset="0"/>
              </a:rPr>
              <a:t>Exam  5 average = 95.0    0(A)    0(B)    5(C)    1(D)    0(E)</a:t>
            </a:r>
          </a:p>
          <a:p>
            <a:r>
              <a:rPr lang="en-US" sz="1200" dirty="0">
                <a:latin typeface="Consolas" panose="020B0609020204030204" pitchFamily="49" charset="0"/>
                <a:cs typeface="Consolas" panose="020B0609020204030204" pitchFamily="49" charset="0"/>
              </a:rPr>
              <a:t>Exam  6 average = 83.0    2(A)    0(B)    1(C)    3(D)    0(E)</a:t>
            </a:r>
          </a:p>
          <a:p>
            <a:r>
              <a:rPr lang="en-US" sz="1200" dirty="0">
                <a:latin typeface="Consolas" panose="020B0609020204030204" pitchFamily="49" charset="0"/>
                <a:cs typeface="Consolas" panose="020B0609020204030204" pitchFamily="49" charset="0"/>
              </a:rPr>
              <a:t>Exam  7 average = 85.8    0(A)    2(B)    2(C)    2(D)    0(E)</a:t>
            </a:r>
          </a:p>
          <a:p>
            <a:r>
              <a:rPr lang="en-US" sz="1200" dirty="0">
                <a:latin typeface="Consolas" panose="020B0609020204030204" pitchFamily="49" charset="0"/>
                <a:cs typeface="Consolas" panose="020B0609020204030204" pitchFamily="49" charset="0"/>
              </a:rPr>
              <a:t>Exam  8 average = 88.0    0(A)    3(B)    1(C)    0(D)    2(E)</a:t>
            </a:r>
          </a:p>
          <a:p>
            <a:endParaRPr lang="en-US" sz="1200" dirty="0">
              <a:latin typeface="Consolas" panose="020B0609020204030204" pitchFamily="49" charset="0"/>
              <a:cs typeface="Consolas" panose="020B0609020204030204" pitchFamily="49" charset="0"/>
            </a:endParaRPr>
          </a:p>
          <a:p>
            <a:r>
              <a:rPr lang="en-US" sz="1200" dirty="0">
                <a:latin typeface="Consolas" panose="020B0609020204030204" pitchFamily="49" charset="0"/>
                <a:cs typeface="Consolas" panose="020B0609020204030204" pitchFamily="49" charset="0"/>
              </a:rPr>
              <a:t>Student Exam Grades:</a:t>
            </a:r>
          </a:p>
          <a:p>
            <a:r>
              <a:rPr lang="en-US" sz="1200" dirty="0">
                <a:latin typeface="Consolas" panose="020B0609020204030204" pitchFamily="49" charset="0"/>
                <a:cs typeface="Consolas" panose="020B0609020204030204" pitchFamily="49" charset="0"/>
              </a:rPr>
              <a:t>          Cody Coder     84(D)   100(B)   100(B)    70(E)   100(C)    80(C)   100(B)    65(E)</a:t>
            </a:r>
          </a:p>
          <a:p>
            <a:r>
              <a:rPr lang="en-US" sz="1200" dirty="0">
                <a:latin typeface="Consolas" panose="020B0609020204030204" pitchFamily="49" charset="0"/>
                <a:cs typeface="Consolas" panose="020B0609020204030204" pitchFamily="49" charset="0"/>
              </a:rPr>
              <a:t>       Harry Houdini     77(D)    68(E)    65(E)   100(B)    96(C)   100(A)    86(C)   100(B)</a:t>
            </a:r>
          </a:p>
          <a:p>
            <a:r>
              <a:rPr lang="en-US" sz="1200" dirty="0">
                <a:latin typeface="Consolas" panose="020B0609020204030204" pitchFamily="49" charset="0"/>
                <a:cs typeface="Consolas" panose="020B0609020204030204" pitchFamily="49" charset="0"/>
              </a:rPr>
              <a:t>        Harry Potter    100(B)   100(B)    95(C)    91(C)   100(C)    70(D)    71(D)    72(E)</a:t>
            </a:r>
          </a:p>
          <a:p>
            <a:r>
              <a:rPr lang="en-US" sz="1200" dirty="0">
                <a:latin typeface="Consolas" panose="020B0609020204030204" pitchFamily="49" charset="0"/>
                <a:cs typeface="Consolas" panose="020B0609020204030204" pitchFamily="49" charset="0"/>
              </a:rPr>
              <a:t>        Mad </a:t>
            </a:r>
            <a:r>
              <a:rPr lang="en-US" sz="1200" dirty="0" err="1">
                <a:latin typeface="Consolas" panose="020B0609020204030204" pitchFamily="49" charset="0"/>
                <a:cs typeface="Consolas" panose="020B0609020204030204" pitchFamily="49" charset="0"/>
              </a:rPr>
              <a:t>Mulligun</a:t>
            </a:r>
            <a:r>
              <a:rPr lang="en-US" sz="1200" dirty="0">
                <a:latin typeface="Consolas" panose="020B0609020204030204" pitchFamily="49" charset="0"/>
                <a:cs typeface="Consolas" panose="020B0609020204030204" pitchFamily="49" charset="0"/>
              </a:rPr>
              <a:t>     88(C)    96(B)   100(B)    90(C)    93(C)   100(A)   100(B)   100(B)</a:t>
            </a:r>
          </a:p>
          <a:p>
            <a:r>
              <a:rPr lang="en-US" sz="1200" dirty="0">
                <a:latin typeface="Consolas" panose="020B0609020204030204" pitchFamily="49" charset="0"/>
                <a:cs typeface="Consolas" panose="020B0609020204030204" pitchFamily="49" charset="0"/>
              </a:rPr>
              <a:t>   George Washington    100(B)    72(E)   100(B)    76(D)    82(D)    71(D)    82(C)    98(B)</a:t>
            </a:r>
          </a:p>
          <a:p>
            <a:r>
              <a:rPr lang="en-US" sz="1200" dirty="0">
                <a:latin typeface="Consolas" panose="020B0609020204030204" pitchFamily="49" charset="0"/>
                <a:cs typeface="Consolas" panose="020B0609020204030204" pitchFamily="49" charset="0"/>
              </a:rPr>
              <a:t>     Abraham Lincoln     93(C)    88(C)   100(B)   100(B)    99(C)    77(D)    76(D)    93(C)</a:t>
            </a:r>
          </a:p>
        </p:txBody>
      </p:sp>
      <p:sp>
        <p:nvSpPr>
          <p:cNvPr id="7" name="TextBox 6"/>
          <p:cNvSpPr txBox="1"/>
          <p:nvPr/>
        </p:nvSpPr>
        <p:spPr>
          <a:xfrm>
            <a:off x="152400" y="1295400"/>
            <a:ext cx="1295400" cy="369332"/>
          </a:xfrm>
          <a:prstGeom prst="rect">
            <a:avLst/>
          </a:prstGeom>
          <a:noFill/>
        </p:spPr>
        <p:txBody>
          <a:bodyPr wrap="square" rtlCol="0">
            <a:spAutoFit/>
          </a:bodyPr>
          <a:lstStyle/>
          <a:p>
            <a:r>
              <a:rPr lang="en-US" dirty="0"/>
              <a:t>Input:</a:t>
            </a:r>
          </a:p>
        </p:txBody>
      </p:sp>
      <p:sp>
        <p:nvSpPr>
          <p:cNvPr id="8" name="TextBox 7"/>
          <p:cNvSpPr txBox="1"/>
          <p:nvPr/>
        </p:nvSpPr>
        <p:spPr>
          <a:xfrm>
            <a:off x="152400" y="3146754"/>
            <a:ext cx="1295400" cy="369332"/>
          </a:xfrm>
          <a:prstGeom prst="rect">
            <a:avLst/>
          </a:prstGeom>
          <a:noFill/>
        </p:spPr>
        <p:txBody>
          <a:bodyPr wrap="square" rtlCol="0">
            <a:spAutoFit/>
          </a:bodyPr>
          <a:lstStyle/>
          <a:p>
            <a:r>
              <a:rPr lang="en-US" dirty="0"/>
              <a:t>Output:</a:t>
            </a:r>
          </a:p>
        </p:txBody>
      </p:sp>
      <p:grpSp>
        <p:nvGrpSpPr>
          <p:cNvPr id="11" name="Group 10"/>
          <p:cNvGrpSpPr/>
          <p:nvPr/>
        </p:nvGrpSpPr>
        <p:grpSpPr>
          <a:xfrm>
            <a:off x="609600" y="1586805"/>
            <a:ext cx="4724400" cy="1886993"/>
            <a:chOff x="609600" y="1586805"/>
            <a:chExt cx="4724400" cy="1886993"/>
          </a:xfrm>
        </p:grpSpPr>
        <p:sp>
          <p:nvSpPr>
            <p:cNvPr id="9" name="Rounded Rectangle 8"/>
            <p:cNvSpPr/>
            <p:nvPr/>
          </p:nvSpPr>
          <p:spPr>
            <a:xfrm>
              <a:off x="609600" y="1586805"/>
              <a:ext cx="457200" cy="24199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ular Callout 9"/>
            <p:cNvSpPr/>
            <p:nvPr/>
          </p:nvSpPr>
          <p:spPr>
            <a:xfrm>
              <a:off x="1981200" y="2971800"/>
              <a:ext cx="3352800" cy="501998"/>
            </a:xfrm>
            <a:prstGeom prst="wedgeRoundRectCallout">
              <a:avLst>
                <a:gd name="adj1" fmla="val -77212"/>
                <a:gd name="adj2" fmla="val -280374"/>
                <a:gd name="adj3" fmla="val 16667"/>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 of Students, # of Exams</a:t>
              </a:r>
            </a:p>
          </p:txBody>
        </p:sp>
      </p:grpSp>
      <p:grpSp>
        <p:nvGrpSpPr>
          <p:cNvPr id="12" name="Group 11"/>
          <p:cNvGrpSpPr/>
          <p:nvPr/>
        </p:nvGrpSpPr>
        <p:grpSpPr>
          <a:xfrm>
            <a:off x="6041170" y="3886200"/>
            <a:ext cx="2884904" cy="1888299"/>
            <a:chOff x="2612170" y="2900416"/>
            <a:chExt cx="2884904" cy="1888299"/>
          </a:xfrm>
        </p:grpSpPr>
        <p:sp>
          <p:nvSpPr>
            <p:cNvPr id="13" name="Rounded Rectangle 12"/>
            <p:cNvSpPr/>
            <p:nvPr/>
          </p:nvSpPr>
          <p:spPr>
            <a:xfrm>
              <a:off x="3086420" y="4546720"/>
              <a:ext cx="533400" cy="24199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ular Callout 13"/>
            <p:cNvSpPr/>
            <p:nvPr/>
          </p:nvSpPr>
          <p:spPr>
            <a:xfrm>
              <a:off x="2612170" y="2900416"/>
              <a:ext cx="2884904" cy="573382"/>
            </a:xfrm>
            <a:prstGeom prst="wedgeRoundRectCallout">
              <a:avLst>
                <a:gd name="adj1" fmla="val -26533"/>
                <a:gd name="adj2" fmla="val 238136"/>
                <a:gd name="adj3" fmla="val 16667"/>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Exam #6 Average = 83.0%</a:t>
              </a:r>
            </a:p>
            <a:p>
              <a:pPr algn="ctr"/>
              <a:r>
                <a:rPr lang="en-US" sz="1600" dirty="0">
                  <a:solidFill>
                    <a:schemeClr val="tx1"/>
                  </a:solidFill>
                </a:rPr>
                <a:t>Cody's Score = 80% = C</a:t>
              </a:r>
            </a:p>
          </p:txBody>
        </p:sp>
      </p:grpSp>
      <p:sp>
        <p:nvSpPr>
          <p:cNvPr id="15" name="Rectangle 14"/>
          <p:cNvSpPr/>
          <p:nvPr/>
        </p:nvSpPr>
        <p:spPr>
          <a:xfrm>
            <a:off x="5029200" y="1828800"/>
            <a:ext cx="3877985" cy="369332"/>
          </a:xfrm>
          <a:prstGeom prst="rect">
            <a:avLst/>
          </a:prstGeom>
        </p:spPr>
        <p:txBody>
          <a:bodyPr wrap="none">
            <a:spAutoFit/>
          </a:bodyPr>
          <a:lstStyle/>
          <a:p>
            <a:pPr algn="ctr"/>
            <a:r>
              <a:rPr lang="en-US" dirty="0"/>
              <a:t>…70    75    80    85    90    95    100</a:t>
            </a:r>
          </a:p>
        </p:txBody>
      </p:sp>
      <p:grpSp>
        <p:nvGrpSpPr>
          <p:cNvPr id="42" name="Group 41"/>
          <p:cNvGrpSpPr/>
          <p:nvPr/>
        </p:nvGrpSpPr>
        <p:grpSpPr>
          <a:xfrm>
            <a:off x="6172200" y="1417765"/>
            <a:ext cx="1109008" cy="487234"/>
            <a:chOff x="6172200" y="1417765"/>
            <a:chExt cx="1109008" cy="487234"/>
          </a:xfrm>
        </p:grpSpPr>
        <p:sp>
          <p:nvSpPr>
            <p:cNvPr id="16" name="Left Brace 15"/>
            <p:cNvSpPr/>
            <p:nvPr/>
          </p:nvSpPr>
          <p:spPr>
            <a:xfrm rot="5400000">
              <a:off x="6611149" y="1234941"/>
              <a:ext cx="231109" cy="1109008"/>
            </a:xfrm>
            <a:prstGeom prst="leftBrace">
              <a:avLst>
                <a:gd name="adj1" fmla="val 54927"/>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Rectangle 16"/>
            <p:cNvSpPr/>
            <p:nvPr/>
          </p:nvSpPr>
          <p:spPr>
            <a:xfrm>
              <a:off x="6649612" y="1417765"/>
              <a:ext cx="166712" cy="276999"/>
            </a:xfrm>
            <a:prstGeom prst="rect">
              <a:avLst/>
            </a:prstGeom>
          </p:spPr>
          <p:txBody>
            <a:bodyPr wrap="none" lIns="0" tIns="0" rIns="0" bIns="0">
              <a:spAutoFit/>
            </a:bodyPr>
            <a:lstStyle/>
            <a:p>
              <a:r>
                <a:rPr lang="en-US" dirty="0"/>
                <a:t>C</a:t>
              </a:r>
            </a:p>
          </p:txBody>
        </p:sp>
      </p:grpSp>
      <p:grpSp>
        <p:nvGrpSpPr>
          <p:cNvPr id="26" name="Group 25">
            <a:extLst>
              <a:ext uri="{FF2B5EF4-FFF2-40B4-BE49-F238E27FC236}">
                <a16:creationId xmlns:a16="http://schemas.microsoft.com/office/drawing/2014/main" id="{9B7E98C6-8D54-426B-B6A2-86C47C31AC55}"/>
              </a:ext>
            </a:extLst>
          </p:cNvPr>
          <p:cNvGrpSpPr/>
          <p:nvPr/>
        </p:nvGrpSpPr>
        <p:grpSpPr>
          <a:xfrm>
            <a:off x="5234748" y="2118234"/>
            <a:ext cx="2994852" cy="520965"/>
            <a:chOff x="5234748" y="2118234"/>
            <a:chExt cx="2994852" cy="520965"/>
          </a:xfrm>
        </p:grpSpPr>
        <p:sp>
          <p:nvSpPr>
            <p:cNvPr id="18" name="Left Brace 17"/>
            <p:cNvSpPr/>
            <p:nvPr/>
          </p:nvSpPr>
          <p:spPr>
            <a:xfrm rot="16200000" flipV="1">
              <a:off x="5586689" y="1766293"/>
              <a:ext cx="233570" cy="937451"/>
            </a:xfrm>
            <a:prstGeom prst="leftBrace">
              <a:avLst>
                <a:gd name="adj1" fmla="val 54927"/>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Rectangle 18"/>
            <p:cNvSpPr/>
            <p:nvPr/>
          </p:nvSpPr>
          <p:spPr>
            <a:xfrm>
              <a:off x="5638800" y="2362200"/>
              <a:ext cx="166712" cy="276999"/>
            </a:xfrm>
            <a:prstGeom prst="rect">
              <a:avLst/>
            </a:prstGeom>
          </p:spPr>
          <p:txBody>
            <a:bodyPr wrap="none" lIns="0" tIns="0" rIns="0" bIns="0">
              <a:spAutoFit/>
            </a:bodyPr>
            <a:lstStyle/>
            <a:p>
              <a:r>
                <a:rPr lang="en-US" dirty="0"/>
                <a:t>D</a:t>
              </a:r>
            </a:p>
          </p:txBody>
        </p:sp>
        <p:sp>
          <p:nvSpPr>
            <p:cNvPr id="20" name="Left Brace 19"/>
            <p:cNvSpPr/>
            <p:nvPr/>
          </p:nvSpPr>
          <p:spPr>
            <a:xfrm rot="16200000" flipV="1">
              <a:off x="7639111" y="1761315"/>
              <a:ext cx="232586" cy="948392"/>
            </a:xfrm>
            <a:prstGeom prst="leftBrace">
              <a:avLst>
                <a:gd name="adj1" fmla="val 54927"/>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Rectangle 20"/>
            <p:cNvSpPr/>
            <p:nvPr/>
          </p:nvSpPr>
          <p:spPr>
            <a:xfrm>
              <a:off x="7694712" y="2362200"/>
              <a:ext cx="153888" cy="276999"/>
            </a:xfrm>
            <a:prstGeom prst="rect">
              <a:avLst/>
            </a:prstGeom>
          </p:spPr>
          <p:txBody>
            <a:bodyPr wrap="none" lIns="0" tIns="0" rIns="0" bIns="0">
              <a:spAutoFit/>
            </a:bodyPr>
            <a:lstStyle/>
            <a:p>
              <a:r>
                <a:rPr lang="en-US" dirty="0"/>
                <a:t>B</a:t>
              </a:r>
            </a:p>
          </p:txBody>
        </p:sp>
      </p:grpSp>
      <p:grpSp>
        <p:nvGrpSpPr>
          <p:cNvPr id="27" name="Group 26">
            <a:extLst>
              <a:ext uri="{FF2B5EF4-FFF2-40B4-BE49-F238E27FC236}">
                <a16:creationId xmlns:a16="http://schemas.microsoft.com/office/drawing/2014/main" id="{1FA04D4F-5F4A-409F-89C2-B45E94EB74F1}"/>
              </a:ext>
            </a:extLst>
          </p:cNvPr>
          <p:cNvGrpSpPr/>
          <p:nvPr/>
        </p:nvGrpSpPr>
        <p:grpSpPr>
          <a:xfrm>
            <a:off x="4918478" y="1417765"/>
            <a:ext cx="3574244" cy="411035"/>
            <a:chOff x="4918478" y="1417765"/>
            <a:chExt cx="3574244" cy="411035"/>
          </a:xfrm>
        </p:grpSpPr>
        <p:sp>
          <p:nvSpPr>
            <p:cNvPr id="22" name="Rectangle 21"/>
            <p:cNvSpPr/>
            <p:nvPr/>
          </p:nvSpPr>
          <p:spPr>
            <a:xfrm>
              <a:off x="5116736" y="1417765"/>
              <a:ext cx="153888" cy="276999"/>
            </a:xfrm>
            <a:prstGeom prst="rect">
              <a:avLst/>
            </a:prstGeom>
          </p:spPr>
          <p:txBody>
            <a:bodyPr wrap="none" lIns="0" tIns="0" rIns="0" bIns="0">
              <a:spAutoFit/>
            </a:bodyPr>
            <a:lstStyle/>
            <a:p>
              <a:r>
                <a:rPr lang="en-US" dirty="0"/>
                <a:t>E</a:t>
              </a:r>
            </a:p>
          </p:txBody>
        </p:sp>
        <p:cxnSp>
          <p:nvCxnSpPr>
            <p:cNvPr id="24" name="Straight Arrow Connector 23"/>
            <p:cNvCxnSpPr/>
            <p:nvPr/>
          </p:nvCxnSpPr>
          <p:spPr>
            <a:xfrm flipH="1">
              <a:off x="4918478" y="1828800"/>
              <a:ext cx="263122"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flipH="1">
              <a:off x="8229600" y="1417765"/>
              <a:ext cx="153888" cy="276999"/>
            </a:xfrm>
            <a:prstGeom prst="rect">
              <a:avLst/>
            </a:prstGeom>
          </p:spPr>
          <p:txBody>
            <a:bodyPr wrap="none" lIns="0" tIns="0" rIns="0" bIns="0">
              <a:spAutoFit/>
            </a:bodyPr>
            <a:lstStyle/>
            <a:p>
              <a:r>
                <a:rPr lang="en-US" dirty="0"/>
                <a:t>A</a:t>
              </a:r>
            </a:p>
          </p:txBody>
        </p:sp>
        <p:cxnSp>
          <p:nvCxnSpPr>
            <p:cNvPr id="31" name="Straight Arrow Connector 30"/>
            <p:cNvCxnSpPr/>
            <p:nvPr/>
          </p:nvCxnSpPr>
          <p:spPr>
            <a:xfrm>
              <a:off x="8229600" y="1828800"/>
              <a:ext cx="263122"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6435265" y="1973580"/>
            <a:ext cx="605935" cy="769400"/>
            <a:chOff x="6466861" y="2034634"/>
            <a:chExt cx="605935" cy="769400"/>
          </a:xfrm>
        </p:grpSpPr>
        <p:sp>
          <p:nvSpPr>
            <p:cNvPr id="32" name="Rectangle 31"/>
            <p:cNvSpPr/>
            <p:nvPr/>
          </p:nvSpPr>
          <p:spPr>
            <a:xfrm>
              <a:off x="6466861" y="2434702"/>
              <a:ext cx="605935" cy="369332"/>
            </a:xfrm>
            <a:prstGeom prst="rect">
              <a:avLst/>
            </a:prstGeom>
          </p:spPr>
          <p:txBody>
            <a:bodyPr wrap="none" lIns="0" tIns="0" rIns="0" bIns="0">
              <a:spAutoFit/>
            </a:bodyPr>
            <a:lstStyle/>
            <a:p>
              <a:pPr algn="ctr"/>
              <a:r>
                <a:rPr lang="en-US" sz="1200" dirty="0"/>
                <a:t>Exam #6</a:t>
              </a:r>
            </a:p>
            <a:p>
              <a:pPr algn="ctr"/>
              <a:r>
                <a:rPr lang="en-US" sz="1200" dirty="0"/>
                <a:t>Average</a:t>
              </a:r>
            </a:p>
          </p:txBody>
        </p:sp>
        <p:cxnSp>
          <p:nvCxnSpPr>
            <p:cNvPr id="35" name="Straight Arrow Connector 34"/>
            <p:cNvCxnSpPr>
              <a:stCxn id="32" idx="0"/>
            </p:cNvCxnSpPr>
            <p:nvPr/>
          </p:nvCxnSpPr>
          <p:spPr>
            <a:xfrm flipV="1">
              <a:off x="6769829" y="2034634"/>
              <a:ext cx="0" cy="400068"/>
            </a:xfrm>
            <a:prstGeom prst="straightConnector1">
              <a:avLst/>
            </a:prstGeom>
            <a:ln w="38100">
              <a:solidFill>
                <a:srgbClr val="FF0000"/>
              </a:solidFill>
              <a:tailEnd type="arrow" w="sm" len="sm"/>
            </a:ln>
          </p:spPr>
          <p:style>
            <a:lnRef idx="1">
              <a:schemeClr val="accent1"/>
            </a:lnRef>
            <a:fillRef idx="0">
              <a:schemeClr val="accent1"/>
            </a:fillRef>
            <a:effectRef idx="0">
              <a:schemeClr val="accent1"/>
            </a:effectRef>
            <a:fontRef idx="minor">
              <a:schemeClr val="tx1"/>
            </a:fontRef>
          </p:style>
        </p:cxnSp>
      </p:grpSp>
      <p:grpSp>
        <p:nvGrpSpPr>
          <p:cNvPr id="34" name="Group 33"/>
          <p:cNvGrpSpPr/>
          <p:nvPr/>
        </p:nvGrpSpPr>
        <p:grpSpPr>
          <a:xfrm>
            <a:off x="2133600" y="4636815"/>
            <a:ext cx="3570704" cy="895689"/>
            <a:chOff x="1926370" y="2429829"/>
            <a:chExt cx="3570704" cy="895689"/>
          </a:xfrm>
        </p:grpSpPr>
        <p:sp>
          <p:nvSpPr>
            <p:cNvPr id="36" name="Rounded Rectangle 35"/>
            <p:cNvSpPr/>
            <p:nvPr/>
          </p:nvSpPr>
          <p:spPr>
            <a:xfrm>
              <a:off x="1926370" y="2429829"/>
              <a:ext cx="533400" cy="24199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ular Callout 36"/>
            <p:cNvSpPr/>
            <p:nvPr/>
          </p:nvSpPr>
          <p:spPr>
            <a:xfrm>
              <a:off x="2612170" y="2900416"/>
              <a:ext cx="2884904" cy="425102"/>
            </a:xfrm>
            <a:prstGeom prst="wedgeRoundRectCallout">
              <a:avLst>
                <a:gd name="adj1" fmla="val -55080"/>
                <a:gd name="adj2" fmla="val -112595"/>
                <a:gd name="adj3" fmla="val 16667"/>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Exam #6 Average = 83.0%</a:t>
              </a:r>
            </a:p>
          </p:txBody>
        </p:sp>
      </p:grpSp>
      <p:grpSp>
        <p:nvGrpSpPr>
          <p:cNvPr id="39" name="Group 38"/>
          <p:cNvGrpSpPr/>
          <p:nvPr/>
        </p:nvGrpSpPr>
        <p:grpSpPr>
          <a:xfrm>
            <a:off x="3716217" y="6074994"/>
            <a:ext cx="4132382" cy="689849"/>
            <a:chOff x="-409846" y="4546720"/>
            <a:chExt cx="4132382" cy="689849"/>
          </a:xfrm>
        </p:grpSpPr>
        <p:sp>
          <p:nvSpPr>
            <p:cNvPr id="40" name="Rounded Rectangle 39"/>
            <p:cNvSpPr/>
            <p:nvPr/>
          </p:nvSpPr>
          <p:spPr>
            <a:xfrm>
              <a:off x="3086419" y="4546720"/>
              <a:ext cx="636117" cy="24199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ular Callout 40"/>
            <p:cNvSpPr/>
            <p:nvPr/>
          </p:nvSpPr>
          <p:spPr>
            <a:xfrm>
              <a:off x="-409846" y="4663187"/>
              <a:ext cx="2884904" cy="573382"/>
            </a:xfrm>
            <a:prstGeom prst="wedgeRoundRectCallout">
              <a:avLst>
                <a:gd name="adj1" fmla="val 71553"/>
                <a:gd name="adj2" fmla="val -39867"/>
                <a:gd name="adj3" fmla="val 16667"/>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Exam #7 Average = 85.8%</a:t>
              </a:r>
            </a:p>
            <a:p>
              <a:pPr algn="ctr"/>
              <a:r>
                <a:rPr lang="en-US" sz="1600" dirty="0" err="1">
                  <a:solidFill>
                    <a:schemeClr val="tx1"/>
                  </a:solidFill>
                </a:rPr>
                <a:t>Mad's</a:t>
              </a:r>
              <a:r>
                <a:rPr lang="en-US" sz="1600" dirty="0">
                  <a:solidFill>
                    <a:schemeClr val="tx1"/>
                  </a:solidFill>
                </a:rPr>
                <a:t> Score = 100% = B</a:t>
              </a:r>
            </a:p>
          </p:txBody>
        </p:sp>
      </p:grpSp>
    </p:spTree>
    <p:extLst>
      <p:ext uri="{BB962C8B-B14F-4D97-AF65-F5344CB8AC3E}">
        <p14:creationId xmlns:p14="http://schemas.microsoft.com/office/powerpoint/2010/main" val="3576066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subTnLst>
                                    <p:set>
                                      <p:cBhvr override="childStyle">
                                        <p:cTn dur="1" fill="hold" display="0" masterRel="nextClick" afterEffect="1"/>
                                        <p:tgtEl>
                                          <p:spTgt spid="34"/>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fade">
                                      <p:cBhvr>
                                        <p:cTn id="22" dur="500"/>
                                        <p:tgtEl>
                                          <p:spTgt spid="3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fade">
                                      <p:cBhvr>
                                        <p:cTn id="27" dur="500"/>
                                        <p:tgtEl>
                                          <p:spTgt spid="4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5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fade">
                                      <p:cBhvr>
                                        <p:cTn id="37" dur="500"/>
                                        <p:tgtEl>
                                          <p:spTgt spid="2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fade">
                                      <p:cBhvr>
                                        <p:cTn id="47" dur="500"/>
                                        <p:tgtEl>
                                          <p:spTgt spid="39"/>
                                        </p:tgtEl>
                                      </p:cBhvr>
                                    </p:animEffect>
                                  </p:childTnLst>
                                  <p:subTnLst>
                                    <p:set>
                                      <p:cBhvr override="childStyle">
                                        <p:cTn dur="1" fill="hold" display="0" masterRel="nextClick" afterEffect="1"/>
                                        <p:tgtEl>
                                          <p:spTgt spid="3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Multi-dimensional Arrays</a:t>
            </a:r>
          </a:p>
        </p:txBody>
      </p:sp>
      <p:sp>
        <p:nvSpPr>
          <p:cNvPr id="3" name="Content Placeholder 2"/>
          <p:cNvSpPr>
            <a:spLocks noGrp="1"/>
          </p:cNvSpPr>
          <p:nvPr>
            <p:ph sz="quarter" idx="1"/>
          </p:nvPr>
        </p:nvSpPr>
        <p:spPr>
          <a:xfrm>
            <a:off x="477078" y="1277643"/>
            <a:ext cx="8153400" cy="1298541"/>
          </a:xfrm>
        </p:spPr>
        <p:txBody>
          <a:bodyPr/>
          <a:lstStyle/>
          <a:p>
            <a:r>
              <a:rPr lang="en-US" sz="2000" dirty="0"/>
              <a:t>Static arrays would be a great object for storing variable data, but...</a:t>
            </a:r>
          </a:p>
          <a:p>
            <a:pPr lvl="1"/>
            <a:r>
              <a:rPr lang="en-US" sz="1600" dirty="0"/>
              <a:t>C++ doesn’t allow a stack allocated array of a class whose size is not constant.</a:t>
            </a:r>
          </a:p>
          <a:p>
            <a:pPr lvl="1"/>
            <a:r>
              <a:rPr lang="en-US" sz="1600" dirty="0"/>
              <a:t>Static arrays are contiguous.</a:t>
            </a:r>
          </a:p>
          <a:p>
            <a:pPr lvl="1">
              <a:spcBef>
                <a:spcPts val="400"/>
              </a:spcBef>
            </a:pPr>
            <a:r>
              <a:rPr lang="en-US" sz="1600" dirty="0"/>
              <a:t>Array size </a:t>
            </a:r>
            <a:r>
              <a:rPr lang="en-US" sz="1600" b="1" u="sng" dirty="0"/>
              <a:t>MUST</a:t>
            </a:r>
            <a:r>
              <a:rPr lang="en-US" sz="1600" dirty="0"/>
              <a:t> be known at compile time.</a:t>
            </a:r>
            <a:endParaRPr lang="en-US" sz="2000" dirty="0"/>
          </a:p>
        </p:txBody>
      </p:sp>
      <p:sp>
        <p:nvSpPr>
          <p:cNvPr id="16" name="Footer Placeholder 15"/>
          <p:cNvSpPr>
            <a:spLocks noGrp="1"/>
          </p:cNvSpPr>
          <p:nvPr>
            <p:ph type="ftr" sz="quarter" idx="11"/>
          </p:nvPr>
        </p:nvSpPr>
        <p:spPr/>
        <p:txBody>
          <a:bodyPr/>
          <a:lstStyle/>
          <a:p>
            <a:pPr>
              <a:defRPr/>
            </a:pPr>
            <a:r>
              <a:rPr lang="en-US"/>
              <a:t>Lab 01 - Grades</a:t>
            </a:r>
            <a:endParaRPr lang="en-US" dirty="0"/>
          </a:p>
        </p:txBody>
      </p:sp>
      <p:sp>
        <p:nvSpPr>
          <p:cNvPr id="17" name="Slide Number Placeholder 16"/>
          <p:cNvSpPr>
            <a:spLocks noGrp="1"/>
          </p:cNvSpPr>
          <p:nvPr>
            <p:ph type="sldNum" sz="quarter" idx="12"/>
          </p:nvPr>
        </p:nvSpPr>
        <p:spPr/>
        <p:txBody>
          <a:bodyPr/>
          <a:lstStyle/>
          <a:p>
            <a:pPr>
              <a:defRPr/>
            </a:pPr>
            <a:fld id="{0D7B5496-982B-480A-8085-B08F2CA91C21}" type="slidenum">
              <a:rPr lang="en-US" smtClean="0"/>
              <a:pPr>
                <a:defRPr/>
              </a:pPr>
              <a:t>5</a:t>
            </a:fld>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3528453743"/>
              </p:ext>
            </p:extLst>
          </p:nvPr>
        </p:nvGraphicFramePr>
        <p:xfrm>
          <a:off x="5580995" y="2270405"/>
          <a:ext cx="3200400" cy="1417320"/>
        </p:xfrm>
        <a:graphic>
          <a:graphicData uri="http://schemas.openxmlformats.org/drawingml/2006/table">
            <a:tbl>
              <a:tblPr bandRow="1">
                <a:tableStyleId>{18603FDC-E32A-4AB5-989C-0864C3EAD2B8}</a:tableStyleId>
              </a:tblPr>
              <a:tblGrid>
                <a:gridCol w="640080">
                  <a:extLst>
                    <a:ext uri="{9D8B030D-6E8A-4147-A177-3AD203B41FA5}">
                      <a16:colId xmlns:a16="http://schemas.microsoft.com/office/drawing/2014/main" val="20000"/>
                    </a:ext>
                  </a:extLst>
                </a:gridCol>
                <a:gridCol w="640080">
                  <a:extLst>
                    <a:ext uri="{9D8B030D-6E8A-4147-A177-3AD203B41FA5}">
                      <a16:colId xmlns:a16="http://schemas.microsoft.com/office/drawing/2014/main" val="20001"/>
                    </a:ext>
                  </a:extLst>
                </a:gridCol>
                <a:gridCol w="640080">
                  <a:extLst>
                    <a:ext uri="{9D8B030D-6E8A-4147-A177-3AD203B41FA5}">
                      <a16:colId xmlns:a16="http://schemas.microsoft.com/office/drawing/2014/main" val="20002"/>
                    </a:ext>
                  </a:extLst>
                </a:gridCol>
                <a:gridCol w="640080">
                  <a:extLst>
                    <a:ext uri="{9D8B030D-6E8A-4147-A177-3AD203B41FA5}">
                      <a16:colId xmlns:a16="http://schemas.microsoft.com/office/drawing/2014/main" val="20003"/>
                    </a:ext>
                  </a:extLst>
                </a:gridCol>
                <a:gridCol w="640080">
                  <a:extLst>
                    <a:ext uri="{9D8B030D-6E8A-4147-A177-3AD203B41FA5}">
                      <a16:colId xmlns:a16="http://schemas.microsoft.com/office/drawing/2014/main" val="20004"/>
                    </a:ext>
                  </a:extLst>
                </a:gridCol>
              </a:tblGrid>
              <a:tr h="0">
                <a:tc>
                  <a:txBody>
                    <a:bodyPr/>
                    <a:lstStyle/>
                    <a:p>
                      <a:pPr algn="ctr"/>
                      <a:r>
                        <a:rPr lang="en-US" sz="1400" b="1" dirty="0">
                          <a:latin typeface="Arial Narrow" panose="020B0606020202030204" pitchFamily="34" charset="0"/>
                        </a:rPr>
                        <a:t>a[0][0]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algn="ctr"/>
                      <a:r>
                        <a:rPr lang="en-US" sz="1400" b="1" dirty="0">
                          <a:latin typeface="Arial Narrow" panose="020B0606020202030204" pitchFamily="34" charset="0"/>
                        </a:rPr>
                        <a:t>a[0][1]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latin typeface="Arial Narrow" panose="020B0606020202030204" pitchFamily="34" charset="0"/>
                        </a:rPr>
                        <a:t>a[0][2]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latin typeface="Arial Narrow" panose="020B0606020202030204" pitchFamily="34" charset="0"/>
                        </a:rPr>
                        <a:t>a[0][3]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algn="ctr"/>
                      <a:r>
                        <a:rPr lang="en-US" sz="1400" b="1" dirty="0">
                          <a:latin typeface="Arial Narrow" panose="020B0606020202030204" pitchFamily="34" charset="0"/>
                        </a:rPr>
                        <a:t>a[0][4]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0"/>
                  </a:ext>
                </a:extLst>
              </a:tr>
              <a:tr h="370840">
                <a:tc>
                  <a:txBody>
                    <a:bodyPr/>
                    <a:lstStyle/>
                    <a:p>
                      <a:pPr algn="ctr"/>
                      <a:r>
                        <a:rPr lang="en-US" sz="1400" b="1" dirty="0">
                          <a:latin typeface="Arial Narrow" panose="020B0606020202030204" pitchFamily="34" charset="0"/>
                        </a:rPr>
                        <a:t>a[1][0]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algn="ctr"/>
                      <a:r>
                        <a:rPr lang="en-US" sz="1400" b="1" dirty="0">
                          <a:latin typeface="Arial Narrow" panose="020B0606020202030204" pitchFamily="34" charset="0"/>
                        </a:rPr>
                        <a:t>a[1][1]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algn="ctr"/>
                      <a:r>
                        <a:rPr lang="en-US" sz="1400" b="1" dirty="0">
                          <a:latin typeface="Arial Narrow" panose="020B0606020202030204" pitchFamily="34" charset="0"/>
                        </a:rPr>
                        <a:t>a[1][2]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algn="ctr"/>
                      <a:r>
                        <a:rPr lang="en-US" sz="1400" b="1" dirty="0">
                          <a:latin typeface="Arial Narrow" panose="020B0606020202030204" pitchFamily="34" charset="0"/>
                        </a:rPr>
                        <a:t>a[1][3]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algn="ctr"/>
                      <a:r>
                        <a:rPr lang="en-US" sz="1400" b="1" dirty="0">
                          <a:latin typeface="Arial Narrow" panose="020B0606020202030204" pitchFamily="34" charset="0"/>
                        </a:rPr>
                        <a:t>a[1][4]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1"/>
                  </a:ext>
                </a:extLst>
              </a:tr>
              <a:tr h="370840">
                <a:tc>
                  <a:txBody>
                    <a:bodyPr/>
                    <a:lstStyle/>
                    <a:p>
                      <a:pPr algn="ctr"/>
                      <a:r>
                        <a:rPr lang="en-US" sz="1400" b="1" dirty="0">
                          <a:latin typeface="Arial Narrow" panose="020B0606020202030204" pitchFamily="34" charset="0"/>
                        </a:rPr>
                        <a:t>a[2][0]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algn="ctr"/>
                      <a:r>
                        <a:rPr lang="en-US" sz="1400" b="1" dirty="0">
                          <a:latin typeface="Arial Narrow" panose="020B0606020202030204" pitchFamily="34" charset="0"/>
                        </a:rPr>
                        <a:t>a[2][1]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algn="ctr"/>
                      <a:r>
                        <a:rPr lang="en-US" sz="1400" b="1" dirty="0">
                          <a:latin typeface="Arial Narrow" panose="020B0606020202030204" pitchFamily="34" charset="0"/>
                        </a:rPr>
                        <a:t>a[2][2]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algn="ctr"/>
                      <a:r>
                        <a:rPr lang="en-US" sz="1400" b="1" dirty="0">
                          <a:latin typeface="Arial Narrow" panose="020B0606020202030204" pitchFamily="34" charset="0"/>
                        </a:rPr>
                        <a:t>a[2][3]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algn="ctr"/>
                      <a:r>
                        <a:rPr lang="en-US" sz="1400" b="1" dirty="0">
                          <a:latin typeface="Arial Narrow" panose="020B0606020202030204" pitchFamily="34" charset="0"/>
                        </a:rPr>
                        <a:t>a[2][4]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2"/>
                  </a:ext>
                </a:extLst>
              </a:tr>
              <a:tr h="370840">
                <a:tc>
                  <a:txBody>
                    <a:bodyPr/>
                    <a:lstStyle/>
                    <a:p>
                      <a:pPr algn="ctr"/>
                      <a:r>
                        <a:rPr lang="en-US" sz="1400" b="1" dirty="0">
                          <a:latin typeface="Arial Narrow" panose="020B0606020202030204" pitchFamily="34" charset="0"/>
                        </a:rPr>
                        <a:t>a[3][0]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algn="ctr"/>
                      <a:r>
                        <a:rPr lang="en-US" sz="1400" b="1" dirty="0">
                          <a:latin typeface="Arial Narrow" panose="020B0606020202030204" pitchFamily="34" charset="0"/>
                        </a:rPr>
                        <a:t>a[3][1]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algn="ctr"/>
                      <a:r>
                        <a:rPr lang="en-US" sz="1400" b="1" dirty="0">
                          <a:latin typeface="Arial Narrow" panose="020B0606020202030204" pitchFamily="34" charset="0"/>
                        </a:rPr>
                        <a:t>a[3][2]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algn="ctr"/>
                      <a:r>
                        <a:rPr lang="en-US" sz="1400" b="1" dirty="0">
                          <a:latin typeface="Arial Narrow" panose="020B0606020202030204" pitchFamily="34" charset="0"/>
                        </a:rPr>
                        <a:t>a[3][3]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algn="ctr"/>
                      <a:r>
                        <a:rPr lang="en-US" sz="1400" b="1" dirty="0">
                          <a:latin typeface="Arial Narrow" panose="020B0606020202030204" pitchFamily="34" charset="0"/>
                        </a:rPr>
                        <a:t>a[3][4]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3"/>
                  </a:ext>
                </a:extLst>
              </a:tr>
            </a:tbl>
          </a:graphicData>
        </a:graphic>
      </p:graphicFrame>
      <p:sp>
        <p:nvSpPr>
          <p:cNvPr id="21" name="TextBox 20">
            <a:extLst>
              <a:ext uri="{FF2B5EF4-FFF2-40B4-BE49-F238E27FC236}">
                <a16:creationId xmlns:a16="http://schemas.microsoft.com/office/drawing/2014/main" id="{A459299E-A366-47D8-8049-9FE818DC5B78}"/>
              </a:ext>
            </a:extLst>
          </p:cNvPr>
          <p:cNvSpPr txBox="1"/>
          <p:nvPr/>
        </p:nvSpPr>
        <p:spPr>
          <a:xfrm>
            <a:off x="990600" y="3157478"/>
            <a:ext cx="4267200" cy="2862322"/>
          </a:xfrm>
          <a:prstGeom prst="rect">
            <a:avLst/>
          </a:prstGeom>
          <a:solidFill>
            <a:schemeClr val="bg1"/>
          </a:solidFill>
        </p:spPr>
        <p:txBody>
          <a:bodyPr wrap="square" rtlCol="0">
            <a:spAutoFit/>
          </a:bodyPr>
          <a:lstStyle/>
          <a:p>
            <a:r>
              <a:rPr lang="en-US" b="1" dirty="0">
                <a:latin typeface="Consolas" panose="020B0609020204030204" pitchFamily="49" charset="0"/>
              </a:rPr>
              <a:t>int main(int </a:t>
            </a:r>
            <a:r>
              <a:rPr lang="en-US" b="1" dirty="0" err="1">
                <a:latin typeface="Consolas" panose="020B0609020204030204" pitchFamily="49" charset="0"/>
              </a:rPr>
              <a:t>argc</a:t>
            </a:r>
            <a:r>
              <a:rPr lang="en-US" b="1" dirty="0">
                <a:latin typeface="Consolas" panose="020B0609020204030204" pitchFamily="49" charset="0"/>
              </a:rPr>
              <a:t>, char* </a:t>
            </a:r>
            <a:r>
              <a:rPr lang="en-US" b="1" dirty="0" err="1">
                <a:latin typeface="Consolas" panose="020B0609020204030204" pitchFamily="49" charset="0"/>
              </a:rPr>
              <a:t>argv</a:t>
            </a:r>
            <a:r>
              <a:rPr lang="en-US" b="1" dirty="0">
                <a:latin typeface="Consolas" panose="020B0609020204030204" pitchFamily="49" charset="0"/>
              </a:rPr>
              <a:t>[])</a:t>
            </a:r>
          </a:p>
          <a:p>
            <a:r>
              <a:rPr lang="en-US" b="1" dirty="0">
                <a:latin typeface="Consolas" panose="020B0609020204030204" pitchFamily="49" charset="0"/>
              </a:rPr>
              <a:t>{</a:t>
            </a:r>
          </a:p>
          <a:p>
            <a:r>
              <a:rPr lang="en-US" b="1" dirty="0">
                <a:latin typeface="Consolas" panose="020B0609020204030204" pitchFamily="49" charset="0"/>
              </a:rPr>
              <a:t>   int rows, cols;</a:t>
            </a:r>
          </a:p>
          <a:p>
            <a:r>
              <a:rPr lang="en-US" b="1" dirty="0">
                <a:latin typeface="Consolas" panose="020B0609020204030204" pitchFamily="49" charset="0"/>
              </a:rPr>
              <a:t>   string line = "4 5";</a:t>
            </a:r>
          </a:p>
          <a:p>
            <a:r>
              <a:rPr lang="en-US" b="1" dirty="0">
                <a:latin typeface="Consolas" panose="020B0609020204030204" pitchFamily="49" charset="0"/>
              </a:rPr>
              <a:t>   </a:t>
            </a:r>
            <a:r>
              <a:rPr lang="en-US" b="1" dirty="0" err="1">
                <a:latin typeface="Consolas" panose="020B0609020204030204" pitchFamily="49" charset="0"/>
              </a:rPr>
              <a:t>istringstream</a:t>
            </a:r>
            <a:r>
              <a:rPr lang="en-US" b="1" dirty="0">
                <a:latin typeface="Consolas" panose="020B0609020204030204" pitchFamily="49" charset="0"/>
              </a:rPr>
              <a:t> </a:t>
            </a:r>
            <a:r>
              <a:rPr lang="en-US" b="1" dirty="0" err="1">
                <a:latin typeface="Consolas" panose="020B0609020204030204" pitchFamily="49" charset="0"/>
              </a:rPr>
              <a:t>iss</a:t>
            </a:r>
            <a:r>
              <a:rPr lang="en-US" b="1" dirty="0">
                <a:latin typeface="Consolas" panose="020B0609020204030204" pitchFamily="49" charset="0"/>
              </a:rPr>
              <a:t>(line);</a:t>
            </a:r>
          </a:p>
          <a:p>
            <a:r>
              <a:rPr lang="en-US" b="1" dirty="0">
                <a:latin typeface="Consolas" panose="020B0609020204030204" pitchFamily="49" charset="0"/>
              </a:rPr>
              <a:t>   </a:t>
            </a:r>
            <a:r>
              <a:rPr lang="en-US" b="1" dirty="0" err="1">
                <a:latin typeface="Consolas" panose="020B0609020204030204" pitchFamily="49" charset="0"/>
              </a:rPr>
              <a:t>iss</a:t>
            </a:r>
            <a:r>
              <a:rPr lang="en-US" b="1" dirty="0">
                <a:latin typeface="Consolas" panose="020B0609020204030204" pitchFamily="49" charset="0"/>
              </a:rPr>
              <a:t> &gt;&gt; rows &gt;&gt; cols;</a:t>
            </a:r>
          </a:p>
          <a:p>
            <a:r>
              <a:rPr lang="en-US" b="1" dirty="0">
                <a:latin typeface="Consolas" panose="020B0609020204030204" pitchFamily="49" charset="0"/>
              </a:rPr>
              <a:t>   int a[rows][cols];</a:t>
            </a:r>
          </a:p>
          <a:p>
            <a:r>
              <a:rPr lang="en-US" b="1" dirty="0">
                <a:latin typeface="Consolas" panose="020B0609020204030204" pitchFamily="49" charset="0"/>
              </a:rPr>
              <a:t>   a[3][4] = 100;</a:t>
            </a:r>
          </a:p>
          <a:p>
            <a:r>
              <a:rPr lang="en-US" b="1" dirty="0">
                <a:latin typeface="Consolas" panose="020B0609020204030204" pitchFamily="49" charset="0"/>
              </a:rPr>
              <a:t>   return 0;</a:t>
            </a:r>
          </a:p>
          <a:p>
            <a:r>
              <a:rPr lang="en-US" b="1" dirty="0">
                <a:latin typeface="Consolas" panose="020B0609020204030204" pitchFamily="49" charset="0"/>
              </a:rPr>
              <a:t>}</a:t>
            </a:r>
          </a:p>
        </p:txBody>
      </p:sp>
      <p:pic>
        <p:nvPicPr>
          <p:cNvPr id="6" name="Picture 5" descr="A picture containing bird&#10;&#10;Description automatically generated">
            <a:extLst>
              <a:ext uri="{FF2B5EF4-FFF2-40B4-BE49-F238E27FC236}">
                <a16:creationId xmlns:a16="http://schemas.microsoft.com/office/drawing/2014/main" id="{B9870581-E5E8-414C-917D-4283C2B990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5122653"/>
            <a:ext cx="6427081" cy="1200329"/>
          </a:xfrm>
          <a:prstGeom prst="rect">
            <a:avLst/>
          </a:prstGeom>
        </p:spPr>
      </p:pic>
      <p:sp>
        <p:nvSpPr>
          <p:cNvPr id="25" name="Content Placeholder 2">
            <a:extLst>
              <a:ext uri="{FF2B5EF4-FFF2-40B4-BE49-F238E27FC236}">
                <a16:creationId xmlns:a16="http://schemas.microsoft.com/office/drawing/2014/main" id="{8F70749A-65D0-4ED6-AE41-F7A6C4A49E0F}"/>
              </a:ext>
            </a:extLst>
          </p:cNvPr>
          <p:cNvSpPr txBox="1">
            <a:spLocks/>
          </p:cNvSpPr>
          <p:nvPr/>
        </p:nvSpPr>
        <p:spPr bwMode="auto">
          <a:xfrm>
            <a:off x="480850" y="2569041"/>
            <a:ext cx="8153400" cy="588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4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spcBef>
                <a:spcPts val="400"/>
              </a:spcBef>
            </a:pPr>
            <a:r>
              <a:rPr lang="en-US" sz="2000" dirty="0"/>
              <a:t>Let's try:</a:t>
            </a:r>
          </a:p>
        </p:txBody>
      </p:sp>
    </p:spTree>
    <p:extLst>
      <p:ext uri="{BB962C8B-B14F-4D97-AF65-F5344CB8AC3E}">
        <p14:creationId xmlns:p14="http://schemas.microsoft.com/office/powerpoint/2010/main" val="751081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5">
                                            <p:txEl>
                                              <p:pRg st="0" end="0"/>
                                            </p:txEl>
                                          </p:spTgt>
                                        </p:tgtEl>
                                        <p:attrNameLst>
                                          <p:attrName>style.visibility</p:attrName>
                                        </p:attrNameLst>
                                      </p:cBhvr>
                                      <p:to>
                                        <p:strVal val="visible"/>
                                      </p:to>
                                    </p:set>
                                    <p:animEffect transition="in" filter="fade">
                                      <p:cBhvr>
                                        <p:cTn id="26" dur="500"/>
                                        <p:tgtEl>
                                          <p:spTgt spid="25">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1" grpId="0" animBg="1"/>
      <p:bldP spid="2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Multi-dimensional Arrays</a:t>
            </a:r>
          </a:p>
        </p:txBody>
      </p:sp>
      <p:sp>
        <p:nvSpPr>
          <p:cNvPr id="16" name="Footer Placeholder 15"/>
          <p:cNvSpPr>
            <a:spLocks noGrp="1"/>
          </p:cNvSpPr>
          <p:nvPr>
            <p:ph type="ftr" sz="quarter" idx="11"/>
          </p:nvPr>
        </p:nvSpPr>
        <p:spPr/>
        <p:txBody>
          <a:bodyPr/>
          <a:lstStyle/>
          <a:p>
            <a:pPr>
              <a:defRPr/>
            </a:pPr>
            <a:r>
              <a:rPr lang="en-US"/>
              <a:t>Lab 01 - Grades</a:t>
            </a:r>
            <a:endParaRPr lang="en-US" dirty="0"/>
          </a:p>
        </p:txBody>
      </p:sp>
      <p:sp>
        <p:nvSpPr>
          <p:cNvPr id="17" name="Slide Number Placeholder 16"/>
          <p:cNvSpPr>
            <a:spLocks noGrp="1"/>
          </p:cNvSpPr>
          <p:nvPr>
            <p:ph type="sldNum" sz="quarter" idx="12"/>
          </p:nvPr>
        </p:nvSpPr>
        <p:spPr/>
        <p:txBody>
          <a:bodyPr/>
          <a:lstStyle/>
          <a:p>
            <a:pPr>
              <a:defRPr/>
            </a:pPr>
            <a:fld id="{0D7B5496-982B-480A-8085-B08F2CA91C21}" type="slidenum">
              <a:rPr lang="en-US" smtClean="0"/>
              <a:pPr>
                <a:defRPr/>
              </a:pPr>
              <a:t>6</a:t>
            </a:fld>
            <a:endParaRPr lang="en-US" dirty="0"/>
          </a:p>
        </p:txBody>
      </p:sp>
      <p:sp>
        <p:nvSpPr>
          <p:cNvPr id="21" name="TextBox 20">
            <a:extLst>
              <a:ext uri="{FF2B5EF4-FFF2-40B4-BE49-F238E27FC236}">
                <a16:creationId xmlns:a16="http://schemas.microsoft.com/office/drawing/2014/main" id="{A459299E-A366-47D8-8049-9FE818DC5B78}"/>
              </a:ext>
            </a:extLst>
          </p:cNvPr>
          <p:cNvSpPr txBox="1"/>
          <p:nvPr/>
        </p:nvSpPr>
        <p:spPr>
          <a:xfrm>
            <a:off x="990600" y="3157478"/>
            <a:ext cx="5562600" cy="2862322"/>
          </a:xfrm>
          <a:prstGeom prst="rect">
            <a:avLst/>
          </a:prstGeom>
          <a:solidFill>
            <a:schemeClr val="bg1"/>
          </a:solidFill>
        </p:spPr>
        <p:txBody>
          <a:bodyPr wrap="square" rtlCol="0">
            <a:spAutoFit/>
          </a:bodyPr>
          <a:lstStyle/>
          <a:p>
            <a:r>
              <a:rPr lang="en-US" b="1" dirty="0">
                <a:latin typeface="Consolas" panose="020B0609020204030204" pitchFamily="49" charset="0"/>
              </a:rPr>
              <a:t>int main(int </a:t>
            </a:r>
            <a:r>
              <a:rPr lang="en-US" b="1" dirty="0" err="1">
                <a:latin typeface="Consolas" panose="020B0609020204030204" pitchFamily="49" charset="0"/>
              </a:rPr>
              <a:t>argc</a:t>
            </a:r>
            <a:r>
              <a:rPr lang="en-US" b="1" dirty="0">
                <a:latin typeface="Consolas" panose="020B0609020204030204" pitchFamily="49" charset="0"/>
              </a:rPr>
              <a:t>, char* </a:t>
            </a:r>
            <a:r>
              <a:rPr lang="en-US" b="1" dirty="0" err="1">
                <a:latin typeface="Consolas" panose="020B0609020204030204" pitchFamily="49" charset="0"/>
              </a:rPr>
              <a:t>argv</a:t>
            </a:r>
            <a:r>
              <a:rPr lang="en-US" b="1" dirty="0">
                <a:latin typeface="Consolas" panose="020B0609020204030204" pitchFamily="49" charset="0"/>
              </a:rPr>
              <a:t>[])</a:t>
            </a:r>
          </a:p>
          <a:p>
            <a:r>
              <a:rPr lang="en-US" b="1" dirty="0">
                <a:latin typeface="Consolas" panose="020B0609020204030204" pitchFamily="49" charset="0"/>
              </a:rPr>
              <a:t>{</a:t>
            </a:r>
          </a:p>
          <a:p>
            <a:r>
              <a:rPr lang="en-US" b="1" dirty="0">
                <a:latin typeface="Consolas" panose="020B0609020204030204" pitchFamily="49" charset="0"/>
              </a:rPr>
              <a:t>   int rows, cols;</a:t>
            </a:r>
          </a:p>
          <a:p>
            <a:r>
              <a:rPr lang="en-US" b="1" dirty="0">
                <a:latin typeface="Consolas" panose="020B0609020204030204" pitchFamily="49" charset="0"/>
              </a:rPr>
              <a:t>   string line = "4 5";</a:t>
            </a:r>
          </a:p>
          <a:p>
            <a:r>
              <a:rPr lang="en-US" b="1" dirty="0">
                <a:latin typeface="Consolas" panose="020B0609020204030204" pitchFamily="49" charset="0"/>
              </a:rPr>
              <a:t>   </a:t>
            </a:r>
            <a:r>
              <a:rPr lang="en-US" b="1" dirty="0" err="1">
                <a:latin typeface="Consolas" panose="020B0609020204030204" pitchFamily="49" charset="0"/>
              </a:rPr>
              <a:t>istringstream</a:t>
            </a:r>
            <a:r>
              <a:rPr lang="en-US" b="1" dirty="0">
                <a:latin typeface="Consolas" panose="020B0609020204030204" pitchFamily="49" charset="0"/>
              </a:rPr>
              <a:t> </a:t>
            </a:r>
            <a:r>
              <a:rPr lang="en-US" b="1" dirty="0" err="1">
                <a:latin typeface="Consolas" panose="020B0609020204030204" pitchFamily="49" charset="0"/>
              </a:rPr>
              <a:t>iss</a:t>
            </a:r>
            <a:r>
              <a:rPr lang="en-US" b="1" dirty="0">
                <a:latin typeface="Consolas" panose="020B0609020204030204" pitchFamily="49" charset="0"/>
              </a:rPr>
              <a:t>(line);</a:t>
            </a:r>
          </a:p>
          <a:p>
            <a:r>
              <a:rPr lang="en-US" b="1" dirty="0">
                <a:latin typeface="Consolas" panose="020B0609020204030204" pitchFamily="49" charset="0"/>
              </a:rPr>
              <a:t>   </a:t>
            </a:r>
            <a:r>
              <a:rPr lang="en-US" b="1" dirty="0" err="1">
                <a:latin typeface="Consolas" panose="020B0609020204030204" pitchFamily="49" charset="0"/>
              </a:rPr>
              <a:t>iss</a:t>
            </a:r>
            <a:r>
              <a:rPr lang="en-US" b="1" dirty="0">
                <a:latin typeface="Consolas" panose="020B0609020204030204" pitchFamily="49" charset="0"/>
              </a:rPr>
              <a:t> &gt;&gt; rows &gt;&gt; cols;</a:t>
            </a:r>
          </a:p>
          <a:p>
            <a:r>
              <a:rPr lang="en-US" b="1" dirty="0">
                <a:latin typeface="Consolas" panose="020B0609020204030204" pitchFamily="49" charset="0"/>
              </a:rPr>
              <a:t>   int (*a)[cols] = new int[rows][cols];</a:t>
            </a:r>
          </a:p>
          <a:p>
            <a:r>
              <a:rPr lang="en-US" b="1" dirty="0">
                <a:latin typeface="Consolas" panose="020B0609020204030204" pitchFamily="49" charset="0"/>
              </a:rPr>
              <a:t>   a[3][4] = 100;</a:t>
            </a:r>
          </a:p>
          <a:p>
            <a:r>
              <a:rPr lang="en-US" b="1" dirty="0">
                <a:latin typeface="Consolas" panose="020B0609020204030204" pitchFamily="49" charset="0"/>
              </a:rPr>
              <a:t>   return 0;</a:t>
            </a:r>
          </a:p>
          <a:p>
            <a:r>
              <a:rPr lang="en-US" b="1" dirty="0">
                <a:latin typeface="Consolas" panose="020B0609020204030204" pitchFamily="49" charset="0"/>
              </a:rPr>
              <a:t>}</a:t>
            </a:r>
          </a:p>
        </p:txBody>
      </p:sp>
      <p:pic>
        <p:nvPicPr>
          <p:cNvPr id="4" name="Picture 3">
            <a:extLst>
              <a:ext uri="{FF2B5EF4-FFF2-40B4-BE49-F238E27FC236}">
                <a16:creationId xmlns:a16="http://schemas.microsoft.com/office/drawing/2014/main" id="{702DA509-E54C-4BE9-A5F0-B5E921E6E71D}"/>
              </a:ext>
            </a:extLst>
          </p:cNvPr>
          <p:cNvPicPr>
            <a:picLocks noChangeAspect="1"/>
          </p:cNvPicPr>
          <p:nvPr/>
        </p:nvPicPr>
        <p:blipFill>
          <a:blip r:embed="rId2"/>
          <a:stretch>
            <a:fillRect/>
          </a:stretch>
        </p:blipFill>
        <p:spPr>
          <a:xfrm>
            <a:off x="2687342" y="5105400"/>
            <a:ext cx="5948391" cy="1118864"/>
          </a:xfrm>
          <a:prstGeom prst="rect">
            <a:avLst/>
          </a:prstGeom>
        </p:spPr>
      </p:pic>
      <p:sp>
        <p:nvSpPr>
          <p:cNvPr id="10" name="Speech Bubble: Rectangle with Corners Rounded 9">
            <a:extLst>
              <a:ext uri="{FF2B5EF4-FFF2-40B4-BE49-F238E27FC236}">
                <a16:creationId xmlns:a16="http://schemas.microsoft.com/office/drawing/2014/main" id="{08CAF2AE-E91D-4849-B267-E9176ADBB1A4}"/>
              </a:ext>
            </a:extLst>
          </p:cNvPr>
          <p:cNvSpPr/>
          <p:nvPr/>
        </p:nvSpPr>
        <p:spPr>
          <a:xfrm>
            <a:off x="4732046" y="3613182"/>
            <a:ext cx="4038600" cy="696546"/>
          </a:xfrm>
          <a:prstGeom prst="wedgeRoundRectCallout">
            <a:avLst>
              <a:gd name="adj1" fmla="val -52928"/>
              <a:gd name="adj2" fmla="val 126452"/>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error C2440: 'initializing': cannot convert from 'int (*)[1]' to 'int (*)[cols]'</a:t>
            </a:r>
          </a:p>
        </p:txBody>
      </p:sp>
      <p:sp>
        <p:nvSpPr>
          <p:cNvPr id="13" name="Content Placeholder 2">
            <a:extLst>
              <a:ext uri="{FF2B5EF4-FFF2-40B4-BE49-F238E27FC236}">
                <a16:creationId xmlns:a16="http://schemas.microsoft.com/office/drawing/2014/main" id="{FDDBBA2F-0B61-415A-B325-ADAC4CF86565}"/>
              </a:ext>
            </a:extLst>
          </p:cNvPr>
          <p:cNvSpPr>
            <a:spLocks noGrp="1"/>
          </p:cNvSpPr>
          <p:nvPr>
            <p:ph sz="quarter" idx="1"/>
          </p:nvPr>
        </p:nvSpPr>
        <p:spPr>
          <a:xfrm>
            <a:off x="477078" y="1277643"/>
            <a:ext cx="8153400" cy="1642979"/>
          </a:xfrm>
        </p:spPr>
        <p:txBody>
          <a:bodyPr/>
          <a:lstStyle/>
          <a:p>
            <a:r>
              <a:rPr lang="en-US" sz="2000" dirty="0"/>
              <a:t>Static arrays would be a great object for storing variable data, but...</a:t>
            </a:r>
          </a:p>
          <a:p>
            <a:pPr lvl="1"/>
            <a:r>
              <a:rPr lang="en-US" sz="1600" dirty="0"/>
              <a:t>C++ doesn’t allow a stack allocated array of a class whose size is not constant.</a:t>
            </a:r>
          </a:p>
          <a:p>
            <a:pPr lvl="1"/>
            <a:r>
              <a:rPr lang="en-US" sz="1600" dirty="0"/>
              <a:t>Static arrays are contiguous.</a:t>
            </a:r>
          </a:p>
          <a:p>
            <a:pPr lvl="1">
              <a:spcBef>
                <a:spcPts val="400"/>
              </a:spcBef>
            </a:pPr>
            <a:r>
              <a:rPr lang="en-US" sz="1600" dirty="0"/>
              <a:t>Array size </a:t>
            </a:r>
            <a:r>
              <a:rPr lang="en-US" sz="1600" b="1" u="sng" dirty="0"/>
              <a:t>MUST</a:t>
            </a:r>
            <a:r>
              <a:rPr lang="en-US" sz="1600" dirty="0"/>
              <a:t> be known at compile time.</a:t>
            </a:r>
          </a:p>
          <a:p>
            <a:pPr>
              <a:spcBef>
                <a:spcPts val="400"/>
              </a:spcBef>
            </a:pPr>
            <a:r>
              <a:rPr lang="en-US" sz="2000" dirty="0"/>
              <a:t>Or this:</a:t>
            </a:r>
          </a:p>
        </p:txBody>
      </p:sp>
    </p:spTree>
    <p:extLst>
      <p:ext uri="{BB962C8B-B14F-4D97-AF65-F5344CB8AC3E}">
        <p14:creationId xmlns:p14="http://schemas.microsoft.com/office/powerpoint/2010/main" val="1452539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Multi-dimensional Arrays</a:t>
            </a:r>
          </a:p>
        </p:txBody>
      </p:sp>
      <p:sp>
        <p:nvSpPr>
          <p:cNvPr id="3" name="Content Placeholder 2"/>
          <p:cNvSpPr>
            <a:spLocks noGrp="1"/>
          </p:cNvSpPr>
          <p:nvPr>
            <p:ph sz="quarter" idx="1"/>
          </p:nvPr>
        </p:nvSpPr>
        <p:spPr>
          <a:xfrm>
            <a:off x="477078" y="1277644"/>
            <a:ext cx="8153400" cy="1790588"/>
          </a:xfrm>
        </p:spPr>
        <p:txBody>
          <a:bodyPr/>
          <a:lstStyle/>
          <a:p>
            <a:r>
              <a:rPr lang="en-US" sz="2000" dirty="0"/>
              <a:t>Since C++ doesn’t allow a stack allocated array of a class whose size is not constant, we need to dynamically allocate memory.</a:t>
            </a:r>
          </a:p>
          <a:p>
            <a:pPr lvl="1"/>
            <a:r>
              <a:rPr lang="en-US" sz="1800" dirty="0"/>
              <a:t>Dynamic arrays use pointers.</a:t>
            </a:r>
          </a:p>
          <a:p>
            <a:pPr lvl="1">
              <a:spcBef>
                <a:spcPts val="400"/>
              </a:spcBef>
            </a:pPr>
            <a:r>
              <a:rPr lang="en-US" sz="1800" dirty="0"/>
              <a:t>Memory for a dynamic array comes from the heap.</a:t>
            </a:r>
          </a:p>
          <a:p>
            <a:pPr>
              <a:spcBef>
                <a:spcPts val="400"/>
              </a:spcBef>
            </a:pPr>
            <a:r>
              <a:rPr lang="en-US" sz="2000" dirty="0"/>
              <a:t>Consider the following:</a:t>
            </a:r>
          </a:p>
        </p:txBody>
      </p:sp>
      <p:sp>
        <p:nvSpPr>
          <p:cNvPr id="16" name="Footer Placeholder 15"/>
          <p:cNvSpPr>
            <a:spLocks noGrp="1"/>
          </p:cNvSpPr>
          <p:nvPr>
            <p:ph type="ftr" sz="quarter" idx="11"/>
          </p:nvPr>
        </p:nvSpPr>
        <p:spPr/>
        <p:txBody>
          <a:bodyPr/>
          <a:lstStyle/>
          <a:p>
            <a:pPr>
              <a:defRPr/>
            </a:pPr>
            <a:r>
              <a:rPr lang="en-US"/>
              <a:t>Lab 01 - Grades</a:t>
            </a:r>
            <a:endParaRPr lang="en-US" dirty="0"/>
          </a:p>
        </p:txBody>
      </p:sp>
      <p:sp>
        <p:nvSpPr>
          <p:cNvPr id="17" name="Slide Number Placeholder 16"/>
          <p:cNvSpPr>
            <a:spLocks noGrp="1"/>
          </p:cNvSpPr>
          <p:nvPr>
            <p:ph type="sldNum" sz="quarter" idx="12"/>
          </p:nvPr>
        </p:nvSpPr>
        <p:spPr/>
        <p:txBody>
          <a:bodyPr/>
          <a:lstStyle/>
          <a:p>
            <a:pPr>
              <a:defRPr/>
            </a:pPr>
            <a:fld id="{0D7B5496-982B-480A-8085-B08F2CA91C21}" type="slidenum">
              <a:rPr lang="en-US" smtClean="0"/>
              <a:pPr>
                <a:defRPr/>
              </a:pPr>
              <a:t>7</a:t>
            </a:fld>
            <a:endParaRPr lang="en-US" dirty="0"/>
          </a:p>
        </p:txBody>
      </p:sp>
      <p:sp>
        <p:nvSpPr>
          <p:cNvPr id="21" name="TextBox 20">
            <a:extLst>
              <a:ext uri="{FF2B5EF4-FFF2-40B4-BE49-F238E27FC236}">
                <a16:creationId xmlns:a16="http://schemas.microsoft.com/office/drawing/2014/main" id="{A459299E-A366-47D8-8049-9FE818DC5B78}"/>
              </a:ext>
            </a:extLst>
          </p:cNvPr>
          <p:cNvSpPr txBox="1"/>
          <p:nvPr/>
        </p:nvSpPr>
        <p:spPr>
          <a:xfrm>
            <a:off x="990600" y="3157478"/>
            <a:ext cx="5562600" cy="3416320"/>
          </a:xfrm>
          <a:prstGeom prst="rect">
            <a:avLst/>
          </a:prstGeom>
          <a:solidFill>
            <a:schemeClr val="bg1"/>
          </a:solidFill>
        </p:spPr>
        <p:txBody>
          <a:bodyPr wrap="square" rtlCol="0">
            <a:spAutoFit/>
          </a:bodyPr>
          <a:lstStyle/>
          <a:p>
            <a:r>
              <a:rPr lang="en-US" b="1" dirty="0">
                <a:latin typeface="Consolas" panose="020B0609020204030204" pitchFamily="49" charset="0"/>
              </a:rPr>
              <a:t>int main(int </a:t>
            </a:r>
            <a:r>
              <a:rPr lang="en-US" b="1" dirty="0" err="1">
                <a:latin typeface="Consolas" panose="020B0609020204030204" pitchFamily="49" charset="0"/>
              </a:rPr>
              <a:t>argc</a:t>
            </a:r>
            <a:r>
              <a:rPr lang="en-US" b="1" dirty="0">
                <a:latin typeface="Consolas" panose="020B0609020204030204" pitchFamily="49" charset="0"/>
              </a:rPr>
              <a:t>, char* </a:t>
            </a:r>
            <a:r>
              <a:rPr lang="en-US" b="1" dirty="0" err="1">
                <a:latin typeface="Consolas" panose="020B0609020204030204" pitchFamily="49" charset="0"/>
              </a:rPr>
              <a:t>argv</a:t>
            </a:r>
            <a:r>
              <a:rPr lang="en-US" b="1" dirty="0">
                <a:latin typeface="Consolas" panose="020B0609020204030204" pitchFamily="49" charset="0"/>
              </a:rPr>
              <a:t>[])</a:t>
            </a:r>
          </a:p>
          <a:p>
            <a:r>
              <a:rPr lang="en-US" b="1" dirty="0">
                <a:latin typeface="Consolas" panose="020B0609020204030204" pitchFamily="49" charset="0"/>
              </a:rPr>
              <a:t>{</a:t>
            </a:r>
          </a:p>
          <a:p>
            <a:r>
              <a:rPr lang="en-US" b="1" dirty="0">
                <a:latin typeface="Consolas" panose="020B0609020204030204" pitchFamily="49" charset="0"/>
              </a:rPr>
              <a:t>   int rows, cols;</a:t>
            </a:r>
          </a:p>
          <a:p>
            <a:r>
              <a:rPr lang="en-US" b="1" dirty="0">
                <a:latin typeface="Consolas" panose="020B0609020204030204" pitchFamily="49" charset="0"/>
              </a:rPr>
              <a:t>   string line = "4 5";</a:t>
            </a:r>
          </a:p>
          <a:p>
            <a:r>
              <a:rPr lang="en-US" b="1" dirty="0">
                <a:latin typeface="Consolas" panose="020B0609020204030204" pitchFamily="49" charset="0"/>
              </a:rPr>
              <a:t>   </a:t>
            </a:r>
            <a:r>
              <a:rPr lang="en-US" b="1" dirty="0" err="1">
                <a:latin typeface="Consolas" panose="020B0609020204030204" pitchFamily="49" charset="0"/>
              </a:rPr>
              <a:t>istringstream</a:t>
            </a:r>
            <a:r>
              <a:rPr lang="en-US" b="1" dirty="0">
                <a:latin typeface="Consolas" panose="020B0609020204030204" pitchFamily="49" charset="0"/>
              </a:rPr>
              <a:t> </a:t>
            </a:r>
            <a:r>
              <a:rPr lang="en-US" b="1" dirty="0" err="1">
                <a:latin typeface="Consolas" panose="020B0609020204030204" pitchFamily="49" charset="0"/>
              </a:rPr>
              <a:t>iss</a:t>
            </a:r>
            <a:r>
              <a:rPr lang="en-US" b="1" dirty="0">
                <a:latin typeface="Consolas" panose="020B0609020204030204" pitchFamily="49" charset="0"/>
              </a:rPr>
              <a:t>(line);</a:t>
            </a:r>
          </a:p>
          <a:p>
            <a:r>
              <a:rPr lang="en-US" b="1" dirty="0">
                <a:latin typeface="Consolas" panose="020B0609020204030204" pitchFamily="49" charset="0"/>
              </a:rPr>
              <a:t>   </a:t>
            </a:r>
            <a:r>
              <a:rPr lang="en-US" b="1" dirty="0" err="1">
                <a:latin typeface="Consolas" panose="020B0609020204030204" pitchFamily="49" charset="0"/>
              </a:rPr>
              <a:t>iss</a:t>
            </a:r>
            <a:r>
              <a:rPr lang="en-US" b="1" dirty="0">
                <a:latin typeface="Consolas" panose="020B0609020204030204" pitchFamily="49" charset="0"/>
              </a:rPr>
              <a:t> &gt;&gt; rows &gt;&gt; cols;</a:t>
            </a:r>
          </a:p>
          <a:p>
            <a:r>
              <a:rPr lang="en-US" b="1" dirty="0">
                <a:latin typeface="Consolas" panose="020B0609020204030204" pitchFamily="49" charset="0"/>
              </a:rPr>
              <a:t>   int** a = new int*[rows];</a:t>
            </a:r>
          </a:p>
          <a:p>
            <a:r>
              <a:rPr lang="en-US" b="1" dirty="0">
                <a:latin typeface="Consolas" panose="020B0609020204030204" pitchFamily="49" charset="0"/>
              </a:rPr>
              <a:t>   for(int i = 0; i &lt; rows; ++i)</a:t>
            </a:r>
          </a:p>
          <a:p>
            <a:r>
              <a:rPr lang="en-US" b="1" dirty="0">
                <a:latin typeface="Consolas" panose="020B0609020204030204" pitchFamily="49" charset="0"/>
              </a:rPr>
              <a:t>      a[i] = new int[cols];</a:t>
            </a:r>
          </a:p>
          <a:p>
            <a:r>
              <a:rPr lang="en-US" b="1" dirty="0">
                <a:latin typeface="Consolas" panose="020B0609020204030204" pitchFamily="49" charset="0"/>
              </a:rPr>
              <a:t>   a[3][4] = 100;</a:t>
            </a:r>
          </a:p>
          <a:p>
            <a:r>
              <a:rPr lang="en-US" b="1" dirty="0">
                <a:latin typeface="Consolas" panose="020B0609020204030204" pitchFamily="49" charset="0"/>
              </a:rPr>
              <a:t>   return 0;</a:t>
            </a:r>
          </a:p>
          <a:p>
            <a:r>
              <a:rPr lang="en-US" b="1" dirty="0">
                <a:latin typeface="Consolas" panose="020B0609020204030204" pitchFamily="49" charset="0"/>
              </a:rPr>
              <a:t>}</a:t>
            </a:r>
          </a:p>
        </p:txBody>
      </p:sp>
      <p:pic>
        <p:nvPicPr>
          <p:cNvPr id="9" name="Picture 8">
            <a:extLst>
              <a:ext uri="{FF2B5EF4-FFF2-40B4-BE49-F238E27FC236}">
                <a16:creationId xmlns:a16="http://schemas.microsoft.com/office/drawing/2014/main" id="{F9C8A00C-558A-4F75-9EDE-EB603EEB51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3404" y="4495800"/>
            <a:ext cx="3023992" cy="1988752"/>
          </a:xfrm>
          <a:prstGeom prst="rect">
            <a:avLst/>
          </a:prstGeom>
        </p:spPr>
      </p:pic>
      <p:cxnSp>
        <p:nvCxnSpPr>
          <p:cNvPr id="10" name="Straight Arrow Connector 9">
            <a:extLst>
              <a:ext uri="{FF2B5EF4-FFF2-40B4-BE49-F238E27FC236}">
                <a16:creationId xmlns:a16="http://schemas.microsoft.com/office/drawing/2014/main" id="{E32B08EC-5BDF-440F-9109-09AEAA2FD7C8}"/>
              </a:ext>
            </a:extLst>
          </p:cNvPr>
          <p:cNvCxnSpPr>
            <a:cxnSpLocks/>
          </p:cNvCxnSpPr>
          <p:nvPr/>
        </p:nvCxnSpPr>
        <p:spPr>
          <a:xfrm flipV="1">
            <a:off x="4667670" y="4865638"/>
            <a:ext cx="1199730" cy="168003"/>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8484F14-5AF8-4DB9-BBE6-9C41A67DC08F}"/>
              </a:ext>
            </a:extLst>
          </p:cNvPr>
          <p:cNvCxnSpPr>
            <a:cxnSpLocks/>
          </p:cNvCxnSpPr>
          <p:nvPr/>
        </p:nvCxnSpPr>
        <p:spPr>
          <a:xfrm flipV="1">
            <a:off x="4553778" y="4949639"/>
            <a:ext cx="2304222" cy="644665"/>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8379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left)">
                                      <p:cBhvr>
                                        <p:cTn id="33"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wipe(left)">
                                      <p:cBhvr>
                                        <p:cTn id="38" dur="5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1E81B-E4E8-4C4F-BEAD-FD07F3EF4946}"/>
              </a:ext>
            </a:extLst>
          </p:cNvPr>
          <p:cNvSpPr>
            <a:spLocks noGrp="1"/>
          </p:cNvSpPr>
          <p:nvPr>
            <p:ph type="title"/>
          </p:nvPr>
        </p:nvSpPr>
        <p:spPr/>
        <p:txBody>
          <a:bodyPr/>
          <a:lstStyle/>
          <a:p>
            <a:r>
              <a:rPr lang="en-US" dirty="0"/>
              <a:t>Lab 01 Questions</a:t>
            </a:r>
          </a:p>
        </p:txBody>
      </p:sp>
      <p:sp>
        <p:nvSpPr>
          <p:cNvPr id="3" name="Content Placeholder 2">
            <a:extLst>
              <a:ext uri="{FF2B5EF4-FFF2-40B4-BE49-F238E27FC236}">
                <a16:creationId xmlns:a16="http://schemas.microsoft.com/office/drawing/2014/main" id="{050D1625-9CC9-485B-BFC5-45822657E957}"/>
              </a:ext>
            </a:extLst>
          </p:cNvPr>
          <p:cNvSpPr>
            <a:spLocks noGrp="1"/>
          </p:cNvSpPr>
          <p:nvPr>
            <p:ph sz="quarter" idx="1"/>
          </p:nvPr>
        </p:nvSpPr>
        <p:spPr/>
        <p:txBody>
          <a:bodyPr/>
          <a:lstStyle/>
          <a:p>
            <a:r>
              <a:rPr lang="en-US" dirty="0"/>
              <a:t>Can I store names and scores in the same array?</a:t>
            </a:r>
          </a:p>
          <a:p>
            <a:pPr>
              <a:spcBef>
                <a:spcPts val="1800"/>
              </a:spcBef>
            </a:pPr>
            <a:r>
              <a:rPr lang="en-US" dirty="0"/>
              <a:t>Why do I have to use dynamic arrays to store input data?</a:t>
            </a:r>
          </a:p>
          <a:p>
            <a:pPr>
              <a:spcBef>
                <a:spcPts val="1800"/>
              </a:spcBef>
            </a:pPr>
            <a:r>
              <a:rPr lang="en-US" dirty="0"/>
              <a:t>What file is opened for input?</a:t>
            </a:r>
          </a:p>
          <a:p>
            <a:pPr>
              <a:spcBef>
                <a:spcPts val="1800"/>
              </a:spcBef>
            </a:pPr>
            <a:r>
              <a:rPr lang="en-US" dirty="0"/>
              <a:t>What file is opened for output?</a:t>
            </a:r>
          </a:p>
          <a:p>
            <a:pPr>
              <a:spcBef>
                <a:spcPts val="1800"/>
              </a:spcBef>
            </a:pPr>
            <a:r>
              <a:rPr lang="en-US" dirty="0"/>
              <a:t>How can I parse the student's full name?</a:t>
            </a:r>
          </a:p>
          <a:p>
            <a:pPr>
              <a:spcBef>
                <a:spcPts val="1800"/>
              </a:spcBef>
            </a:pPr>
            <a:r>
              <a:rPr lang="en-US" dirty="0"/>
              <a:t>How can I parse student exam scores?</a:t>
            </a:r>
          </a:p>
          <a:p>
            <a:pPr>
              <a:spcBef>
                <a:spcPts val="1800"/>
              </a:spcBef>
            </a:pPr>
            <a:r>
              <a:rPr lang="en-US" dirty="0"/>
              <a:t>Where do I store student averages?</a:t>
            </a:r>
          </a:p>
          <a:p>
            <a:pPr>
              <a:spcBef>
                <a:spcPts val="1800"/>
              </a:spcBef>
            </a:pPr>
            <a:r>
              <a:rPr lang="en-US" dirty="0"/>
              <a:t>How are averages output with one digit after the decimal point?</a:t>
            </a:r>
          </a:p>
        </p:txBody>
      </p:sp>
      <p:sp>
        <p:nvSpPr>
          <p:cNvPr id="4" name="Footer Placeholder 3">
            <a:extLst>
              <a:ext uri="{FF2B5EF4-FFF2-40B4-BE49-F238E27FC236}">
                <a16:creationId xmlns:a16="http://schemas.microsoft.com/office/drawing/2014/main" id="{1BA0D092-781B-48D3-BF3A-06E3FC31053A}"/>
              </a:ext>
            </a:extLst>
          </p:cNvPr>
          <p:cNvSpPr>
            <a:spLocks noGrp="1"/>
          </p:cNvSpPr>
          <p:nvPr>
            <p:ph type="ftr" sz="quarter" idx="11"/>
          </p:nvPr>
        </p:nvSpPr>
        <p:spPr/>
        <p:txBody>
          <a:bodyPr/>
          <a:lstStyle/>
          <a:p>
            <a:pPr>
              <a:defRPr/>
            </a:pPr>
            <a:r>
              <a:rPr lang="en-US"/>
              <a:t>Lab 01 - Grades</a:t>
            </a:r>
            <a:endParaRPr lang="en-US" dirty="0"/>
          </a:p>
        </p:txBody>
      </p:sp>
      <p:sp>
        <p:nvSpPr>
          <p:cNvPr id="5" name="Slide Number Placeholder 4">
            <a:extLst>
              <a:ext uri="{FF2B5EF4-FFF2-40B4-BE49-F238E27FC236}">
                <a16:creationId xmlns:a16="http://schemas.microsoft.com/office/drawing/2014/main" id="{F9E03733-ACA2-4BC4-A68D-5E4F49939318}"/>
              </a:ext>
            </a:extLst>
          </p:cNvPr>
          <p:cNvSpPr>
            <a:spLocks noGrp="1"/>
          </p:cNvSpPr>
          <p:nvPr>
            <p:ph type="sldNum" sz="quarter" idx="12"/>
          </p:nvPr>
        </p:nvSpPr>
        <p:spPr/>
        <p:txBody>
          <a:bodyPr/>
          <a:lstStyle/>
          <a:p>
            <a:pPr>
              <a:defRPr/>
            </a:pPr>
            <a:fld id="{0D7B5496-982B-480A-8085-B08F2CA91C21}" type="slidenum">
              <a:rPr lang="en-US" smtClean="0"/>
              <a:pPr>
                <a:defRPr/>
              </a:pPr>
              <a:t>8</a:t>
            </a:fld>
            <a:endParaRPr lang="en-US" dirty="0"/>
          </a:p>
        </p:txBody>
      </p:sp>
      <p:sp>
        <p:nvSpPr>
          <p:cNvPr id="6" name="TextBox 5">
            <a:extLst>
              <a:ext uri="{FF2B5EF4-FFF2-40B4-BE49-F238E27FC236}">
                <a16:creationId xmlns:a16="http://schemas.microsoft.com/office/drawing/2014/main" id="{B007ADC4-CC83-4C18-AA2B-FD9C1E4384BF}"/>
              </a:ext>
            </a:extLst>
          </p:cNvPr>
          <p:cNvSpPr txBox="1"/>
          <p:nvPr/>
        </p:nvSpPr>
        <p:spPr>
          <a:xfrm>
            <a:off x="1447800" y="1600200"/>
            <a:ext cx="4114800" cy="381000"/>
          </a:xfrm>
          <a:prstGeom prst="rect">
            <a:avLst/>
          </a:prstGeom>
          <a:noFill/>
        </p:spPr>
        <p:txBody>
          <a:bodyPr wrap="square" rtlCol="0">
            <a:spAutoFit/>
          </a:bodyPr>
          <a:lstStyle/>
          <a:p>
            <a:r>
              <a:rPr lang="en-US" dirty="0">
                <a:solidFill>
                  <a:srgbClr val="FF0000"/>
                </a:solidFill>
              </a:rPr>
              <a:t>No, use two dynamic arrays.</a:t>
            </a:r>
          </a:p>
        </p:txBody>
      </p:sp>
      <p:sp>
        <p:nvSpPr>
          <p:cNvPr id="7" name="TextBox 6">
            <a:extLst>
              <a:ext uri="{FF2B5EF4-FFF2-40B4-BE49-F238E27FC236}">
                <a16:creationId xmlns:a16="http://schemas.microsoft.com/office/drawing/2014/main" id="{FB4A026A-72CD-4C09-86B3-CB9038258490}"/>
              </a:ext>
            </a:extLst>
          </p:cNvPr>
          <p:cNvSpPr txBox="1"/>
          <p:nvPr/>
        </p:nvSpPr>
        <p:spPr>
          <a:xfrm>
            <a:off x="1447800" y="2175640"/>
            <a:ext cx="7070598" cy="369332"/>
          </a:xfrm>
          <a:prstGeom prst="rect">
            <a:avLst/>
          </a:prstGeom>
          <a:noFill/>
        </p:spPr>
        <p:txBody>
          <a:bodyPr wrap="square" rtlCol="0">
            <a:spAutoFit/>
          </a:bodyPr>
          <a:lstStyle/>
          <a:p>
            <a:r>
              <a:rPr lang="en-US" dirty="0">
                <a:solidFill>
                  <a:srgbClr val="FF0000"/>
                </a:solidFill>
              </a:rPr>
              <a:t>Yes, the size of the arrays is determined at run time.</a:t>
            </a:r>
          </a:p>
        </p:txBody>
      </p:sp>
      <p:sp>
        <p:nvSpPr>
          <p:cNvPr id="8" name="TextBox 7">
            <a:extLst>
              <a:ext uri="{FF2B5EF4-FFF2-40B4-BE49-F238E27FC236}">
                <a16:creationId xmlns:a16="http://schemas.microsoft.com/office/drawing/2014/main" id="{71C03C61-A461-4914-B4D2-B82CB0ABFB42}"/>
              </a:ext>
            </a:extLst>
          </p:cNvPr>
          <p:cNvSpPr txBox="1"/>
          <p:nvPr/>
        </p:nvSpPr>
        <p:spPr>
          <a:xfrm>
            <a:off x="1447800" y="2765378"/>
            <a:ext cx="7070598" cy="369332"/>
          </a:xfrm>
          <a:prstGeom prst="rect">
            <a:avLst/>
          </a:prstGeom>
          <a:noFill/>
        </p:spPr>
        <p:txBody>
          <a:bodyPr wrap="square" rtlCol="0">
            <a:spAutoFit/>
          </a:bodyPr>
          <a:lstStyle/>
          <a:p>
            <a:r>
              <a:rPr lang="en-US" dirty="0" err="1">
                <a:solidFill>
                  <a:srgbClr val="FF0000"/>
                </a:solidFill>
              </a:rPr>
              <a:t>argv</a:t>
            </a:r>
            <a:r>
              <a:rPr lang="en-US" dirty="0">
                <a:solidFill>
                  <a:srgbClr val="FF0000"/>
                </a:solidFill>
              </a:rPr>
              <a:t>[1] is the name of the input file.</a:t>
            </a:r>
          </a:p>
        </p:txBody>
      </p:sp>
      <p:sp>
        <p:nvSpPr>
          <p:cNvPr id="9" name="TextBox 8">
            <a:extLst>
              <a:ext uri="{FF2B5EF4-FFF2-40B4-BE49-F238E27FC236}">
                <a16:creationId xmlns:a16="http://schemas.microsoft.com/office/drawing/2014/main" id="{E48D36A3-F7D4-434F-95B5-96690795ECFF}"/>
              </a:ext>
            </a:extLst>
          </p:cNvPr>
          <p:cNvSpPr txBox="1"/>
          <p:nvPr/>
        </p:nvSpPr>
        <p:spPr>
          <a:xfrm>
            <a:off x="1447800" y="3364468"/>
            <a:ext cx="7070598" cy="369332"/>
          </a:xfrm>
          <a:prstGeom prst="rect">
            <a:avLst/>
          </a:prstGeom>
          <a:noFill/>
        </p:spPr>
        <p:txBody>
          <a:bodyPr wrap="square" rtlCol="0">
            <a:spAutoFit/>
          </a:bodyPr>
          <a:lstStyle/>
          <a:p>
            <a:r>
              <a:rPr lang="en-US" dirty="0" err="1">
                <a:solidFill>
                  <a:srgbClr val="FF0000"/>
                </a:solidFill>
              </a:rPr>
              <a:t>argv</a:t>
            </a:r>
            <a:r>
              <a:rPr lang="en-US" dirty="0">
                <a:solidFill>
                  <a:srgbClr val="FF0000"/>
                </a:solidFill>
              </a:rPr>
              <a:t>[2] is the name of the output file.</a:t>
            </a:r>
          </a:p>
        </p:txBody>
      </p:sp>
      <p:sp>
        <p:nvSpPr>
          <p:cNvPr id="10" name="TextBox 9">
            <a:extLst>
              <a:ext uri="{FF2B5EF4-FFF2-40B4-BE49-F238E27FC236}">
                <a16:creationId xmlns:a16="http://schemas.microsoft.com/office/drawing/2014/main" id="{FB70F068-14C8-497B-87CD-E7AD51DB4DEC}"/>
              </a:ext>
            </a:extLst>
          </p:cNvPr>
          <p:cNvSpPr txBox="1"/>
          <p:nvPr/>
        </p:nvSpPr>
        <p:spPr>
          <a:xfrm>
            <a:off x="1447800" y="3963558"/>
            <a:ext cx="7070598" cy="369332"/>
          </a:xfrm>
          <a:prstGeom prst="rect">
            <a:avLst/>
          </a:prstGeom>
          <a:noFill/>
        </p:spPr>
        <p:txBody>
          <a:bodyPr wrap="square" rtlCol="0">
            <a:spAutoFit/>
          </a:bodyPr>
          <a:lstStyle/>
          <a:p>
            <a:r>
              <a:rPr lang="en-US" dirty="0">
                <a:solidFill>
                  <a:srgbClr val="FF0000"/>
                </a:solidFill>
              </a:rPr>
              <a:t>The name ends with the first digit.</a:t>
            </a:r>
          </a:p>
        </p:txBody>
      </p:sp>
      <p:sp>
        <p:nvSpPr>
          <p:cNvPr id="11" name="TextBox 10">
            <a:extLst>
              <a:ext uri="{FF2B5EF4-FFF2-40B4-BE49-F238E27FC236}">
                <a16:creationId xmlns:a16="http://schemas.microsoft.com/office/drawing/2014/main" id="{8EE94909-438C-4EBA-973F-D786C8EDD2D5}"/>
              </a:ext>
            </a:extLst>
          </p:cNvPr>
          <p:cNvSpPr txBox="1"/>
          <p:nvPr/>
        </p:nvSpPr>
        <p:spPr>
          <a:xfrm>
            <a:off x="1447800" y="4548350"/>
            <a:ext cx="7070598" cy="369332"/>
          </a:xfrm>
          <a:prstGeom prst="rect">
            <a:avLst/>
          </a:prstGeom>
          <a:noFill/>
        </p:spPr>
        <p:txBody>
          <a:bodyPr wrap="square" rtlCol="0">
            <a:spAutoFit/>
          </a:bodyPr>
          <a:lstStyle/>
          <a:p>
            <a:r>
              <a:rPr lang="en-US" dirty="0">
                <a:solidFill>
                  <a:srgbClr val="FF0000"/>
                </a:solidFill>
              </a:rPr>
              <a:t>Use an </a:t>
            </a:r>
            <a:r>
              <a:rPr lang="en-US" dirty="0" err="1">
                <a:solidFill>
                  <a:srgbClr val="FF0000"/>
                </a:solidFill>
              </a:rPr>
              <a:t>istringstream</a:t>
            </a:r>
            <a:r>
              <a:rPr lang="en-US" dirty="0">
                <a:solidFill>
                  <a:srgbClr val="FF0000"/>
                </a:solidFill>
              </a:rPr>
              <a:t> and the extraction operator (&gt;&gt;).</a:t>
            </a:r>
          </a:p>
        </p:txBody>
      </p:sp>
      <p:sp>
        <p:nvSpPr>
          <p:cNvPr id="12" name="TextBox 11">
            <a:extLst>
              <a:ext uri="{FF2B5EF4-FFF2-40B4-BE49-F238E27FC236}">
                <a16:creationId xmlns:a16="http://schemas.microsoft.com/office/drawing/2014/main" id="{65136075-234A-4830-A3E2-44D56571B629}"/>
              </a:ext>
            </a:extLst>
          </p:cNvPr>
          <p:cNvSpPr txBox="1"/>
          <p:nvPr/>
        </p:nvSpPr>
        <p:spPr>
          <a:xfrm>
            <a:off x="1447800" y="5148598"/>
            <a:ext cx="7070598" cy="369332"/>
          </a:xfrm>
          <a:prstGeom prst="rect">
            <a:avLst/>
          </a:prstGeom>
          <a:noFill/>
        </p:spPr>
        <p:txBody>
          <a:bodyPr wrap="square" rtlCol="0">
            <a:spAutoFit/>
          </a:bodyPr>
          <a:lstStyle/>
          <a:p>
            <a:r>
              <a:rPr lang="en-US" dirty="0">
                <a:solidFill>
                  <a:srgbClr val="FF0000"/>
                </a:solidFill>
              </a:rPr>
              <a:t>Consider </a:t>
            </a:r>
            <a:r>
              <a:rPr lang="en-US" dirty="0"/>
              <a:t>double* averages = new double[</a:t>
            </a:r>
            <a:r>
              <a:rPr lang="en-US" dirty="0" err="1"/>
              <a:t>num_exams</a:t>
            </a:r>
            <a:r>
              <a:rPr lang="en-US" dirty="0"/>
              <a:t>];</a:t>
            </a:r>
            <a:r>
              <a:rPr lang="en-US" dirty="0">
                <a:solidFill>
                  <a:srgbClr val="FF0000"/>
                </a:solidFill>
              </a:rPr>
              <a:t> </a:t>
            </a:r>
          </a:p>
        </p:txBody>
      </p:sp>
      <p:sp>
        <p:nvSpPr>
          <p:cNvPr id="13" name="TextBox 12">
            <a:extLst>
              <a:ext uri="{FF2B5EF4-FFF2-40B4-BE49-F238E27FC236}">
                <a16:creationId xmlns:a16="http://schemas.microsoft.com/office/drawing/2014/main" id="{8D748962-F217-45AD-939D-B60D8A360C4F}"/>
              </a:ext>
            </a:extLst>
          </p:cNvPr>
          <p:cNvSpPr txBox="1"/>
          <p:nvPr/>
        </p:nvSpPr>
        <p:spPr>
          <a:xfrm>
            <a:off x="1447800" y="6107668"/>
            <a:ext cx="7070598" cy="369332"/>
          </a:xfrm>
          <a:prstGeom prst="rect">
            <a:avLst/>
          </a:prstGeom>
          <a:noFill/>
        </p:spPr>
        <p:txBody>
          <a:bodyPr wrap="square" rtlCol="0">
            <a:spAutoFit/>
          </a:bodyPr>
          <a:lstStyle/>
          <a:p>
            <a:r>
              <a:rPr lang="en-US" dirty="0">
                <a:solidFill>
                  <a:srgbClr val="FF0000"/>
                </a:solidFill>
              </a:rPr>
              <a:t>Consider </a:t>
            </a:r>
            <a:r>
              <a:rPr lang="en-US" dirty="0"/>
              <a:t>out &lt;&lt; </a:t>
            </a:r>
            <a:r>
              <a:rPr lang="en-US" dirty="0" err="1"/>
              <a:t>setw</a:t>
            </a:r>
            <a:r>
              <a:rPr lang="en-US" dirty="0"/>
              <a:t>(6) &lt;&lt; setprecision(1) &lt;&lt; fixed &lt;&lt; averages[i];</a:t>
            </a:r>
            <a:endParaRPr lang="en-US" dirty="0">
              <a:solidFill>
                <a:srgbClr val="FF0000"/>
              </a:solidFill>
            </a:endParaRPr>
          </a:p>
        </p:txBody>
      </p:sp>
    </p:spTree>
    <p:extLst>
      <p:ext uri="{BB962C8B-B14F-4D97-AF65-F5344CB8AC3E}">
        <p14:creationId xmlns:p14="http://schemas.microsoft.com/office/powerpoint/2010/main" val="1636762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500"/>
                                        <p:tgtEl>
                                          <p:spTgt spid="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fade">
                                      <p:cBhvr>
                                        <p:cTn id="27" dur="500"/>
                                        <p:tgtEl>
                                          <p:spTgt spid="1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xEl>
                                              <p:pRg st="0" end="0"/>
                                            </p:txEl>
                                          </p:spTgt>
                                        </p:tgtEl>
                                        <p:attrNameLst>
                                          <p:attrName>style.visibility</p:attrName>
                                        </p:attrNameLst>
                                      </p:cBhvr>
                                      <p:to>
                                        <p:strVal val="visible"/>
                                      </p:to>
                                    </p:set>
                                    <p:animEffect transition="in" filter="fade">
                                      <p:cBhvr>
                                        <p:cTn id="32" dur="500"/>
                                        <p:tgtEl>
                                          <p:spTgt spid="11">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Effect transition="in" filter="fade">
                                      <p:cBhvr>
                                        <p:cTn id="37" dur="500"/>
                                        <p:tgtEl>
                                          <p:spTgt spid="12">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3">
                                            <p:txEl>
                                              <p:pRg st="0" end="0"/>
                                            </p:txEl>
                                          </p:spTgt>
                                        </p:tgtEl>
                                        <p:attrNameLst>
                                          <p:attrName>style.visibility</p:attrName>
                                        </p:attrNameLst>
                                      </p:cBhvr>
                                      <p:to>
                                        <p:strVal val="visible"/>
                                      </p:to>
                                    </p:set>
                                    <p:animEffect transition="in" filter="fade">
                                      <p:cBhvr>
                                        <p:cTn id="42"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monkey programm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99" y="76200"/>
            <a:ext cx="9033019" cy="670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357508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S 235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2.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CS 235 Theme</Template>
  <TotalTime>39598</TotalTime>
  <Words>1620</Words>
  <Application>Microsoft Office PowerPoint</Application>
  <PresentationFormat>On-screen Show (4:3)</PresentationFormat>
  <Paragraphs>168</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Narrow</vt:lpstr>
      <vt:lpstr>Consolas</vt:lpstr>
      <vt:lpstr>Tw Cen MT</vt:lpstr>
      <vt:lpstr>Wingdings</vt:lpstr>
      <vt:lpstr>CS 235 Theme</vt:lpstr>
      <vt:lpstr>PowerPoint Presentation</vt:lpstr>
      <vt:lpstr>Lab 01 - Grades</vt:lpstr>
      <vt:lpstr>Guidelines</vt:lpstr>
      <vt:lpstr>Grading</vt:lpstr>
      <vt:lpstr>Dynamic Multi-dimensional Arrays</vt:lpstr>
      <vt:lpstr>Dynamic Multi-dimensional Arrays</vt:lpstr>
      <vt:lpstr>Dynamic Multi-dimensional Arrays</vt:lpstr>
      <vt:lpstr>Lab 01 Questions</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Outline</dc:title>
  <dc:creator>elliot</dc:creator>
  <cp:lastModifiedBy>Paul Roper</cp:lastModifiedBy>
  <cp:revision>576</cp:revision>
  <cp:lastPrinted>2019-06-28T17:27:13Z</cp:lastPrinted>
  <dcterms:created xsi:type="dcterms:W3CDTF">2009-08-26T14:55:55Z</dcterms:created>
  <dcterms:modified xsi:type="dcterms:W3CDTF">2020-01-23T00:14:50Z</dcterms:modified>
</cp:coreProperties>
</file>